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23"/>
  </p:notesMasterIdLst>
  <p:handoutMasterIdLst>
    <p:handoutMasterId r:id="rId24"/>
  </p:handoutMasterIdLst>
  <p:sldIdLst>
    <p:sldId id="256" r:id="rId2"/>
    <p:sldId id="570" r:id="rId3"/>
    <p:sldId id="579" r:id="rId4"/>
    <p:sldId id="552" r:id="rId5"/>
    <p:sldId id="586" r:id="rId6"/>
    <p:sldId id="574" r:id="rId7"/>
    <p:sldId id="590" r:id="rId8"/>
    <p:sldId id="591" r:id="rId9"/>
    <p:sldId id="583" r:id="rId10"/>
    <p:sldId id="585" r:id="rId11"/>
    <p:sldId id="572" r:id="rId12"/>
    <p:sldId id="544" r:id="rId13"/>
    <p:sldId id="575" r:id="rId14"/>
    <p:sldId id="528" r:id="rId15"/>
    <p:sldId id="547" r:id="rId16"/>
    <p:sldId id="588" r:id="rId17"/>
    <p:sldId id="589" r:id="rId18"/>
    <p:sldId id="548" r:id="rId19"/>
    <p:sldId id="382" r:id="rId20"/>
  </p:sldIdLst>
  <p:sldSz cx="12192000" cy="6858000"/>
  <p:notesSz cx="6858000" cy="9144000"/>
  <p:custDataLst>
    <p:tags r:id="rId25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EE1D23"/>
    <a:srgbClr val="DFF2F9"/>
    <a:srgbClr val="FEF7E4"/>
    <a:srgbClr val="FEF2E3"/>
    <a:srgbClr val="005C94"/>
    <a:srgbClr val="B2E1F1"/>
    <a:srgbClr val="ED7D31"/>
    <a:srgbClr val="07A7A3"/>
    <a:srgbClr val="F04C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108" d="100"/>
          <a:sy n="108" d="100"/>
        </p:scale>
        <p:origin x="81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2025/8/14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数与运算（</a:t>
            </a:r>
            <a:r>
              <a:rPr lang="en-US" altLang="zh-CN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）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复习与关联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整体回顾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29BA514-AC82-68C1-7C97-9B265E2391AB}"/>
              </a:ext>
            </a:extLst>
          </p:cNvPr>
          <p:cNvGrpSpPr/>
          <p:nvPr/>
        </p:nvGrpSpPr>
        <p:grpSpPr>
          <a:xfrm>
            <a:off x="5028179" y="730417"/>
            <a:ext cx="5972251" cy="5397165"/>
            <a:chOff x="5214026" y="801172"/>
            <a:chExt cx="5972251" cy="5397165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1E20452-AC93-97E0-D8CD-CCF68B76F726}"/>
                </a:ext>
              </a:extLst>
            </p:cNvPr>
            <p:cNvSpPr/>
            <p:nvPr/>
          </p:nvSpPr>
          <p:spPr>
            <a:xfrm>
              <a:off x="5214026" y="801172"/>
              <a:ext cx="5972251" cy="5397165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F1A5DE4B-1EE0-1CD3-595B-49DA748D75E4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分类与整理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B8E025F0-87A5-20FC-9796-EA4B38F65C97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的表内乘法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60B6A2D0-E070-0F0D-EEC9-9B1589969B05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1DB9852F-3369-777A-46BA-8F4E4CEED5C0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校园小导游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611157A1-8A7D-B517-036E-EE25A07F6102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厘米和米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1A573D23-657A-E9E4-34EE-8FCA3FB3BFCE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身体上的尺子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662B6B69-B16E-1768-3E0B-0B01825C03BA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的表内乘、除法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70B7403B-0E1A-EBCB-EFDE-296B5E56E81E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023BA644-38BF-C994-F5F6-15D72B1800C0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E1150DFD-CD3E-BC82-94FE-11FC12F5DE39}"/>
                </a:ext>
              </a:extLst>
            </p:cNvPr>
            <p:cNvSpPr txBox="1"/>
            <p:nvPr/>
          </p:nvSpPr>
          <p:spPr>
            <a:xfrm>
              <a:off x="10471156" y="1829461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40C31555-43FC-CB46-8C30-0DD090C54BC3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B48E1A08-AA9F-F69C-FD92-083B4E83097C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49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3EE55C0E-5A76-BCB6-FCEA-E722706D7F5E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1F4F00C5-FE2A-3AAE-803B-BE275539E490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68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075462B-9FB8-514F-5AF6-990CB43C112F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5D48F9D-B11A-3A73-3A80-A1EC021186FA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7C70D5F6-D7AF-9A61-7FD0-392FDA426C24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0BCE5809-6635-E905-E479-B017E71A11A5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ABDFFF42-117C-B264-3B78-D175AE21749A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F1C7E5D6-CE8A-E944-CC8D-E4D3123A8D88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A6D9DB77-C9BC-293C-8A73-D273CE562577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8160392A-698D-410B-F31F-84CB78F0F5D6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8D328599-5BE9-4337-14ED-E2ED247DBE95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7AE56392-5302-FBFE-C189-52FA95517D56}"/>
                </a:ext>
              </a:extLst>
            </p:cNvPr>
            <p:cNvSpPr/>
            <p:nvPr/>
          </p:nvSpPr>
          <p:spPr>
            <a:xfrm>
              <a:off x="5746584" y="2960853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7AFA1478-1011-CF21-1D36-3C34268A772B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73CD2819-B408-E926-56EE-45099E849B97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97AB66C9-E264-F322-5125-9D2A4DE75B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8869DE18-E1CF-451B-373A-AE602292FA36}"/>
              </a:ext>
            </a:extLst>
          </p:cNvPr>
          <p:cNvSpPr/>
          <p:nvPr/>
        </p:nvSpPr>
        <p:spPr>
          <a:xfrm>
            <a:off x="862713" y="2451370"/>
            <a:ext cx="3955777" cy="1490803"/>
          </a:xfrm>
          <a:prstGeom prst="wedgeRoundRectCallout">
            <a:avLst>
              <a:gd name="adj1" fmla="val -30628"/>
              <a:gd name="adj2" fmla="val 7780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本学期你学习了哪些知识？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7760939B-FA71-597A-33A5-82907BE7AE8A}"/>
              </a:ext>
            </a:extLst>
          </p:cNvPr>
          <p:cNvSpPr/>
          <p:nvPr/>
        </p:nvSpPr>
        <p:spPr>
          <a:xfrm>
            <a:off x="5236111" y="1552264"/>
            <a:ext cx="5590774" cy="1200814"/>
          </a:xfrm>
          <a:prstGeom prst="rect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E6BD826-89B6-CDE5-EF63-E46EE9760756}"/>
              </a:ext>
            </a:extLst>
          </p:cNvPr>
          <p:cNvSpPr/>
          <p:nvPr/>
        </p:nvSpPr>
        <p:spPr>
          <a:xfrm>
            <a:off x="5236111" y="4591455"/>
            <a:ext cx="5590774" cy="611474"/>
          </a:xfrm>
          <a:prstGeom prst="rect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对话气泡: 圆角矩形 38">
            <a:extLst>
              <a:ext uri="{FF2B5EF4-FFF2-40B4-BE49-F238E27FC236}">
                <a16:creationId xmlns:a16="http://schemas.microsoft.com/office/drawing/2014/main" id="{39717F69-9A74-0ECC-8FB3-F1D9CE69C05D}"/>
              </a:ext>
            </a:extLst>
          </p:cNvPr>
          <p:cNvSpPr/>
          <p:nvPr/>
        </p:nvSpPr>
        <p:spPr>
          <a:xfrm>
            <a:off x="777534" y="1356582"/>
            <a:ext cx="4109594" cy="2742772"/>
          </a:xfrm>
          <a:prstGeom prst="wedgeRoundRectCallout">
            <a:avLst>
              <a:gd name="adj1" fmla="val -29999"/>
              <a:gd name="adj2" fmla="val 66241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关于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1~9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的表内乘、除法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，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我们学习了哪些知识？你能把它们整理一下吗？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4" grpId="0" animBg="1"/>
      <p:bldP spid="35" grpId="0" animBg="1"/>
      <p:bldP spid="3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5D30089-C8A1-7945-E923-F0B3E26599D3}"/>
              </a:ext>
            </a:extLst>
          </p:cNvPr>
          <p:cNvSpPr txBox="1"/>
          <p:nvPr/>
        </p:nvSpPr>
        <p:spPr>
          <a:xfrm>
            <a:off x="493679" y="304983"/>
            <a:ext cx="71133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下面是小丽整理的“知识图”。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25D58CA-88CD-7045-C0D4-056BFE8AA6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985" y="1035980"/>
            <a:ext cx="9160030" cy="405789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642520B8-6F25-211E-A8CE-5303795733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EA40E14B-4323-3C22-4E28-2B6429145602}"/>
              </a:ext>
            </a:extLst>
          </p:cNvPr>
          <p:cNvSpPr/>
          <p:nvPr/>
        </p:nvSpPr>
        <p:spPr>
          <a:xfrm>
            <a:off x="2725026" y="4939020"/>
            <a:ext cx="6769170" cy="1422870"/>
          </a:xfrm>
          <a:prstGeom prst="wedgeRoundRectCallout">
            <a:avLst>
              <a:gd name="adj1" fmla="val -58341"/>
              <a:gd name="adj2" fmla="val -2516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从图中你能看出加法和乘法有什么关系吗？减法和除法呢？</a:t>
            </a: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知识梳理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944DFEF6-91C3-65AE-3891-406DF025E30C}"/>
              </a:ext>
            </a:extLst>
          </p:cNvPr>
          <p:cNvSpPr/>
          <p:nvPr/>
        </p:nvSpPr>
        <p:spPr>
          <a:xfrm>
            <a:off x="2034108" y="3124535"/>
            <a:ext cx="2975043" cy="1431143"/>
          </a:xfrm>
          <a:prstGeom prst="roundRect">
            <a:avLst>
              <a:gd name="adj" fmla="val 8598"/>
            </a:avLst>
          </a:prstGeom>
          <a:solidFill>
            <a:srgbClr val="B2E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EAE7F8A-93A3-C1DA-20FE-DE06A7374DC6}"/>
              </a:ext>
            </a:extLst>
          </p:cNvPr>
          <p:cNvSpPr/>
          <p:nvPr/>
        </p:nvSpPr>
        <p:spPr>
          <a:xfrm>
            <a:off x="2255551" y="3324295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A9F5915-73A1-ECF9-070C-C7F89470B214}"/>
              </a:ext>
            </a:extLst>
          </p:cNvPr>
          <p:cNvSpPr/>
          <p:nvPr/>
        </p:nvSpPr>
        <p:spPr>
          <a:xfrm>
            <a:off x="2255551" y="3974439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2F92944-3D3F-110D-6D13-A1A3D0ACA90D}"/>
              </a:ext>
            </a:extLst>
          </p:cNvPr>
          <p:cNvSpPr/>
          <p:nvPr/>
        </p:nvSpPr>
        <p:spPr>
          <a:xfrm>
            <a:off x="4359071" y="3324295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D9DAA2B6-967D-9D44-08EE-8A32382D32E9}"/>
              </a:ext>
            </a:extLst>
          </p:cNvPr>
          <p:cNvSpPr/>
          <p:nvPr/>
        </p:nvSpPr>
        <p:spPr>
          <a:xfrm>
            <a:off x="4359071" y="3974439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EB7954AE-A1BF-A7D7-73E4-DEA685908EC9}"/>
              </a:ext>
            </a:extLst>
          </p:cNvPr>
          <p:cNvSpPr/>
          <p:nvPr/>
        </p:nvSpPr>
        <p:spPr>
          <a:xfrm>
            <a:off x="3307311" y="3324295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11DCA1B-1BBF-A269-1E5C-525C843F9DFE}"/>
              </a:ext>
            </a:extLst>
          </p:cNvPr>
          <p:cNvSpPr/>
          <p:nvPr/>
        </p:nvSpPr>
        <p:spPr>
          <a:xfrm>
            <a:off x="3307311" y="3974439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00CE9DD6-C9C3-7178-19AF-1500536E8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508" y="1496904"/>
            <a:ext cx="1353600" cy="1353600"/>
          </a:xfrm>
          <a:prstGeom prst="rect">
            <a:avLst/>
          </a:prstGeom>
        </p:spPr>
      </p:pic>
      <p:sp>
        <p:nvSpPr>
          <p:cNvPr id="15" name="AutoShape 41">
            <a:extLst>
              <a:ext uri="{FF2B5EF4-FFF2-40B4-BE49-F238E27FC236}">
                <a16:creationId xmlns:a16="http://schemas.microsoft.com/office/drawing/2014/main" id="{1F193401-A499-3A31-8D7F-5A32510A78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2652" y="1285073"/>
            <a:ext cx="7006695" cy="1191816"/>
          </a:xfrm>
          <a:prstGeom prst="wedgeRoundRectCallout">
            <a:avLst>
              <a:gd name="adj1" fmla="val -56640"/>
              <a:gd name="adj2" fmla="val 38758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乘法是特殊的加法。求几个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加数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简便运算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，叫作乘法。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DA80099-A9C5-8A20-192E-CE41C9F67401}"/>
              </a:ext>
            </a:extLst>
          </p:cNvPr>
          <p:cNvSpPr txBox="1"/>
          <p:nvPr/>
        </p:nvSpPr>
        <p:spPr>
          <a:xfrm>
            <a:off x="5629291" y="2974744"/>
            <a:ext cx="2220338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2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+2+2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=6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D838073-D49B-02DF-0171-83D3C68D19C0}"/>
              </a:ext>
            </a:extLst>
          </p:cNvPr>
          <p:cNvSpPr txBox="1"/>
          <p:nvPr/>
        </p:nvSpPr>
        <p:spPr>
          <a:xfrm>
            <a:off x="7937554" y="2974744"/>
            <a:ext cx="2220338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2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× 3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1" name="Text Box 94">
            <a:extLst>
              <a:ext uri="{FF2B5EF4-FFF2-40B4-BE49-F238E27FC236}">
                <a16:creationId xmlns:a16="http://schemas.microsoft.com/office/drawing/2014/main" id="{65586742-0BF0-7060-C407-62AC4E9DA1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504" y="4946217"/>
            <a:ext cx="4320250" cy="626710"/>
          </a:xfrm>
          <a:prstGeom prst="rect">
            <a:avLst/>
          </a:prstGeom>
          <a:solidFill>
            <a:srgbClr val="B2E1F1"/>
          </a:solidFill>
          <a:ln w="19050">
            <a:solidFill>
              <a:srgbClr val="005C94"/>
            </a:solidFill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3200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乘法口诀：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4B7FE22-22CD-FAC4-03FB-798457320407}"/>
              </a:ext>
            </a:extLst>
          </p:cNvPr>
          <p:cNvSpPr txBox="1"/>
          <p:nvPr/>
        </p:nvSpPr>
        <p:spPr>
          <a:xfrm>
            <a:off x="9599347" y="2974744"/>
            <a:ext cx="634106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128A4C3-26C2-7D3A-5966-13441C69849F}"/>
              </a:ext>
            </a:extLst>
          </p:cNvPr>
          <p:cNvSpPr txBox="1"/>
          <p:nvPr/>
        </p:nvSpPr>
        <p:spPr>
          <a:xfrm>
            <a:off x="5629291" y="3749260"/>
            <a:ext cx="2220338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+3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=6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41C5265-B0C2-8DA8-D5C6-AB27F241B9DD}"/>
              </a:ext>
            </a:extLst>
          </p:cNvPr>
          <p:cNvSpPr txBox="1"/>
          <p:nvPr/>
        </p:nvSpPr>
        <p:spPr>
          <a:xfrm>
            <a:off x="7937554" y="3749260"/>
            <a:ext cx="2220338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3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× 2 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9A237F9-224B-0303-E3D9-3ED020AD79E2}"/>
              </a:ext>
            </a:extLst>
          </p:cNvPr>
          <p:cNvSpPr txBox="1"/>
          <p:nvPr/>
        </p:nvSpPr>
        <p:spPr>
          <a:xfrm>
            <a:off x="9599347" y="3745480"/>
            <a:ext cx="634106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6</a:t>
            </a:r>
            <a:endParaRPr lang="zh-CN" altLang="en-US" dirty="0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9B1F4D45-45B8-440D-951F-D43659670A6C}"/>
              </a:ext>
            </a:extLst>
          </p:cNvPr>
          <p:cNvSpPr txBox="1"/>
          <p:nvPr/>
        </p:nvSpPr>
        <p:spPr>
          <a:xfrm>
            <a:off x="7823061" y="4385710"/>
            <a:ext cx="677108" cy="19631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 </a:t>
            </a:r>
            <a:r>
              <a:rPr lang="zh-CN" altLang="en-US" sz="3200" b="1" dirty="0">
                <a:solidFill>
                  <a:srgbClr val="005C9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乘数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CB1A30F-1F94-0B0B-4703-A710F58B8777}"/>
              </a:ext>
            </a:extLst>
          </p:cNvPr>
          <p:cNvSpPr txBox="1"/>
          <p:nvPr/>
        </p:nvSpPr>
        <p:spPr>
          <a:xfrm>
            <a:off x="8743741" y="4385710"/>
            <a:ext cx="677108" cy="19631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 </a:t>
            </a:r>
            <a:r>
              <a:rPr lang="zh-CN" altLang="en-US" sz="3200" b="1" dirty="0">
                <a:solidFill>
                  <a:srgbClr val="005C9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乘数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74692B6E-B000-ACC2-0537-C4CCDB4D577C}"/>
              </a:ext>
            </a:extLst>
          </p:cNvPr>
          <p:cNvSpPr txBox="1"/>
          <p:nvPr/>
        </p:nvSpPr>
        <p:spPr>
          <a:xfrm>
            <a:off x="9511422" y="4385710"/>
            <a:ext cx="677108" cy="19631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 </a:t>
            </a:r>
            <a:r>
              <a:rPr lang="zh-CN" altLang="en-US" sz="3200" b="1" dirty="0">
                <a:solidFill>
                  <a:srgbClr val="005C9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积</a:t>
            </a:r>
          </a:p>
        </p:txBody>
      </p:sp>
      <p:sp>
        <p:nvSpPr>
          <p:cNvPr id="30" name="AutoShape 41">
            <a:extLst>
              <a:ext uri="{FF2B5EF4-FFF2-40B4-BE49-F238E27FC236}">
                <a16:creationId xmlns:a16="http://schemas.microsoft.com/office/drawing/2014/main" id="{56DE64F9-5608-AF53-14AB-23877A901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0793" y="1751857"/>
            <a:ext cx="7205859" cy="646986"/>
          </a:xfrm>
          <a:prstGeom prst="wedgeRoundRectCallout">
            <a:avLst>
              <a:gd name="adj1" fmla="val -56640"/>
              <a:gd name="adj2" fmla="val 38758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加数相同的加法用乘法表示更简便。</a:t>
            </a: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6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1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6" grpId="2" animBg="1"/>
      <p:bldP spid="8" grpId="0" animBg="1"/>
      <p:bldP spid="8" grpId="1" animBg="1"/>
      <p:bldP spid="8" grpId="2" animBg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  <p:bldP spid="15" grpId="0" bldLvl="0" animBg="1"/>
      <p:bldP spid="15" grpId="1" animBg="1"/>
      <p:bldP spid="19" grpId="0"/>
      <p:bldP spid="20" grpId="0"/>
      <p:bldP spid="21" grpId="0" bldLvl="0" animBg="1"/>
      <p:bldP spid="21" grpId="1" bldLvl="0" animBg="1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39100607-781B-3FD3-EE41-753115174114}"/>
              </a:ext>
            </a:extLst>
          </p:cNvPr>
          <p:cNvSpPr/>
          <p:nvPr/>
        </p:nvSpPr>
        <p:spPr>
          <a:xfrm>
            <a:off x="2034108" y="3124535"/>
            <a:ext cx="2975043" cy="1431143"/>
          </a:xfrm>
          <a:prstGeom prst="roundRect">
            <a:avLst>
              <a:gd name="adj" fmla="val 8598"/>
            </a:avLst>
          </a:prstGeom>
          <a:solidFill>
            <a:srgbClr val="B2E1F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45C7C1F-BD49-E245-1156-9949382F7FD6}"/>
              </a:ext>
            </a:extLst>
          </p:cNvPr>
          <p:cNvSpPr/>
          <p:nvPr/>
        </p:nvSpPr>
        <p:spPr>
          <a:xfrm>
            <a:off x="2255551" y="3324295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B2654C74-4880-5E17-938E-719FE8A2EDCA}"/>
              </a:ext>
            </a:extLst>
          </p:cNvPr>
          <p:cNvSpPr/>
          <p:nvPr/>
        </p:nvSpPr>
        <p:spPr>
          <a:xfrm>
            <a:off x="2255551" y="3974439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8552868E-5C12-95BA-3FB2-E9D41552F6A1}"/>
              </a:ext>
            </a:extLst>
          </p:cNvPr>
          <p:cNvSpPr/>
          <p:nvPr/>
        </p:nvSpPr>
        <p:spPr>
          <a:xfrm>
            <a:off x="4359071" y="3324295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4DD2D3B-4ABD-5A95-03B9-E4B0A345DC1C}"/>
              </a:ext>
            </a:extLst>
          </p:cNvPr>
          <p:cNvSpPr/>
          <p:nvPr/>
        </p:nvSpPr>
        <p:spPr>
          <a:xfrm>
            <a:off x="4359071" y="3974439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AF854669-54A3-EE79-4970-DDC834BE0229}"/>
              </a:ext>
            </a:extLst>
          </p:cNvPr>
          <p:cNvSpPr/>
          <p:nvPr/>
        </p:nvSpPr>
        <p:spPr>
          <a:xfrm>
            <a:off x="3307311" y="3324295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99A7DF49-AC8B-C105-B5E9-B8A195CF4A38}"/>
              </a:ext>
            </a:extLst>
          </p:cNvPr>
          <p:cNvSpPr/>
          <p:nvPr/>
        </p:nvSpPr>
        <p:spPr>
          <a:xfrm>
            <a:off x="3307311" y="3974439"/>
            <a:ext cx="431620" cy="431620"/>
          </a:xfrm>
          <a:prstGeom prst="ellipse">
            <a:avLst/>
          </a:prstGeom>
          <a:solidFill>
            <a:srgbClr val="005C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F9BA849-AA27-0C32-EE9E-AAF4BE946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0508" y="1496904"/>
            <a:ext cx="1353600" cy="1353600"/>
          </a:xfrm>
          <a:prstGeom prst="rect">
            <a:avLst/>
          </a:prstGeom>
        </p:spPr>
      </p:pic>
      <p:sp>
        <p:nvSpPr>
          <p:cNvPr id="10" name="AutoShape 41">
            <a:extLst>
              <a:ext uri="{FF2B5EF4-FFF2-40B4-BE49-F238E27FC236}">
                <a16:creationId xmlns:a16="http://schemas.microsoft.com/office/drawing/2014/main" id="{1718779A-C62B-89BB-7914-B7913D2F38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171" y="769508"/>
            <a:ext cx="7449050" cy="1976711"/>
          </a:xfrm>
          <a:prstGeom prst="wedgeRoundRectCallout">
            <a:avLst>
              <a:gd name="adj1" fmla="val -57032"/>
              <a:gd name="adj2" fmla="val 36517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把一个数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平均分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成几份，求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每份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是多少或求一个数里面有几个另一个数，都可以用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除法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计算。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CC325A41-A62B-718E-A3C3-046995344154}"/>
              </a:ext>
            </a:extLst>
          </p:cNvPr>
          <p:cNvSpPr/>
          <p:nvPr/>
        </p:nvSpPr>
        <p:spPr>
          <a:xfrm>
            <a:off x="2190997" y="3263397"/>
            <a:ext cx="568347" cy="1200814"/>
          </a:xfrm>
          <a:prstGeom prst="rect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ADD1B16-AF41-D081-2B9D-B5643178C4C3}"/>
              </a:ext>
            </a:extLst>
          </p:cNvPr>
          <p:cNvSpPr/>
          <p:nvPr/>
        </p:nvSpPr>
        <p:spPr>
          <a:xfrm>
            <a:off x="3237455" y="3263397"/>
            <a:ext cx="568347" cy="1200814"/>
          </a:xfrm>
          <a:prstGeom prst="rect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08FDE42-6A8C-7DA4-1652-B7687B70D13C}"/>
              </a:ext>
            </a:extLst>
          </p:cNvPr>
          <p:cNvSpPr/>
          <p:nvPr/>
        </p:nvSpPr>
        <p:spPr>
          <a:xfrm>
            <a:off x="4290707" y="3263397"/>
            <a:ext cx="568347" cy="1200814"/>
          </a:xfrm>
          <a:prstGeom prst="rect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56010A6-C822-8DDB-E4CB-40A3DC1AB046}"/>
              </a:ext>
            </a:extLst>
          </p:cNvPr>
          <p:cNvSpPr txBox="1"/>
          <p:nvPr/>
        </p:nvSpPr>
        <p:spPr>
          <a:xfrm>
            <a:off x="5494056" y="2974744"/>
            <a:ext cx="2975042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2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2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2=0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48DBE65-8433-952C-A81B-88B99D1039E3}"/>
              </a:ext>
            </a:extLst>
          </p:cNvPr>
          <p:cNvSpPr txBox="1"/>
          <p:nvPr/>
        </p:nvSpPr>
        <p:spPr>
          <a:xfrm>
            <a:off x="5494056" y="3840106"/>
            <a:ext cx="168879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6÷2=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6" name="Text Box 94">
            <a:extLst>
              <a:ext uri="{FF2B5EF4-FFF2-40B4-BE49-F238E27FC236}">
                <a16:creationId xmlns:a16="http://schemas.microsoft.com/office/drawing/2014/main" id="{2C877AF7-B44F-7AAA-BC58-E3C37C7577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504" y="4946217"/>
            <a:ext cx="4320250" cy="626710"/>
          </a:xfrm>
          <a:prstGeom prst="rect">
            <a:avLst/>
          </a:prstGeom>
          <a:solidFill>
            <a:srgbClr val="B2E1F1"/>
          </a:solidFill>
          <a:ln w="19050">
            <a:solidFill>
              <a:srgbClr val="005C94"/>
            </a:solidFill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乘法口诀：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6E7401B-81E9-9DEA-FC03-0BB4A32E87D0}"/>
              </a:ext>
            </a:extLst>
          </p:cNvPr>
          <p:cNvSpPr txBox="1"/>
          <p:nvPr/>
        </p:nvSpPr>
        <p:spPr>
          <a:xfrm>
            <a:off x="6749143" y="3840106"/>
            <a:ext cx="634106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E53CA2F-D6C8-9B4E-9F9E-C3E479995191}"/>
              </a:ext>
            </a:extLst>
          </p:cNvPr>
          <p:cNvSpPr/>
          <p:nvPr/>
        </p:nvSpPr>
        <p:spPr>
          <a:xfrm>
            <a:off x="2190997" y="3263397"/>
            <a:ext cx="2668057" cy="540507"/>
          </a:xfrm>
          <a:prstGeom prst="rect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807A239-8CDE-6B48-E9DA-0500CC0E90E2}"/>
              </a:ext>
            </a:extLst>
          </p:cNvPr>
          <p:cNvSpPr/>
          <p:nvPr/>
        </p:nvSpPr>
        <p:spPr>
          <a:xfrm>
            <a:off x="2190997" y="3923704"/>
            <a:ext cx="2668057" cy="540507"/>
          </a:xfrm>
          <a:prstGeom prst="rect">
            <a:avLst/>
          </a:prstGeom>
          <a:noFill/>
          <a:ln w="28575">
            <a:solidFill>
              <a:srgbClr val="F04C3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F2B19FA-EBA8-FD16-EBDE-0B2E1B8D18E9}"/>
              </a:ext>
            </a:extLst>
          </p:cNvPr>
          <p:cNvSpPr txBox="1"/>
          <p:nvPr/>
        </p:nvSpPr>
        <p:spPr>
          <a:xfrm>
            <a:off x="8198345" y="2974744"/>
            <a:ext cx="227834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3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=0 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A226152-FAEF-8BB7-60A8-32F4750A8A94}"/>
              </a:ext>
            </a:extLst>
          </p:cNvPr>
          <p:cNvSpPr txBox="1"/>
          <p:nvPr/>
        </p:nvSpPr>
        <p:spPr>
          <a:xfrm>
            <a:off x="8198345" y="3840106"/>
            <a:ext cx="168879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6÷3=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28B7070-6E27-F100-D636-0AB26389B314}"/>
              </a:ext>
            </a:extLst>
          </p:cNvPr>
          <p:cNvSpPr txBox="1"/>
          <p:nvPr/>
        </p:nvSpPr>
        <p:spPr>
          <a:xfrm>
            <a:off x="9453432" y="3840106"/>
            <a:ext cx="634106" cy="69910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marR="0" lvl="0" indent="0" defTabSz="914400" eaLnBrk="1" latinLnBrk="0" hangingPunct="1">
              <a:lnSpc>
                <a:spcPct val="120000"/>
              </a:lnSpc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defRPr>
            </a:lvl1pPr>
          </a:lstStyle>
          <a:p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5" name="AutoShape 41">
            <a:extLst>
              <a:ext uri="{FF2B5EF4-FFF2-40B4-BE49-F238E27FC236}">
                <a16:creationId xmlns:a16="http://schemas.microsoft.com/office/drawing/2014/main" id="{C0D14F61-EDEE-09A4-3DC5-62B13D65D8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2428" y="1774550"/>
            <a:ext cx="6648577" cy="646986"/>
          </a:xfrm>
          <a:prstGeom prst="wedgeRoundRectCallout">
            <a:avLst>
              <a:gd name="adj1" fmla="val -56640"/>
              <a:gd name="adj2" fmla="val 38758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平均分的过程用除法表示更简便。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F789734C-70D1-0767-9AA2-07EB5B3E46D8}"/>
              </a:ext>
            </a:extLst>
          </p:cNvPr>
          <p:cNvSpPr txBox="1"/>
          <p:nvPr/>
        </p:nvSpPr>
        <p:spPr>
          <a:xfrm>
            <a:off x="8095817" y="4473259"/>
            <a:ext cx="677108" cy="19631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 </a:t>
            </a:r>
            <a:r>
              <a:rPr lang="zh-CN" altLang="en-US" sz="3200" b="1" dirty="0">
                <a:solidFill>
                  <a:srgbClr val="005C9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被除数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10AB543-D113-5825-DFCD-133416044282}"/>
              </a:ext>
            </a:extLst>
          </p:cNvPr>
          <p:cNvSpPr txBox="1"/>
          <p:nvPr/>
        </p:nvSpPr>
        <p:spPr>
          <a:xfrm>
            <a:off x="8768420" y="4473259"/>
            <a:ext cx="677108" cy="19631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 </a:t>
            </a:r>
            <a:r>
              <a:rPr lang="zh-CN" altLang="en-US" sz="3200" b="1" dirty="0">
                <a:solidFill>
                  <a:srgbClr val="005C9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除数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2588EC55-B31F-7E87-EF60-BFD96902400F}"/>
              </a:ext>
            </a:extLst>
          </p:cNvPr>
          <p:cNvSpPr txBox="1"/>
          <p:nvPr/>
        </p:nvSpPr>
        <p:spPr>
          <a:xfrm>
            <a:off x="9347337" y="4473259"/>
            <a:ext cx="677108" cy="196319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… </a:t>
            </a:r>
            <a:r>
              <a:rPr lang="zh-CN" altLang="en-US" sz="3200" b="1" dirty="0">
                <a:solidFill>
                  <a:srgbClr val="005C9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商</a:t>
            </a:r>
          </a:p>
        </p:txBody>
      </p:sp>
    </p:spTree>
    <p:extLst>
      <p:ext uri="{BB962C8B-B14F-4D97-AF65-F5344CB8AC3E}">
        <p14:creationId xmlns:p14="http://schemas.microsoft.com/office/powerpoint/2010/main" val="4287978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/>
      <p:bldP spid="15" grpId="0"/>
      <p:bldP spid="16" grpId="0" bldLvl="0" animBg="1"/>
      <p:bldP spid="16" grpId="1" bldLvl="0" animBg="1"/>
      <p:bldP spid="17" grpId="0"/>
      <p:bldP spid="20" grpId="0" animBg="1"/>
      <p:bldP spid="21" grpId="0" animBg="1"/>
      <p:bldP spid="22" grpId="0"/>
      <p:bldP spid="23" grpId="0"/>
      <p:bldP spid="24" grpId="0"/>
      <p:bldP spid="25" grpId="0" bldLvl="0" animBg="1"/>
      <p:bldP spid="26" grpId="0"/>
      <p:bldP spid="27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4">
            <a:extLst>
              <a:ext uri="{FF2B5EF4-FFF2-40B4-BE49-F238E27FC236}">
                <a16:creationId xmlns:a16="http://schemas.microsoft.com/office/drawing/2014/main" id="{FC841376-A685-1DB7-F28D-DE19A488A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896" y="490947"/>
            <a:ext cx="4320250" cy="626710"/>
          </a:xfrm>
          <a:prstGeom prst="rect">
            <a:avLst/>
          </a:prstGeom>
          <a:solidFill>
            <a:srgbClr val="B2E1F1"/>
          </a:solidFill>
          <a:ln w="19050">
            <a:solidFill>
              <a:srgbClr val="005C94"/>
            </a:solidFill>
          </a:ln>
          <a:effec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乘法口诀：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8C0F237-9FEC-1E6F-A1E5-BC7E9C94EA5B}"/>
              </a:ext>
            </a:extLst>
          </p:cNvPr>
          <p:cNvSpPr txBox="1"/>
          <p:nvPr/>
        </p:nvSpPr>
        <p:spPr>
          <a:xfrm>
            <a:off x="2184896" y="1350221"/>
            <a:ext cx="2220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2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×3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=6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219FADA-8574-86CE-6F29-7F326D76553A}"/>
              </a:ext>
            </a:extLst>
          </p:cNvPr>
          <p:cNvSpPr txBox="1"/>
          <p:nvPr/>
        </p:nvSpPr>
        <p:spPr>
          <a:xfrm>
            <a:off x="2184896" y="2157617"/>
            <a:ext cx="2220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×2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=6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502F24-3AE8-A665-618F-35336C3031F7}"/>
              </a:ext>
            </a:extLst>
          </p:cNvPr>
          <p:cNvSpPr txBox="1"/>
          <p:nvPr/>
        </p:nvSpPr>
        <p:spPr>
          <a:xfrm>
            <a:off x="4830819" y="1350221"/>
            <a:ext cx="2220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÷2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3D14750-458B-F008-2462-15F434098406}"/>
              </a:ext>
            </a:extLst>
          </p:cNvPr>
          <p:cNvSpPr txBox="1"/>
          <p:nvPr/>
        </p:nvSpPr>
        <p:spPr>
          <a:xfrm>
            <a:off x="4830819" y="2160002"/>
            <a:ext cx="22203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6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÷3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764BEB1-3ACC-8D87-B33C-326583B878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501" y="3004241"/>
            <a:ext cx="1353600" cy="1353600"/>
          </a:xfrm>
          <a:prstGeom prst="rect">
            <a:avLst/>
          </a:prstGeom>
        </p:spPr>
      </p:pic>
      <p:sp>
        <p:nvSpPr>
          <p:cNvPr id="8" name="AutoShape 41">
            <a:extLst>
              <a:ext uri="{FF2B5EF4-FFF2-40B4-BE49-F238E27FC236}">
                <a16:creationId xmlns:a16="http://schemas.microsoft.com/office/drawing/2014/main" id="{B191F9FC-B438-CAD4-9FC0-8E4950E93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8438" y="2988666"/>
            <a:ext cx="6540990" cy="1191816"/>
          </a:xfrm>
          <a:prstGeom prst="wedgeRoundRectCallout">
            <a:avLst>
              <a:gd name="adj1" fmla="val -57185"/>
              <a:gd name="adj2" fmla="val 24883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我用每一句乘法口诀都能写出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两个乘法算式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两个除法算式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2AAC5E6-1373-40D9-6C4F-93A407D4FF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491855">
            <a:off x="8677217" y="2591315"/>
            <a:ext cx="1186474" cy="19865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1F4E79B-355E-15F5-402F-84AD121C9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681462" y="4778222"/>
            <a:ext cx="1353600" cy="1353600"/>
          </a:xfrm>
          <a:prstGeom prst="rect">
            <a:avLst/>
          </a:prstGeom>
        </p:spPr>
      </p:pic>
      <p:sp>
        <p:nvSpPr>
          <p:cNvPr id="11" name="AutoShape 41">
            <a:extLst>
              <a:ext uri="{FF2B5EF4-FFF2-40B4-BE49-F238E27FC236}">
                <a16:creationId xmlns:a16="http://schemas.microsoft.com/office/drawing/2014/main" id="{8652549E-D23D-0C17-C111-FFEBDA7AED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76520" y="4492204"/>
            <a:ext cx="6894918" cy="1191816"/>
          </a:xfrm>
          <a:prstGeom prst="wedgeRoundRectCallout">
            <a:avLst>
              <a:gd name="adj1" fmla="val 57337"/>
              <a:gd name="adj2" fmla="val 37126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当口诀中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两个乘数相同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时，只能写出一个乘法算式和一个除法算式。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46F29D5B-A79D-E8DF-971A-CE522BD501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74851" y="1886143"/>
            <a:ext cx="1354648" cy="1354648"/>
          </a:xfrm>
          <a:prstGeom prst="rect">
            <a:avLst/>
          </a:prstGeom>
        </p:spPr>
      </p:pic>
      <p:sp>
        <p:nvSpPr>
          <p:cNvPr id="17" name="AutoShape 41">
            <a:extLst>
              <a:ext uri="{FF2B5EF4-FFF2-40B4-BE49-F238E27FC236}">
                <a16:creationId xmlns:a16="http://schemas.microsoft.com/office/drawing/2014/main" id="{31B75CCD-FDAB-3E23-9B56-F01BC9F67F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0731" y="571980"/>
            <a:ext cx="3784713" cy="1191816"/>
          </a:xfrm>
          <a:prstGeom prst="wedgeRoundRectCallout">
            <a:avLst>
              <a:gd name="adj1" fmla="val 36557"/>
              <a:gd name="adj2" fmla="val 81201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乘法口诀可以帮助我们快速计算。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C815B685-68BF-CCDF-6369-ABC15EE5A7BA}"/>
              </a:ext>
            </a:extLst>
          </p:cNvPr>
          <p:cNvSpPr txBox="1"/>
          <p:nvPr/>
        </p:nvSpPr>
        <p:spPr>
          <a:xfrm>
            <a:off x="763826" y="5798927"/>
            <a:ext cx="4920336" cy="6047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乘法口诀：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五五二十五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CC7271A-B445-346B-B700-88E7A961C948}"/>
              </a:ext>
            </a:extLst>
          </p:cNvPr>
          <p:cNvSpPr txBox="1"/>
          <p:nvPr/>
        </p:nvSpPr>
        <p:spPr>
          <a:xfrm>
            <a:off x="5623979" y="5808930"/>
            <a:ext cx="22203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5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×5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=25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C235CA5-C781-21DD-2362-BD27235B241E}"/>
              </a:ext>
            </a:extLst>
          </p:cNvPr>
          <p:cNvSpPr txBox="1"/>
          <p:nvPr/>
        </p:nvSpPr>
        <p:spPr>
          <a:xfrm>
            <a:off x="7519413" y="5808930"/>
            <a:ext cx="22203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25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÷5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黑体" panose="02010609060101010101" pitchFamily="49" charset="-122"/>
                <a:cs typeface="+mn-cs"/>
              </a:rPr>
              <a:t>=5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/>
              <a:ea typeface="黑体" panose="02010609060101010101" pitchFamily="49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98664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1" grpId="0" bldLvl="0" animBg="1"/>
      <p:bldP spid="17" grpId="0" bldLvl="0" animBg="1"/>
      <p:bldP spid="19" grpId="0"/>
      <p:bldP spid="20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B4CBC2F-697D-40F8-2234-587E204FAA75}"/>
              </a:ext>
            </a:extLst>
          </p:cNvPr>
          <p:cNvSpPr/>
          <p:nvPr/>
        </p:nvSpPr>
        <p:spPr>
          <a:xfrm>
            <a:off x="609600" y="1427639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一一得一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80E6C44-4817-BCE6-0C4A-43DB5C04A03F}"/>
              </a:ext>
            </a:extLst>
          </p:cNvPr>
          <p:cNvSpPr/>
          <p:nvPr/>
        </p:nvSpPr>
        <p:spPr>
          <a:xfrm>
            <a:off x="609600" y="19392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一二得二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4B30BBEA-E8F4-BD2D-3A4E-263B1345C382}"/>
              </a:ext>
            </a:extLst>
          </p:cNvPr>
          <p:cNvSpPr/>
          <p:nvPr/>
        </p:nvSpPr>
        <p:spPr>
          <a:xfrm>
            <a:off x="609600" y="2451732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一三得三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32A819E-C677-3EBA-FEB0-3AC741FBD79D}"/>
              </a:ext>
            </a:extLst>
          </p:cNvPr>
          <p:cNvSpPr/>
          <p:nvPr/>
        </p:nvSpPr>
        <p:spPr>
          <a:xfrm>
            <a:off x="609600" y="296258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一四得四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CDF754F-2A71-C7A5-956B-C4260A59BE18}"/>
              </a:ext>
            </a:extLst>
          </p:cNvPr>
          <p:cNvSpPr/>
          <p:nvPr/>
        </p:nvSpPr>
        <p:spPr>
          <a:xfrm>
            <a:off x="609600" y="347343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一五得五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478EE80-D344-37C3-7711-19178BDAF10B}"/>
              </a:ext>
            </a:extLst>
          </p:cNvPr>
          <p:cNvSpPr/>
          <p:nvPr/>
        </p:nvSpPr>
        <p:spPr>
          <a:xfrm>
            <a:off x="609600" y="398428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一六得六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6A3BF23-3676-E937-4FFC-8202646D076C}"/>
              </a:ext>
            </a:extLst>
          </p:cNvPr>
          <p:cNvSpPr/>
          <p:nvPr/>
        </p:nvSpPr>
        <p:spPr>
          <a:xfrm>
            <a:off x="609600" y="449513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一七得七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428079E-50D2-017E-CEF4-4ECF42F75082}"/>
              </a:ext>
            </a:extLst>
          </p:cNvPr>
          <p:cNvSpPr/>
          <p:nvPr/>
        </p:nvSpPr>
        <p:spPr>
          <a:xfrm>
            <a:off x="609600" y="50059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一八得八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BD8CB08-9CBD-F0A5-5076-64A205771AED}"/>
              </a:ext>
            </a:extLst>
          </p:cNvPr>
          <p:cNvSpPr/>
          <p:nvPr/>
        </p:nvSpPr>
        <p:spPr>
          <a:xfrm>
            <a:off x="609600" y="5516838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一九得九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C504B0B-E929-E255-CE8A-678EE670771A}"/>
              </a:ext>
            </a:extLst>
          </p:cNvPr>
          <p:cNvSpPr/>
          <p:nvPr/>
        </p:nvSpPr>
        <p:spPr>
          <a:xfrm>
            <a:off x="1828800" y="19392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二二得四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453EC60-6952-CC01-7A82-0112384B238F}"/>
              </a:ext>
            </a:extLst>
          </p:cNvPr>
          <p:cNvSpPr/>
          <p:nvPr/>
        </p:nvSpPr>
        <p:spPr>
          <a:xfrm>
            <a:off x="1828800" y="2451732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二三得六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B5BF201-2942-4797-FD1C-26ACCACB987F}"/>
              </a:ext>
            </a:extLst>
          </p:cNvPr>
          <p:cNvSpPr/>
          <p:nvPr/>
        </p:nvSpPr>
        <p:spPr>
          <a:xfrm>
            <a:off x="1828800" y="296258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二四得八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70B0F087-59D4-7DB1-DB0D-B336448620A4}"/>
              </a:ext>
            </a:extLst>
          </p:cNvPr>
          <p:cNvSpPr/>
          <p:nvPr/>
        </p:nvSpPr>
        <p:spPr>
          <a:xfrm>
            <a:off x="1828800" y="347343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二五一十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2180CA5D-D605-6240-F146-D7C0D61D671B}"/>
              </a:ext>
            </a:extLst>
          </p:cNvPr>
          <p:cNvSpPr/>
          <p:nvPr/>
        </p:nvSpPr>
        <p:spPr>
          <a:xfrm>
            <a:off x="1828800" y="398428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二六十二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D373773-81F5-20BC-8035-0913D1C96954}"/>
              </a:ext>
            </a:extLst>
          </p:cNvPr>
          <p:cNvSpPr/>
          <p:nvPr/>
        </p:nvSpPr>
        <p:spPr>
          <a:xfrm>
            <a:off x="1828800" y="449513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二七十四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2FE1D71-4A69-0598-8ACE-C4B8969107C9}"/>
              </a:ext>
            </a:extLst>
          </p:cNvPr>
          <p:cNvSpPr/>
          <p:nvPr/>
        </p:nvSpPr>
        <p:spPr>
          <a:xfrm>
            <a:off x="1828800" y="50059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二八十六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1118765-708C-B633-7B30-6814E15C787B}"/>
              </a:ext>
            </a:extLst>
          </p:cNvPr>
          <p:cNvSpPr/>
          <p:nvPr/>
        </p:nvSpPr>
        <p:spPr>
          <a:xfrm>
            <a:off x="1828800" y="5516838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二九十八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ECD940A-16A7-258E-30F3-F221926777AA}"/>
              </a:ext>
            </a:extLst>
          </p:cNvPr>
          <p:cNvSpPr/>
          <p:nvPr/>
        </p:nvSpPr>
        <p:spPr>
          <a:xfrm>
            <a:off x="3048000" y="2451732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三三得九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4202964-17B1-02E0-90BB-AC49AAE0EA8B}"/>
              </a:ext>
            </a:extLst>
          </p:cNvPr>
          <p:cNvSpPr/>
          <p:nvPr/>
        </p:nvSpPr>
        <p:spPr>
          <a:xfrm>
            <a:off x="3048000" y="296258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三四十二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57B4F603-518E-5711-166B-ABAAD2160E79}"/>
              </a:ext>
            </a:extLst>
          </p:cNvPr>
          <p:cNvSpPr/>
          <p:nvPr/>
        </p:nvSpPr>
        <p:spPr>
          <a:xfrm>
            <a:off x="3048000" y="347343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三五十五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8AE7BD51-7DA1-81F5-E752-2EFE8B37B1CF}"/>
              </a:ext>
            </a:extLst>
          </p:cNvPr>
          <p:cNvSpPr/>
          <p:nvPr/>
        </p:nvSpPr>
        <p:spPr>
          <a:xfrm>
            <a:off x="3048000" y="398428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三六十八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8492951-F6E9-60C8-987B-58B9AE4C3BD8}"/>
              </a:ext>
            </a:extLst>
          </p:cNvPr>
          <p:cNvSpPr/>
          <p:nvPr/>
        </p:nvSpPr>
        <p:spPr>
          <a:xfrm>
            <a:off x="3048000" y="449513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三七二十一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F48393E0-ECD8-22EA-E5C4-73D7D592FE24}"/>
              </a:ext>
            </a:extLst>
          </p:cNvPr>
          <p:cNvSpPr/>
          <p:nvPr/>
        </p:nvSpPr>
        <p:spPr>
          <a:xfrm>
            <a:off x="3048000" y="5516838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三九二十七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6F37735-1867-3CC6-424F-F9B143380C56}"/>
              </a:ext>
            </a:extLst>
          </p:cNvPr>
          <p:cNvSpPr/>
          <p:nvPr/>
        </p:nvSpPr>
        <p:spPr>
          <a:xfrm>
            <a:off x="4267200" y="2962583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四四十六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21BDF8D-0120-BE13-A180-018293927F75}"/>
              </a:ext>
            </a:extLst>
          </p:cNvPr>
          <p:cNvSpPr/>
          <p:nvPr/>
        </p:nvSpPr>
        <p:spPr>
          <a:xfrm>
            <a:off x="4267200" y="347343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四五二十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A7FEB157-E096-117C-D378-24982B1C216F}"/>
              </a:ext>
            </a:extLst>
          </p:cNvPr>
          <p:cNvSpPr/>
          <p:nvPr/>
        </p:nvSpPr>
        <p:spPr>
          <a:xfrm>
            <a:off x="4267200" y="398428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四六二十四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EDAE97F-A47D-CB0C-7F32-AFEDC64CFBAF}"/>
              </a:ext>
            </a:extLst>
          </p:cNvPr>
          <p:cNvSpPr/>
          <p:nvPr/>
        </p:nvSpPr>
        <p:spPr>
          <a:xfrm>
            <a:off x="4267200" y="50059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四八三十二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055ED756-CF7D-A7E2-7236-2572D164901B}"/>
              </a:ext>
            </a:extLst>
          </p:cNvPr>
          <p:cNvSpPr/>
          <p:nvPr/>
        </p:nvSpPr>
        <p:spPr>
          <a:xfrm>
            <a:off x="5486400" y="3473434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五五二十五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50B3E8D-7087-44D7-F7E1-5C5338A7CF2E}"/>
              </a:ext>
            </a:extLst>
          </p:cNvPr>
          <p:cNvSpPr/>
          <p:nvPr/>
        </p:nvSpPr>
        <p:spPr>
          <a:xfrm>
            <a:off x="5486400" y="398428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五六三十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61F6305-57EB-A01E-7C5F-769FE537CA4B}"/>
              </a:ext>
            </a:extLst>
          </p:cNvPr>
          <p:cNvSpPr/>
          <p:nvPr/>
        </p:nvSpPr>
        <p:spPr>
          <a:xfrm>
            <a:off x="5486400" y="449513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五七三十五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62FB0245-6E51-6D90-A26B-64B3896805CB}"/>
              </a:ext>
            </a:extLst>
          </p:cNvPr>
          <p:cNvSpPr/>
          <p:nvPr/>
        </p:nvSpPr>
        <p:spPr>
          <a:xfrm>
            <a:off x="5486400" y="5516838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五九四十五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F73AF418-2522-2280-637B-AA3611C5A4BB}"/>
              </a:ext>
            </a:extLst>
          </p:cNvPr>
          <p:cNvSpPr/>
          <p:nvPr/>
        </p:nvSpPr>
        <p:spPr>
          <a:xfrm>
            <a:off x="6705600" y="3984285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六六三十六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FD4E5D9-535B-5D56-F83E-DA65FA2A360F}"/>
              </a:ext>
            </a:extLst>
          </p:cNvPr>
          <p:cNvSpPr/>
          <p:nvPr/>
        </p:nvSpPr>
        <p:spPr>
          <a:xfrm>
            <a:off x="6705600" y="449513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六七四十二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9D6A4D8-E918-2832-D492-D40C5B5ED1F0}"/>
              </a:ext>
            </a:extLst>
          </p:cNvPr>
          <p:cNvSpPr/>
          <p:nvPr/>
        </p:nvSpPr>
        <p:spPr>
          <a:xfrm>
            <a:off x="6705600" y="50059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六八四十八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09A892FB-E1B2-B1D1-EA75-BC52AF87798E}"/>
              </a:ext>
            </a:extLst>
          </p:cNvPr>
          <p:cNvSpPr/>
          <p:nvPr/>
        </p:nvSpPr>
        <p:spPr>
          <a:xfrm>
            <a:off x="6705600" y="5516838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六九五十四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B55449C-2C7A-C804-6FCC-4EA0076C8011}"/>
              </a:ext>
            </a:extLst>
          </p:cNvPr>
          <p:cNvSpPr/>
          <p:nvPr/>
        </p:nvSpPr>
        <p:spPr>
          <a:xfrm>
            <a:off x="7924800" y="4495136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七七四十九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C0555E45-695E-2F5A-2415-A41C5106B1F1}"/>
              </a:ext>
            </a:extLst>
          </p:cNvPr>
          <p:cNvSpPr/>
          <p:nvPr/>
        </p:nvSpPr>
        <p:spPr>
          <a:xfrm>
            <a:off x="7924800" y="50059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七八五十六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364C7B5F-4BFA-3975-F630-06CD5AE4EA22}"/>
              </a:ext>
            </a:extLst>
          </p:cNvPr>
          <p:cNvSpPr/>
          <p:nvPr/>
        </p:nvSpPr>
        <p:spPr>
          <a:xfrm>
            <a:off x="7924800" y="5516838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七九六十三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6119D42F-BBCF-BF7D-B378-74015DA8B5A5}"/>
              </a:ext>
            </a:extLst>
          </p:cNvPr>
          <p:cNvSpPr/>
          <p:nvPr/>
        </p:nvSpPr>
        <p:spPr>
          <a:xfrm>
            <a:off x="9144000" y="50059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八八六十四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9CA4FE79-0FE6-2D7B-AEEE-7CC9875834D5}"/>
              </a:ext>
            </a:extLst>
          </p:cNvPr>
          <p:cNvSpPr/>
          <p:nvPr/>
        </p:nvSpPr>
        <p:spPr>
          <a:xfrm>
            <a:off x="9144000" y="5516838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八九七十二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FC8E57E4-5334-D516-CC78-6FCE3F173216}"/>
              </a:ext>
            </a:extLst>
          </p:cNvPr>
          <p:cNvSpPr/>
          <p:nvPr/>
        </p:nvSpPr>
        <p:spPr>
          <a:xfrm>
            <a:off x="10363200" y="5516838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九九八十一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08D5980A-E1D4-B6DD-1F12-F07DEB98000B}"/>
              </a:ext>
            </a:extLst>
          </p:cNvPr>
          <p:cNvSpPr/>
          <p:nvPr/>
        </p:nvSpPr>
        <p:spPr>
          <a:xfrm>
            <a:off x="4267200" y="4494339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四七二十八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3B8BD40A-E4F2-CA36-9A6C-ABB23AD2E6D2}"/>
              </a:ext>
            </a:extLst>
          </p:cNvPr>
          <p:cNvSpPr/>
          <p:nvPr/>
        </p:nvSpPr>
        <p:spPr>
          <a:xfrm>
            <a:off x="3048000" y="50059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三八二十四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3C565A05-EAB4-C73B-3630-3A4DF12F6F9F}"/>
              </a:ext>
            </a:extLst>
          </p:cNvPr>
          <p:cNvSpPr/>
          <p:nvPr/>
        </p:nvSpPr>
        <p:spPr>
          <a:xfrm>
            <a:off x="5486400" y="5005987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五八四十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84F01B63-44C0-BE1B-7D47-2C2F5D64F443}"/>
              </a:ext>
            </a:extLst>
          </p:cNvPr>
          <p:cNvSpPr/>
          <p:nvPr/>
        </p:nvSpPr>
        <p:spPr>
          <a:xfrm>
            <a:off x="4267200" y="5516838"/>
            <a:ext cx="1219200" cy="511648"/>
          </a:xfrm>
          <a:prstGeom prst="rect">
            <a:avLst/>
          </a:prstGeom>
          <a:solidFill>
            <a:srgbClr val="FEF2E3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spc="-200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四九三十六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2E2A24C2-48E5-8607-E823-1E221CFE6948}"/>
              </a:ext>
            </a:extLst>
          </p:cNvPr>
          <p:cNvSpPr txBox="1"/>
          <p:nvPr/>
        </p:nvSpPr>
        <p:spPr>
          <a:xfrm>
            <a:off x="4530243" y="622569"/>
            <a:ext cx="3131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3333FF"/>
                </a:solidFill>
              </a:rPr>
              <a:t>乘法口诀表</a:t>
            </a:r>
          </a:p>
        </p:txBody>
      </p:sp>
    </p:spTree>
    <p:extLst>
      <p:ext uri="{BB962C8B-B14F-4D97-AF65-F5344CB8AC3E}">
        <p14:creationId xmlns:p14="http://schemas.microsoft.com/office/powerpoint/2010/main" val="627570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CA54505-0706-D51A-226D-E2B960D5F943}"/>
              </a:ext>
            </a:extLst>
          </p:cNvPr>
          <p:cNvSpPr txBox="1"/>
          <p:nvPr/>
        </p:nvSpPr>
        <p:spPr>
          <a:xfrm>
            <a:off x="1048151" y="1357169"/>
            <a:ext cx="72884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1-9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的乘法口诀有什么特征？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4638731-2329-9F82-0BC3-23F692F8C3EA}"/>
              </a:ext>
            </a:extLst>
          </p:cNvPr>
          <p:cNvSpPr txBox="1"/>
          <p:nvPr/>
        </p:nvSpPr>
        <p:spPr>
          <a:xfrm>
            <a:off x="1814613" y="2605633"/>
            <a:ext cx="8562773" cy="16467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/>
              <a:t>       </a:t>
            </a:r>
            <a:r>
              <a:rPr lang="zh-CN" altLang="en-US" sz="3600" b="1" dirty="0">
                <a:solidFill>
                  <a:srgbClr val="EE1D23"/>
                </a:solidFill>
              </a:rPr>
              <a:t>几</a:t>
            </a:r>
            <a:r>
              <a:rPr lang="zh-CN" altLang="en-US" sz="3600" b="1" dirty="0"/>
              <a:t>的乘法口诀就有</a:t>
            </a:r>
            <a:r>
              <a:rPr lang="zh-CN" altLang="en-US" sz="3600" b="1" dirty="0">
                <a:solidFill>
                  <a:srgbClr val="EE1D23"/>
                </a:solidFill>
              </a:rPr>
              <a:t>几句</a:t>
            </a:r>
            <a:r>
              <a:rPr lang="zh-CN" altLang="en-US" sz="3600" b="1" dirty="0"/>
              <a:t>，每相邻两句口诀的得数就</a:t>
            </a:r>
            <a:r>
              <a:rPr lang="zh-CN" altLang="en-US" sz="3600" b="1" dirty="0">
                <a:solidFill>
                  <a:srgbClr val="EE1D23"/>
                </a:solidFill>
              </a:rPr>
              <a:t>相差几</a:t>
            </a:r>
            <a:r>
              <a:rPr lang="zh-CN" altLang="en-US" sz="3600" b="1" dirty="0"/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89589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A4C3A92-F9E7-31CC-7D47-8C7ABCD1492E}"/>
              </a:ext>
            </a:extLst>
          </p:cNvPr>
          <p:cNvSpPr txBox="1"/>
          <p:nvPr/>
        </p:nvSpPr>
        <p:spPr>
          <a:xfrm>
            <a:off x="6365183" y="1129347"/>
            <a:ext cx="5374130" cy="1165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</a:rPr>
              <a:t>仔细观察，在空格里填出相应的积。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C3F24D89-1BB4-9903-4568-14D3AFB3C4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955302"/>
              </p:ext>
            </p:extLst>
          </p:nvPr>
        </p:nvGraphicFramePr>
        <p:xfrm>
          <a:off x="452687" y="532800"/>
          <a:ext cx="5792400" cy="5792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9240">
                  <a:extLst>
                    <a:ext uri="{9D8B030D-6E8A-4147-A177-3AD203B41FA5}">
                      <a16:colId xmlns:a16="http://schemas.microsoft.com/office/drawing/2014/main" val="2514341228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3634231104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2583013688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2053675933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796100682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253312260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4231271855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3797976619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3491557251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4252409301"/>
                    </a:ext>
                  </a:extLst>
                </a:gridCol>
              </a:tblGrid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995003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591467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208709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990278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605644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48615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750714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2800" b="1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419622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421088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144700"/>
                  </a:ext>
                </a:extLst>
              </a:tr>
            </a:tbl>
          </a:graphicData>
        </a:graphic>
      </p:graphicFrame>
      <p:sp>
        <p:nvSpPr>
          <p:cNvPr id="6" name="TextBox 11">
            <a:extLst>
              <a:ext uri="{FF2B5EF4-FFF2-40B4-BE49-F238E27FC236}">
                <a16:creationId xmlns:a16="http://schemas.microsoft.com/office/drawing/2014/main" id="{68A6C0B0-7B95-2CA4-6A21-56D7E13EB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88206" y="1846558"/>
            <a:ext cx="397120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应用提升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E211A5CF-AD24-A8AF-20B7-0905E2082586}"/>
              </a:ext>
            </a:extLst>
          </p:cNvPr>
          <p:cNvGrpSpPr/>
          <p:nvPr/>
        </p:nvGrpSpPr>
        <p:grpSpPr>
          <a:xfrm>
            <a:off x="1685534" y="1206991"/>
            <a:ext cx="4486916" cy="4444018"/>
            <a:chOff x="1685534" y="1206991"/>
            <a:chExt cx="4486916" cy="4444018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21695EF9-D994-B3A5-83E8-10747588BD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85534" y="1206991"/>
              <a:ext cx="435874" cy="396274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F6D2398-428A-A348-E6F3-28FB35D3FF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4654" y="1206991"/>
              <a:ext cx="435874" cy="396274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9F5CFDFB-3EB1-CB7F-F333-19EA8471B9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6720" y="1206991"/>
              <a:ext cx="435874" cy="396274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EEFFC8B-739B-4E95-4DF3-4C249D24E2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846" y="1206991"/>
              <a:ext cx="435874" cy="396274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F91305A-6412-8F6D-5CE3-974361424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1206991"/>
              <a:ext cx="435874" cy="396274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0D1AEBD-33B2-20B3-63DE-52C40AAB5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1206991"/>
              <a:ext cx="435874" cy="396274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DAFF9E4B-AE8E-93C8-91CC-0812DC7ED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1206991"/>
              <a:ext cx="435874" cy="396274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96C5F877-59EE-BEA5-590F-547E236941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1206991"/>
              <a:ext cx="435874" cy="396274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2CE8A69F-2359-F488-B4CD-EC1EB1782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4654" y="1773919"/>
              <a:ext cx="435874" cy="396274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6A5261F7-B631-2273-602C-3D24A7C00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6720" y="1773919"/>
              <a:ext cx="435874" cy="396274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3BA53563-CF7F-4CB8-8095-4F924D0A6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846" y="1773919"/>
              <a:ext cx="435874" cy="396274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34F3A9DA-657C-81CF-139D-D40F8BC5C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1773919"/>
              <a:ext cx="435874" cy="396274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B154FDC-C16B-0C91-D530-1953BA613E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1773919"/>
              <a:ext cx="435874" cy="396274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7FFCA0D2-E9CC-2F54-46AF-1B69131DCF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1773919"/>
              <a:ext cx="435874" cy="396274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440FC181-B3FC-AD6F-9B1D-96584FA08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1773919"/>
              <a:ext cx="435874" cy="396274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B71F32F8-ED07-1E4B-F3F8-DD147B2C33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6720" y="2356267"/>
              <a:ext cx="435874" cy="396274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A090AB93-6D53-59B8-52F4-3D1CF420D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846" y="2356267"/>
              <a:ext cx="435874" cy="396274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395C81E7-976C-A6F3-7480-3F8682522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2356267"/>
              <a:ext cx="435874" cy="396274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6E1685A8-732B-DCEC-D9CA-94CAF7309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2356267"/>
              <a:ext cx="435874" cy="396274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C469F61-D030-0A30-2A0C-F7F91F5DFC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2356267"/>
              <a:ext cx="435874" cy="396274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64A83708-6641-6762-1B9A-55A12DFE11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2356267"/>
              <a:ext cx="435874" cy="396274"/>
            </a:xfrm>
            <a:prstGeom prst="rect">
              <a:avLst/>
            </a:prstGeom>
          </p:spPr>
        </p:pic>
        <p:pic>
          <p:nvPicPr>
            <p:cNvPr id="32" name="图片 31">
              <a:extLst>
                <a:ext uri="{FF2B5EF4-FFF2-40B4-BE49-F238E27FC236}">
                  <a16:creationId xmlns:a16="http://schemas.microsoft.com/office/drawing/2014/main" id="{DA48C89A-5E3A-CEC2-F5BA-A5E4C2810F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846" y="2938615"/>
              <a:ext cx="435874" cy="396274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B0092D93-C86B-86C3-74FD-D312DA913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2938615"/>
              <a:ext cx="435874" cy="396274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A30817FA-2043-E39C-6B85-53462C2DD7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2938615"/>
              <a:ext cx="435874" cy="396274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3B911CD1-240C-375D-6A48-64A1D1540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2938615"/>
              <a:ext cx="435874" cy="396274"/>
            </a:xfrm>
            <a:prstGeom prst="rect">
              <a:avLst/>
            </a:prstGeom>
          </p:spPr>
        </p:pic>
        <p:pic>
          <p:nvPicPr>
            <p:cNvPr id="36" name="图片 35">
              <a:extLst>
                <a:ext uri="{FF2B5EF4-FFF2-40B4-BE49-F238E27FC236}">
                  <a16:creationId xmlns:a16="http://schemas.microsoft.com/office/drawing/2014/main" id="{D8FB62CB-98A7-40F7-30DB-3C090F3FA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2938615"/>
              <a:ext cx="435874" cy="396274"/>
            </a:xfrm>
            <a:prstGeom prst="rect">
              <a:avLst/>
            </a:prstGeom>
          </p:spPr>
        </p:pic>
        <p:pic>
          <p:nvPicPr>
            <p:cNvPr id="37" name="图片 36">
              <a:extLst>
                <a:ext uri="{FF2B5EF4-FFF2-40B4-BE49-F238E27FC236}">
                  <a16:creationId xmlns:a16="http://schemas.microsoft.com/office/drawing/2014/main" id="{B5A69CC6-9268-2825-0123-26844B000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3520963"/>
              <a:ext cx="435874" cy="396274"/>
            </a:xfrm>
            <a:prstGeom prst="rect">
              <a:avLst/>
            </a:prstGeom>
          </p:spPr>
        </p:pic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23AA87DF-9F67-4AAD-A704-876762920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3520963"/>
              <a:ext cx="435874" cy="396274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A695AD6D-60F1-2EBA-1BB9-25AC8D366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3520963"/>
              <a:ext cx="435874" cy="396274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32F7B245-D3A1-E844-A2AA-89143778B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3520963"/>
              <a:ext cx="435874" cy="396274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5EB35D42-F57C-392D-8251-9F33CC585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4103311"/>
              <a:ext cx="435874" cy="396274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523C9DB7-A995-F258-EBCB-DF5E05A16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4103311"/>
              <a:ext cx="435874" cy="396274"/>
            </a:xfrm>
            <a:prstGeom prst="rect">
              <a:avLst/>
            </a:prstGeom>
          </p:spPr>
        </p:pic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5450A10E-ECD7-5FF6-F63E-767672C4A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4103311"/>
              <a:ext cx="435874" cy="396274"/>
            </a:xfrm>
            <a:prstGeom prst="rect">
              <a:avLst/>
            </a:prstGeom>
          </p:spPr>
        </p:pic>
        <p:pic>
          <p:nvPicPr>
            <p:cNvPr id="44" name="图片 43">
              <a:extLst>
                <a:ext uri="{FF2B5EF4-FFF2-40B4-BE49-F238E27FC236}">
                  <a16:creationId xmlns:a16="http://schemas.microsoft.com/office/drawing/2014/main" id="{05D44A89-78DD-EF62-700C-8D763EDB5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4674579"/>
              <a:ext cx="435874" cy="396274"/>
            </a:xfrm>
            <a:prstGeom prst="rect">
              <a:avLst/>
            </a:prstGeom>
          </p:spPr>
        </p:pic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0E99188F-9F29-2B65-E078-F0D8686B4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4674579"/>
              <a:ext cx="435874" cy="396274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626D8388-450C-0BF1-1771-E65E36850B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5254735"/>
              <a:ext cx="435874" cy="396274"/>
            </a:xfrm>
            <a:prstGeom prst="rect">
              <a:avLst/>
            </a:prstGeom>
          </p:spPr>
        </p:pic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B356B8F0-FCF3-A0A8-E426-FF37DDA9206D}"/>
              </a:ext>
            </a:extLst>
          </p:cNvPr>
          <p:cNvGrpSpPr/>
          <p:nvPr/>
        </p:nvGrpSpPr>
        <p:grpSpPr>
          <a:xfrm rot="10800000">
            <a:off x="1140207" y="1783070"/>
            <a:ext cx="4486916" cy="4444018"/>
            <a:chOff x="1685534" y="1206991"/>
            <a:chExt cx="4486916" cy="4444018"/>
          </a:xfrm>
        </p:grpSpPr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BB15FA02-4569-BECF-F8D0-2E8B6252E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85534" y="1206991"/>
              <a:ext cx="435874" cy="396274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68FC9C25-6162-009F-3ECD-FDFC70897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4654" y="1206991"/>
              <a:ext cx="435874" cy="396274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90AEC985-E84A-215C-267C-7142F80FBA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6720" y="1206991"/>
              <a:ext cx="435874" cy="396274"/>
            </a:xfrm>
            <a:prstGeom prst="rect">
              <a:avLst/>
            </a:prstGeom>
          </p:spPr>
        </p:pic>
        <p:pic>
          <p:nvPicPr>
            <p:cNvPr id="52" name="图片 51">
              <a:extLst>
                <a:ext uri="{FF2B5EF4-FFF2-40B4-BE49-F238E27FC236}">
                  <a16:creationId xmlns:a16="http://schemas.microsoft.com/office/drawing/2014/main" id="{3207A759-A8D9-3FD6-5016-DAF4C233C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846" y="1206991"/>
              <a:ext cx="435874" cy="396274"/>
            </a:xfrm>
            <a:prstGeom prst="rect">
              <a:avLst/>
            </a:prstGeom>
          </p:spPr>
        </p:pic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1A8B4C8D-7C2F-3F21-2368-06CC09DD41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1206991"/>
              <a:ext cx="435874" cy="396274"/>
            </a:xfrm>
            <a:prstGeom prst="rect">
              <a:avLst/>
            </a:prstGeom>
          </p:spPr>
        </p:pic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F13041DE-AF37-0FD1-1548-023FC9B441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1206991"/>
              <a:ext cx="435874" cy="396274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294AA246-8C44-DC7A-9BB7-B7E5BED7F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1206991"/>
              <a:ext cx="435874" cy="396274"/>
            </a:xfrm>
            <a:prstGeom prst="rect">
              <a:avLst/>
            </a:prstGeom>
          </p:spPr>
        </p:pic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BC36A4EC-83BC-DD25-F177-E20F6BD64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1206991"/>
              <a:ext cx="435874" cy="396274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7AEEBA16-0BF2-311D-EFDF-EE26F1260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64654" y="1773919"/>
              <a:ext cx="435874" cy="396274"/>
            </a:xfrm>
            <a:prstGeom prst="rect">
              <a:avLst/>
            </a:prstGeom>
          </p:spPr>
        </p:pic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B23E2432-CB8C-A3F6-B55C-121EC155E7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6720" y="1773919"/>
              <a:ext cx="435874" cy="396274"/>
            </a:xfrm>
            <a:prstGeom prst="rect">
              <a:avLst/>
            </a:prstGeom>
          </p:spPr>
        </p:pic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9D2AA23E-D1A0-AEDD-582F-62455ECEC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846" y="1773919"/>
              <a:ext cx="435874" cy="396274"/>
            </a:xfrm>
            <a:prstGeom prst="rect">
              <a:avLst/>
            </a:prstGeom>
          </p:spPr>
        </p:pic>
        <p:pic>
          <p:nvPicPr>
            <p:cNvPr id="60" name="图片 59">
              <a:extLst>
                <a:ext uri="{FF2B5EF4-FFF2-40B4-BE49-F238E27FC236}">
                  <a16:creationId xmlns:a16="http://schemas.microsoft.com/office/drawing/2014/main" id="{0CF8F5DB-265C-1925-D6E8-45C34AE32A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1773919"/>
              <a:ext cx="435874" cy="396274"/>
            </a:xfrm>
            <a:prstGeom prst="rect">
              <a:avLst/>
            </a:prstGeom>
          </p:spPr>
        </p:pic>
        <p:pic>
          <p:nvPicPr>
            <p:cNvPr id="61" name="图片 60">
              <a:extLst>
                <a:ext uri="{FF2B5EF4-FFF2-40B4-BE49-F238E27FC236}">
                  <a16:creationId xmlns:a16="http://schemas.microsoft.com/office/drawing/2014/main" id="{1621E3C9-50B5-480D-8EBE-BAB8A0926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1773919"/>
              <a:ext cx="435874" cy="396274"/>
            </a:xfrm>
            <a:prstGeom prst="rect">
              <a:avLst/>
            </a:prstGeom>
          </p:spPr>
        </p:pic>
        <p:pic>
          <p:nvPicPr>
            <p:cNvPr id="62" name="图片 61">
              <a:extLst>
                <a:ext uri="{FF2B5EF4-FFF2-40B4-BE49-F238E27FC236}">
                  <a16:creationId xmlns:a16="http://schemas.microsoft.com/office/drawing/2014/main" id="{F39A72AB-D9AA-2DD6-D43C-ED3D9FAF36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1773919"/>
              <a:ext cx="435874" cy="396274"/>
            </a:xfrm>
            <a:prstGeom prst="rect">
              <a:avLst/>
            </a:prstGeom>
          </p:spPr>
        </p:pic>
        <p:pic>
          <p:nvPicPr>
            <p:cNvPr id="63" name="图片 62">
              <a:extLst>
                <a:ext uri="{FF2B5EF4-FFF2-40B4-BE49-F238E27FC236}">
                  <a16:creationId xmlns:a16="http://schemas.microsoft.com/office/drawing/2014/main" id="{B4E661C3-0A7F-226B-6B02-350754960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1773919"/>
              <a:ext cx="435874" cy="396274"/>
            </a:xfrm>
            <a:prstGeom prst="rect">
              <a:avLst/>
            </a:prstGeom>
          </p:spPr>
        </p:pic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id="{4FD06392-9120-EC3B-B03C-F6F92020D0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26720" y="2356267"/>
              <a:ext cx="435874" cy="396274"/>
            </a:xfrm>
            <a:prstGeom prst="rect">
              <a:avLst/>
            </a:prstGeom>
          </p:spPr>
        </p:pic>
        <p:pic>
          <p:nvPicPr>
            <p:cNvPr id="65" name="图片 64">
              <a:extLst>
                <a:ext uri="{FF2B5EF4-FFF2-40B4-BE49-F238E27FC236}">
                  <a16:creationId xmlns:a16="http://schemas.microsoft.com/office/drawing/2014/main" id="{E6AF5A9B-929D-A7C6-C8F8-97CBDF81C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846" y="2356267"/>
              <a:ext cx="435874" cy="396274"/>
            </a:xfrm>
            <a:prstGeom prst="rect">
              <a:avLst/>
            </a:prstGeom>
          </p:spPr>
        </p:pic>
        <p:pic>
          <p:nvPicPr>
            <p:cNvPr id="66" name="图片 65">
              <a:extLst>
                <a:ext uri="{FF2B5EF4-FFF2-40B4-BE49-F238E27FC236}">
                  <a16:creationId xmlns:a16="http://schemas.microsoft.com/office/drawing/2014/main" id="{08A689B8-94DE-82E8-2EFD-43F04A277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2356267"/>
              <a:ext cx="435874" cy="396274"/>
            </a:xfrm>
            <a:prstGeom prst="rect">
              <a:avLst/>
            </a:prstGeom>
          </p:spPr>
        </p:pic>
        <p:pic>
          <p:nvPicPr>
            <p:cNvPr id="67" name="图片 66">
              <a:extLst>
                <a:ext uri="{FF2B5EF4-FFF2-40B4-BE49-F238E27FC236}">
                  <a16:creationId xmlns:a16="http://schemas.microsoft.com/office/drawing/2014/main" id="{D7606449-D03D-2CE4-5A3B-39E188726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2356267"/>
              <a:ext cx="435874" cy="396274"/>
            </a:xfrm>
            <a:prstGeom prst="rect">
              <a:avLst/>
            </a:prstGeom>
          </p:spPr>
        </p:pic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7FE7AB6E-6308-55A8-7DCE-35BA8B58E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2356267"/>
              <a:ext cx="435874" cy="396274"/>
            </a:xfrm>
            <a:prstGeom prst="rect">
              <a:avLst/>
            </a:prstGeom>
          </p:spPr>
        </p:pic>
        <p:pic>
          <p:nvPicPr>
            <p:cNvPr id="69" name="图片 68">
              <a:extLst>
                <a:ext uri="{FF2B5EF4-FFF2-40B4-BE49-F238E27FC236}">
                  <a16:creationId xmlns:a16="http://schemas.microsoft.com/office/drawing/2014/main" id="{459EEF3C-358B-06B2-E6D0-255A4EA38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2356267"/>
              <a:ext cx="435874" cy="396274"/>
            </a:xfrm>
            <a:prstGeom prst="rect">
              <a:avLst/>
            </a:prstGeom>
          </p:spPr>
        </p:pic>
        <p:pic>
          <p:nvPicPr>
            <p:cNvPr id="70" name="图片 69">
              <a:extLst>
                <a:ext uri="{FF2B5EF4-FFF2-40B4-BE49-F238E27FC236}">
                  <a16:creationId xmlns:a16="http://schemas.microsoft.com/office/drawing/2014/main" id="{8AB8DF7A-AC82-8CE2-35CC-E6F96FCA70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14846" y="2938615"/>
              <a:ext cx="435874" cy="396274"/>
            </a:xfrm>
            <a:prstGeom prst="rect">
              <a:avLst/>
            </a:prstGeom>
          </p:spPr>
        </p:pic>
        <p:pic>
          <p:nvPicPr>
            <p:cNvPr id="71" name="图片 70">
              <a:extLst>
                <a:ext uri="{FF2B5EF4-FFF2-40B4-BE49-F238E27FC236}">
                  <a16:creationId xmlns:a16="http://schemas.microsoft.com/office/drawing/2014/main" id="{572F3B66-4DF5-226F-3DFA-FC8EF53C2B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2938615"/>
              <a:ext cx="435874" cy="396274"/>
            </a:xfrm>
            <a:prstGeom prst="rect">
              <a:avLst/>
            </a:prstGeom>
          </p:spPr>
        </p:pic>
        <p:pic>
          <p:nvPicPr>
            <p:cNvPr id="72" name="图片 71">
              <a:extLst>
                <a:ext uri="{FF2B5EF4-FFF2-40B4-BE49-F238E27FC236}">
                  <a16:creationId xmlns:a16="http://schemas.microsoft.com/office/drawing/2014/main" id="{60E3D54F-23C3-0752-D18E-26554EDF1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2938615"/>
              <a:ext cx="435874" cy="396274"/>
            </a:xfrm>
            <a:prstGeom prst="rect">
              <a:avLst/>
            </a:prstGeom>
          </p:spPr>
        </p:pic>
        <p:pic>
          <p:nvPicPr>
            <p:cNvPr id="73" name="图片 72">
              <a:extLst>
                <a:ext uri="{FF2B5EF4-FFF2-40B4-BE49-F238E27FC236}">
                  <a16:creationId xmlns:a16="http://schemas.microsoft.com/office/drawing/2014/main" id="{A74113DB-F6D4-2CE1-CD03-64B4B1B9FB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2938615"/>
              <a:ext cx="435874" cy="396274"/>
            </a:xfrm>
            <a:prstGeom prst="rect">
              <a:avLst/>
            </a:prstGeom>
          </p:spPr>
        </p:pic>
        <p:pic>
          <p:nvPicPr>
            <p:cNvPr id="74" name="图片 73">
              <a:extLst>
                <a:ext uri="{FF2B5EF4-FFF2-40B4-BE49-F238E27FC236}">
                  <a16:creationId xmlns:a16="http://schemas.microsoft.com/office/drawing/2014/main" id="{B9CEBF7F-6777-D6F0-02D2-CD95A6C0C5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2938615"/>
              <a:ext cx="435874" cy="396274"/>
            </a:xfrm>
            <a:prstGeom prst="rect">
              <a:avLst/>
            </a:prstGeom>
          </p:spPr>
        </p:pic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id="{984782FF-789D-DCA6-7FD5-3AE6AADB4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96591" y="3520963"/>
              <a:ext cx="435874" cy="396274"/>
            </a:xfrm>
            <a:prstGeom prst="rect">
              <a:avLst/>
            </a:prstGeom>
          </p:spPr>
        </p:pic>
        <p:pic>
          <p:nvPicPr>
            <p:cNvPr id="76" name="图片 75">
              <a:extLst>
                <a:ext uri="{FF2B5EF4-FFF2-40B4-BE49-F238E27FC236}">
                  <a16:creationId xmlns:a16="http://schemas.microsoft.com/office/drawing/2014/main" id="{5319774A-4ADC-83FB-73E9-083A3B87E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3520963"/>
              <a:ext cx="435874" cy="396274"/>
            </a:xfrm>
            <a:prstGeom prst="rect">
              <a:avLst/>
            </a:prstGeom>
          </p:spPr>
        </p:pic>
        <p:pic>
          <p:nvPicPr>
            <p:cNvPr id="77" name="图片 76">
              <a:extLst>
                <a:ext uri="{FF2B5EF4-FFF2-40B4-BE49-F238E27FC236}">
                  <a16:creationId xmlns:a16="http://schemas.microsoft.com/office/drawing/2014/main" id="{64FDA717-EB4D-3D06-5A23-597C1E8D9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3520963"/>
              <a:ext cx="435874" cy="396274"/>
            </a:xfrm>
            <a:prstGeom prst="rect">
              <a:avLst/>
            </a:prstGeom>
          </p:spPr>
        </p:pic>
        <p:pic>
          <p:nvPicPr>
            <p:cNvPr id="78" name="图片 77">
              <a:extLst>
                <a:ext uri="{FF2B5EF4-FFF2-40B4-BE49-F238E27FC236}">
                  <a16:creationId xmlns:a16="http://schemas.microsoft.com/office/drawing/2014/main" id="{9D8CCE24-816D-EEEE-F894-94390D702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3520963"/>
              <a:ext cx="435874" cy="396274"/>
            </a:xfrm>
            <a:prstGeom prst="rect">
              <a:avLst/>
            </a:prstGeom>
          </p:spPr>
        </p:pic>
        <p:pic>
          <p:nvPicPr>
            <p:cNvPr id="79" name="图片 78">
              <a:extLst>
                <a:ext uri="{FF2B5EF4-FFF2-40B4-BE49-F238E27FC236}">
                  <a16:creationId xmlns:a16="http://schemas.microsoft.com/office/drawing/2014/main" id="{6786DDB8-66A9-E310-9647-5F3DF5B30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8336" y="4103311"/>
              <a:ext cx="435874" cy="396274"/>
            </a:xfrm>
            <a:prstGeom prst="rect">
              <a:avLst/>
            </a:prstGeom>
          </p:spPr>
        </p:pic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id="{8C138620-C425-3915-F7DE-D5AF2D854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4103311"/>
              <a:ext cx="435874" cy="396274"/>
            </a:xfrm>
            <a:prstGeom prst="rect">
              <a:avLst/>
            </a:prstGeom>
          </p:spPr>
        </p:pic>
        <p:pic>
          <p:nvPicPr>
            <p:cNvPr id="81" name="图片 80">
              <a:extLst>
                <a:ext uri="{FF2B5EF4-FFF2-40B4-BE49-F238E27FC236}">
                  <a16:creationId xmlns:a16="http://schemas.microsoft.com/office/drawing/2014/main" id="{26FD25BE-D7DA-503B-D811-8E383DFD2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4103311"/>
              <a:ext cx="435874" cy="396274"/>
            </a:xfrm>
            <a:prstGeom prst="rect">
              <a:avLst/>
            </a:prstGeom>
          </p:spPr>
        </p:pic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76768737-0A44-5FAA-DCBB-7E05F7641D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63552" y="4674579"/>
              <a:ext cx="435874" cy="396274"/>
            </a:xfrm>
            <a:prstGeom prst="rect">
              <a:avLst/>
            </a:prstGeom>
          </p:spPr>
        </p:pic>
        <p:pic>
          <p:nvPicPr>
            <p:cNvPr id="83" name="图片 82">
              <a:extLst>
                <a:ext uri="{FF2B5EF4-FFF2-40B4-BE49-F238E27FC236}">
                  <a16:creationId xmlns:a16="http://schemas.microsoft.com/office/drawing/2014/main" id="{B49ABD3B-3150-4DFF-EE19-59CA1A6AA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4674579"/>
              <a:ext cx="435874" cy="396274"/>
            </a:xfrm>
            <a:prstGeom prst="rect">
              <a:avLst/>
            </a:prstGeom>
          </p:spPr>
        </p:pic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8AE4DEFB-5CF6-B706-5792-87D4E3DA3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36576" y="5254735"/>
              <a:ext cx="435874" cy="396274"/>
            </a:xfrm>
            <a:prstGeom prst="rect">
              <a:avLst/>
            </a:prstGeom>
          </p:spPr>
        </p:pic>
      </p:grpSp>
      <p:pic>
        <p:nvPicPr>
          <p:cNvPr id="85" name="图片 84">
            <a:extLst>
              <a:ext uri="{FF2B5EF4-FFF2-40B4-BE49-F238E27FC236}">
                <a16:creationId xmlns:a16="http://schemas.microsoft.com/office/drawing/2014/main" id="{A2304CDD-2268-1C98-7576-A13C246814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799031" y="4538547"/>
            <a:ext cx="2085312" cy="2097401"/>
          </a:xfrm>
          <a:prstGeom prst="rect">
            <a:avLst/>
          </a:prstGeom>
        </p:spPr>
      </p:pic>
      <p:sp>
        <p:nvSpPr>
          <p:cNvPr id="86" name="AutoShape 41">
            <a:extLst>
              <a:ext uri="{FF2B5EF4-FFF2-40B4-BE49-F238E27FC236}">
                <a16:creationId xmlns:a16="http://schemas.microsoft.com/office/drawing/2014/main" id="{2B872EA3-7823-8A4E-7643-8F26DA4709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6519" y="3109632"/>
            <a:ext cx="4052917" cy="1191816"/>
          </a:xfrm>
          <a:prstGeom prst="wedgeRoundRectCallout">
            <a:avLst>
              <a:gd name="adj1" fmla="val 36557"/>
              <a:gd name="adj2" fmla="val 81201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任意指一个积，说出所用的乘法口诀。</a:t>
            </a: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B4B2165F-B725-6478-1B2A-97CF81EBA1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21594"/>
              </p:ext>
            </p:extLst>
          </p:nvPr>
        </p:nvGraphicFramePr>
        <p:xfrm>
          <a:off x="437015" y="532800"/>
          <a:ext cx="5792400" cy="5792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9240">
                  <a:extLst>
                    <a:ext uri="{9D8B030D-6E8A-4147-A177-3AD203B41FA5}">
                      <a16:colId xmlns:a16="http://schemas.microsoft.com/office/drawing/2014/main" val="2514341228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3634231104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2583013688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2053675933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796100682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253312260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4231271855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3797976619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3491557251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4252409301"/>
                    </a:ext>
                  </a:extLst>
                </a:gridCol>
              </a:tblGrid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995003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591467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208709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990278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605644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48615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750714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419622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421088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144700"/>
                  </a:ext>
                </a:extLst>
              </a:tr>
            </a:tbl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7F17F309-66CF-6B2E-3E70-D999F0C3953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799031" y="4538547"/>
            <a:ext cx="2085312" cy="2097401"/>
          </a:xfrm>
          <a:prstGeom prst="rect">
            <a:avLst/>
          </a:prstGeom>
        </p:spPr>
      </p:pic>
      <p:sp>
        <p:nvSpPr>
          <p:cNvPr id="4" name="AutoShape 41">
            <a:extLst>
              <a:ext uri="{FF2B5EF4-FFF2-40B4-BE49-F238E27FC236}">
                <a16:creationId xmlns:a16="http://schemas.microsoft.com/office/drawing/2014/main" id="{3B5CF590-F92C-202C-A9DE-9241ABE0D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6519" y="3109632"/>
            <a:ext cx="4052917" cy="1191816"/>
          </a:xfrm>
          <a:prstGeom prst="wedgeRoundRectCallout">
            <a:avLst>
              <a:gd name="adj1" fmla="val 36557"/>
              <a:gd name="adj2" fmla="val 81201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观察每行或每列数，你能发现什么？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6A2340B-920A-E06D-6768-1DDD7FDED8B2}"/>
              </a:ext>
            </a:extLst>
          </p:cNvPr>
          <p:cNvSpPr/>
          <p:nvPr/>
        </p:nvSpPr>
        <p:spPr>
          <a:xfrm>
            <a:off x="1032568" y="1110176"/>
            <a:ext cx="5212515" cy="573843"/>
          </a:xfrm>
          <a:prstGeom prst="rect">
            <a:avLst/>
          </a:prstGeom>
          <a:solidFill>
            <a:srgbClr val="FFFF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8D80FEC5-7D35-C16C-FF36-0E46A65709AA}"/>
              </a:ext>
            </a:extLst>
          </p:cNvPr>
          <p:cNvSpPr/>
          <p:nvPr/>
        </p:nvSpPr>
        <p:spPr>
          <a:xfrm>
            <a:off x="1032568" y="1691836"/>
            <a:ext cx="5212515" cy="573843"/>
          </a:xfrm>
          <a:prstGeom prst="rect">
            <a:avLst/>
          </a:prstGeom>
          <a:solidFill>
            <a:srgbClr val="FFFF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1CA929C-9713-813D-FAA0-61C8AA455F85}"/>
              </a:ext>
            </a:extLst>
          </p:cNvPr>
          <p:cNvSpPr/>
          <p:nvPr/>
        </p:nvSpPr>
        <p:spPr>
          <a:xfrm>
            <a:off x="1032568" y="2273496"/>
            <a:ext cx="5212515" cy="573843"/>
          </a:xfrm>
          <a:prstGeom prst="rect">
            <a:avLst/>
          </a:prstGeom>
          <a:solidFill>
            <a:srgbClr val="FFFF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C23440B-0485-F989-7217-318811E689F3}"/>
              </a:ext>
            </a:extLst>
          </p:cNvPr>
          <p:cNvSpPr/>
          <p:nvPr/>
        </p:nvSpPr>
        <p:spPr>
          <a:xfrm>
            <a:off x="1032568" y="2855157"/>
            <a:ext cx="5212515" cy="573843"/>
          </a:xfrm>
          <a:prstGeom prst="rect">
            <a:avLst/>
          </a:prstGeom>
          <a:solidFill>
            <a:srgbClr val="FFFF00">
              <a:alpha val="2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522E574-EBF5-B360-114C-AF700AE0C6D7}"/>
              </a:ext>
            </a:extLst>
          </p:cNvPr>
          <p:cNvSpPr/>
          <p:nvPr/>
        </p:nvSpPr>
        <p:spPr>
          <a:xfrm>
            <a:off x="1032564" y="1110176"/>
            <a:ext cx="576780" cy="5215024"/>
          </a:xfrm>
          <a:prstGeom prst="rect">
            <a:avLst/>
          </a:prstGeom>
          <a:solidFill>
            <a:srgbClr val="FF006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A25ECDF3-217E-D91C-500A-25B4449005E1}"/>
              </a:ext>
            </a:extLst>
          </p:cNvPr>
          <p:cNvSpPr/>
          <p:nvPr/>
        </p:nvSpPr>
        <p:spPr>
          <a:xfrm>
            <a:off x="1609680" y="1110176"/>
            <a:ext cx="576780" cy="5215024"/>
          </a:xfrm>
          <a:prstGeom prst="rect">
            <a:avLst/>
          </a:prstGeom>
          <a:solidFill>
            <a:srgbClr val="FF006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52C419E-124A-2A64-775B-C2C4D09EE2C3}"/>
              </a:ext>
            </a:extLst>
          </p:cNvPr>
          <p:cNvSpPr/>
          <p:nvPr/>
        </p:nvSpPr>
        <p:spPr>
          <a:xfrm>
            <a:off x="2186796" y="1110176"/>
            <a:ext cx="576780" cy="5215024"/>
          </a:xfrm>
          <a:prstGeom prst="rect">
            <a:avLst/>
          </a:prstGeom>
          <a:solidFill>
            <a:srgbClr val="FF006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904BD94-34AA-7D98-3535-69AD18AFD331}"/>
              </a:ext>
            </a:extLst>
          </p:cNvPr>
          <p:cNvSpPr/>
          <p:nvPr/>
        </p:nvSpPr>
        <p:spPr>
          <a:xfrm>
            <a:off x="2763911" y="1110176"/>
            <a:ext cx="576780" cy="5215024"/>
          </a:xfrm>
          <a:prstGeom prst="rect">
            <a:avLst/>
          </a:prstGeom>
          <a:solidFill>
            <a:srgbClr val="FF006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F817BD6-E5C6-0B17-B126-1781D14AB6F7}"/>
              </a:ext>
            </a:extLst>
          </p:cNvPr>
          <p:cNvCxnSpPr>
            <a:cxnSpLocks/>
          </p:cNvCxnSpPr>
          <p:nvPr/>
        </p:nvCxnSpPr>
        <p:spPr>
          <a:xfrm>
            <a:off x="1042292" y="1110176"/>
            <a:ext cx="5187123" cy="522253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 bldLvl="0" animBg="1"/>
      <p:bldP spid="5" grpId="1" animBg="1"/>
      <p:bldP spid="6" grpId="0" bldLvl="0" animBg="1"/>
      <p:bldP spid="6" grpId="1" bldLvl="0" animBg="1"/>
      <p:bldP spid="7" grpId="0" bldLvl="0" animBg="1"/>
      <p:bldP spid="7" grpId="1" bldLvl="0" animBg="1"/>
      <p:bldP spid="8" grpId="0" bldLvl="0" animBg="1"/>
      <p:bldP spid="8" grpId="1" bldLvl="0" animBg="1"/>
      <p:bldP spid="9" grpId="0" bldLvl="0" animBg="1"/>
      <p:bldP spid="9" grpId="1" bldLvl="0" animBg="1"/>
      <p:bldP spid="10" grpId="0" bldLvl="0" animBg="1"/>
      <p:bldP spid="10" grpId="1" bldLvl="0" animBg="1"/>
      <p:bldP spid="11" grpId="0" bldLvl="0" animBg="1"/>
      <p:bldP spid="11" grpId="1" bldLvl="0" animBg="1"/>
      <p:bldP spid="12" grpId="0" bldLvl="0" animBg="1"/>
      <p:bldP spid="12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2F6A72D-7C9F-455C-3A47-A3B2F564AF3F}"/>
              </a:ext>
            </a:extLst>
          </p:cNvPr>
          <p:cNvSpPr txBox="1"/>
          <p:nvPr/>
        </p:nvSpPr>
        <p:spPr>
          <a:xfrm>
            <a:off x="783482" y="1148263"/>
            <a:ext cx="10625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下面的表格是上表中的一部分，请把它们填完整。</a:t>
            </a:r>
          </a:p>
        </p:txBody>
      </p:sp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B5B56AE3-2A85-E845-8BB8-D4B110810E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879557"/>
              </p:ext>
            </p:extLst>
          </p:nvPr>
        </p:nvGraphicFramePr>
        <p:xfrm>
          <a:off x="2576749" y="2903684"/>
          <a:ext cx="2111982" cy="200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5991">
                  <a:extLst>
                    <a:ext uri="{9D8B030D-6E8A-4147-A177-3AD203B41FA5}">
                      <a16:colId xmlns:a16="http://schemas.microsoft.com/office/drawing/2014/main" val="4093311509"/>
                    </a:ext>
                  </a:extLst>
                </a:gridCol>
                <a:gridCol w="1055991">
                  <a:extLst>
                    <a:ext uri="{9D8B030D-6E8A-4147-A177-3AD203B41FA5}">
                      <a16:colId xmlns:a16="http://schemas.microsoft.com/office/drawing/2014/main" val="3955851806"/>
                    </a:ext>
                  </a:extLst>
                </a:gridCol>
              </a:tblGrid>
              <a:tr h="10020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159162"/>
                  </a:ext>
                </a:extLst>
              </a:tr>
              <a:tr h="10020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957015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3531BF7A-323A-6E79-898C-2EE7DC7EBD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130590"/>
              </p:ext>
            </p:extLst>
          </p:nvPr>
        </p:nvGraphicFramePr>
        <p:xfrm>
          <a:off x="7503269" y="2903684"/>
          <a:ext cx="2111982" cy="200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5991">
                  <a:extLst>
                    <a:ext uri="{9D8B030D-6E8A-4147-A177-3AD203B41FA5}">
                      <a16:colId xmlns:a16="http://schemas.microsoft.com/office/drawing/2014/main" val="4093311509"/>
                    </a:ext>
                  </a:extLst>
                </a:gridCol>
                <a:gridCol w="1055991">
                  <a:extLst>
                    <a:ext uri="{9D8B030D-6E8A-4147-A177-3AD203B41FA5}">
                      <a16:colId xmlns:a16="http://schemas.microsoft.com/office/drawing/2014/main" val="3955851806"/>
                    </a:ext>
                  </a:extLst>
                </a:gridCol>
              </a:tblGrid>
              <a:tr h="10020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159162"/>
                  </a:ext>
                </a:extLst>
              </a:tr>
              <a:tr h="10020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957015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53D066F6-8C7E-A6A6-6DA6-92285763A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3692" y="2198990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600" b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847738B-8C0D-7F19-FC2D-154863C2B4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1921" y="2198990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75175C9-5412-7EBD-B65A-23CE952DC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056" y="3105834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29B9937-4673-60E8-6090-2D652BD461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056" y="4088328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B031ECA-75B4-80DB-3961-2ECA83ABC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514" y="3096105"/>
            <a:ext cx="717533" cy="64633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6C5187F8-3BE7-E31F-7286-1E35023DF9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5513" y="4088327"/>
            <a:ext cx="717533" cy="64633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161CBFA-0F32-4172-5D67-CD57FF5F3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9865" y="2198990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7BA3AC7-4857-8112-FE25-04C2940B6C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1839" y="4088328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0F07A3E-145E-F1CA-71FB-119A74AF0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6295" y="2198990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FC8119B-D468-96AD-D51A-746382C42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1839" y="3096105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3E4B808B-E4E1-FC67-6475-79CB37040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1704" y="3096105"/>
            <a:ext cx="717533" cy="64633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4683ED8-5A03-3CB0-8EA9-C5ADE6335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6160" y="3096105"/>
            <a:ext cx="717533" cy="64633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9093D76C-CFF0-E465-481E-6982BA94A5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1704" y="4205195"/>
            <a:ext cx="717533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DA7FB23-4805-B233-14B6-727F366A8EFF}"/>
              </a:ext>
            </a:extLst>
          </p:cNvPr>
          <p:cNvSpPr txBox="1"/>
          <p:nvPr/>
        </p:nvSpPr>
        <p:spPr>
          <a:xfrm>
            <a:off x="783482" y="1148263"/>
            <a:ext cx="10625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下面的表格是上表中的一部分，请把它们填完整。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5F178C89-ECCA-670D-0BC2-A4BB6D2C87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422451"/>
              </p:ext>
            </p:extLst>
          </p:nvPr>
        </p:nvGraphicFramePr>
        <p:xfrm>
          <a:off x="2576749" y="2903684"/>
          <a:ext cx="2111982" cy="200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5991">
                  <a:extLst>
                    <a:ext uri="{9D8B030D-6E8A-4147-A177-3AD203B41FA5}">
                      <a16:colId xmlns:a16="http://schemas.microsoft.com/office/drawing/2014/main" val="4093311509"/>
                    </a:ext>
                  </a:extLst>
                </a:gridCol>
                <a:gridCol w="1055991">
                  <a:extLst>
                    <a:ext uri="{9D8B030D-6E8A-4147-A177-3AD203B41FA5}">
                      <a16:colId xmlns:a16="http://schemas.microsoft.com/office/drawing/2014/main" val="3955851806"/>
                    </a:ext>
                  </a:extLst>
                </a:gridCol>
              </a:tblGrid>
              <a:tr h="10020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159162"/>
                  </a:ext>
                </a:extLst>
              </a:tr>
              <a:tr h="10020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957015"/>
                  </a:ext>
                </a:extLst>
              </a:tr>
            </a:tbl>
          </a:graphicData>
        </a:graphic>
      </p:graphicFrame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441D708F-CD7D-4C25-BF03-4CF65E8230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6215490"/>
              </p:ext>
            </p:extLst>
          </p:nvPr>
        </p:nvGraphicFramePr>
        <p:xfrm>
          <a:off x="7503269" y="2903684"/>
          <a:ext cx="2111982" cy="2004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55991">
                  <a:extLst>
                    <a:ext uri="{9D8B030D-6E8A-4147-A177-3AD203B41FA5}">
                      <a16:colId xmlns:a16="http://schemas.microsoft.com/office/drawing/2014/main" val="4093311509"/>
                    </a:ext>
                  </a:extLst>
                </a:gridCol>
                <a:gridCol w="1055991">
                  <a:extLst>
                    <a:ext uri="{9D8B030D-6E8A-4147-A177-3AD203B41FA5}">
                      <a16:colId xmlns:a16="http://schemas.microsoft.com/office/drawing/2014/main" val="3955851806"/>
                    </a:ext>
                  </a:extLst>
                </a:gridCol>
              </a:tblGrid>
              <a:tr h="10020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2159162"/>
                  </a:ext>
                </a:extLst>
              </a:tr>
              <a:tr h="1002040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4000" b="1" kern="1200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4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957015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45905B45-B1E3-D085-0040-E9BB0C6E38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3692" y="2198990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600" b="1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18C6144-0258-4B6F-B8BF-B2B273105C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1921" y="2198990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1F44383-0561-1FB2-68AD-A1DE82186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056" y="3105834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9A2A918-67C4-6B52-EA62-80B1D694B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056" y="4088328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D58BA52-0E8A-22B2-BBA5-15226B6C6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29865" y="2198990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8885754-6CA1-B369-C73A-79691DA5B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1839" y="4088328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EB900A4-8711-11C4-58FC-7F07BB0CBF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66295" y="2198990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97717BDF-7BA8-7D4F-A11A-60EB422CA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1839" y="3096105"/>
            <a:ext cx="11098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AA103BBB-C004-AA81-E415-B16F89F30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1704" y="3096105"/>
            <a:ext cx="717533" cy="646331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9A6170F6-FFF7-0CBC-8CD1-0DC85C29E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6160" y="3096105"/>
            <a:ext cx="717533" cy="64633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5D2B613-B7BA-BB11-4D00-2420359E2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1704" y="4205195"/>
            <a:ext cx="717533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6BD1A27D-D64A-159B-7DB1-1C5F486C0A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805598"/>
              </p:ext>
            </p:extLst>
          </p:nvPr>
        </p:nvGraphicFramePr>
        <p:xfrm>
          <a:off x="452687" y="532800"/>
          <a:ext cx="5792400" cy="5792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9240">
                  <a:extLst>
                    <a:ext uri="{9D8B030D-6E8A-4147-A177-3AD203B41FA5}">
                      <a16:colId xmlns:a16="http://schemas.microsoft.com/office/drawing/2014/main" val="2514341228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3634231104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2583013688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2053675933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796100682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253312260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4231271855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3797976619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3491557251"/>
                    </a:ext>
                  </a:extLst>
                </a:gridCol>
                <a:gridCol w="579240">
                  <a:extLst>
                    <a:ext uri="{9D8B030D-6E8A-4147-A177-3AD203B41FA5}">
                      <a16:colId xmlns:a16="http://schemas.microsoft.com/office/drawing/2014/main" val="4252409301"/>
                    </a:ext>
                  </a:extLst>
                </a:gridCol>
              </a:tblGrid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×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1995003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591467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9208709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8990278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605644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3048615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750714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altLang="zh-CN" sz="2800" b="1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419622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421088"/>
                  </a:ext>
                </a:extLst>
              </a:tr>
              <a:tr h="5792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18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27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36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54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EE1D23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72</a:t>
                      </a:r>
                      <a:endParaRPr lang="zh-CN" altLang="en-US" sz="2800" b="1" dirty="0">
                        <a:solidFill>
                          <a:srgbClr val="EE1D23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7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7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1144700"/>
                  </a:ext>
                </a:extLst>
              </a:tr>
            </a:tbl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A28A862A-3885-61D5-BC21-49EFF0FF54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799031" y="4538547"/>
            <a:ext cx="2085312" cy="2097401"/>
          </a:xfrm>
          <a:prstGeom prst="rect">
            <a:avLst/>
          </a:prstGeom>
        </p:spPr>
      </p:pic>
      <p:sp>
        <p:nvSpPr>
          <p:cNvPr id="4" name="AutoShape 41">
            <a:extLst>
              <a:ext uri="{FF2B5EF4-FFF2-40B4-BE49-F238E27FC236}">
                <a16:creationId xmlns:a16="http://schemas.microsoft.com/office/drawing/2014/main" id="{A8D9CF18-29C7-CEC6-0210-529C185564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6519" y="3109632"/>
            <a:ext cx="4052917" cy="1191816"/>
          </a:xfrm>
          <a:prstGeom prst="wedgeRoundRectCallout">
            <a:avLst>
              <a:gd name="adj1" fmla="val 36557"/>
              <a:gd name="adj2" fmla="val 81201"/>
              <a:gd name="adj3" fmla="val 16667"/>
            </a:avLst>
          </a:prstGeom>
          <a:solidFill>
            <a:schemeClr val="bg1"/>
          </a:solidFill>
          <a:ln w="19050">
            <a:solidFill>
              <a:srgbClr val="ED7D31"/>
            </a:solidFill>
            <a:miter lim="800000"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请写出每个乘法算式对应的除法算式。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59CD9A89-F332-59EB-8183-1533FF09CE33}"/>
              </a:ext>
            </a:extLst>
          </p:cNvPr>
          <p:cNvSpPr/>
          <p:nvPr/>
        </p:nvSpPr>
        <p:spPr>
          <a:xfrm>
            <a:off x="500743" y="145922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3">
            <a:extLst>
              <a:ext uri="{FF2B5EF4-FFF2-40B4-BE49-F238E27FC236}">
                <a16:creationId xmlns:a16="http://schemas.microsoft.com/office/drawing/2014/main" id="{5868BB1A-44F1-2A26-F66C-BB986546B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950" y="2093863"/>
            <a:ext cx="39248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四七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D1A1580B-C819-E0F7-15BD-7241A4D59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0864" y="2093861"/>
            <a:ext cx="39248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七十二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A7043D0-7BBE-1F77-A77C-4AE5E3EFC9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950" y="3294264"/>
            <a:ext cx="392481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八二十四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D569924-CD48-6B5E-7E06-AA7CF3CF8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0864" y="3294263"/>
            <a:ext cx="42683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六九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FCE88B8-0DFA-F8A6-4B23-40615370D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2950" y="4494039"/>
            <a:ext cx="36524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五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三十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BFEC674-F42F-AEF2-C411-88094546C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0864" y="4494038"/>
            <a:ext cx="41267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(    )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八五十六  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70D70F-608B-E045-3C71-81D5E6297F59}"/>
              </a:ext>
            </a:extLst>
          </p:cNvPr>
          <p:cNvSpPr txBox="1"/>
          <p:nvPr/>
        </p:nvSpPr>
        <p:spPr>
          <a:xfrm>
            <a:off x="2798786" y="2093862"/>
            <a:ext cx="2084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二十八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F757DBB-DB67-31D3-C225-A4D2B6D98A39}"/>
              </a:ext>
            </a:extLst>
          </p:cNvPr>
          <p:cNvSpPr txBox="1"/>
          <p:nvPr/>
        </p:nvSpPr>
        <p:spPr>
          <a:xfrm>
            <a:off x="6881019" y="2093862"/>
            <a:ext cx="12221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九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18D44CA-A57F-CC02-925C-CCF01BD480EB}"/>
              </a:ext>
            </a:extLst>
          </p:cNvPr>
          <p:cNvSpPr txBox="1"/>
          <p:nvPr/>
        </p:nvSpPr>
        <p:spPr>
          <a:xfrm>
            <a:off x="1962796" y="3294264"/>
            <a:ext cx="12221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三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268B4A9-8580-52C9-8481-E12146FCF5A7}"/>
              </a:ext>
            </a:extLst>
          </p:cNvPr>
          <p:cNvSpPr txBox="1"/>
          <p:nvPr/>
        </p:nvSpPr>
        <p:spPr>
          <a:xfrm>
            <a:off x="7215145" y="3294263"/>
            <a:ext cx="20844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五十四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57BA20E-F21B-C572-D5A1-555A53E76D1F}"/>
              </a:ext>
            </a:extLst>
          </p:cNvPr>
          <p:cNvSpPr txBox="1"/>
          <p:nvPr/>
        </p:nvSpPr>
        <p:spPr>
          <a:xfrm>
            <a:off x="2439451" y="4494039"/>
            <a:ext cx="12221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六</a:t>
            </a:r>
            <a:endParaRPr lang="zh-CN" altLang="en-US" dirty="0">
              <a:solidFill>
                <a:srgbClr val="EE1D23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E833C5D-0C2E-D5E1-4930-B859F36FA99F}"/>
              </a:ext>
            </a:extLst>
          </p:cNvPr>
          <p:cNvSpPr txBox="1"/>
          <p:nvPr/>
        </p:nvSpPr>
        <p:spPr>
          <a:xfrm>
            <a:off x="6415554" y="4494039"/>
            <a:ext cx="122212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七</a:t>
            </a:r>
            <a:endParaRPr lang="zh-CN" altLang="en-US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BB8D5078-9D06-0F17-7AA9-6FF9184B4356}"/>
              </a:ext>
            </a:extLst>
          </p:cNvPr>
          <p:cNvSpPr/>
          <p:nvPr/>
        </p:nvSpPr>
        <p:spPr>
          <a:xfrm>
            <a:off x="500743" y="56185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6F05B84-F24A-A065-E60B-8241004899C5}"/>
              </a:ext>
            </a:extLst>
          </p:cNvPr>
          <p:cNvSpPr txBox="1"/>
          <p:nvPr/>
        </p:nvSpPr>
        <p:spPr>
          <a:xfrm>
            <a:off x="1157591" y="521450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连一连，填一填。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9C8DAD5-7681-CB1D-4878-486C940FFC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9167" y="74325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782D069-C876-5921-959B-EBE641ED41EB}"/>
              </a:ext>
            </a:extLst>
          </p:cNvPr>
          <p:cNvGrpSpPr/>
          <p:nvPr/>
        </p:nvGrpSpPr>
        <p:grpSpPr>
          <a:xfrm>
            <a:off x="4734128" y="1411903"/>
            <a:ext cx="2723744" cy="786548"/>
            <a:chOff x="4523362" y="1411903"/>
            <a:chExt cx="2723744" cy="786548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D6958885-7476-590A-5731-F1CD86C12398}"/>
                </a:ext>
              </a:extLst>
            </p:cNvPr>
            <p:cNvSpPr/>
            <p:nvPr/>
          </p:nvSpPr>
          <p:spPr>
            <a:xfrm>
              <a:off x="4523362" y="1411903"/>
              <a:ext cx="2723744" cy="786548"/>
            </a:xfrm>
            <a:prstGeom prst="ellipse">
              <a:avLst/>
            </a:prstGeom>
            <a:solidFill>
              <a:srgbClr val="DFF2F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D9ACAE03-C6E6-ECAF-3BAE-97BBE5A9D2FE}"/>
                </a:ext>
              </a:extLst>
            </p:cNvPr>
            <p:cNvSpPr txBox="1"/>
            <p:nvPr/>
          </p:nvSpPr>
          <p:spPr>
            <a:xfrm>
              <a:off x="4629149" y="1512789"/>
              <a:ext cx="251216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四八三十二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A41ED1B8-1E3C-2FA0-F396-38F4FD04155E}"/>
              </a:ext>
            </a:extLst>
          </p:cNvPr>
          <p:cNvGrpSpPr/>
          <p:nvPr/>
        </p:nvGrpSpPr>
        <p:grpSpPr>
          <a:xfrm>
            <a:off x="4734128" y="2407651"/>
            <a:ext cx="2723744" cy="786548"/>
            <a:chOff x="4523362" y="1411903"/>
            <a:chExt cx="2723744" cy="786548"/>
          </a:xfrm>
        </p:grpSpPr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89F350E0-04B4-6A0E-BC18-0B586BBCA9FF}"/>
                </a:ext>
              </a:extLst>
            </p:cNvPr>
            <p:cNvSpPr/>
            <p:nvPr/>
          </p:nvSpPr>
          <p:spPr>
            <a:xfrm>
              <a:off x="4523362" y="1411903"/>
              <a:ext cx="2723744" cy="786548"/>
            </a:xfrm>
            <a:prstGeom prst="ellipse">
              <a:avLst/>
            </a:prstGeom>
            <a:solidFill>
              <a:srgbClr val="DFF2F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AC2FC56B-97EE-3822-4627-F60A1A445201}"/>
                </a:ext>
              </a:extLst>
            </p:cNvPr>
            <p:cNvSpPr txBox="1"/>
            <p:nvPr/>
          </p:nvSpPr>
          <p:spPr>
            <a:xfrm>
              <a:off x="4629149" y="1512789"/>
              <a:ext cx="251216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五七三十五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037793D-82FD-ECBB-6EC4-F13EE27CBB13}"/>
              </a:ext>
            </a:extLst>
          </p:cNvPr>
          <p:cNvGrpSpPr/>
          <p:nvPr/>
        </p:nvGrpSpPr>
        <p:grpSpPr>
          <a:xfrm>
            <a:off x="4734128" y="3403399"/>
            <a:ext cx="2723744" cy="786548"/>
            <a:chOff x="4523362" y="1411903"/>
            <a:chExt cx="2723744" cy="786548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01E36AC8-8AB7-6A1E-25F7-371F2AA2E464}"/>
                </a:ext>
              </a:extLst>
            </p:cNvPr>
            <p:cNvSpPr/>
            <p:nvPr/>
          </p:nvSpPr>
          <p:spPr>
            <a:xfrm>
              <a:off x="4523362" y="1411903"/>
              <a:ext cx="2723744" cy="786548"/>
            </a:xfrm>
            <a:prstGeom prst="ellipse">
              <a:avLst/>
            </a:prstGeom>
            <a:solidFill>
              <a:srgbClr val="DFF2F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436A3E67-DB6E-E56F-AFDA-6CD53D7DB69E}"/>
                </a:ext>
              </a:extLst>
            </p:cNvPr>
            <p:cNvSpPr txBox="1"/>
            <p:nvPr/>
          </p:nvSpPr>
          <p:spPr>
            <a:xfrm>
              <a:off x="4629149" y="1512789"/>
              <a:ext cx="251216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六六三十六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F9B2E439-FFDF-FF6C-F427-1C6136E88A94}"/>
              </a:ext>
            </a:extLst>
          </p:cNvPr>
          <p:cNvGrpSpPr/>
          <p:nvPr/>
        </p:nvGrpSpPr>
        <p:grpSpPr>
          <a:xfrm>
            <a:off x="4734128" y="4399147"/>
            <a:ext cx="2723744" cy="786548"/>
            <a:chOff x="4523362" y="1411903"/>
            <a:chExt cx="2723744" cy="786548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A016AE09-5F4B-F96F-FB8F-07EDAD767008}"/>
                </a:ext>
              </a:extLst>
            </p:cNvPr>
            <p:cNvSpPr/>
            <p:nvPr/>
          </p:nvSpPr>
          <p:spPr>
            <a:xfrm>
              <a:off x="4523362" y="1411903"/>
              <a:ext cx="2723744" cy="786548"/>
            </a:xfrm>
            <a:prstGeom prst="ellipse">
              <a:avLst/>
            </a:prstGeom>
            <a:solidFill>
              <a:srgbClr val="DFF2F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6A0DA017-7A1B-2C93-09DC-BCBD26602316}"/>
                </a:ext>
              </a:extLst>
            </p:cNvPr>
            <p:cNvSpPr txBox="1"/>
            <p:nvPr/>
          </p:nvSpPr>
          <p:spPr>
            <a:xfrm>
              <a:off x="4629149" y="1512789"/>
              <a:ext cx="251216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三九二十七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E404033D-3DBA-3254-321F-D41E5572C1DD}"/>
              </a:ext>
            </a:extLst>
          </p:cNvPr>
          <p:cNvGrpSpPr/>
          <p:nvPr/>
        </p:nvGrpSpPr>
        <p:grpSpPr>
          <a:xfrm>
            <a:off x="4734128" y="5394896"/>
            <a:ext cx="2723744" cy="786548"/>
            <a:chOff x="4523362" y="1411903"/>
            <a:chExt cx="2723744" cy="786548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EA0DD1D3-7330-E5F9-795E-3DEB4D18E4F0}"/>
                </a:ext>
              </a:extLst>
            </p:cNvPr>
            <p:cNvSpPr/>
            <p:nvPr/>
          </p:nvSpPr>
          <p:spPr>
            <a:xfrm>
              <a:off x="4523362" y="1411903"/>
              <a:ext cx="2723744" cy="786548"/>
            </a:xfrm>
            <a:prstGeom prst="ellipse">
              <a:avLst/>
            </a:prstGeom>
            <a:solidFill>
              <a:srgbClr val="DFF2F9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/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70F916F0-6267-E359-7B5C-A85FFD95D4B4}"/>
                </a:ext>
              </a:extLst>
            </p:cNvPr>
            <p:cNvSpPr txBox="1"/>
            <p:nvPr/>
          </p:nvSpPr>
          <p:spPr>
            <a:xfrm>
              <a:off x="4629149" y="1512789"/>
              <a:ext cx="2512169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</a:rPr>
                <a:t>二八十六</a:t>
              </a:r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D38FCBB1-9EAF-0193-A866-3731049BB3DF}"/>
              </a:ext>
            </a:extLst>
          </p:cNvPr>
          <p:cNvSpPr txBox="1"/>
          <p:nvPr/>
        </p:nvSpPr>
        <p:spPr>
          <a:xfrm>
            <a:off x="726563" y="1475707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27÷9=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67CA2953-EFC9-62A1-59AF-710D1AEF8268}"/>
              </a:ext>
            </a:extLst>
          </p:cNvPr>
          <p:cNvSpPr txBox="1"/>
          <p:nvPr/>
        </p:nvSpPr>
        <p:spPr>
          <a:xfrm>
            <a:off x="726563" y="2473031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32÷8=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8BE9E057-EB44-019D-0B67-B5F8DD96317E}"/>
              </a:ext>
            </a:extLst>
          </p:cNvPr>
          <p:cNvSpPr txBox="1"/>
          <p:nvPr/>
        </p:nvSpPr>
        <p:spPr>
          <a:xfrm>
            <a:off x="726563" y="3470355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36÷6=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005B443-9A89-F9AA-2FF6-10556E6A3B51}"/>
              </a:ext>
            </a:extLst>
          </p:cNvPr>
          <p:cNvSpPr txBox="1"/>
          <p:nvPr/>
        </p:nvSpPr>
        <p:spPr>
          <a:xfrm>
            <a:off x="726563" y="4467679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4×8=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4E478E3-5066-9072-95E9-03D1F6F0AF20}"/>
              </a:ext>
            </a:extLst>
          </p:cNvPr>
          <p:cNvSpPr txBox="1"/>
          <p:nvPr/>
        </p:nvSpPr>
        <p:spPr>
          <a:xfrm>
            <a:off x="726563" y="5465003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5×7=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678E034-ED4D-4937-D701-8DC47F19B640}"/>
              </a:ext>
            </a:extLst>
          </p:cNvPr>
          <p:cNvSpPr txBox="1"/>
          <p:nvPr/>
        </p:nvSpPr>
        <p:spPr>
          <a:xfrm>
            <a:off x="8221420" y="1475707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2×8=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1A9D8DF-1850-20F7-7BE8-19CF3196194C}"/>
              </a:ext>
            </a:extLst>
          </p:cNvPr>
          <p:cNvSpPr txBox="1"/>
          <p:nvPr/>
        </p:nvSpPr>
        <p:spPr>
          <a:xfrm>
            <a:off x="8221420" y="2473031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27÷3=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E14A4EF-EAD7-B2C4-28B1-6F5437DD0D22}"/>
              </a:ext>
            </a:extLst>
          </p:cNvPr>
          <p:cNvSpPr txBox="1"/>
          <p:nvPr/>
        </p:nvSpPr>
        <p:spPr>
          <a:xfrm>
            <a:off x="8221420" y="3470355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32÷4=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AF258BE-0830-0D29-7D98-D7B54911EED2}"/>
              </a:ext>
            </a:extLst>
          </p:cNvPr>
          <p:cNvSpPr txBox="1"/>
          <p:nvPr/>
        </p:nvSpPr>
        <p:spPr>
          <a:xfrm>
            <a:off x="8221420" y="4467679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35÷7=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65B67AE-E392-45D3-7FB3-572923F8B87C}"/>
              </a:ext>
            </a:extLst>
          </p:cNvPr>
          <p:cNvSpPr txBox="1"/>
          <p:nvPr/>
        </p:nvSpPr>
        <p:spPr>
          <a:xfrm>
            <a:off x="8221420" y="5465003"/>
            <a:ext cx="32440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16÷2=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E4DFD978-9300-D981-D36C-8C81C2A853B4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3970580" y="1798873"/>
            <a:ext cx="763548" cy="2860677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7E795689-5583-9C02-EEC9-13EC2B10B42A}"/>
              </a:ext>
            </a:extLst>
          </p:cNvPr>
          <p:cNvSpPr txBox="1"/>
          <p:nvPr/>
        </p:nvSpPr>
        <p:spPr>
          <a:xfrm>
            <a:off x="2981225" y="1479154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id="{58913797-7AEB-E08C-4DE6-52D7DC275BA8}"/>
              </a:ext>
            </a:extLst>
          </p:cNvPr>
          <p:cNvCxnSpPr>
            <a:cxnSpLocks/>
            <a:stCxn id="27" idx="3"/>
          </p:cNvCxnSpPr>
          <p:nvPr/>
        </p:nvCxnSpPr>
        <p:spPr>
          <a:xfrm flipV="1">
            <a:off x="3970580" y="1897210"/>
            <a:ext cx="668587" cy="898987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7CDFE054-28C7-F82F-8BA6-C61BF6DD6B95}"/>
              </a:ext>
            </a:extLst>
          </p:cNvPr>
          <p:cNvSpPr txBox="1"/>
          <p:nvPr/>
        </p:nvSpPr>
        <p:spPr>
          <a:xfrm>
            <a:off x="2981225" y="2469585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id="{56EF26C1-99B0-FA6B-ED8E-4707A394F730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3970580" y="3793521"/>
            <a:ext cx="677620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147B2720-5EE0-AFC4-A9A7-D82CD570C2E6}"/>
              </a:ext>
            </a:extLst>
          </p:cNvPr>
          <p:cNvSpPr txBox="1"/>
          <p:nvPr/>
        </p:nvSpPr>
        <p:spPr>
          <a:xfrm>
            <a:off x="2956738" y="3466908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856BA048-7B57-C31B-BC8A-5CC58B809447}"/>
              </a:ext>
            </a:extLst>
          </p:cNvPr>
          <p:cNvCxnSpPr>
            <a:cxnSpLocks/>
            <a:stCxn id="31" idx="3"/>
          </p:cNvCxnSpPr>
          <p:nvPr/>
        </p:nvCxnSpPr>
        <p:spPr>
          <a:xfrm flipV="1">
            <a:off x="3970580" y="1970924"/>
            <a:ext cx="754515" cy="2819921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>
            <a:extLst>
              <a:ext uri="{FF2B5EF4-FFF2-40B4-BE49-F238E27FC236}">
                <a16:creationId xmlns:a16="http://schemas.microsoft.com/office/drawing/2014/main" id="{8CD92D7E-2C70-3157-A573-DE2A0BEFAD6F}"/>
              </a:ext>
            </a:extLst>
          </p:cNvPr>
          <p:cNvSpPr txBox="1"/>
          <p:nvPr/>
        </p:nvSpPr>
        <p:spPr>
          <a:xfrm>
            <a:off x="2863805" y="4467679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1F2DB45E-244D-DFB2-06FE-13BF6B87E13C}"/>
              </a:ext>
            </a:extLst>
          </p:cNvPr>
          <p:cNvCxnSpPr>
            <a:cxnSpLocks/>
            <a:stCxn id="32" idx="3"/>
          </p:cNvCxnSpPr>
          <p:nvPr/>
        </p:nvCxnSpPr>
        <p:spPr>
          <a:xfrm flipV="1">
            <a:off x="3970580" y="2933700"/>
            <a:ext cx="761440" cy="2854469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1272519E-86F8-90FD-E0D4-61A691366008}"/>
              </a:ext>
            </a:extLst>
          </p:cNvPr>
          <p:cNvSpPr txBox="1"/>
          <p:nvPr/>
        </p:nvSpPr>
        <p:spPr>
          <a:xfrm>
            <a:off x="2863805" y="5465003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35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1" name="直接连接符 60">
            <a:extLst>
              <a:ext uri="{FF2B5EF4-FFF2-40B4-BE49-F238E27FC236}">
                <a16:creationId xmlns:a16="http://schemas.microsoft.com/office/drawing/2014/main" id="{14812734-34E3-AAA2-B56E-F362E3F0A71B}"/>
              </a:ext>
            </a:extLst>
          </p:cNvPr>
          <p:cNvCxnSpPr>
            <a:cxnSpLocks/>
          </p:cNvCxnSpPr>
          <p:nvPr/>
        </p:nvCxnSpPr>
        <p:spPr>
          <a:xfrm flipH="1">
            <a:off x="7466905" y="1798872"/>
            <a:ext cx="1227515" cy="3794208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1D1182C1-DF9D-2D63-9BFA-04FFCB24A9A1}"/>
              </a:ext>
            </a:extLst>
          </p:cNvPr>
          <p:cNvSpPr txBox="1"/>
          <p:nvPr/>
        </p:nvSpPr>
        <p:spPr>
          <a:xfrm>
            <a:off x="10369402" y="1479154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5" name="直接连接符 64">
            <a:extLst>
              <a:ext uri="{FF2B5EF4-FFF2-40B4-BE49-F238E27FC236}">
                <a16:creationId xmlns:a16="http://schemas.microsoft.com/office/drawing/2014/main" id="{0D8F6FA5-71B5-0759-17AE-DAF298193D96}"/>
              </a:ext>
            </a:extLst>
          </p:cNvPr>
          <p:cNvCxnSpPr>
            <a:cxnSpLocks/>
          </p:cNvCxnSpPr>
          <p:nvPr/>
        </p:nvCxnSpPr>
        <p:spPr>
          <a:xfrm flipH="1">
            <a:off x="7545289" y="2800924"/>
            <a:ext cx="998851" cy="198992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:a16="http://schemas.microsoft.com/office/drawing/2014/main" id="{30F9CDED-7C10-9882-A911-A4D958E2E9FE}"/>
              </a:ext>
            </a:extLst>
          </p:cNvPr>
          <p:cNvSpPr txBox="1"/>
          <p:nvPr/>
        </p:nvSpPr>
        <p:spPr>
          <a:xfrm>
            <a:off x="10369402" y="2490459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0" name="直接连接符 69">
            <a:extLst>
              <a:ext uri="{FF2B5EF4-FFF2-40B4-BE49-F238E27FC236}">
                <a16:creationId xmlns:a16="http://schemas.microsoft.com/office/drawing/2014/main" id="{67E0873A-D732-94B9-E662-EA237B638211}"/>
              </a:ext>
            </a:extLst>
          </p:cNvPr>
          <p:cNvCxnSpPr>
            <a:cxnSpLocks/>
          </p:cNvCxnSpPr>
          <p:nvPr/>
        </p:nvCxnSpPr>
        <p:spPr>
          <a:xfrm flipH="1" flipV="1">
            <a:off x="7527632" y="1834128"/>
            <a:ext cx="1006896" cy="1962544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>
            <a:extLst>
              <a:ext uri="{FF2B5EF4-FFF2-40B4-BE49-F238E27FC236}">
                <a16:creationId xmlns:a16="http://schemas.microsoft.com/office/drawing/2014/main" id="{29008260-C0DE-7E69-29FE-317ECA9E045B}"/>
              </a:ext>
            </a:extLst>
          </p:cNvPr>
          <p:cNvSpPr txBox="1"/>
          <p:nvPr/>
        </p:nvSpPr>
        <p:spPr>
          <a:xfrm>
            <a:off x="10476082" y="3473506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4" name="直接连接符 73">
            <a:extLst>
              <a:ext uri="{FF2B5EF4-FFF2-40B4-BE49-F238E27FC236}">
                <a16:creationId xmlns:a16="http://schemas.microsoft.com/office/drawing/2014/main" id="{E033D3B0-8B95-8CE9-F2EE-DC70F974C1EA}"/>
              </a:ext>
            </a:extLst>
          </p:cNvPr>
          <p:cNvCxnSpPr>
            <a:cxnSpLocks/>
          </p:cNvCxnSpPr>
          <p:nvPr/>
        </p:nvCxnSpPr>
        <p:spPr>
          <a:xfrm flipH="1" flipV="1">
            <a:off x="7527632" y="2850656"/>
            <a:ext cx="1006896" cy="1962544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A63D4979-0F83-B4D7-947C-43957ED9FB5B}"/>
              </a:ext>
            </a:extLst>
          </p:cNvPr>
          <p:cNvSpPr txBox="1"/>
          <p:nvPr/>
        </p:nvSpPr>
        <p:spPr>
          <a:xfrm>
            <a:off x="10476082" y="4464528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6" name="直接连接符 75">
            <a:extLst>
              <a:ext uri="{FF2B5EF4-FFF2-40B4-BE49-F238E27FC236}">
                <a16:creationId xmlns:a16="http://schemas.microsoft.com/office/drawing/2014/main" id="{016B3AB8-A240-4AF7-F9D2-FE0E4A785F68}"/>
              </a:ext>
            </a:extLst>
          </p:cNvPr>
          <p:cNvCxnSpPr>
            <a:cxnSpLocks/>
          </p:cNvCxnSpPr>
          <p:nvPr/>
        </p:nvCxnSpPr>
        <p:spPr>
          <a:xfrm flipH="1">
            <a:off x="7545289" y="5788170"/>
            <a:ext cx="998851" cy="0"/>
          </a:xfrm>
          <a:prstGeom prst="line">
            <a:avLst/>
          </a:prstGeom>
          <a:ln w="28575">
            <a:solidFill>
              <a:srgbClr val="EE1D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974F91AF-80F4-8964-C912-E4A8BFD0AF92}"/>
              </a:ext>
            </a:extLst>
          </p:cNvPr>
          <p:cNvSpPr txBox="1"/>
          <p:nvPr/>
        </p:nvSpPr>
        <p:spPr>
          <a:xfrm>
            <a:off x="10476082" y="5465003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7" grpId="0"/>
      <p:bldP spid="52" grpId="0"/>
      <p:bldP spid="56" grpId="0"/>
      <p:bldP spid="60" grpId="0"/>
      <p:bldP spid="62" grpId="0"/>
      <p:bldP spid="69" grpId="0"/>
      <p:bldP spid="73" grpId="0"/>
      <p:bldP spid="75" grpId="0"/>
      <p:bldP spid="8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D66BC49-B9E6-A0A9-5973-78766BB22CCA}"/>
              </a:ext>
            </a:extLst>
          </p:cNvPr>
          <p:cNvSpPr/>
          <p:nvPr/>
        </p:nvSpPr>
        <p:spPr>
          <a:xfrm>
            <a:off x="500743" y="118442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4D6B66-DC8A-337D-1629-448D21C209EA}"/>
              </a:ext>
            </a:extLst>
          </p:cNvPr>
          <p:cNvSpPr txBox="1"/>
          <p:nvPr/>
        </p:nvSpPr>
        <p:spPr>
          <a:xfrm>
            <a:off x="1157591" y="1144020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看图列出乘法算式和除法算式。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8CCB9B7-701D-A4CB-8F8C-1CDE884D20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572" y="2256242"/>
            <a:ext cx="5945206" cy="2981375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702219CD-FD53-1432-710F-D514F0B5C554}"/>
              </a:ext>
            </a:extLst>
          </p:cNvPr>
          <p:cNvGrpSpPr/>
          <p:nvPr/>
        </p:nvGrpSpPr>
        <p:grpSpPr>
          <a:xfrm>
            <a:off x="7917895" y="2002701"/>
            <a:ext cx="2642731" cy="646331"/>
            <a:chOff x="4434877" y="2596357"/>
            <a:chExt cx="2642731" cy="646331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9BFFC2A3-68CC-6103-2B8D-20AC312B689D}"/>
                </a:ext>
              </a:extLst>
            </p:cNvPr>
            <p:cNvGrpSpPr/>
            <p:nvPr/>
          </p:nvGrpSpPr>
          <p:grpSpPr>
            <a:xfrm>
              <a:off x="4699477" y="2596357"/>
              <a:ext cx="2378131" cy="646331"/>
              <a:chOff x="1845823" y="1897371"/>
              <a:chExt cx="2378131" cy="646331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8F12E8C1-1C15-0F96-AF11-9DBC15D92DA8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Times New Roman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55F4B714-7CD0-4B01-DB88-A6C7710F6E53}"/>
                  </a:ext>
                </a:extLst>
              </p:cNvPr>
              <p:cNvSpPr/>
              <p:nvPr/>
            </p:nvSpPr>
            <p:spPr>
              <a:xfrm>
                <a:off x="3694754" y="1955192"/>
                <a:ext cx="529200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408BA4B1-7772-D25F-9AB6-EAE967DD1EE4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FCC44C7A-1AB2-20A4-5686-8F52AA310280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96E1AFA-4D1D-EAAD-6924-2BF5A9A83C13}"/>
              </a:ext>
            </a:extLst>
          </p:cNvPr>
          <p:cNvGrpSpPr/>
          <p:nvPr/>
        </p:nvGrpSpPr>
        <p:grpSpPr>
          <a:xfrm>
            <a:off x="7917895" y="2944101"/>
            <a:ext cx="2642731" cy="646331"/>
            <a:chOff x="4434877" y="2596357"/>
            <a:chExt cx="2642731" cy="646331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FA7573E6-E421-5D36-D568-19CBBA6C8972}"/>
                </a:ext>
              </a:extLst>
            </p:cNvPr>
            <p:cNvGrpSpPr/>
            <p:nvPr/>
          </p:nvGrpSpPr>
          <p:grpSpPr>
            <a:xfrm>
              <a:off x="4699477" y="2596357"/>
              <a:ext cx="2378131" cy="646331"/>
              <a:chOff x="1845823" y="1897371"/>
              <a:chExt cx="2378131" cy="646331"/>
            </a:xfrm>
          </p:grpSpPr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0C31952-E87C-B7CB-9074-6DF9E587A633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zh-CN" alt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×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Times New Roman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21FDCCE4-643E-A129-F6B7-12FD2D57247F}"/>
                  </a:ext>
                </a:extLst>
              </p:cNvPr>
              <p:cNvSpPr/>
              <p:nvPr/>
            </p:nvSpPr>
            <p:spPr>
              <a:xfrm>
                <a:off x="3694754" y="1955192"/>
                <a:ext cx="529200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087E5D5F-2FD5-42A6-B915-25F809D79051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3D1CA1BC-F33D-8AB6-00B9-B9AC7458007D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52A23343-2857-7703-160E-8CB8F68D48AF}"/>
              </a:ext>
            </a:extLst>
          </p:cNvPr>
          <p:cNvGrpSpPr/>
          <p:nvPr/>
        </p:nvGrpSpPr>
        <p:grpSpPr>
          <a:xfrm>
            <a:off x="7917895" y="3885501"/>
            <a:ext cx="2642731" cy="646331"/>
            <a:chOff x="4434877" y="2596357"/>
            <a:chExt cx="2642731" cy="646331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0631A795-6CCB-EA04-020E-C8FAA3E96A53}"/>
                </a:ext>
              </a:extLst>
            </p:cNvPr>
            <p:cNvGrpSpPr/>
            <p:nvPr/>
          </p:nvGrpSpPr>
          <p:grpSpPr>
            <a:xfrm>
              <a:off x="4699477" y="2596357"/>
              <a:ext cx="2378131" cy="646331"/>
              <a:chOff x="1845823" y="1897371"/>
              <a:chExt cx="2378131" cy="646331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9519838D-3FFE-E12D-DF63-27C23541B9AC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÷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Times New Roman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id="{43461F3A-B551-AF84-BEF0-3267B8291444}"/>
                  </a:ext>
                </a:extLst>
              </p:cNvPr>
              <p:cNvSpPr/>
              <p:nvPr/>
            </p:nvSpPr>
            <p:spPr>
              <a:xfrm>
                <a:off x="3694754" y="1955192"/>
                <a:ext cx="529200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72B12DE-F710-ECBF-D9EF-605899DD83E9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BE26964D-169A-B066-168D-AD7E870B9AEC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D7A88669-0883-0CE1-FDDC-43532C7F0774}"/>
              </a:ext>
            </a:extLst>
          </p:cNvPr>
          <p:cNvGrpSpPr/>
          <p:nvPr/>
        </p:nvGrpSpPr>
        <p:grpSpPr>
          <a:xfrm>
            <a:off x="7917895" y="4826902"/>
            <a:ext cx="2642731" cy="646331"/>
            <a:chOff x="4434877" y="2596357"/>
            <a:chExt cx="2642731" cy="646331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D3DEA061-F8D5-5EB9-9FEF-27F8E9DA36DB}"/>
                </a:ext>
              </a:extLst>
            </p:cNvPr>
            <p:cNvGrpSpPr/>
            <p:nvPr/>
          </p:nvGrpSpPr>
          <p:grpSpPr>
            <a:xfrm>
              <a:off x="4699477" y="2596357"/>
              <a:ext cx="2378131" cy="646331"/>
              <a:chOff x="1845823" y="1897371"/>
              <a:chExt cx="2378131" cy="646331"/>
            </a:xfrm>
          </p:grpSpPr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443023F4-7CCE-2C2F-3846-FF108A6CCEA5}"/>
                  </a:ext>
                </a:extLst>
              </p:cNvPr>
              <p:cNvSpPr txBox="1"/>
              <p:nvPr/>
            </p:nvSpPr>
            <p:spPr>
              <a:xfrm>
                <a:off x="1845823" y="1897371"/>
                <a:ext cx="217170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charset="0"/>
                  <a:buNone/>
                  <a:tabLst/>
                  <a:defRPr/>
                </a:pP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宋体" pitchFamily="2" charset="-122"/>
                  </a:rPr>
                  <a:t>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宋体" pitchFamily="2" charset="-122"/>
                  </a:rPr>
                  <a:t>÷</a:t>
                </a:r>
                <a:r>
                  <a:rPr lang="en-US" altLang="zh-CN" sz="3600" b="1" dirty="0">
                    <a:solidFill>
                      <a:prstClr val="black"/>
                    </a:solidFill>
                    <a:latin typeface="Times New Roman" pitchFamily="18" charset="0"/>
                    <a:ea typeface="黑体" pitchFamily="49" charset="-122"/>
                    <a:sym typeface="Times New Roman" pitchFamily="18" charset="0"/>
                  </a:rPr>
                  <a:t>      </a:t>
                </a:r>
                <a:r>
                  <a:rPr kumimoji="0" lang="en-US" altLang="zh-CN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ea typeface="黑体" pitchFamily="49" charset="-122"/>
                    <a:cs typeface="+mn-cs"/>
                    <a:sym typeface="Times New Roman" pitchFamily="18" charset="0"/>
                  </a:rPr>
                  <a:t>=</a:t>
                </a:r>
                <a:endPara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Times New Roman" pitchFamily="18" charset="0"/>
                </a:endParaRPr>
              </a:p>
            </p:txBody>
          </p:sp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7C927944-C2D3-DA3A-6816-A6B44CAA2BB0}"/>
                  </a:ext>
                </a:extLst>
              </p:cNvPr>
              <p:cNvSpPr/>
              <p:nvPr/>
            </p:nvSpPr>
            <p:spPr>
              <a:xfrm>
                <a:off x="3694754" y="1955192"/>
                <a:ext cx="529200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F2ECC1A2-2581-CBE1-7EA1-0E11481B4CAE}"/>
                </a:ext>
              </a:extLst>
            </p:cNvPr>
            <p:cNvSpPr/>
            <p:nvPr/>
          </p:nvSpPr>
          <p:spPr>
            <a:xfrm>
              <a:off x="443487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E7DB5EAE-4A79-BDAC-DFDA-8922A3CC2B54}"/>
                </a:ext>
              </a:extLst>
            </p:cNvPr>
            <p:cNvSpPr/>
            <p:nvPr/>
          </p:nvSpPr>
          <p:spPr>
            <a:xfrm>
              <a:off x="5520727" y="2654178"/>
              <a:ext cx="529200" cy="530689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C7FBF25C-F8D1-E66B-0040-095CB2FA5471}"/>
              </a:ext>
            </a:extLst>
          </p:cNvPr>
          <p:cNvSpPr txBox="1"/>
          <p:nvPr/>
        </p:nvSpPr>
        <p:spPr>
          <a:xfrm>
            <a:off x="7976065" y="202215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81F7A416-94EC-C938-546D-B0CCEF01E4F4}"/>
              </a:ext>
            </a:extLst>
          </p:cNvPr>
          <p:cNvSpPr txBox="1"/>
          <p:nvPr/>
        </p:nvSpPr>
        <p:spPr>
          <a:xfrm>
            <a:off x="9084727" y="202215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CD6BCB28-B8AA-76F9-E871-7FE113C8E74E}"/>
              </a:ext>
            </a:extLst>
          </p:cNvPr>
          <p:cNvSpPr txBox="1"/>
          <p:nvPr/>
        </p:nvSpPr>
        <p:spPr>
          <a:xfrm>
            <a:off x="10013481" y="202215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01CE2957-F26F-7659-34BB-0C1977CE01CF}"/>
              </a:ext>
            </a:extLst>
          </p:cNvPr>
          <p:cNvSpPr txBox="1"/>
          <p:nvPr/>
        </p:nvSpPr>
        <p:spPr>
          <a:xfrm>
            <a:off x="7976065" y="297249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C78690A0-63FB-1744-A697-93D0D3103398}"/>
              </a:ext>
            </a:extLst>
          </p:cNvPr>
          <p:cNvSpPr txBox="1"/>
          <p:nvPr/>
        </p:nvSpPr>
        <p:spPr>
          <a:xfrm>
            <a:off x="9084727" y="297249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A43CE64-2C04-E142-3EFD-D247CF8B9E51}"/>
              </a:ext>
            </a:extLst>
          </p:cNvPr>
          <p:cNvSpPr txBox="1"/>
          <p:nvPr/>
        </p:nvSpPr>
        <p:spPr>
          <a:xfrm>
            <a:off x="10013481" y="297249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FE9C5222-FA2C-F155-5761-307EA279BDEE}"/>
              </a:ext>
            </a:extLst>
          </p:cNvPr>
          <p:cNvSpPr txBox="1"/>
          <p:nvPr/>
        </p:nvSpPr>
        <p:spPr>
          <a:xfrm>
            <a:off x="7901494" y="3918938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2E1E64A-3251-DF81-A97B-C98CC4DA6415}"/>
              </a:ext>
            </a:extLst>
          </p:cNvPr>
          <p:cNvSpPr txBox="1"/>
          <p:nvPr/>
        </p:nvSpPr>
        <p:spPr>
          <a:xfrm>
            <a:off x="9084727" y="391893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5883D00A-2552-A45E-F4B0-EE6263A503E6}"/>
              </a:ext>
            </a:extLst>
          </p:cNvPr>
          <p:cNvSpPr txBox="1"/>
          <p:nvPr/>
        </p:nvSpPr>
        <p:spPr>
          <a:xfrm>
            <a:off x="10107197" y="391893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B7AF40BB-278E-BEC2-FEE6-BCD208816940}"/>
              </a:ext>
            </a:extLst>
          </p:cNvPr>
          <p:cNvSpPr txBox="1"/>
          <p:nvPr/>
        </p:nvSpPr>
        <p:spPr>
          <a:xfrm>
            <a:off x="7901494" y="4854979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E084F11D-65D9-D4EC-573E-94CF074297B1}"/>
              </a:ext>
            </a:extLst>
          </p:cNvPr>
          <p:cNvSpPr txBox="1"/>
          <p:nvPr/>
        </p:nvSpPr>
        <p:spPr>
          <a:xfrm>
            <a:off x="9084727" y="485497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2C3C43E3-41A9-69BD-BC7C-DD3381CFE601}"/>
              </a:ext>
            </a:extLst>
          </p:cNvPr>
          <p:cNvSpPr txBox="1"/>
          <p:nvPr/>
        </p:nvSpPr>
        <p:spPr>
          <a:xfrm>
            <a:off x="10107197" y="4854979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rgbClr val="EE1D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757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09ADD964-7CD9-207E-6829-79C6A88C53DC}"/>
              </a:ext>
            </a:extLst>
          </p:cNvPr>
          <p:cNvSpPr/>
          <p:nvPr/>
        </p:nvSpPr>
        <p:spPr>
          <a:xfrm>
            <a:off x="500743" y="77586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1C08BC8-EC70-F840-3585-97B2AD7E414F}"/>
              </a:ext>
            </a:extLst>
          </p:cNvPr>
          <p:cNvSpPr txBox="1"/>
          <p:nvPr/>
        </p:nvSpPr>
        <p:spPr>
          <a:xfrm>
            <a:off x="1157591" y="735454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下面的图形各表示几？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8969D556-ACE2-52EC-9B8C-587EF92C6B19}"/>
              </a:ext>
            </a:extLst>
          </p:cNvPr>
          <p:cNvGrpSpPr/>
          <p:nvPr/>
        </p:nvGrpSpPr>
        <p:grpSpPr>
          <a:xfrm>
            <a:off x="2123874" y="1759429"/>
            <a:ext cx="3377765" cy="668645"/>
            <a:chOff x="2123874" y="2147887"/>
            <a:chExt cx="3377765" cy="66864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D776C3A2-34B2-ED54-3226-7007C949B31F}"/>
                </a:ext>
              </a:extLst>
            </p:cNvPr>
            <p:cNvSpPr txBox="1"/>
            <p:nvPr/>
          </p:nvSpPr>
          <p:spPr>
            <a:xfrm>
              <a:off x="2722446" y="2147887"/>
              <a:ext cx="2779193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×       =35</a:t>
              </a:r>
              <a:endParaRPr lang="zh-CN" altLang="en-US" dirty="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5B2F060C-8336-BBDA-9792-6732FDF363E4}"/>
                </a:ext>
              </a:extLst>
            </p:cNvPr>
            <p:cNvSpPr/>
            <p:nvPr/>
          </p:nvSpPr>
          <p:spPr>
            <a:xfrm>
              <a:off x="2123874" y="2175788"/>
              <a:ext cx="612843" cy="612843"/>
            </a:xfrm>
            <a:prstGeom prst="rect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1499E409-0069-9278-03AA-97D0A2EB5AED}"/>
                </a:ext>
              </a:extLst>
            </p:cNvPr>
            <p:cNvSpPr/>
            <p:nvPr/>
          </p:nvSpPr>
          <p:spPr>
            <a:xfrm>
              <a:off x="3315450" y="2151469"/>
              <a:ext cx="661480" cy="661480"/>
            </a:xfrm>
            <a:prstGeom prst="ellipse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C94D91F-4CDB-96FC-B46A-C824EA648448}"/>
              </a:ext>
            </a:extLst>
          </p:cNvPr>
          <p:cNvGrpSpPr/>
          <p:nvPr/>
        </p:nvGrpSpPr>
        <p:grpSpPr>
          <a:xfrm>
            <a:off x="2107665" y="2951062"/>
            <a:ext cx="3393974" cy="668645"/>
            <a:chOff x="2107665" y="3119717"/>
            <a:chExt cx="3393974" cy="668645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C09C3C25-3D60-D8E8-8B39-33016FAE0180}"/>
                </a:ext>
              </a:extLst>
            </p:cNvPr>
            <p:cNvSpPr txBox="1"/>
            <p:nvPr/>
          </p:nvSpPr>
          <p:spPr>
            <a:xfrm>
              <a:off x="2722446" y="3119717"/>
              <a:ext cx="2779193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×       =63</a:t>
              </a:r>
              <a:endParaRPr lang="zh-CN" altLang="en-US" dirty="0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9C7FB2D0-7EF4-F886-C2F1-3B699C186543}"/>
                </a:ext>
              </a:extLst>
            </p:cNvPr>
            <p:cNvSpPr/>
            <p:nvPr/>
          </p:nvSpPr>
          <p:spPr>
            <a:xfrm>
              <a:off x="3339769" y="3147617"/>
              <a:ext cx="612843" cy="612843"/>
            </a:xfrm>
            <a:prstGeom prst="rect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>
              <a:extLst>
                <a:ext uri="{FF2B5EF4-FFF2-40B4-BE49-F238E27FC236}">
                  <a16:creationId xmlns:a16="http://schemas.microsoft.com/office/drawing/2014/main" id="{1F918191-4D1B-B526-52E7-0EB1E986B85F}"/>
                </a:ext>
              </a:extLst>
            </p:cNvPr>
            <p:cNvSpPr/>
            <p:nvPr/>
          </p:nvSpPr>
          <p:spPr>
            <a:xfrm>
              <a:off x="2107665" y="3175908"/>
              <a:ext cx="645262" cy="556260"/>
            </a:xfrm>
            <a:prstGeom prst="triangle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154B80D-7E35-B9C7-CAC4-374A1B1FB9F1}"/>
              </a:ext>
            </a:extLst>
          </p:cNvPr>
          <p:cNvGrpSpPr/>
          <p:nvPr/>
        </p:nvGrpSpPr>
        <p:grpSpPr>
          <a:xfrm>
            <a:off x="7054709" y="2951062"/>
            <a:ext cx="3378735" cy="668645"/>
            <a:chOff x="7054709" y="3130443"/>
            <a:chExt cx="3378735" cy="668645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98DF83A5-E951-CA5B-D1E4-E27E01554D48}"/>
                </a:ext>
              </a:extLst>
            </p:cNvPr>
            <p:cNvSpPr txBox="1"/>
            <p:nvPr/>
          </p:nvSpPr>
          <p:spPr>
            <a:xfrm>
              <a:off x="7654251" y="3130443"/>
              <a:ext cx="2779193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×       =45</a:t>
              </a:r>
              <a:endParaRPr lang="zh-CN" altLang="en-US" dirty="0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E1A3811C-2C35-E4A7-AC47-0760707F4970}"/>
                </a:ext>
              </a:extLst>
            </p:cNvPr>
            <p:cNvSpPr/>
            <p:nvPr/>
          </p:nvSpPr>
          <p:spPr>
            <a:xfrm>
              <a:off x="8242300" y="3134025"/>
              <a:ext cx="661480" cy="661480"/>
            </a:xfrm>
            <a:prstGeom prst="ellipse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F25DC724-287E-E097-C3DE-BBFBC7C8DAFA}"/>
                </a:ext>
              </a:extLst>
            </p:cNvPr>
            <p:cNvSpPr/>
            <p:nvPr/>
          </p:nvSpPr>
          <p:spPr>
            <a:xfrm>
              <a:off x="7054709" y="3186635"/>
              <a:ext cx="645262" cy="556260"/>
            </a:xfrm>
            <a:prstGeom prst="triangle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F1EF4A7F-2C27-D403-E2E0-2AABC9BCCDFE}"/>
              </a:ext>
            </a:extLst>
          </p:cNvPr>
          <p:cNvGrpSpPr/>
          <p:nvPr/>
        </p:nvGrpSpPr>
        <p:grpSpPr>
          <a:xfrm>
            <a:off x="7054709" y="1732414"/>
            <a:ext cx="3378735" cy="668645"/>
            <a:chOff x="7054709" y="2120872"/>
            <a:chExt cx="3378735" cy="668645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6CC3B91-2ECE-F66B-94D7-CED05EB1A669}"/>
                </a:ext>
              </a:extLst>
            </p:cNvPr>
            <p:cNvSpPr txBox="1"/>
            <p:nvPr/>
          </p:nvSpPr>
          <p:spPr>
            <a:xfrm>
              <a:off x="7654251" y="2120872"/>
              <a:ext cx="2779193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×       =30</a:t>
              </a:r>
              <a:endParaRPr lang="zh-CN" altLang="en-US" dirty="0"/>
            </a:p>
          </p:txBody>
        </p: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64ADFE91-B6F5-8E1D-04ED-BEE85ABF7A0B}"/>
                </a:ext>
              </a:extLst>
            </p:cNvPr>
            <p:cNvSpPr/>
            <p:nvPr/>
          </p:nvSpPr>
          <p:spPr>
            <a:xfrm>
              <a:off x="7054709" y="2124454"/>
              <a:ext cx="661480" cy="661480"/>
            </a:xfrm>
            <a:prstGeom prst="ellipse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星形: 五角 11">
              <a:extLst>
                <a:ext uri="{FF2B5EF4-FFF2-40B4-BE49-F238E27FC236}">
                  <a16:creationId xmlns:a16="http://schemas.microsoft.com/office/drawing/2014/main" id="{D9ADECC2-D514-A503-6CA7-E38EB31EEFE3}"/>
                </a:ext>
              </a:extLst>
            </p:cNvPr>
            <p:cNvSpPr/>
            <p:nvPr/>
          </p:nvSpPr>
          <p:spPr>
            <a:xfrm>
              <a:off x="8242300" y="2124454"/>
              <a:ext cx="661480" cy="661480"/>
            </a:xfrm>
            <a:prstGeom prst="star5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9DA64E3-E514-8981-5350-BA82112DD583}"/>
              </a:ext>
            </a:extLst>
          </p:cNvPr>
          <p:cNvGrpSpPr/>
          <p:nvPr/>
        </p:nvGrpSpPr>
        <p:grpSpPr>
          <a:xfrm>
            <a:off x="2123874" y="4106473"/>
            <a:ext cx="3377765" cy="668645"/>
            <a:chOff x="2123874" y="2147887"/>
            <a:chExt cx="3377765" cy="66864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160D8728-4FD3-6F3A-81CF-0A66342A0093}"/>
                </a:ext>
              </a:extLst>
            </p:cNvPr>
            <p:cNvSpPr txBox="1"/>
            <p:nvPr/>
          </p:nvSpPr>
          <p:spPr>
            <a:xfrm>
              <a:off x="2722446" y="2147887"/>
              <a:ext cx="2779193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=</a:t>
              </a:r>
              <a:r>
                <a:rPr lang="en-US" altLang="zh-CN" dirty="0">
                  <a:latin typeface="楷体" panose="02010609060101010101" pitchFamily="49" charset="-122"/>
                </a:rPr>
                <a:t>( 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BDBF6D76-51B2-5526-65CD-FAF91C82B932}"/>
                </a:ext>
              </a:extLst>
            </p:cNvPr>
            <p:cNvSpPr/>
            <p:nvPr/>
          </p:nvSpPr>
          <p:spPr>
            <a:xfrm>
              <a:off x="2123874" y="2175788"/>
              <a:ext cx="612843" cy="612843"/>
            </a:xfrm>
            <a:prstGeom prst="rect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B46627C6-8627-3849-76D1-36F7A0EEEF4C}"/>
              </a:ext>
            </a:extLst>
          </p:cNvPr>
          <p:cNvGrpSpPr/>
          <p:nvPr/>
        </p:nvGrpSpPr>
        <p:grpSpPr>
          <a:xfrm>
            <a:off x="7054709" y="4106473"/>
            <a:ext cx="3440673" cy="668645"/>
            <a:chOff x="7151989" y="4601511"/>
            <a:chExt cx="3440673" cy="668645"/>
          </a:xfrm>
        </p:grpSpPr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F185A1E-2B49-488F-F5EA-86766C80A659}"/>
                </a:ext>
              </a:extLst>
            </p:cNvPr>
            <p:cNvSpPr txBox="1"/>
            <p:nvPr/>
          </p:nvSpPr>
          <p:spPr>
            <a:xfrm>
              <a:off x="7813469" y="4601511"/>
              <a:ext cx="2779193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=</a:t>
              </a:r>
              <a:r>
                <a:rPr lang="en-US" altLang="zh-CN" dirty="0">
                  <a:latin typeface="楷体" panose="02010609060101010101" pitchFamily="49" charset="-122"/>
                </a:rPr>
                <a:t>( 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329457CB-CB19-B22E-14C5-30791A167E7F}"/>
                </a:ext>
              </a:extLst>
            </p:cNvPr>
            <p:cNvSpPr/>
            <p:nvPr/>
          </p:nvSpPr>
          <p:spPr>
            <a:xfrm>
              <a:off x="7151989" y="4605093"/>
              <a:ext cx="661480" cy="661480"/>
            </a:xfrm>
            <a:prstGeom prst="ellipse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E888FFE-F212-5B45-5F4A-ECA7EDA38086}"/>
              </a:ext>
            </a:extLst>
          </p:cNvPr>
          <p:cNvGrpSpPr/>
          <p:nvPr/>
        </p:nvGrpSpPr>
        <p:grpSpPr>
          <a:xfrm>
            <a:off x="2047938" y="5240749"/>
            <a:ext cx="3456883" cy="668645"/>
            <a:chOff x="2736717" y="5423204"/>
            <a:chExt cx="3456883" cy="668645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C53DE0F-A08F-CB12-8AF0-AAD9B38EEA86}"/>
                </a:ext>
              </a:extLst>
            </p:cNvPr>
            <p:cNvSpPr txBox="1"/>
            <p:nvPr/>
          </p:nvSpPr>
          <p:spPr>
            <a:xfrm>
              <a:off x="3414407" y="5423204"/>
              <a:ext cx="2779193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=</a:t>
              </a:r>
              <a:r>
                <a:rPr lang="en-US" altLang="zh-CN" dirty="0">
                  <a:latin typeface="楷体" panose="02010609060101010101" pitchFamily="49" charset="-122"/>
                </a:rPr>
                <a:t>( 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4" name="星形: 五角 33">
              <a:extLst>
                <a:ext uri="{FF2B5EF4-FFF2-40B4-BE49-F238E27FC236}">
                  <a16:creationId xmlns:a16="http://schemas.microsoft.com/office/drawing/2014/main" id="{8D7B3D06-6316-051A-4F54-8D5CFC1EF4D9}"/>
                </a:ext>
              </a:extLst>
            </p:cNvPr>
            <p:cNvSpPr/>
            <p:nvPr/>
          </p:nvSpPr>
          <p:spPr>
            <a:xfrm>
              <a:off x="2736717" y="5426786"/>
              <a:ext cx="661480" cy="661480"/>
            </a:xfrm>
            <a:prstGeom prst="star5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D421CF1-115D-91A8-5D3C-F954150BFDBF}"/>
              </a:ext>
            </a:extLst>
          </p:cNvPr>
          <p:cNvGrpSpPr/>
          <p:nvPr/>
        </p:nvGrpSpPr>
        <p:grpSpPr>
          <a:xfrm>
            <a:off x="7083795" y="5240749"/>
            <a:ext cx="3411587" cy="668645"/>
            <a:chOff x="7083795" y="5507257"/>
            <a:chExt cx="3411587" cy="668645"/>
          </a:xfrm>
        </p:grpSpPr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44FDFF1A-9E09-0B01-D183-AA428309743F}"/>
                </a:ext>
              </a:extLst>
            </p:cNvPr>
            <p:cNvSpPr txBox="1"/>
            <p:nvPr/>
          </p:nvSpPr>
          <p:spPr>
            <a:xfrm>
              <a:off x="7716189" y="5507257"/>
              <a:ext cx="2779193" cy="6686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4000"/>
                </a:lnSpc>
                <a:defRPr sz="36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dirty="0"/>
                <a:t>=</a:t>
              </a:r>
              <a:r>
                <a:rPr lang="en-US" altLang="zh-CN" dirty="0">
                  <a:latin typeface="楷体" panose="02010609060101010101" pitchFamily="49" charset="-122"/>
                </a:rPr>
                <a:t>( 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9" name="等腰三角形 38">
              <a:extLst>
                <a:ext uri="{FF2B5EF4-FFF2-40B4-BE49-F238E27FC236}">
                  <a16:creationId xmlns:a16="http://schemas.microsoft.com/office/drawing/2014/main" id="{AA923E6A-D97A-AC6B-AAFE-114AC7596DFF}"/>
                </a:ext>
              </a:extLst>
            </p:cNvPr>
            <p:cNvSpPr/>
            <p:nvPr/>
          </p:nvSpPr>
          <p:spPr>
            <a:xfrm>
              <a:off x="7083795" y="5563449"/>
              <a:ext cx="645262" cy="556260"/>
            </a:xfrm>
            <a:prstGeom prst="triangle">
              <a:avLst/>
            </a:prstGeom>
            <a:solidFill>
              <a:srgbClr val="DFF2F9"/>
            </a:solidFill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E3C6B73C-C7D0-EE23-7678-1A12BDA3CAB4}"/>
              </a:ext>
            </a:extLst>
          </p:cNvPr>
          <p:cNvSpPr txBox="1"/>
          <p:nvPr/>
        </p:nvSpPr>
        <p:spPr>
          <a:xfrm>
            <a:off x="3646190" y="4117630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32C3B5DB-D7A4-55F1-1636-2D454A208E98}"/>
              </a:ext>
            </a:extLst>
          </p:cNvPr>
          <p:cNvSpPr txBox="1"/>
          <p:nvPr/>
        </p:nvSpPr>
        <p:spPr>
          <a:xfrm>
            <a:off x="8679202" y="4117630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991A3F46-D06A-00CB-4FCD-0C5D290AB356}"/>
              </a:ext>
            </a:extLst>
          </p:cNvPr>
          <p:cNvSpPr txBox="1"/>
          <p:nvPr/>
        </p:nvSpPr>
        <p:spPr>
          <a:xfrm>
            <a:off x="3631772" y="5251906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9FC4C771-BFDE-1DD6-B4D8-6755AEF9E976}"/>
              </a:ext>
            </a:extLst>
          </p:cNvPr>
          <p:cNvSpPr txBox="1"/>
          <p:nvPr/>
        </p:nvSpPr>
        <p:spPr>
          <a:xfrm>
            <a:off x="8713479" y="5251906"/>
            <a:ext cx="9893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EE1D23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endParaRPr lang="zh-CN" altLang="en-US" dirty="0">
              <a:solidFill>
                <a:srgbClr val="EE1D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91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3" grpId="0"/>
      <p:bldP spid="4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3CB4145-7675-F8B2-1E47-783F49F28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F455A06-F5CB-0D51-3FE9-2F05CD270CB4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4981</TotalTime>
  <Words>1022</Words>
  <Application>Microsoft Office PowerPoint</Application>
  <PresentationFormat>宽屏</PresentationFormat>
  <Paragraphs>532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Wangfen</cp:lastModifiedBy>
  <cp:revision>546</cp:revision>
  <dcterms:created xsi:type="dcterms:W3CDTF">2016-01-14T07:05:12Z</dcterms:created>
  <dcterms:modified xsi:type="dcterms:W3CDTF">2025-08-14T04:01:17Z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