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22"/>
  </p:notesMasterIdLst>
  <p:handoutMasterIdLst>
    <p:handoutMasterId r:id="rId23"/>
  </p:handoutMasterIdLst>
  <p:sldIdLst>
    <p:sldId id="256" r:id="rId2"/>
    <p:sldId id="570" r:id="rId3"/>
    <p:sldId id="552" r:id="rId4"/>
    <p:sldId id="579" r:id="rId5"/>
    <p:sldId id="586" r:id="rId6"/>
    <p:sldId id="574" r:id="rId7"/>
    <p:sldId id="547" r:id="rId8"/>
    <p:sldId id="588" r:id="rId9"/>
    <p:sldId id="589" r:id="rId10"/>
    <p:sldId id="587" r:id="rId11"/>
    <p:sldId id="528" r:id="rId12"/>
    <p:sldId id="583" r:id="rId13"/>
    <p:sldId id="585" r:id="rId14"/>
    <p:sldId id="544" r:id="rId15"/>
    <p:sldId id="572" r:id="rId16"/>
    <p:sldId id="575" r:id="rId17"/>
    <p:sldId id="548" r:id="rId18"/>
    <p:sldId id="382" r:id="rId19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7E4"/>
    <a:srgbClr val="FEF2E3"/>
    <a:srgbClr val="FEEBD4"/>
    <a:srgbClr val="FD91A5"/>
    <a:srgbClr val="41C8F5"/>
    <a:srgbClr val="F04C35"/>
    <a:srgbClr val="F1C754"/>
    <a:srgbClr val="86C63F"/>
    <a:srgbClr val="E9C6AB"/>
    <a:srgbClr val="EE1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63" d="100"/>
          <a:sy n="63" d="100"/>
        </p:scale>
        <p:origin x="72" y="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233555" y="2954568"/>
            <a:ext cx="9724891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图形的位置与测量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319498" y="1313251"/>
            <a:ext cx="5553005" cy="1260000"/>
            <a:chOff x="950553" y="1163960"/>
            <a:chExt cx="5553005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429300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复习与关联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整体回顾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C1586DA-AA5C-860A-6844-B0618D02239F}"/>
              </a:ext>
            </a:extLst>
          </p:cNvPr>
          <p:cNvGrpSpPr/>
          <p:nvPr/>
        </p:nvGrpSpPr>
        <p:grpSpPr>
          <a:xfrm>
            <a:off x="5028179" y="730417"/>
            <a:ext cx="5972251" cy="5397165"/>
            <a:chOff x="5214026" y="801172"/>
            <a:chExt cx="5972251" cy="5397165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5B8CD62-4DA4-F559-C0B6-EA99B7268903}"/>
                </a:ext>
              </a:extLst>
            </p:cNvPr>
            <p:cNvSpPr/>
            <p:nvPr/>
          </p:nvSpPr>
          <p:spPr>
            <a:xfrm>
              <a:off x="5214026" y="801172"/>
              <a:ext cx="5972251" cy="5397165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9550FAB-71B3-9AA1-184D-43EBDBD7D9B2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分类与整理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46EB39A-01C7-1E7E-793D-5F39BC8800E4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的表内乘法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A2A7018-7065-F857-3B4A-4328B65BBB7B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34E5767-E557-E6E0-E8FA-4254A63CCDBC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校园小导游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72C11A1-3A81-ABB1-37FD-084B21E00530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厘米和米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ACC55B5-0581-D35F-A302-CE1DCA15ED22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身体上的尺子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A55F254-ECBE-033C-50EE-3BBC5FD9E211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7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的表内乘、除法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1279ABB-D10C-F225-4AA2-4E7A5932EFB5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C5FAEE24-79CC-B350-5631-D60107B9BED3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376C10A-D591-DF40-DD32-DDCAA25D9981}"/>
                </a:ext>
              </a:extLst>
            </p:cNvPr>
            <p:cNvSpPr txBox="1"/>
            <p:nvPr/>
          </p:nvSpPr>
          <p:spPr>
            <a:xfrm>
              <a:off x="10471156" y="1829461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664B656-4563-A7D9-CD57-F12F5BD4213F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D993134-A8EC-9A78-C11A-97D9BA3B5DE0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49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3A3B6C8-E5BC-A192-FE6C-18CA409517E2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2C99548-4A68-A884-FBD5-739CDF6910CF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68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B03CE9E-19B5-722A-27DC-463A805C2D50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46F02BE-17C3-7366-3C81-7C8698BC9FA1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9A415CE2-B484-7BE6-313E-A12A67B36EE1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8F0C1A8D-B110-957F-A675-299264ADE2D0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12D61C51-422E-F292-D959-ABB9D10312B1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3C3FF9D2-02F6-FFD8-E720-B9DDD9CC7086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64F0500C-686A-5D3F-F660-116E19E3EE38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D62DB9C8-F3C6-73D0-DBB5-4EEE699D0B7B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C8DFB71C-772F-798B-FC87-4A1103089319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66DECA60-8B81-1AEC-5527-631434FBDAA7}"/>
                </a:ext>
              </a:extLst>
            </p:cNvPr>
            <p:cNvSpPr/>
            <p:nvPr/>
          </p:nvSpPr>
          <p:spPr>
            <a:xfrm>
              <a:off x="5746584" y="2960853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C49DBCA5-F246-A01F-09A1-DB8B663BA73E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E0ED2B6A-BB80-393B-A7B6-EC929759A38D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5C47D18F-073A-19C4-D536-5A45D11BC1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443B97EA-B132-61BE-B73E-0627FCD5CD74}"/>
              </a:ext>
            </a:extLst>
          </p:cNvPr>
          <p:cNvSpPr/>
          <p:nvPr/>
        </p:nvSpPr>
        <p:spPr>
          <a:xfrm>
            <a:off x="1079810" y="1944232"/>
            <a:ext cx="3695390" cy="2097401"/>
          </a:xfrm>
          <a:prstGeom prst="wedgeRoundRectCallout">
            <a:avLst>
              <a:gd name="adj1" fmla="val -35127"/>
              <a:gd name="adj2" fmla="val 7300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方向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测量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我们学习了哪些相关的知识？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DF83227-C6BF-0D14-DE76-7D99DA084161}"/>
              </a:ext>
            </a:extLst>
          </p:cNvPr>
          <p:cNvSpPr/>
          <p:nvPr/>
        </p:nvSpPr>
        <p:spPr>
          <a:xfrm>
            <a:off x="5212081" y="2768600"/>
            <a:ext cx="5618480" cy="1849120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知识梳理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AD1D29C-6CCE-592F-ED06-18565A8918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9158" y="1272140"/>
            <a:ext cx="1321200" cy="1321200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51F422ED-5117-E158-6AD6-AD44CFB023CC}"/>
              </a:ext>
            </a:extLst>
          </p:cNvPr>
          <p:cNvSpPr/>
          <p:nvPr/>
        </p:nvSpPr>
        <p:spPr>
          <a:xfrm>
            <a:off x="2431019" y="1285439"/>
            <a:ext cx="5694602" cy="717280"/>
          </a:xfrm>
          <a:prstGeom prst="wedgeRoundRectCallout">
            <a:avLst>
              <a:gd name="adj1" fmla="val -56334"/>
              <a:gd name="adj2" fmla="val 3731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我会辨认东、南、西、北了。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1F7CBF3-2847-694D-2567-915168B36EF5}"/>
              </a:ext>
            </a:extLst>
          </p:cNvPr>
          <p:cNvSpPr txBox="1"/>
          <p:nvPr/>
        </p:nvSpPr>
        <p:spPr>
          <a:xfrm>
            <a:off x="3067458" y="3727064"/>
            <a:ext cx="8112867" cy="2074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早晨起来面向太阳，前面是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，后面是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，左面是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，右面是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8EB9B56-54A7-80BB-6F48-D6ABE70801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1675" y="2858242"/>
            <a:ext cx="1546697" cy="335859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6DBE9F4-1F35-7B11-7B8B-D6B456BB31F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8699" y="2221567"/>
            <a:ext cx="1412457" cy="127335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CC400DE-03B9-24CA-6E04-DF1867720832}"/>
              </a:ext>
            </a:extLst>
          </p:cNvPr>
          <p:cNvSpPr txBox="1"/>
          <p:nvPr/>
        </p:nvSpPr>
        <p:spPr>
          <a:xfrm>
            <a:off x="9843312" y="3774474"/>
            <a:ext cx="75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7862941-0A17-3681-9B77-65A2036A5370}"/>
              </a:ext>
            </a:extLst>
          </p:cNvPr>
          <p:cNvSpPr txBox="1"/>
          <p:nvPr/>
        </p:nvSpPr>
        <p:spPr>
          <a:xfrm>
            <a:off x="4792492" y="4460657"/>
            <a:ext cx="75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94B4A75-79C1-5623-5BB6-363CBCD2F806}"/>
              </a:ext>
            </a:extLst>
          </p:cNvPr>
          <p:cNvSpPr txBox="1"/>
          <p:nvPr/>
        </p:nvSpPr>
        <p:spPr>
          <a:xfrm>
            <a:off x="7749701" y="4460657"/>
            <a:ext cx="75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077924D-C70E-2D2E-9E94-508913F31BB2}"/>
              </a:ext>
            </a:extLst>
          </p:cNvPr>
          <p:cNvSpPr txBox="1"/>
          <p:nvPr/>
        </p:nvSpPr>
        <p:spPr>
          <a:xfrm>
            <a:off x="3420892" y="5151002"/>
            <a:ext cx="75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南</a:t>
            </a: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0862C33-DDDA-7B52-AF7D-FCE1F1093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661399"/>
            <a:ext cx="11083636" cy="259744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D4DD34B-8805-5C4A-6168-245F9A8E0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245" y="1680317"/>
            <a:ext cx="393265" cy="55961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CE9608-7AA9-99E1-4EDD-C93C106CC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125" y="876407"/>
            <a:ext cx="545665" cy="41648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121D099-EA38-4DF3-688B-61A7F9014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124" y="2629007"/>
            <a:ext cx="545665" cy="41648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2EA7E58-2E01-175F-FDD6-46FA09379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578" y="876407"/>
            <a:ext cx="545665" cy="41648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C8225B4-3CDB-967D-9B19-9BA41DE64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453" y="1655077"/>
            <a:ext cx="393265" cy="57223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742F2AC-8D44-7109-734F-81002EEEB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673" y="1667697"/>
            <a:ext cx="393265" cy="57223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713C58B-4C22-CEE0-C1E0-9CB0EBDAA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494" y="1655077"/>
            <a:ext cx="393265" cy="57223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C17D504-E446-7B07-640D-6CD51CE0A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3031" y="880823"/>
            <a:ext cx="545665" cy="41206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7D1F7BF-D898-0865-00E8-8542C27E6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3031" y="2629007"/>
            <a:ext cx="545665" cy="41206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8A7489D-57FE-C87B-397D-7DF3DE87F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8307" y="2622911"/>
            <a:ext cx="545665" cy="41206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5A431BB-2E82-9F0B-998E-873EB87C2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324" y="1697707"/>
            <a:ext cx="432816" cy="54222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802CEB1-F249-C7EA-E726-B4F94668D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1068" y="1697707"/>
            <a:ext cx="432816" cy="542222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7001A667-CD08-1069-E3BC-E02A837564B5}"/>
              </a:ext>
            </a:extLst>
          </p:cNvPr>
          <p:cNvSpPr txBox="1"/>
          <p:nvPr/>
        </p:nvSpPr>
        <p:spPr>
          <a:xfrm>
            <a:off x="952664" y="3415958"/>
            <a:ext cx="6826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东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西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相对，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南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北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相对。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C943E1F-6612-0EF7-CF75-79F283189AEB}"/>
              </a:ext>
            </a:extLst>
          </p:cNvPr>
          <p:cNvSpPr txBox="1"/>
          <p:nvPr/>
        </p:nvSpPr>
        <p:spPr>
          <a:xfrm>
            <a:off x="952664" y="4178353"/>
            <a:ext cx="106851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东、南、西、北的排列顺序与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时针转动方向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一致，是不变的。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B52B985A-1CD2-6D64-FE4E-7590AE1FD307}"/>
              </a:ext>
            </a:extLst>
          </p:cNvPr>
          <p:cNvGrpSpPr/>
          <p:nvPr/>
        </p:nvGrpSpPr>
        <p:grpSpPr>
          <a:xfrm>
            <a:off x="763015" y="857438"/>
            <a:ext cx="2174495" cy="2206938"/>
            <a:chOff x="763015" y="857438"/>
            <a:chExt cx="2174495" cy="2206938"/>
          </a:xfrm>
        </p:grpSpPr>
        <p:sp>
          <p:nvSpPr>
            <p:cNvPr id="27" name="弧形 26">
              <a:extLst>
                <a:ext uri="{FF2B5EF4-FFF2-40B4-BE49-F238E27FC236}">
                  <a16:creationId xmlns:a16="http://schemas.microsoft.com/office/drawing/2014/main" id="{87DDB736-0D25-5FA2-CA23-985C91B810B7}"/>
                </a:ext>
              </a:extLst>
            </p:cNvPr>
            <p:cNvSpPr/>
            <p:nvPr/>
          </p:nvSpPr>
          <p:spPr>
            <a:xfrm>
              <a:off x="1718475" y="857438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30" name="弧形 29">
              <a:extLst>
                <a:ext uri="{FF2B5EF4-FFF2-40B4-BE49-F238E27FC236}">
                  <a16:creationId xmlns:a16="http://schemas.microsoft.com/office/drawing/2014/main" id="{346B201A-31CC-9EDA-2C19-FF13E16F76B4}"/>
                </a:ext>
              </a:extLst>
            </p:cNvPr>
            <p:cNvSpPr/>
            <p:nvPr/>
          </p:nvSpPr>
          <p:spPr>
            <a:xfrm rot="5400000">
              <a:off x="171847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31" name="弧形 30">
              <a:extLst>
                <a:ext uri="{FF2B5EF4-FFF2-40B4-BE49-F238E27FC236}">
                  <a16:creationId xmlns:a16="http://schemas.microsoft.com/office/drawing/2014/main" id="{40C17151-A764-D0CD-E673-5DB85F857097}"/>
                </a:ext>
              </a:extLst>
            </p:cNvPr>
            <p:cNvSpPr/>
            <p:nvPr/>
          </p:nvSpPr>
          <p:spPr>
            <a:xfrm rot="10800000">
              <a:off x="76301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A25F02F-85D5-0193-60D2-BBEFECAFB35F}"/>
              </a:ext>
            </a:extLst>
          </p:cNvPr>
          <p:cNvGrpSpPr/>
          <p:nvPr/>
        </p:nvGrpSpPr>
        <p:grpSpPr>
          <a:xfrm>
            <a:off x="3588740" y="857438"/>
            <a:ext cx="2174495" cy="2206938"/>
            <a:chOff x="763015" y="857438"/>
            <a:chExt cx="2174495" cy="2206938"/>
          </a:xfrm>
        </p:grpSpPr>
        <p:sp>
          <p:nvSpPr>
            <p:cNvPr id="35" name="弧形 34">
              <a:extLst>
                <a:ext uri="{FF2B5EF4-FFF2-40B4-BE49-F238E27FC236}">
                  <a16:creationId xmlns:a16="http://schemas.microsoft.com/office/drawing/2014/main" id="{940620BF-792F-76CE-F259-72C682698064}"/>
                </a:ext>
              </a:extLst>
            </p:cNvPr>
            <p:cNvSpPr/>
            <p:nvPr/>
          </p:nvSpPr>
          <p:spPr>
            <a:xfrm>
              <a:off x="1718475" y="857438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36" name="弧形 35">
              <a:extLst>
                <a:ext uri="{FF2B5EF4-FFF2-40B4-BE49-F238E27FC236}">
                  <a16:creationId xmlns:a16="http://schemas.microsoft.com/office/drawing/2014/main" id="{D8851589-05E9-6872-6C88-E65FB488D0D5}"/>
                </a:ext>
              </a:extLst>
            </p:cNvPr>
            <p:cNvSpPr/>
            <p:nvPr/>
          </p:nvSpPr>
          <p:spPr>
            <a:xfrm rot="5400000">
              <a:off x="171847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38" name="弧形 37">
              <a:extLst>
                <a:ext uri="{FF2B5EF4-FFF2-40B4-BE49-F238E27FC236}">
                  <a16:creationId xmlns:a16="http://schemas.microsoft.com/office/drawing/2014/main" id="{CFDB4970-CA40-ED05-4EB8-84A85CE89B21}"/>
                </a:ext>
              </a:extLst>
            </p:cNvPr>
            <p:cNvSpPr/>
            <p:nvPr/>
          </p:nvSpPr>
          <p:spPr>
            <a:xfrm rot="16200000">
              <a:off x="763015" y="857439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AC596AC-EA5B-1C29-512A-26F746B70B8E}"/>
              </a:ext>
            </a:extLst>
          </p:cNvPr>
          <p:cNvGrpSpPr/>
          <p:nvPr/>
        </p:nvGrpSpPr>
        <p:grpSpPr>
          <a:xfrm>
            <a:off x="6411312" y="857438"/>
            <a:ext cx="2174495" cy="2206938"/>
            <a:chOff x="763015" y="857438"/>
            <a:chExt cx="2174495" cy="2206938"/>
          </a:xfrm>
        </p:grpSpPr>
        <p:sp>
          <p:nvSpPr>
            <p:cNvPr id="40" name="弧形 39">
              <a:extLst>
                <a:ext uri="{FF2B5EF4-FFF2-40B4-BE49-F238E27FC236}">
                  <a16:creationId xmlns:a16="http://schemas.microsoft.com/office/drawing/2014/main" id="{002B219C-E6D8-4BC2-292D-730AFDB7C297}"/>
                </a:ext>
              </a:extLst>
            </p:cNvPr>
            <p:cNvSpPr/>
            <p:nvPr/>
          </p:nvSpPr>
          <p:spPr>
            <a:xfrm>
              <a:off x="1718475" y="857438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42" name="弧形 41">
              <a:extLst>
                <a:ext uri="{FF2B5EF4-FFF2-40B4-BE49-F238E27FC236}">
                  <a16:creationId xmlns:a16="http://schemas.microsoft.com/office/drawing/2014/main" id="{2D857B07-BDA8-E746-D7A0-753E9FD6B58E}"/>
                </a:ext>
              </a:extLst>
            </p:cNvPr>
            <p:cNvSpPr/>
            <p:nvPr/>
          </p:nvSpPr>
          <p:spPr>
            <a:xfrm rot="10800000">
              <a:off x="76301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43" name="弧形 42">
              <a:extLst>
                <a:ext uri="{FF2B5EF4-FFF2-40B4-BE49-F238E27FC236}">
                  <a16:creationId xmlns:a16="http://schemas.microsoft.com/office/drawing/2014/main" id="{B594DDA2-2860-5DE8-1753-3DFC70A26D1F}"/>
                </a:ext>
              </a:extLst>
            </p:cNvPr>
            <p:cNvSpPr/>
            <p:nvPr/>
          </p:nvSpPr>
          <p:spPr>
            <a:xfrm rot="16200000">
              <a:off x="763015" y="857439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BFB6DDF9-CD0E-6A3A-9181-9BFEFF122EBD}"/>
              </a:ext>
            </a:extLst>
          </p:cNvPr>
          <p:cNvGrpSpPr/>
          <p:nvPr/>
        </p:nvGrpSpPr>
        <p:grpSpPr>
          <a:xfrm>
            <a:off x="9233519" y="857439"/>
            <a:ext cx="2174495" cy="2206937"/>
            <a:chOff x="763015" y="857439"/>
            <a:chExt cx="2174495" cy="2206937"/>
          </a:xfrm>
        </p:grpSpPr>
        <p:sp>
          <p:nvSpPr>
            <p:cNvPr id="52" name="弧形 51">
              <a:extLst>
                <a:ext uri="{FF2B5EF4-FFF2-40B4-BE49-F238E27FC236}">
                  <a16:creationId xmlns:a16="http://schemas.microsoft.com/office/drawing/2014/main" id="{147C43DA-9F21-212A-0D21-D8B580B89C05}"/>
                </a:ext>
              </a:extLst>
            </p:cNvPr>
            <p:cNvSpPr/>
            <p:nvPr/>
          </p:nvSpPr>
          <p:spPr>
            <a:xfrm rot="5400000">
              <a:off x="171847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53" name="弧形 52">
              <a:extLst>
                <a:ext uri="{FF2B5EF4-FFF2-40B4-BE49-F238E27FC236}">
                  <a16:creationId xmlns:a16="http://schemas.microsoft.com/office/drawing/2014/main" id="{98380DE8-226F-BA8F-977A-4AD6BBC682A2}"/>
                </a:ext>
              </a:extLst>
            </p:cNvPr>
            <p:cNvSpPr/>
            <p:nvPr/>
          </p:nvSpPr>
          <p:spPr>
            <a:xfrm rot="10800000">
              <a:off x="763015" y="1845341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54" name="弧形 53">
              <a:extLst>
                <a:ext uri="{FF2B5EF4-FFF2-40B4-BE49-F238E27FC236}">
                  <a16:creationId xmlns:a16="http://schemas.microsoft.com/office/drawing/2014/main" id="{75F0AF72-3BB0-C476-6299-942FA02FADE6}"/>
                </a:ext>
              </a:extLst>
            </p:cNvPr>
            <p:cNvSpPr/>
            <p:nvPr/>
          </p:nvSpPr>
          <p:spPr>
            <a:xfrm rot="16200000">
              <a:off x="763015" y="857439"/>
              <a:ext cx="1219035" cy="1219035"/>
            </a:xfrm>
            <a:prstGeom prst="arc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4C6018C6-6BAB-91F5-9182-A0BB0E3B01FF}"/>
              </a:ext>
            </a:extLst>
          </p:cNvPr>
          <p:cNvSpPr txBox="1"/>
          <p:nvPr/>
        </p:nvSpPr>
        <p:spPr>
          <a:xfrm>
            <a:off x="952664" y="5494746"/>
            <a:ext cx="9903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只要确定一个方向，其他三个方向就确定了。</a:t>
            </a: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8F08B47-4DA1-B3D6-E969-0E181CDC92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9158" y="610658"/>
            <a:ext cx="1321200" cy="132120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0747BF66-2AA1-58AF-8890-BA89FD7811BD}"/>
              </a:ext>
            </a:extLst>
          </p:cNvPr>
          <p:cNvSpPr/>
          <p:nvPr/>
        </p:nvSpPr>
        <p:spPr>
          <a:xfrm>
            <a:off x="2457175" y="727390"/>
            <a:ext cx="6219896" cy="717280"/>
          </a:xfrm>
          <a:prstGeom prst="wedgeRoundRectCallout">
            <a:avLst>
              <a:gd name="adj1" fmla="val -56334"/>
              <a:gd name="adj2" fmla="val 4138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我还学会了看安全疏散示意图。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1880890-9121-4C95-F432-84B4EA120F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158" y="1931858"/>
            <a:ext cx="8719437" cy="4401127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8F62D509-9546-2971-788E-F2FD3AC7B318}"/>
              </a:ext>
            </a:extLst>
          </p:cNvPr>
          <p:cNvSpPr/>
          <p:nvPr/>
        </p:nvSpPr>
        <p:spPr>
          <a:xfrm>
            <a:off x="7830765" y="2396220"/>
            <a:ext cx="797667" cy="797667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2B897AA-7F2C-D9D9-5806-57A802E601B2}"/>
              </a:ext>
            </a:extLst>
          </p:cNvPr>
          <p:cNvSpPr txBox="1"/>
          <p:nvPr/>
        </p:nvSpPr>
        <p:spPr>
          <a:xfrm>
            <a:off x="9328595" y="1934840"/>
            <a:ext cx="2254247" cy="2988319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/>
              <a:t>地图是按</a:t>
            </a:r>
            <a:r>
              <a:rPr lang="zh-CN" altLang="en-US" sz="3200" b="1" dirty="0">
                <a:solidFill>
                  <a:srgbClr val="FF0000"/>
                </a:solidFill>
              </a:rPr>
              <a:t>上北、下南、左西、右东</a:t>
            </a:r>
            <a:r>
              <a:rPr lang="zh-CN" altLang="en-US" sz="3200" b="1" dirty="0"/>
              <a:t>的方式来绘制的。</a:t>
            </a: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8F8577B-6A6B-9FEB-9166-EFC0777F86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158" y="610658"/>
            <a:ext cx="1321200" cy="132120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C8880C92-2E53-E98A-DE7D-EBFDAAF130CE}"/>
              </a:ext>
            </a:extLst>
          </p:cNvPr>
          <p:cNvSpPr/>
          <p:nvPr/>
        </p:nvSpPr>
        <p:spPr>
          <a:xfrm>
            <a:off x="2499955" y="668642"/>
            <a:ext cx="3638825" cy="1211206"/>
          </a:xfrm>
          <a:prstGeom prst="wedgeRoundRectCallout">
            <a:avLst>
              <a:gd name="adj1" fmla="val -62750"/>
              <a:gd name="adj2" fmla="val 2211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我认识了长度单位厘米和米。</a:t>
            </a:r>
          </a:p>
        </p:txBody>
      </p:sp>
      <p:pic>
        <p:nvPicPr>
          <p:cNvPr id="4" name="Picture 36" descr="未标题-8">
            <a:extLst>
              <a:ext uri="{FF2B5EF4-FFF2-40B4-BE49-F238E27FC236}">
                <a16:creationId xmlns:a16="http://schemas.microsoft.com/office/drawing/2014/main" id="{E364F9D0-57F0-87DD-3BE1-6B93BB443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0646" y="2348978"/>
            <a:ext cx="1280574" cy="13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8999742-0D62-DC47-807D-50C64123582C}"/>
              </a:ext>
            </a:extLst>
          </p:cNvPr>
          <p:cNvSpPr txBox="1"/>
          <p:nvPr/>
        </p:nvSpPr>
        <p:spPr>
          <a:xfrm>
            <a:off x="1441795" y="3848736"/>
            <a:ext cx="3358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厘米（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6" name="Picture 40" descr="未标题-5">
            <a:extLst>
              <a:ext uri="{FF2B5EF4-FFF2-40B4-BE49-F238E27FC236}">
                <a16:creationId xmlns:a16="http://schemas.microsoft.com/office/drawing/2014/main" id="{4537F2F2-453B-DDB2-E332-192DA8F18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6484" y="668642"/>
            <a:ext cx="2895930" cy="413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5038083-CF01-17AD-AAAE-D4C6714563FE}"/>
              </a:ext>
            </a:extLst>
          </p:cNvPr>
          <p:cNvSpPr txBox="1"/>
          <p:nvPr/>
        </p:nvSpPr>
        <p:spPr>
          <a:xfrm>
            <a:off x="9192163" y="2191183"/>
            <a:ext cx="2390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3600" dirty="0"/>
              <a:t>米（</a:t>
            </a:r>
            <a:r>
              <a:rPr lang="en-US" altLang="zh-CN" sz="3600" dirty="0">
                <a:solidFill>
                  <a:srgbClr val="FF0000"/>
                </a:solidFill>
              </a:rPr>
              <a:t>m</a:t>
            </a:r>
            <a:r>
              <a:rPr lang="zh-CN" altLang="en-US" sz="3600" dirty="0"/>
              <a:t>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F047820-C8C8-EE23-6CF6-682204B209C8}"/>
              </a:ext>
            </a:extLst>
          </p:cNvPr>
          <p:cNvSpPr txBox="1"/>
          <p:nvPr/>
        </p:nvSpPr>
        <p:spPr>
          <a:xfrm>
            <a:off x="1924330" y="4946532"/>
            <a:ext cx="7852655" cy="584775"/>
          </a:xfrm>
          <a:prstGeom prst="rect">
            <a:avLst/>
          </a:prstGeom>
          <a:solidFill>
            <a:srgbClr val="FDF6E3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比较短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的物体，常用“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”作单位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4C9630-CDA2-0B15-D03F-2D970D0F37AB}"/>
              </a:ext>
            </a:extLst>
          </p:cNvPr>
          <p:cNvSpPr txBox="1"/>
          <p:nvPr/>
        </p:nvSpPr>
        <p:spPr>
          <a:xfrm>
            <a:off x="1924330" y="5676992"/>
            <a:ext cx="7852655" cy="584775"/>
          </a:xfrm>
          <a:prstGeom prst="rect">
            <a:avLst/>
          </a:prstGeom>
          <a:solidFill>
            <a:srgbClr val="FDF6E3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比较长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的物体，常用“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”作单位。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0DBBC0C4-620B-8511-D26C-5F1EF5E97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0296" y="3440674"/>
            <a:ext cx="2974672" cy="670440"/>
          </a:xfrm>
          <a:prstGeom prst="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米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=100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厘米</a:t>
            </a: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B6FBCED-EC84-6F28-D0BF-7BD1A76E74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158" y="610658"/>
            <a:ext cx="1321200" cy="132120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4224D90-ABBF-2D77-59C8-67D505875EF5}"/>
              </a:ext>
            </a:extLst>
          </p:cNvPr>
          <p:cNvSpPr/>
          <p:nvPr/>
        </p:nvSpPr>
        <p:spPr>
          <a:xfrm>
            <a:off x="2457175" y="785374"/>
            <a:ext cx="3638825" cy="751596"/>
          </a:xfrm>
          <a:prstGeom prst="wedgeRoundRectCallout">
            <a:avLst>
              <a:gd name="adj1" fmla="val -61146"/>
              <a:gd name="adj2" fmla="val 3505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我还认识了线段。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0834496-30B6-1100-CE75-6EA4F55139AA}"/>
              </a:ext>
            </a:extLst>
          </p:cNvPr>
          <p:cNvCxnSpPr>
            <a:cxnSpLocks/>
          </p:cNvCxnSpPr>
          <p:nvPr/>
        </p:nvCxnSpPr>
        <p:spPr>
          <a:xfrm>
            <a:off x="898460" y="3298460"/>
            <a:ext cx="2880000" cy="0"/>
          </a:xfrm>
          <a:prstGeom prst="line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98E1AAB0-D230-81EC-10B6-DD22F0113F9D}"/>
              </a:ext>
            </a:extLst>
          </p:cNvPr>
          <p:cNvCxnSpPr>
            <a:cxnSpLocks/>
          </p:cNvCxnSpPr>
          <p:nvPr/>
        </p:nvCxnSpPr>
        <p:spPr>
          <a:xfrm>
            <a:off x="5281077" y="2766735"/>
            <a:ext cx="1209201" cy="1063450"/>
          </a:xfrm>
          <a:prstGeom prst="line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8486AD2-D659-5B28-F7F4-5AF2AC1254D2}"/>
              </a:ext>
            </a:extLst>
          </p:cNvPr>
          <p:cNvCxnSpPr>
            <a:cxnSpLocks/>
          </p:cNvCxnSpPr>
          <p:nvPr/>
        </p:nvCxnSpPr>
        <p:spPr>
          <a:xfrm flipH="1">
            <a:off x="7992895" y="2636196"/>
            <a:ext cx="3044864" cy="1324529"/>
          </a:xfrm>
          <a:prstGeom prst="line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F3CB381-5D55-0256-378D-96B988452DCF}"/>
              </a:ext>
            </a:extLst>
          </p:cNvPr>
          <p:cNvSpPr txBox="1"/>
          <p:nvPr/>
        </p:nvSpPr>
        <p:spPr>
          <a:xfrm>
            <a:off x="1310193" y="4885157"/>
            <a:ext cx="9571613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线段是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直的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，有</a:t>
            </a:r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个端点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，可以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量出长度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A9BFB1E-8289-E3B8-8820-5046624276BF}"/>
              </a:ext>
            </a:extLst>
          </p:cNvPr>
          <p:cNvSpPr txBox="1"/>
          <p:nvPr/>
        </p:nvSpPr>
        <p:spPr>
          <a:xfrm>
            <a:off x="600683" y="594868"/>
            <a:ext cx="610410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如何测量物体的长度？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D509874-D1BA-22F8-E49D-72318C237560}"/>
              </a:ext>
            </a:extLst>
          </p:cNvPr>
          <p:cNvCxnSpPr>
            <a:cxnSpLocks/>
          </p:cNvCxnSpPr>
          <p:nvPr/>
        </p:nvCxnSpPr>
        <p:spPr>
          <a:xfrm>
            <a:off x="3379011" y="2221692"/>
            <a:ext cx="2163269" cy="0"/>
          </a:xfrm>
          <a:prstGeom prst="line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92FD66F5-9A19-6D22-F1FC-7776299711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5155" y="2264666"/>
            <a:ext cx="6765765" cy="78813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1546531-B7A5-5030-F20F-68E0DE927BE4}"/>
              </a:ext>
            </a:extLst>
          </p:cNvPr>
          <p:cNvSpPr txBox="1"/>
          <p:nvPr/>
        </p:nvSpPr>
        <p:spPr>
          <a:xfrm>
            <a:off x="946116" y="3640854"/>
            <a:ext cx="10299768" cy="1406795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把尺子的</a:t>
            </a:r>
            <a:r>
              <a:rPr lang="en-US" altLang="zh-CN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刻度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对准物体的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左端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，再看物体的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右端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对着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几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，物体的长度就是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几厘米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FC917FC-D942-8D0E-FC6D-21DA2601183D}"/>
              </a:ext>
            </a:extLst>
          </p:cNvPr>
          <p:cNvSpPr txBox="1"/>
          <p:nvPr/>
        </p:nvSpPr>
        <p:spPr>
          <a:xfrm>
            <a:off x="3959663" y="1574329"/>
            <a:ext cx="1236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</p:spTree>
    <p:extLst>
      <p:ext uri="{BB962C8B-B14F-4D97-AF65-F5344CB8AC3E}">
        <p14:creationId xmlns:p14="http://schemas.microsoft.com/office/powerpoint/2010/main" val="42125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B70077-E84B-1CB7-93E5-0E5429664276}"/>
              </a:ext>
            </a:extLst>
          </p:cNvPr>
          <p:cNvSpPr txBox="1"/>
          <p:nvPr/>
        </p:nvSpPr>
        <p:spPr>
          <a:xfrm>
            <a:off x="600683" y="458680"/>
            <a:ext cx="610410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如何画出线段？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66B77CC-80E5-CE2F-CFAB-E705A6036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" y="3180947"/>
            <a:ext cx="11315700" cy="1017141"/>
          </a:xfrm>
          <a:prstGeom prst="rect">
            <a:avLst/>
          </a:prstGeom>
        </p:spPr>
      </p:pic>
      <p:pic>
        <p:nvPicPr>
          <p:cNvPr id="4" name="Picture 37" descr="手1">
            <a:extLst>
              <a:ext uri="{FF2B5EF4-FFF2-40B4-BE49-F238E27FC236}">
                <a16:creationId xmlns:a16="http://schemas.microsoft.com/office/drawing/2014/main" id="{FB804517-639B-F775-B095-8ACE613DF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65" b="21417"/>
          <a:stretch>
            <a:fillRect/>
          </a:stretch>
        </p:blipFill>
        <p:spPr bwMode="auto">
          <a:xfrm>
            <a:off x="3231082" y="3362313"/>
            <a:ext cx="2444433" cy="223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FC724C04-6F61-5B91-3731-939A93A891AA}"/>
              </a:ext>
            </a:extLst>
          </p:cNvPr>
          <p:cNvSpPr/>
          <p:nvPr/>
        </p:nvSpPr>
        <p:spPr>
          <a:xfrm>
            <a:off x="516431" y="4572250"/>
            <a:ext cx="3049729" cy="1703043"/>
          </a:xfrm>
          <a:prstGeom prst="wedgeRoundRectCallout">
            <a:avLst>
              <a:gd name="adj1" fmla="val 67802"/>
              <a:gd name="adj2" fmla="val -44588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左手按住尺子，让刻度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与端点对齐。</a:t>
            </a:r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D54F652F-B2D4-7380-2FE2-CB9E8D8048DC}"/>
              </a:ext>
            </a:extLst>
          </p:cNvPr>
          <p:cNvSpPr/>
          <p:nvPr/>
        </p:nvSpPr>
        <p:spPr>
          <a:xfrm>
            <a:off x="548640" y="1308408"/>
            <a:ext cx="2448560" cy="1300480"/>
          </a:xfrm>
          <a:prstGeom prst="wedgeRoundRectCallout">
            <a:avLst>
              <a:gd name="adj1" fmla="val -29659"/>
              <a:gd name="adj2" fmla="val 89844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先确定一个端点。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9C9A0C56-5611-C531-1656-F1BD1F7222B1}"/>
              </a:ext>
            </a:extLst>
          </p:cNvPr>
          <p:cNvCxnSpPr>
            <a:cxnSpLocks/>
          </p:cNvCxnSpPr>
          <p:nvPr/>
        </p:nvCxnSpPr>
        <p:spPr>
          <a:xfrm>
            <a:off x="1028700" y="3251251"/>
            <a:ext cx="305181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>
            <a:extLst>
              <a:ext uri="{FF2B5EF4-FFF2-40B4-BE49-F238E27FC236}">
                <a16:creationId xmlns:a16="http://schemas.microsoft.com/office/drawing/2014/main" id="{7E536BEC-A608-6C70-22A2-9A7180310B4A}"/>
              </a:ext>
            </a:extLst>
          </p:cNvPr>
          <p:cNvSpPr/>
          <p:nvPr/>
        </p:nvSpPr>
        <p:spPr>
          <a:xfrm>
            <a:off x="4026300" y="3200851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9B02EF9-0728-45F2-700B-2588E1D7ABA0}"/>
              </a:ext>
            </a:extLst>
          </p:cNvPr>
          <p:cNvSpPr/>
          <p:nvPr/>
        </p:nvSpPr>
        <p:spPr>
          <a:xfrm>
            <a:off x="978300" y="3200851"/>
            <a:ext cx="100800" cy="100800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39" descr="手2">
            <a:extLst>
              <a:ext uri="{FF2B5EF4-FFF2-40B4-BE49-F238E27FC236}">
                <a16:creationId xmlns:a16="http://schemas.microsoft.com/office/drawing/2014/main" id="{1CADCF43-5467-E181-B52D-E1F122C15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13" b="28903"/>
          <a:stretch>
            <a:fillRect/>
          </a:stretch>
        </p:blipFill>
        <p:spPr bwMode="auto">
          <a:xfrm>
            <a:off x="887282" y="2076633"/>
            <a:ext cx="3155010" cy="32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08DDCB7F-1CB4-3830-910E-74A6726E7E71}"/>
              </a:ext>
            </a:extLst>
          </p:cNvPr>
          <p:cNvSpPr/>
          <p:nvPr/>
        </p:nvSpPr>
        <p:spPr>
          <a:xfrm>
            <a:off x="7444099" y="3946121"/>
            <a:ext cx="3983361" cy="2329172"/>
          </a:xfrm>
          <a:prstGeom prst="wedgeRoundRectCallout">
            <a:avLst>
              <a:gd name="adj1" fmla="val -67696"/>
              <a:gd name="adj2" fmla="val -38769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从刻度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画起，画到刻度几就是几厘米长的线段，最后标出右端点。</a:t>
            </a:r>
          </a:p>
        </p:txBody>
      </p:sp>
    </p:spTree>
    <p:extLst>
      <p:ext uri="{BB962C8B-B14F-4D97-AF65-F5344CB8AC3E}">
        <p14:creationId xmlns:p14="http://schemas.microsoft.com/office/powerpoint/2010/main" val="338723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0.25078 4.81481E-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25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A090221-A4A7-9EC2-AB49-5FCB73ED02BA}"/>
              </a:ext>
            </a:extLst>
          </p:cNvPr>
          <p:cNvSpPr txBox="1"/>
          <p:nvPr/>
        </p:nvSpPr>
        <p:spPr>
          <a:xfrm>
            <a:off x="415857" y="355216"/>
            <a:ext cx="97981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下面是小丽整理的“知识图”，你也试着画一画吧。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D7AC322-2A5A-CC57-DBCF-8433AFF18E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316" y="998433"/>
            <a:ext cx="9651368" cy="536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22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BE9367D-1FA6-FD69-E1FD-040ABF42C1F1}"/>
              </a:ext>
            </a:extLst>
          </p:cNvPr>
          <p:cNvSpPr txBox="1"/>
          <p:nvPr/>
        </p:nvSpPr>
        <p:spPr>
          <a:xfrm>
            <a:off x="1169956" y="1267637"/>
            <a:ext cx="422193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6F8D0D4D-2E6C-FD80-CC1F-79B3341D6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117" y="150636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85D68405-C4FB-A516-ABB1-D640C8824882}"/>
              </a:ext>
            </a:extLst>
          </p:cNvPr>
          <p:cNvSpPr/>
          <p:nvPr/>
        </p:nvSpPr>
        <p:spPr>
          <a:xfrm>
            <a:off x="500743" y="132303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A259C03-F233-D7D4-EEFC-F7B0FB8DE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967" y="2145199"/>
            <a:ext cx="6882066" cy="230074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FD9750D-6F91-1803-A1AC-2F83BDFA542A}"/>
              </a:ext>
            </a:extLst>
          </p:cNvPr>
          <p:cNvSpPr txBox="1"/>
          <p:nvPr/>
        </p:nvSpPr>
        <p:spPr>
          <a:xfrm>
            <a:off x="1169956" y="4629986"/>
            <a:ext cx="10084946" cy="1406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）小刀比铅笔短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</a:t>
            </a:r>
          </a:p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）铅笔比小刀长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3E8C471-9F03-3812-8518-6540490585D4}"/>
              </a:ext>
            </a:extLst>
          </p:cNvPr>
          <p:cNvSpPr txBox="1"/>
          <p:nvPr/>
        </p:nvSpPr>
        <p:spPr>
          <a:xfrm>
            <a:off x="5778901" y="4695578"/>
            <a:ext cx="94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2BF011B-5DB3-CFB1-EB97-74DB937AAC8F}"/>
              </a:ext>
            </a:extLst>
          </p:cNvPr>
          <p:cNvSpPr txBox="1"/>
          <p:nvPr/>
        </p:nvSpPr>
        <p:spPr>
          <a:xfrm>
            <a:off x="5778901" y="5390450"/>
            <a:ext cx="94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7CC3708-B02E-F262-CF2A-9F46770528F5}"/>
              </a:ext>
            </a:extLst>
          </p:cNvPr>
          <p:cNvSpPr txBox="1"/>
          <p:nvPr/>
        </p:nvSpPr>
        <p:spPr>
          <a:xfrm>
            <a:off x="1169956" y="993747"/>
            <a:ext cx="951101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先估计下面两条线段的长度，再量一量。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C5C3156-0DEE-3E11-1DA1-2561FEC0C084}"/>
              </a:ext>
            </a:extLst>
          </p:cNvPr>
          <p:cNvSpPr/>
          <p:nvPr/>
        </p:nvSpPr>
        <p:spPr>
          <a:xfrm>
            <a:off x="500743" y="104914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3551F81-F8D3-01DE-E558-BD5565F88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956" y="176749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8294B09-9756-66D8-F7DF-F665BF544C79}"/>
              </a:ext>
            </a:extLst>
          </p:cNvPr>
          <p:cNvCxnSpPr>
            <a:cxnSpLocks/>
          </p:cNvCxnSpPr>
          <p:nvPr/>
        </p:nvCxnSpPr>
        <p:spPr>
          <a:xfrm>
            <a:off x="1355658" y="2756712"/>
            <a:ext cx="2880000" cy="0"/>
          </a:xfrm>
          <a:prstGeom prst="line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EDED859-4F46-78C3-9AAD-D2D05761FA6F}"/>
              </a:ext>
            </a:extLst>
          </p:cNvPr>
          <p:cNvCxnSpPr>
            <a:cxnSpLocks/>
          </p:cNvCxnSpPr>
          <p:nvPr/>
        </p:nvCxnSpPr>
        <p:spPr>
          <a:xfrm>
            <a:off x="1355658" y="4285851"/>
            <a:ext cx="6480000" cy="0"/>
          </a:xfrm>
          <a:prstGeom prst="line">
            <a:avLst/>
          </a:prstGeom>
          <a:ln w="285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8E7564A4-4EB9-109F-9C9C-9613C8B4E703}"/>
              </a:ext>
            </a:extLst>
          </p:cNvPr>
          <p:cNvSpPr txBox="1"/>
          <p:nvPr/>
        </p:nvSpPr>
        <p:spPr>
          <a:xfrm>
            <a:off x="4730544" y="2433547"/>
            <a:ext cx="29323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4972C1E-9238-C4B4-B5B3-4221D0B680A8}"/>
              </a:ext>
            </a:extLst>
          </p:cNvPr>
          <p:cNvSpPr txBox="1"/>
          <p:nvPr/>
        </p:nvSpPr>
        <p:spPr>
          <a:xfrm>
            <a:off x="8401788" y="3962685"/>
            <a:ext cx="29323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</a:t>
            </a:r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F4E62AC7-73EB-9244-742F-D71146EEB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60" y="2761208"/>
            <a:ext cx="8034020" cy="722159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88A6DAE-33FF-B1E9-9E87-5906979AD151}"/>
              </a:ext>
            </a:extLst>
          </p:cNvPr>
          <p:cNvSpPr txBox="1"/>
          <p:nvPr/>
        </p:nvSpPr>
        <p:spPr>
          <a:xfrm>
            <a:off x="5414421" y="2435999"/>
            <a:ext cx="75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EB20E9F7-8DFB-13EA-B0E0-75ED894DD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60" y="4309969"/>
            <a:ext cx="8034020" cy="722159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A9B98CF7-8042-069E-6393-4DF2B53ECA6C}"/>
              </a:ext>
            </a:extLst>
          </p:cNvPr>
          <p:cNvSpPr txBox="1"/>
          <p:nvPr/>
        </p:nvSpPr>
        <p:spPr>
          <a:xfrm>
            <a:off x="9111406" y="3962684"/>
            <a:ext cx="75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13333F0-3B7B-0634-52B2-774F2166D57F}"/>
              </a:ext>
            </a:extLst>
          </p:cNvPr>
          <p:cNvSpPr txBox="1"/>
          <p:nvPr/>
        </p:nvSpPr>
        <p:spPr>
          <a:xfrm>
            <a:off x="1169956" y="1013203"/>
            <a:ext cx="951101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里填上合适的长度单位。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B1B7DA7-A1F5-41CD-557B-1127D4311251}"/>
              </a:ext>
            </a:extLst>
          </p:cNvPr>
          <p:cNvSpPr/>
          <p:nvPr/>
        </p:nvSpPr>
        <p:spPr>
          <a:xfrm>
            <a:off x="500743" y="106860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4F5EFA2-7FFA-6BAB-20DB-D8B8653ED32C}"/>
              </a:ext>
            </a:extLst>
          </p:cNvPr>
          <p:cNvSpPr txBox="1"/>
          <p:nvPr/>
        </p:nvSpPr>
        <p:spPr>
          <a:xfrm>
            <a:off x="1088571" y="2274360"/>
            <a:ext cx="10185785" cy="33111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        亮亮上二年级，身高 </a:t>
            </a:r>
            <a:r>
              <a:rPr lang="en-US" altLang="zh-CN" dirty="0"/>
              <a:t>1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en-US" altLang="zh-CN" dirty="0"/>
              <a:t>30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dirty="0"/>
              <a:t>，手掌宽 </a:t>
            </a:r>
            <a:r>
              <a:rPr lang="en-US" altLang="zh-CN" dirty="0"/>
              <a:t>7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dirty="0"/>
              <a:t>，他跨出一步大约</a:t>
            </a:r>
            <a:r>
              <a:rPr lang="en-US" altLang="zh-CN" dirty="0"/>
              <a:t>35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dirty="0"/>
              <a:t>。今天他是光荣的升旗手，他将站在高 </a:t>
            </a:r>
            <a:r>
              <a:rPr lang="en-US" altLang="zh-CN" dirty="0"/>
              <a:t>13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dirty="0"/>
              <a:t>的旗杆旁升起五星红旗。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E3531B74-F1F6-034A-0B1A-E7EB0201B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956" y="178695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8CCED1F-6E13-3990-36FE-D88D233BC57F}"/>
              </a:ext>
            </a:extLst>
          </p:cNvPr>
          <p:cNvSpPr txBox="1"/>
          <p:nvPr/>
        </p:nvSpPr>
        <p:spPr>
          <a:xfrm>
            <a:off x="7061200" y="2418080"/>
            <a:ext cx="751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BB34FA4-51DF-6008-A4FC-0263C27C8A2D}"/>
              </a:ext>
            </a:extLst>
          </p:cNvPr>
          <p:cNvSpPr txBox="1"/>
          <p:nvPr/>
        </p:nvSpPr>
        <p:spPr>
          <a:xfrm>
            <a:off x="8908698" y="2418080"/>
            <a:ext cx="116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FD1D87E-925B-7D66-046D-8C6DD1841D28}"/>
              </a:ext>
            </a:extLst>
          </p:cNvPr>
          <p:cNvSpPr txBox="1"/>
          <p:nvPr/>
        </p:nvSpPr>
        <p:spPr>
          <a:xfrm>
            <a:off x="2711098" y="3253130"/>
            <a:ext cx="116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11AC428-685D-30F3-3856-94FA5CCF6565}"/>
              </a:ext>
            </a:extLst>
          </p:cNvPr>
          <p:cNvSpPr txBox="1"/>
          <p:nvPr/>
        </p:nvSpPr>
        <p:spPr>
          <a:xfrm>
            <a:off x="8441338" y="3253130"/>
            <a:ext cx="116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355C21A-A32E-2F0C-F6D6-F1A3EFFDA7BA}"/>
              </a:ext>
            </a:extLst>
          </p:cNvPr>
          <p:cNvSpPr txBox="1"/>
          <p:nvPr/>
        </p:nvSpPr>
        <p:spPr>
          <a:xfrm>
            <a:off x="8664858" y="4065680"/>
            <a:ext cx="94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3F73C632-99F0-B364-D0BF-A15C1E3F1A5E}"/>
              </a:ext>
            </a:extLst>
          </p:cNvPr>
          <p:cNvSpPr txBox="1"/>
          <p:nvPr/>
        </p:nvSpPr>
        <p:spPr>
          <a:xfrm>
            <a:off x="1169955" y="646575"/>
            <a:ext cx="10521301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晚上，当你面对北极星时，你的后面是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面，你的左面是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面，你的右面是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面。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6A8088A-872F-5F4D-F81E-469D4EF00AA6}"/>
              </a:ext>
            </a:extLst>
          </p:cNvPr>
          <p:cNvSpPr/>
          <p:nvPr/>
        </p:nvSpPr>
        <p:spPr>
          <a:xfrm>
            <a:off x="500743" y="72143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A62D737-DEDE-0265-57D6-50BA60E3B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3434" y="2147224"/>
            <a:ext cx="6245132" cy="41621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DD4BBA6F-3ACC-C315-5FCB-391BEC86D0E1}"/>
              </a:ext>
            </a:extLst>
          </p:cNvPr>
          <p:cNvSpPr txBox="1"/>
          <p:nvPr/>
        </p:nvSpPr>
        <p:spPr>
          <a:xfrm>
            <a:off x="9579258" y="659084"/>
            <a:ext cx="94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南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2F45B0-DA24-4EE1-1509-60CF9C8B669E}"/>
              </a:ext>
            </a:extLst>
          </p:cNvPr>
          <p:cNvSpPr txBox="1"/>
          <p:nvPr/>
        </p:nvSpPr>
        <p:spPr>
          <a:xfrm>
            <a:off x="4057298" y="1325735"/>
            <a:ext cx="94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2644048-0664-464D-AF20-8FED7D8DC439}"/>
              </a:ext>
            </a:extLst>
          </p:cNvPr>
          <p:cNvSpPr txBox="1"/>
          <p:nvPr/>
        </p:nvSpPr>
        <p:spPr>
          <a:xfrm>
            <a:off x="8883298" y="1325735"/>
            <a:ext cx="944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东</a:t>
            </a:r>
          </a:p>
        </p:txBody>
      </p: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6A6DFFB-A5C5-35E9-F2AC-A9C699C61D99}"/>
              </a:ext>
            </a:extLst>
          </p:cNvPr>
          <p:cNvSpPr txBox="1"/>
          <p:nvPr/>
        </p:nvSpPr>
        <p:spPr>
          <a:xfrm>
            <a:off x="1169956" y="575455"/>
            <a:ext cx="9987670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小兔、小羊、小猫和小狗要搬新家了。请你给它们安排好房间，并说说它们分别住在小鸡家的什么方向。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434F5ED-3CB5-E5D4-8C4E-7883C5109596}"/>
              </a:ext>
            </a:extLst>
          </p:cNvPr>
          <p:cNvSpPr/>
          <p:nvPr/>
        </p:nvSpPr>
        <p:spPr>
          <a:xfrm>
            <a:off x="500743" y="65031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265A7D1-1F46-B1E7-219F-2380B0BCD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568" y="212741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FADB090-0A51-0DA3-7AA2-81917E1A2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575" y="2756840"/>
            <a:ext cx="4704496" cy="352570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582E6CE-7077-C1E4-F0F4-5726829C63F6}"/>
              </a:ext>
            </a:extLst>
          </p:cNvPr>
          <p:cNvSpPr txBox="1"/>
          <p:nvPr/>
        </p:nvSpPr>
        <p:spPr>
          <a:xfrm>
            <a:off x="3343828" y="3217458"/>
            <a:ext cx="1792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小兔家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B66E156-E3A7-91C0-AC04-9A3661C81B9F}"/>
              </a:ext>
            </a:extLst>
          </p:cNvPr>
          <p:cNvSpPr txBox="1"/>
          <p:nvPr/>
        </p:nvSpPr>
        <p:spPr>
          <a:xfrm>
            <a:off x="4917709" y="4384777"/>
            <a:ext cx="1792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小羊家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0CCA06-5D89-ADF3-5C73-1A5343EEB3DB}"/>
              </a:ext>
            </a:extLst>
          </p:cNvPr>
          <p:cNvSpPr txBox="1"/>
          <p:nvPr/>
        </p:nvSpPr>
        <p:spPr>
          <a:xfrm>
            <a:off x="3343828" y="5559253"/>
            <a:ext cx="1792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小猫家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136B8E-C1E3-DC66-00C3-40B40602F0E4}"/>
              </a:ext>
            </a:extLst>
          </p:cNvPr>
          <p:cNvSpPr txBox="1"/>
          <p:nvPr/>
        </p:nvSpPr>
        <p:spPr>
          <a:xfrm>
            <a:off x="1773054" y="4384776"/>
            <a:ext cx="1792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小狗家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99B6F82-AB8A-C5DD-BD24-30F588D84224}"/>
              </a:ext>
            </a:extLst>
          </p:cNvPr>
          <p:cNvSpPr txBox="1"/>
          <p:nvPr/>
        </p:nvSpPr>
        <p:spPr>
          <a:xfrm>
            <a:off x="6641505" y="2004305"/>
            <a:ext cx="2930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答案不唯一。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A94EBCC-A367-16AE-1127-3FD5A409142B}"/>
              </a:ext>
            </a:extLst>
          </p:cNvPr>
          <p:cNvSpPr txBox="1"/>
          <p:nvPr/>
        </p:nvSpPr>
        <p:spPr>
          <a:xfrm>
            <a:off x="6710085" y="3284738"/>
            <a:ext cx="4817679" cy="2469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小兔住在小鸡家的北面；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小羊住在小鸡家的东面；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小猫住在小鸡家的南面；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小狗住在小鸡家的西面。</a:t>
            </a: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C3DC551-9311-EBFA-4A39-78CC41D44C6D}"/>
              </a:ext>
            </a:extLst>
          </p:cNvPr>
          <p:cNvSpPr txBox="1"/>
          <p:nvPr/>
        </p:nvSpPr>
        <p:spPr>
          <a:xfrm>
            <a:off x="1169955" y="867285"/>
            <a:ext cx="10250317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一根铁丝在木棒上绕了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圈后，还剩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厘米，再绕一圈后，还剩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厘米。绕木棒一圈是多少厘米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?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这根铁丝长多少米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?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C66333F-C620-258A-DCA1-4FD51B42795C}"/>
              </a:ext>
            </a:extLst>
          </p:cNvPr>
          <p:cNvSpPr/>
          <p:nvPr/>
        </p:nvSpPr>
        <p:spPr>
          <a:xfrm>
            <a:off x="500743" y="95187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1CCE3C9-1E53-468C-535D-1EFE20896DC0}"/>
              </a:ext>
            </a:extLst>
          </p:cNvPr>
          <p:cNvSpPr txBox="1"/>
          <p:nvPr/>
        </p:nvSpPr>
        <p:spPr>
          <a:xfrm>
            <a:off x="2554016" y="3004554"/>
            <a:ext cx="3796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zh-CN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20=8</a:t>
            </a:r>
            <a:r>
              <a:rPr lang="en-US" altLang="zh-CN" sz="3600" dirty="0">
                <a:cs typeface="Times New Roman" panose="02020603050405020304" pitchFamily="18" charset="0"/>
              </a:rPr>
              <a:t>(</a:t>
            </a:r>
            <a:r>
              <a:rPr lang="zh-CN" altLang="en-US" sz="3600" dirty="0">
                <a:cs typeface="Times New Roman" panose="02020603050405020304" pitchFamily="18" charset="0"/>
              </a:rPr>
              <a:t>厘米</a:t>
            </a:r>
            <a:r>
              <a:rPr lang="en-US" altLang="zh-CN" sz="3600" dirty="0">
                <a:cs typeface="Times New Roman" panose="02020603050405020304" pitchFamily="18" charset="0"/>
              </a:rPr>
              <a:t>)</a:t>
            </a:r>
            <a:endParaRPr lang="zh-CN" altLang="en-US" sz="3600" dirty="0"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2D0DC14-D94D-7ED7-A433-BD90F265D42D}"/>
              </a:ext>
            </a:extLst>
          </p:cNvPr>
          <p:cNvSpPr txBox="1"/>
          <p:nvPr/>
        </p:nvSpPr>
        <p:spPr>
          <a:xfrm>
            <a:off x="2554016" y="3743796"/>
            <a:ext cx="3796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8×9=72</a:t>
            </a:r>
            <a:r>
              <a:rPr lang="en-US" altLang="zh-CN" sz="3600" dirty="0">
                <a:cs typeface="Times New Roman" panose="02020603050405020304" pitchFamily="18" charset="0"/>
              </a:rPr>
              <a:t>(</a:t>
            </a:r>
            <a:r>
              <a:rPr lang="zh-CN" altLang="en-US" sz="3600" dirty="0">
                <a:cs typeface="Times New Roman" panose="02020603050405020304" pitchFamily="18" charset="0"/>
              </a:rPr>
              <a:t>厘米</a:t>
            </a:r>
            <a:r>
              <a:rPr lang="en-US" altLang="zh-CN" sz="3600" dirty="0">
                <a:cs typeface="Times New Roman" panose="02020603050405020304" pitchFamily="18" charset="0"/>
              </a:rPr>
              <a:t>)</a:t>
            </a:r>
            <a:endParaRPr lang="zh-CN" altLang="en-US" sz="3600" dirty="0"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CABE905-DEA2-E00E-B40A-99CA93693A06}"/>
              </a:ext>
            </a:extLst>
          </p:cNvPr>
          <p:cNvSpPr txBox="1"/>
          <p:nvPr/>
        </p:nvSpPr>
        <p:spPr>
          <a:xfrm>
            <a:off x="2554016" y="4483038"/>
            <a:ext cx="3796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72+28=100</a:t>
            </a:r>
            <a:r>
              <a:rPr lang="en-US" altLang="zh-CN" sz="3600" dirty="0">
                <a:cs typeface="Times New Roman" panose="02020603050405020304" pitchFamily="18" charset="0"/>
              </a:rPr>
              <a:t>(</a:t>
            </a:r>
            <a:r>
              <a:rPr lang="zh-CN" altLang="en-US" sz="3600" dirty="0">
                <a:cs typeface="Times New Roman" panose="02020603050405020304" pitchFamily="18" charset="0"/>
              </a:rPr>
              <a:t>厘米</a:t>
            </a:r>
            <a:r>
              <a:rPr lang="en-US" altLang="zh-CN" sz="3600" dirty="0">
                <a:cs typeface="Times New Roman" panose="02020603050405020304" pitchFamily="18" charset="0"/>
              </a:rPr>
              <a:t>)</a:t>
            </a:r>
            <a:endParaRPr lang="zh-CN" altLang="en-US" sz="3600" dirty="0"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EF0EA0B-BA1B-0576-1A68-0F0D1C752C52}"/>
              </a:ext>
            </a:extLst>
          </p:cNvPr>
          <p:cNvSpPr txBox="1"/>
          <p:nvPr/>
        </p:nvSpPr>
        <p:spPr>
          <a:xfrm>
            <a:off x="6544789" y="4483038"/>
            <a:ext cx="3796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600" dirty="0">
                <a:cs typeface="Times New Roman" panose="02020603050405020304" pitchFamily="18" charset="0"/>
              </a:rPr>
              <a:t>厘米</a:t>
            </a:r>
            <a:r>
              <a:rPr lang="en-US" altLang="zh-C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zh-CN" altLang="en-US" sz="3600" dirty="0">
                <a:cs typeface="Times New Roman" panose="02020603050405020304" pitchFamily="18" charset="0"/>
              </a:rPr>
              <a:t>米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C90B0E7-B360-FB60-33A5-1E4EBEDC61DC}"/>
              </a:ext>
            </a:extLst>
          </p:cNvPr>
          <p:cNvSpPr txBox="1"/>
          <p:nvPr/>
        </p:nvSpPr>
        <p:spPr>
          <a:xfrm>
            <a:off x="1449522" y="5236978"/>
            <a:ext cx="9691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答：绕木棒一圈是</a:t>
            </a:r>
            <a:r>
              <a:rPr lang="en-US" altLang="zh-CN" dirty="0"/>
              <a:t>8</a:t>
            </a:r>
            <a:r>
              <a:rPr lang="zh-CN" altLang="en-US" dirty="0"/>
              <a:t>厘米，这根铁丝长</a:t>
            </a:r>
            <a:r>
              <a:rPr lang="en-US" altLang="zh-CN" dirty="0"/>
              <a:t>1</a:t>
            </a:r>
            <a:r>
              <a:rPr lang="zh-CN" altLang="en-US" dirty="0"/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3CB4145-7675-F8B2-1E47-783F49F28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F455A06-F5CB-0D51-3FE9-2F05CD270CB4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4955</TotalTime>
  <Words>747</Words>
  <Application>Microsoft Office PowerPoint</Application>
  <PresentationFormat>宽屏</PresentationFormat>
  <Paragraphs>108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542</cp:revision>
  <dcterms:created xsi:type="dcterms:W3CDTF">2016-01-14T07:05:12Z</dcterms:created>
  <dcterms:modified xsi:type="dcterms:W3CDTF">2025-07-26T06:38:26Z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