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22"/>
  </p:notesMasterIdLst>
  <p:handoutMasterIdLst>
    <p:handoutMasterId r:id="rId23"/>
  </p:handoutMasterIdLst>
  <p:sldIdLst>
    <p:sldId id="256" r:id="rId2"/>
    <p:sldId id="570" r:id="rId3"/>
    <p:sldId id="579" r:id="rId4"/>
    <p:sldId id="594" r:id="rId5"/>
    <p:sldId id="596" r:id="rId6"/>
    <p:sldId id="597" r:id="rId7"/>
    <p:sldId id="574" r:id="rId8"/>
    <p:sldId id="528" r:id="rId9"/>
    <p:sldId id="585" r:id="rId10"/>
    <p:sldId id="592" r:id="rId11"/>
    <p:sldId id="583" r:id="rId12"/>
    <p:sldId id="575" r:id="rId13"/>
    <p:sldId id="572" r:id="rId14"/>
    <p:sldId id="586" r:id="rId15"/>
    <p:sldId id="588" r:id="rId16"/>
    <p:sldId id="589" r:id="rId17"/>
    <p:sldId id="548" r:id="rId18"/>
    <p:sldId id="382" r:id="rId19"/>
  </p:sldIdLst>
  <p:sldSz cx="12192000" cy="6858000"/>
  <p:notesSz cx="6858000" cy="9144000"/>
  <p:custDataLst>
    <p:tags r:id="rId2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E1D23"/>
    <a:srgbClr val="FEF7E4"/>
    <a:srgbClr val="F04C35"/>
    <a:srgbClr val="4A8AA5"/>
    <a:srgbClr val="FDF6E3"/>
    <a:srgbClr val="B9B3A0"/>
    <a:srgbClr val="FAF3CF"/>
    <a:srgbClr val="DCE68F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4" autoAdjust="0"/>
    <p:restoredTop sz="95026" autoAdjust="0"/>
  </p:normalViewPr>
  <p:slideViewPr>
    <p:cSldViewPr snapToGrid="0">
      <p:cViewPr varScale="1">
        <p:scale>
          <a:sx n="113" d="100"/>
          <a:sy n="113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整理和复习</a:t>
            </a:r>
            <a:endParaRPr lang="zh-CN" altLang="en-US" sz="8800" b="1" dirty="0">
              <a:solidFill>
                <a:schemeClr val="bg1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3619391" y="1313251"/>
            <a:ext cx="4953218" cy="1260000"/>
            <a:chOff x="950553" y="1163960"/>
            <a:chExt cx="4953218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2" y="1332295"/>
              <a:ext cx="369321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厘米和米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知识梳理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B09E629-0AB4-53D3-DCFA-58AE52AF66D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023" y="1624406"/>
            <a:ext cx="2389833" cy="2403687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74F9EAD7-5B2C-11C6-2E45-61695C91ECC9}"/>
              </a:ext>
            </a:extLst>
          </p:cNvPr>
          <p:cNvSpPr/>
          <p:nvPr/>
        </p:nvSpPr>
        <p:spPr>
          <a:xfrm>
            <a:off x="3062587" y="1693990"/>
            <a:ext cx="7141728" cy="812134"/>
          </a:xfrm>
          <a:prstGeom prst="wedgeRoundRectCallout">
            <a:avLst>
              <a:gd name="adj1" fmla="val -55947"/>
              <a:gd name="adj2" fmla="val 3417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通过本单元的学习，你有哪些收获？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892B15B-B98B-D5B4-36A0-62898CA085E9}"/>
              </a:ext>
            </a:extLst>
          </p:cNvPr>
          <p:cNvSpPr txBox="1"/>
          <p:nvPr/>
        </p:nvSpPr>
        <p:spPr>
          <a:xfrm>
            <a:off x="2808514" y="3419500"/>
            <a:ext cx="8217993" cy="2096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小组合作讨论交流；</a:t>
            </a:r>
            <a:endParaRPr lang="en-US" altLang="zh-CN" sz="3600" b="1" dirty="0">
              <a:solidFill>
                <a:srgbClr val="3366FF"/>
              </a:solidFill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3366FF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画一画，写一写，在学习单上整理出“知识图”。</a:t>
            </a: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B5E48F84-C8A3-8361-BE3F-8CB7606E8826}"/>
              </a:ext>
            </a:extLst>
          </p:cNvPr>
          <p:cNvSpPr/>
          <p:nvPr/>
        </p:nvSpPr>
        <p:spPr>
          <a:xfrm>
            <a:off x="2421794" y="522957"/>
            <a:ext cx="4523755" cy="1252815"/>
          </a:xfrm>
          <a:prstGeom prst="wedgeRoundRectCallout">
            <a:avLst>
              <a:gd name="adj1" fmla="val -57749"/>
              <a:gd name="adj2" fmla="val 1637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我认识了厘米和米，它们都是长度单位。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BDAFAD6-5B87-AA25-6C59-48B4A8983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05544" y="522957"/>
            <a:ext cx="1356818" cy="1356818"/>
          </a:xfrm>
          <a:prstGeom prst="rect">
            <a:avLst/>
          </a:prstGeom>
        </p:spPr>
      </p:pic>
      <p:pic>
        <p:nvPicPr>
          <p:cNvPr id="4" name="Picture 36" descr="未标题-8">
            <a:extLst>
              <a:ext uri="{FF2B5EF4-FFF2-40B4-BE49-F238E27FC236}">
                <a16:creationId xmlns:a16="http://schemas.microsoft.com/office/drawing/2014/main" id="{3023DF7A-FF60-3315-90CB-00E8273B3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1233" y="2348978"/>
            <a:ext cx="1280574" cy="130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9F0F7A2-BC72-3415-657F-E7D62DDAD68A}"/>
              </a:ext>
            </a:extLst>
          </p:cNvPr>
          <p:cNvSpPr txBox="1"/>
          <p:nvPr/>
        </p:nvSpPr>
        <p:spPr>
          <a:xfrm>
            <a:off x="2492382" y="3848736"/>
            <a:ext cx="3358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厘米（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6" name="Picture 40" descr="未标题-5">
            <a:extLst>
              <a:ext uri="{FF2B5EF4-FFF2-40B4-BE49-F238E27FC236}">
                <a16:creationId xmlns:a16="http://schemas.microsoft.com/office/drawing/2014/main" id="{E7BAFD7B-849E-080E-0CAA-57DD17DE0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0255" y="668642"/>
            <a:ext cx="2895930" cy="413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6B11CAD-4E37-CEB0-DA67-89771C530AF4}"/>
              </a:ext>
            </a:extLst>
          </p:cNvPr>
          <p:cNvSpPr txBox="1"/>
          <p:nvPr/>
        </p:nvSpPr>
        <p:spPr>
          <a:xfrm>
            <a:off x="8445934" y="2191183"/>
            <a:ext cx="2390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3600" dirty="0"/>
              <a:t>米（</a:t>
            </a:r>
            <a:r>
              <a:rPr lang="en-US" altLang="zh-CN" sz="3600" dirty="0">
                <a:solidFill>
                  <a:srgbClr val="FF0000"/>
                </a:solidFill>
              </a:rPr>
              <a:t>m</a:t>
            </a:r>
            <a:r>
              <a:rPr lang="zh-CN" altLang="en-US" sz="3600" dirty="0"/>
              <a:t>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AAE2F6D-B555-B49B-5E1F-A1A35FC2A702}"/>
              </a:ext>
            </a:extLst>
          </p:cNvPr>
          <p:cNvSpPr txBox="1"/>
          <p:nvPr/>
        </p:nvSpPr>
        <p:spPr>
          <a:xfrm>
            <a:off x="1924330" y="4946532"/>
            <a:ext cx="7852655" cy="584775"/>
          </a:xfrm>
          <a:prstGeom prst="rect">
            <a:avLst/>
          </a:prstGeom>
          <a:solidFill>
            <a:srgbClr val="FDF6E3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量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比较短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的物体，常用“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”作单位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F7F148E-9B66-6389-9BAE-A58649147260}"/>
              </a:ext>
            </a:extLst>
          </p:cNvPr>
          <p:cNvSpPr txBox="1"/>
          <p:nvPr/>
        </p:nvSpPr>
        <p:spPr>
          <a:xfrm>
            <a:off x="1924330" y="5676992"/>
            <a:ext cx="7852655" cy="584775"/>
          </a:xfrm>
          <a:prstGeom prst="rect">
            <a:avLst/>
          </a:prstGeom>
          <a:solidFill>
            <a:srgbClr val="FDF6E3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量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比较长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的物体，常用“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”作单位。</a:t>
            </a: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F344E2A-E43E-D34C-D532-20D3B6775546}"/>
              </a:ext>
            </a:extLst>
          </p:cNvPr>
          <p:cNvSpPr txBox="1"/>
          <p:nvPr/>
        </p:nvSpPr>
        <p:spPr>
          <a:xfrm>
            <a:off x="1399197" y="923796"/>
            <a:ext cx="7147159" cy="714298"/>
          </a:xfrm>
          <a:prstGeom prst="rect">
            <a:avLst/>
          </a:prstGeom>
          <a:solidFill>
            <a:srgbClr val="FEF7E4"/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是测量长度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的工具。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15" descr="尺子">
            <a:extLst>
              <a:ext uri="{FF2B5EF4-FFF2-40B4-BE49-F238E27FC236}">
                <a16:creationId xmlns:a16="http://schemas.microsoft.com/office/drawing/2014/main" id="{500AA010-FFC8-E06D-A124-535E83780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77"/>
          <a:stretch/>
        </p:blipFill>
        <p:spPr bwMode="auto">
          <a:xfrm>
            <a:off x="457730" y="3788448"/>
            <a:ext cx="5234309" cy="72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ABBD33D-2267-C161-1244-81ED8E29657C}"/>
              </a:ext>
            </a:extLst>
          </p:cNvPr>
          <p:cNvSpPr txBox="1"/>
          <p:nvPr/>
        </p:nvSpPr>
        <p:spPr>
          <a:xfrm>
            <a:off x="1826348" y="976217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</a:rPr>
              <a:t>尺子</a:t>
            </a:r>
          </a:p>
        </p:txBody>
      </p:sp>
      <p:sp>
        <p:nvSpPr>
          <p:cNvPr id="9" name="对话气泡: 椭圆形 8">
            <a:extLst>
              <a:ext uri="{FF2B5EF4-FFF2-40B4-BE49-F238E27FC236}">
                <a16:creationId xmlns:a16="http://schemas.microsoft.com/office/drawing/2014/main" id="{303BEC57-FF58-37C6-516C-3BEFFC44944F}"/>
              </a:ext>
            </a:extLst>
          </p:cNvPr>
          <p:cNvSpPr/>
          <p:nvPr/>
        </p:nvSpPr>
        <p:spPr>
          <a:xfrm>
            <a:off x="2533514" y="4536452"/>
            <a:ext cx="3511686" cy="1404360"/>
          </a:xfrm>
          <a:prstGeom prst="wedgeEllipseCallout">
            <a:avLst>
              <a:gd name="adj1" fmla="val -74965"/>
              <a:gd name="adj2" fmla="val -6151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厘米（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cm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）表示单位。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6B995E1-037E-0034-1D68-4C9DC42446DF}"/>
              </a:ext>
            </a:extLst>
          </p:cNvPr>
          <p:cNvSpPr txBox="1"/>
          <p:nvPr/>
        </p:nvSpPr>
        <p:spPr>
          <a:xfrm>
            <a:off x="519019" y="343938"/>
            <a:ext cx="10961781" cy="2099293"/>
          </a:xfrm>
          <a:prstGeom prst="rect">
            <a:avLst/>
          </a:prstGeom>
          <a:solidFill>
            <a:srgbClr val="FEF7E4"/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用尺子测量物体的长度时，把尺子的</a:t>
            </a:r>
            <a:r>
              <a:rPr lang="en-US" altLang="zh-CN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刻度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对准物体的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左端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，再看物体的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右端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对着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几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，物体的长度就是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几厘米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5EA4F97-BF69-AB94-1FCA-AA887C8488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9047"/>
          <a:stretch/>
        </p:blipFill>
        <p:spPr>
          <a:xfrm>
            <a:off x="424020" y="2976603"/>
            <a:ext cx="6915698" cy="80319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ED303C9-8D26-D647-BE9D-902CDD75FB69}"/>
              </a:ext>
            </a:extLst>
          </p:cNvPr>
          <p:cNvSpPr txBox="1"/>
          <p:nvPr/>
        </p:nvSpPr>
        <p:spPr>
          <a:xfrm>
            <a:off x="1839574" y="2855317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dirty="0"/>
          </a:p>
        </p:txBody>
      </p:sp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B552D00B-BD4B-4630-809E-E2DE2FA5FF21}"/>
              </a:ext>
            </a:extLst>
          </p:cNvPr>
          <p:cNvSpPr/>
          <p:nvPr/>
        </p:nvSpPr>
        <p:spPr>
          <a:xfrm>
            <a:off x="182720" y="4886525"/>
            <a:ext cx="2204880" cy="1038283"/>
          </a:xfrm>
          <a:prstGeom prst="wedgeRoundRectCallout">
            <a:avLst>
              <a:gd name="adj1" fmla="val -21084"/>
              <a:gd name="adj2" fmla="val -89174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0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刻度，表示起点。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E472122-68AE-B0EC-35C7-B1BB8734DC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75094" y="2622451"/>
            <a:ext cx="5357775" cy="1388484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BD4868E0-16E9-E656-0AB0-B8283E49E996}"/>
              </a:ext>
            </a:extLst>
          </p:cNvPr>
          <p:cNvSpPr txBox="1"/>
          <p:nvPr/>
        </p:nvSpPr>
        <p:spPr>
          <a:xfrm>
            <a:off x="6499963" y="4091604"/>
            <a:ext cx="5556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这个蜡笔长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1D23B09-EEF8-8B0D-C3DD-1BE02962B5B1}"/>
              </a:ext>
            </a:extLst>
          </p:cNvPr>
          <p:cNvSpPr txBox="1"/>
          <p:nvPr/>
        </p:nvSpPr>
        <p:spPr>
          <a:xfrm>
            <a:off x="9486356" y="4091603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69EF266-295A-D466-454F-38C835F4E646}"/>
              </a:ext>
            </a:extLst>
          </p:cNvPr>
          <p:cNvSpPr txBox="1"/>
          <p:nvPr/>
        </p:nvSpPr>
        <p:spPr>
          <a:xfrm>
            <a:off x="6319680" y="4844802"/>
            <a:ext cx="5556926" cy="1077218"/>
          </a:xfrm>
          <a:prstGeom prst="rect">
            <a:avLst/>
          </a:prstGeom>
          <a:solidFill>
            <a:srgbClr val="FEF7E4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/>
              <a:t>用</a:t>
            </a:r>
            <a:r>
              <a:rPr lang="zh-CN" altLang="en-US" sz="3200" dirty="0">
                <a:solidFill>
                  <a:srgbClr val="EE1D23"/>
                </a:solidFill>
              </a:rPr>
              <a:t>后面的刻度</a:t>
            </a:r>
            <a:r>
              <a:rPr lang="zh-CN" altLang="en-US" sz="3200" dirty="0"/>
              <a:t>减去</a:t>
            </a:r>
            <a:r>
              <a:rPr lang="zh-CN" altLang="en-US" sz="3200" dirty="0">
                <a:solidFill>
                  <a:srgbClr val="EE1D23"/>
                </a:solidFill>
              </a:rPr>
              <a:t>前面的刻度</a:t>
            </a:r>
            <a:r>
              <a:rPr lang="zh-CN" altLang="en-US" sz="3200" dirty="0"/>
              <a:t>得到的</a:t>
            </a:r>
            <a:r>
              <a:rPr lang="zh-CN" altLang="en-US" sz="3200" dirty="0">
                <a:solidFill>
                  <a:srgbClr val="EE1D23"/>
                </a:solidFill>
              </a:rPr>
              <a:t>差</a:t>
            </a:r>
            <a:r>
              <a:rPr lang="zh-CN" altLang="en-US" sz="3200" dirty="0"/>
              <a:t>就是物体的</a:t>
            </a:r>
            <a:r>
              <a:rPr lang="zh-CN" altLang="en-US" sz="3200" dirty="0">
                <a:solidFill>
                  <a:srgbClr val="EE1D23"/>
                </a:solidFill>
              </a:rPr>
              <a:t>长度</a:t>
            </a:r>
            <a:r>
              <a:rPr lang="zh-CN" altLang="en-US" sz="32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9395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2" grpId="0" animBg="1"/>
      <p:bldP spid="11" grpId="0"/>
      <p:bldP spid="12" grpId="0" animBg="1"/>
      <p:bldP spid="14" grpId="0"/>
      <p:bldP spid="15" grpId="0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62B05E2-E472-0F95-A359-5B65D173398B}"/>
              </a:ext>
            </a:extLst>
          </p:cNvPr>
          <p:cNvGrpSpPr/>
          <p:nvPr/>
        </p:nvGrpSpPr>
        <p:grpSpPr>
          <a:xfrm>
            <a:off x="590241" y="1364749"/>
            <a:ext cx="11011517" cy="1135220"/>
            <a:chOff x="590241" y="2133234"/>
            <a:chExt cx="11011517" cy="113522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F464C3EE-C719-E200-37F3-19D0D1C79D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241" y="2133234"/>
              <a:ext cx="11011517" cy="1135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1F369E9F-724F-9570-0256-E30F32B16BD2}"/>
                </a:ext>
              </a:extLst>
            </p:cNvPr>
            <p:cNvSpPr txBox="1"/>
            <p:nvPr/>
          </p:nvSpPr>
          <p:spPr>
            <a:xfrm>
              <a:off x="2037804" y="2657114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cm</a:t>
              </a:r>
              <a:endParaRPr lang="zh-CN" altLang="en-US" dirty="0"/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412E4BE9-7DAE-7573-B74A-3F8C431147B7}"/>
              </a:ext>
            </a:extLst>
          </p:cNvPr>
          <p:cNvSpPr txBox="1"/>
          <p:nvPr/>
        </p:nvSpPr>
        <p:spPr>
          <a:xfrm>
            <a:off x="586200" y="2781841"/>
            <a:ext cx="11019600" cy="1382110"/>
          </a:xfrm>
          <a:prstGeom prst="rect">
            <a:avLst/>
          </a:prstGeom>
          <a:solidFill>
            <a:srgbClr val="FEF7E4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    米尺上有</a:t>
            </a:r>
            <a:r>
              <a:rPr lang="en-US" altLang="zh-CN" dirty="0"/>
              <a:t>100</a:t>
            </a:r>
            <a:r>
              <a:rPr lang="zh-CN" altLang="en-US" dirty="0"/>
              <a:t>个小格，每个小格的长度是</a:t>
            </a:r>
            <a:r>
              <a:rPr lang="en-US" altLang="zh-CN" dirty="0"/>
              <a:t>1</a:t>
            </a:r>
            <a:r>
              <a:rPr lang="zh-CN" altLang="en-US" dirty="0"/>
              <a:t>厘米，</a:t>
            </a:r>
            <a:r>
              <a:rPr lang="en-US" altLang="zh-CN" dirty="0"/>
              <a:t>100</a:t>
            </a:r>
            <a:r>
              <a:rPr lang="zh-CN" altLang="en-US" dirty="0"/>
              <a:t>个小格的长度就是</a:t>
            </a:r>
            <a:r>
              <a:rPr lang="en-US" altLang="zh-CN" dirty="0"/>
              <a:t>100</a:t>
            </a:r>
            <a:r>
              <a:rPr lang="zh-CN" altLang="en-US" dirty="0"/>
              <a:t>厘米，也就是</a:t>
            </a:r>
            <a:r>
              <a:rPr lang="en-US" altLang="zh-CN" dirty="0"/>
              <a:t>1</a:t>
            </a:r>
            <a:r>
              <a:rPr lang="zh-CN" altLang="en-US" dirty="0"/>
              <a:t>米。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10335C1-92BF-A2B9-C981-744123BD1191}"/>
              </a:ext>
            </a:extLst>
          </p:cNvPr>
          <p:cNvSpPr/>
          <p:nvPr/>
        </p:nvSpPr>
        <p:spPr>
          <a:xfrm>
            <a:off x="3800271" y="4569123"/>
            <a:ext cx="4591455" cy="92412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40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 </a:t>
            </a:r>
            <a:r>
              <a:rPr lang="en-US" altLang="zh-CN" sz="40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100 </a:t>
            </a:r>
            <a:r>
              <a:rPr lang="zh-CN" altLang="en-US" sz="40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</a:p>
        </p:txBody>
      </p:sp>
    </p:spTree>
    <p:extLst>
      <p:ext uri="{BB962C8B-B14F-4D97-AF65-F5344CB8AC3E}">
        <p14:creationId xmlns:p14="http://schemas.microsoft.com/office/powerpoint/2010/main" val="406758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C1C4E2E-FAB5-2740-73EF-34E5E6365F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906"/>
          <a:stretch/>
        </p:blipFill>
        <p:spPr>
          <a:xfrm>
            <a:off x="3925399" y="102689"/>
            <a:ext cx="4417399" cy="1498447"/>
          </a:xfrm>
          <a:prstGeom prst="rect">
            <a:avLst/>
          </a:prstGeom>
        </p:spPr>
      </p:pic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B9BFD668-3915-E0DF-2326-F1ED44E02BCB}"/>
              </a:ext>
            </a:extLst>
          </p:cNvPr>
          <p:cNvSpPr/>
          <p:nvPr/>
        </p:nvSpPr>
        <p:spPr>
          <a:xfrm>
            <a:off x="1307178" y="354783"/>
            <a:ext cx="3429933" cy="829187"/>
          </a:xfrm>
          <a:prstGeom prst="wedgeRoundRectCallout">
            <a:avLst>
              <a:gd name="adj1" fmla="val 57419"/>
              <a:gd name="adj2" fmla="val 4361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厘米长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的</a:t>
            </a:r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线段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20F5563-224E-A0CC-D662-695D4AC9A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8004" y="244318"/>
            <a:ext cx="1356818" cy="135681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84652F3-07D3-9F8F-0445-BEAB7FE44149}"/>
              </a:ext>
            </a:extLst>
          </p:cNvPr>
          <p:cNvSpPr txBox="1"/>
          <p:nvPr/>
        </p:nvSpPr>
        <p:spPr>
          <a:xfrm>
            <a:off x="322529" y="1601136"/>
            <a:ext cx="40783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画线段的方法：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DA3FB4C-CC69-DDE9-4435-DDF5869ED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3912420"/>
            <a:ext cx="11315700" cy="1017141"/>
          </a:xfrm>
          <a:prstGeom prst="rect">
            <a:avLst/>
          </a:prstGeom>
        </p:spPr>
      </p:pic>
      <p:pic>
        <p:nvPicPr>
          <p:cNvPr id="13" name="Picture 37" descr="手1">
            <a:extLst>
              <a:ext uri="{FF2B5EF4-FFF2-40B4-BE49-F238E27FC236}">
                <a16:creationId xmlns:a16="http://schemas.microsoft.com/office/drawing/2014/main" id="{D867DE08-C5C2-18B4-F56A-52577EF9F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065" b="21417"/>
          <a:stretch>
            <a:fillRect/>
          </a:stretch>
        </p:blipFill>
        <p:spPr bwMode="auto">
          <a:xfrm>
            <a:off x="3342842" y="4093786"/>
            <a:ext cx="2444433" cy="223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9FFFA7C4-DBDA-8906-AB35-1467FDDB7D6A}"/>
              </a:ext>
            </a:extLst>
          </p:cNvPr>
          <p:cNvSpPr/>
          <p:nvPr/>
        </p:nvSpPr>
        <p:spPr>
          <a:xfrm>
            <a:off x="322529" y="5025414"/>
            <a:ext cx="3651443" cy="1356818"/>
          </a:xfrm>
          <a:prstGeom prst="wedgeRoundRectCallout">
            <a:avLst>
              <a:gd name="adj1" fmla="val 67802"/>
              <a:gd name="adj2" fmla="val -44588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左手按住尺子，让刻度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与端点对齐。</a:t>
            </a:r>
          </a:p>
        </p:txBody>
      </p:sp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578E935A-7BF7-C1FA-B904-E8BFA32F363D}"/>
              </a:ext>
            </a:extLst>
          </p:cNvPr>
          <p:cNvSpPr/>
          <p:nvPr/>
        </p:nvSpPr>
        <p:spPr>
          <a:xfrm>
            <a:off x="543264" y="2482232"/>
            <a:ext cx="4066565" cy="820634"/>
          </a:xfrm>
          <a:prstGeom prst="wedgeRoundRectCallout">
            <a:avLst>
              <a:gd name="adj1" fmla="val -29659"/>
              <a:gd name="adj2" fmla="val 89844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先确定一个端点。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819C689F-1FF4-FF0A-4A6A-122685B2DC2E}"/>
              </a:ext>
            </a:extLst>
          </p:cNvPr>
          <p:cNvCxnSpPr>
            <a:cxnSpLocks/>
          </p:cNvCxnSpPr>
          <p:nvPr/>
        </p:nvCxnSpPr>
        <p:spPr>
          <a:xfrm>
            <a:off x="1140460" y="3982724"/>
            <a:ext cx="305181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>
            <a:extLst>
              <a:ext uri="{FF2B5EF4-FFF2-40B4-BE49-F238E27FC236}">
                <a16:creationId xmlns:a16="http://schemas.microsoft.com/office/drawing/2014/main" id="{5CA8B806-6C5B-6C89-6BDA-082AB945AC82}"/>
              </a:ext>
            </a:extLst>
          </p:cNvPr>
          <p:cNvSpPr/>
          <p:nvPr/>
        </p:nvSpPr>
        <p:spPr>
          <a:xfrm>
            <a:off x="4138060" y="3932324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8BEB2C76-3B93-EC1F-E658-4BE89CE7B32D}"/>
              </a:ext>
            </a:extLst>
          </p:cNvPr>
          <p:cNvSpPr/>
          <p:nvPr/>
        </p:nvSpPr>
        <p:spPr>
          <a:xfrm>
            <a:off x="1090060" y="3932324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Picture 39" descr="手2">
            <a:extLst>
              <a:ext uri="{FF2B5EF4-FFF2-40B4-BE49-F238E27FC236}">
                <a16:creationId xmlns:a16="http://schemas.microsoft.com/office/drawing/2014/main" id="{039A8F73-05FC-D849-51A0-203205048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13" b="28903"/>
          <a:stretch>
            <a:fillRect/>
          </a:stretch>
        </p:blipFill>
        <p:spPr bwMode="auto">
          <a:xfrm>
            <a:off x="999042" y="2808106"/>
            <a:ext cx="3155010" cy="32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43CB830E-B95A-5638-7AE9-114A2584CB74}"/>
              </a:ext>
            </a:extLst>
          </p:cNvPr>
          <p:cNvSpPr/>
          <p:nvPr/>
        </p:nvSpPr>
        <p:spPr>
          <a:xfrm>
            <a:off x="6534150" y="5025414"/>
            <a:ext cx="4157169" cy="1368108"/>
          </a:xfrm>
          <a:prstGeom prst="wedgeRoundRectCallout">
            <a:avLst>
              <a:gd name="adj1" fmla="val -67696"/>
              <a:gd name="adj2" fmla="val -38769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从刻度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画起，画到刻度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，标出右端点。</a:t>
            </a:r>
          </a:p>
        </p:txBody>
      </p:sp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98564B5E-D1D7-96A8-E2D7-0D370008AF31}"/>
              </a:ext>
            </a:extLst>
          </p:cNvPr>
          <p:cNvSpPr/>
          <p:nvPr/>
        </p:nvSpPr>
        <p:spPr>
          <a:xfrm>
            <a:off x="5398912" y="1756811"/>
            <a:ext cx="5887771" cy="1546055"/>
          </a:xfrm>
          <a:prstGeom prst="wedgeRoundRectCallout">
            <a:avLst>
              <a:gd name="adj1" fmla="val 26139"/>
              <a:gd name="adj2" fmla="val -72712"/>
              <a:gd name="adj3" fmla="val 16667"/>
            </a:avLst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线段是</a:t>
            </a:r>
            <a:r>
              <a:rPr lang="zh-CN" altLang="en-US" sz="3600" b="1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直的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，有</a:t>
            </a:r>
            <a:r>
              <a:rPr lang="en-US" altLang="zh-CN" sz="3600" b="1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个端点</a:t>
            </a: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，可以量出长度。</a:t>
            </a:r>
          </a:p>
        </p:txBody>
      </p:sp>
    </p:spTree>
    <p:extLst>
      <p:ext uri="{BB962C8B-B14F-4D97-AF65-F5344CB8AC3E}">
        <p14:creationId xmlns:p14="http://schemas.microsoft.com/office/powerpoint/2010/main" val="299273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85185E-6 L 0.25078 1.85185E-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25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4" grpId="0" animBg="1"/>
      <p:bldP spid="15" grpId="0" animBg="1"/>
      <p:bldP spid="17" grpId="0" animBg="1"/>
      <p:bldP spid="18" grpId="0" animBg="1"/>
      <p:bldP spid="20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6EE20363-5C00-8278-1322-9CF51CF1CC3D}"/>
              </a:ext>
            </a:extLst>
          </p:cNvPr>
          <p:cNvSpPr/>
          <p:nvPr/>
        </p:nvSpPr>
        <p:spPr>
          <a:xfrm>
            <a:off x="2509342" y="751082"/>
            <a:ext cx="6148273" cy="708992"/>
          </a:xfrm>
          <a:prstGeom prst="wedgeRoundRectCallout">
            <a:avLst>
              <a:gd name="adj1" fmla="val -57749"/>
              <a:gd name="adj2" fmla="val 1637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下面是小丽整理的“知识图”。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0D4BCB1-F3FA-9B03-72DE-51A0068392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82" y="1771361"/>
            <a:ext cx="11083636" cy="362656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4082331-5C2F-1D56-2601-25F6ECCDF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54182" y="328403"/>
            <a:ext cx="1356818" cy="1356818"/>
          </a:xfrm>
          <a:prstGeom prst="rect">
            <a:avLst/>
          </a:prstGeom>
        </p:spPr>
      </p:pic>
      <p:pic>
        <p:nvPicPr>
          <p:cNvPr id="10" name="Picture 31" descr="两小豆形象之聪聪PPT用（反边）">
            <a:extLst>
              <a:ext uri="{FF2B5EF4-FFF2-40B4-BE49-F238E27FC236}">
                <a16:creationId xmlns:a16="http://schemas.microsoft.com/office/drawing/2014/main" id="{1E649B42-EE55-CF2A-3C92-389FF9F68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3650" y="4903707"/>
            <a:ext cx="1378267" cy="146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E436CDCA-CD08-0E58-A9D2-827D4ECB7ABB}"/>
              </a:ext>
            </a:extLst>
          </p:cNvPr>
          <p:cNvSpPr/>
          <p:nvPr/>
        </p:nvSpPr>
        <p:spPr>
          <a:xfrm>
            <a:off x="1624519" y="5615816"/>
            <a:ext cx="8115647" cy="707887"/>
          </a:xfrm>
          <a:prstGeom prst="wedgeRoundRectCallout">
            <a:avLst>
              <a:gd name="adj1" fmla="val 56374"/>
              <a:gd name="adj2" fmla="val -3615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向大家展示你的“知识图”，一起交流吧！</a:t>
            </a: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AC4C50A-4D18-C2C5-FE26-0A9C44495C87}"/>
              </a:ext>
            </a:extLst>
          </p:cNvPr>
          <p:cNvSpPr txBox="1"/>
          <p:nvPr/>
        </p:nvSpPr>
        <p:spPr>
          <a:xfrm>
            <a:off x="1157199" y="1347305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B4A5E5B-909B-7ECA-E77A-9F77AC45430D}"/>
              </a:ext>
            </a:extLst>
          </p:cNvPr>
          <p:cNvSpPr/>
          <p:nvPr/>
        </p:nvSpPr>
        <p:spPr>
          <a:xfrm>
            <a:off x="500743" y="140015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E1231515-F007-03A5-4B67-E63609F7D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8514" y="158787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C2F0861-1492-EC7C-2644-B1C36049F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370" y="2255203"/>
            <a:ext cx="4741075" cy="94554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53B0ED5-2207-099A-A345-735B50F0C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370" y="4253960"/>
            <a:ext cx="7570273" cy="94628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AEEF2E4-9551-1D1B-C079-5355A41A27AE}"/>
              </a:ext>
            </a:extLst>
          </p:cNvPr>
          <p:cNvSpPr txBox="1"/>
          <p:nvPr/>
        </p:nvSpPr>
        <p:spPr>
          <a:xfrm>
            <a:off x="1976706" y="3404186"/>
            <a:ext cx="3444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长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厘米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EBC6BEC-0FE0-51C7-279E-C6BCBF9B2DA4}"/>
              </a:ext>
            </a:extLst>
          </p:cNvPr>
          <p:cNvSpPr txBox="1"/>
          <p:nvPr/>
        </p:nvSpPr>
        <p:spPr>
          <a:xfrm>
            <a:off x="1976706" y="5403689"/>
            <a:ext cx="3444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长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厘米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E575CCE-2AE2-6F10-C5E5-B3ECA32A86F4}"/>
              </a:ext>
            </a:extLst>
          </p:cNvPr>
          <p:cNvSpPr txBox="1"/>
          <p:nvPr/>
        </p:nvSpPr>
        <p:spPr>
          <a:xfrm>
            <a:off x="3044757" y="340418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763EBC7-C2A8-8B8B-6D18-8E17D5A69C24}"/>
              </a:ext>
            </a:extLst>
          </p:cNvPr>
          <p:cNvSpPr txBox="1"/>
          <p:nvPr/>
        </p:nvSpPr>
        <p:spPr>
          <a:xfrm>
            <a:off x="3044757" y="540368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EC54061-6E17-1772-E099-E2E0614D1191}"/>
              </a:ext>
            </a:extLst>
          </p:cNvPr>
          <p:cNvSpPr txBox="1"/>
          <p:nvPr/>
        </p:nvSpPr>
        <p:spPr>
          <a:xfrm>
            <a:off x="1157199" y="1347305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估计下图中的物体各有多长。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E2EEBD8-0FD7-846D-6FC4-A1DC6C32485B}"/>
              </a:ext>
            </a:extLst>
          </p:cNvPr>
          <p:cNvSpPr/>
          <p:nvPr/>
        </p:nvSpPr>
        <p:spPr>
          <a:xfrm>
            <a:off x="500743" y="140015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6229E26-8CFC-6009-EBBA-ABAFDB81E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6038" y="158787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ECABA6F-7FA0-82F7-CAC3-3BE801A36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85" y="2446767"/>
            <a:ext cx="9160030" cy="136135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EBCA3A3-A485-A90B-EF26-100E9C3CDC9A}"/>
              </a:ext>
            </a:extLst>
          </p:cNvPr>
          <p:cNvSpPr txBox="1"/>
          <p:nvPr/>
        </p:nvSpPr>
        <p:spPr>
          <a:xfrm>
            <a:off x="1515985" y="4214058"/>
            <a:ext cx="3444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约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厘米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50DB898-5E22-B0B7-6801-4722F8642EA4}"/>
              </a:ext>
            </a:extLst>
          </p:cNvPr>
          <p:cNvSpPr txBox="1"/>
          <p:nvPr/>
        </p:nvSpPr>
        <p:spPr>
          <a:xfrm>
            <a:off x="7231615" y="4214058"/>
            <a:ext cx="3444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约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厘米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1CC6253-0D09-7020-9B8F-F65655EB4535}"/>
              </a:ext>
            </a:extLst>
          </p:cNvPr>
          <p:cNvSpPr txBox="1"/>
          <p:nvPr/>
        </p:nvSpPr>
        <p:spPr>
          <a:xfrm>
            <a:off x="2568102" y="421405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89CA331-5A96-2060-336F-15E3F3085641}"/>
              </a:ext>
            </a:extLst>
          </p:cNvPr>
          <p:cNvSpPr txBox="1"/>
          <p:nvPr/>
        </p:nvSpPr>
        <p:spPr>
          <a:xfrm>
            <a:off x="8287967" y="421405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9EAB119-ED13-82F1-44EA-84AC624FEC2B}"/>
              </a:ext>
            </a:extLst>
          </p:cNvPr>
          <p:cNvSpPr txBox="1"/>
          <p:nvPr/>
        </p:nvSpPr>
        <p:spPr>
          <a:xfrm>
            <a:off x="1157199" y="617724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量一量，你发现了什么？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B5FC34F7-141C-8BEF-6BC7-26424C7E1271}"/>
              </a:ext>
            </a:extLst>
          </p:cNvPr>
          <p:cNvSpPr/>
          <p:nvPr/>
        </p:nvSpPr>
        <p:spPr>
          <a:xfrm>
            <a:off x="500743" y="67057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3AC50D8-C329-AB57-3181-66E571471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85829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F66039C-2BC9-7D16-91CC-EF1EC89050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5640" y="1421143"/>
            <a:ext cx="3988611" cy="305176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BF54E75-6839-E4DB-4079-1943133E0D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5482" y="1421143"/>
            <a:ext cx="3090878" cy="305176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DE965EE-2927-7D63-AB2A-9A9A6635164F}"/>
              </a:ext>
            </a:extLst>
          </p:cNvPr>
          <p:cNvSpPr txBox="1"/>
          <p:nvPr/>
        </p:nvSpPr>
        <p:spPr>
          <a:xfrm>
            <a:off x="2986391" y="154867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84062E9-2DF1-0E24-4471-CD2368151BB4}"/>
              </a:ext>
            </a:extLst>
          </p:cNvPr>
          <p:cNvSpPr txBox="1"/>
          <p:nvPr/>
        </p:nvSpPr>
        <p:spPr>
          <a:xfrm>
            <a:off x="2986391" y="382657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FEF1514-02C1-0961-0D5B-B417B3A1C8BF}"/>
              </a:ext>
            </a:extLst>
          </p:cNvPr>
          <p:cNvSpPr txBox="1"/>
          <p:nvPr/>
        </p:nvSpPr>
        <p:spPr>
          <a:xfrm rot="16200000">
            <a:off x="1680748" y="3176077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94EDECE-5136-6F3C-D117-6C91D059D16F}"/>
              </a:ext>
            </a:extLst>
          </p:cNvPr>
          <p:cNvSpPr txBox="1"/>
          <p:nvPr/>
        </p:nvSpPr>
        <p:spPr>
          <a:xfrm rot="16200000">
            <a:off x="5013337" y="317607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7A85C41-F3B3-E58B-5277-955CE0449434}"/>
              </a:ext>
            </a:extLst>
          </p:cNvPr>
          <p:cNvSpPr txBox="1"/>
          <p:nvPr/>
        </p:nvSpPr>
        <p:spPr>
          <a:xfrm>
            <a:off x="8469096" y="139195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8D631C3-37B1-7C5B-B17A-07E9A78E6D78}"/>
              </a:ext>
            </a:extLst>
          </p:cNvPr>
          <p:cNvSpPr txBox="1"/>
          <p:nvPr/>
        </p:nvSpPr>
        <p:spPr>
          <a:xfrm rot="16200000">
            <a:off x="10001143" y="302621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BF217ED-AE37-661F-A089-111491C17561}"/>
              </a:ext>
            </a:extLst>
          </p:cNvPr>
          <p:cNvSpPr txBox="1"/>
          <p:nvPr/>
        </p:nvSpPr>
        <p:spPr>
          <a:xfrm>
            <a:off x="8464845" y="382657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18B665F-1CB1-D6B1-18EE-324D091C9265}"/>
              </a:ext>
            </a:extLst>
          </p:cNvPr>
          <p:cNvSpPr txBox="1"/>
          <p:nvPr/>
        </p:nvSpPr>
        <p:spPr>
          <a:xfrm rot="16200000">
            <a:off x="7632561" y="302621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5D45A14-F3DF-92D2-F556-7DC110D0EC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231" y="4773867"/>
            <a:ext cx="1356818" cy="1356818"/>
          </a:xfrm>
          <a:prstGeom prst="rect">
            <a:avLst/>
          </a:prstGeom>
        </p:spPr>
      </p:pic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4F8AE810-0E19-9685-0632-75FCAA2F9593}"/>
              </a:ext>
            </a:extLst>
          </p:cNvPr>
          <p:cNvSpPr/>
          <p:nvPr/>
        </p:nvSpPr>
        <p:spPr>
          <a:xfrm>
            <a:off x="2958539" y="4706340"/>
            <a:ext cx="7677821" cy="1356818"/>
          </a:xfrm>
          <a:prstGeom prst="wedgeRoundRectCallout">
            <a:avLst>
              <a:gd name="adj1" fmla="val -56800"/>
              <a:gd name="adj2" fmla="val 1788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我发现：长方形两组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相对的边长度相等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。正方形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四条边都相等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8502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6DDB413-7CBE-CFB4-57EE-7C3C90D67690}"/>
              </a:ext>
            </a:extLst>
          </p:cNvPr>
          <p:cNvSpPr txBox="1"/>
          <p:nvPr/>
        </p:nvSpPr>
        <p:spPr>
          <a:xfrm>
            <a:off x="1157199" y="617724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圈出合适的答案。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502991E-3305-2A59-21DF-EBEBFF07072E}"/>
              </a:ext>
            </a:extLst>
          </p:cNvPr>
          <p:cNvSpPr/>
          <p:nvPr/>
        </p:nvSpPr>
        <p:spPr>
          <a:xfrm>
            <a:off x="500743" y="67057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7B265469-B4E0-B0CE-27C4-01345AEC0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5490" y="85829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53320CAD-640B-F974-40A3-610141667AA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26194381"/>
              </p:ext>
            </p:extLst>
          </p:nvPr>
        </p:nvGraphicFramePr>
        <p:xfrm>
          <a:off x="923708" y="1538738"/>
          <a:ext cx="10321466" cy="4460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7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7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42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321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要测量的量</a:t>
                      </a:r>
                    </a:p>
                  </a:txBody>
                  <a:tcPr marL="91441" marR="91441" marT="45719" marB="45719" anchor="ctr">
                    <a:lnL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你的鞋长</a:t>
                      </a:r>
                    </a:p>
                  </a:txBody>
                  <a:tcPr marL="91441" marR="91441" marT="45719" marB="45719" anchor="ctr">
                    <a:lnL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教室门宽</a:t>
                      </a:r>
                    </a:p>
                  </a:txBody>
                  <a:tcPr marL="91441" marR="91441" marT="45719" marB="45719" anchor="ctr">
                    <a:lnL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你两臂平伸的长度</a:t>
                      </a:r>
                    </a:p>
                  </a:txBody>
                  <a:tcPr marL="91441" marR="91441" marT="45719" marB="45719" anchor="ctr">
                    <a:lnL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44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估计</a:t>
                      </a:r>
                    </a:p>
                  </a:txBody>
                  <a:tcPr marL="91441" marR="91441" marT="45719" marB="45719" anchor="ctr">
                    <a:lnL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比</a:t>
                      </a: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厘米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长      短</a:t>
                      </a:r>
                    </a:p>
                  </a:txBody>
                  <a:tcPr marL="91441" marR="91441" marT="45719" marB="45719" anchor="ctr">
                    <a:lnL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比</a:t>
                      </a: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米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宽      窄</a:t>
                      </a:r>
                    </a:p>
                  </a:txBody>
                  <a:tcPr marL="91441" marR="91441" marT="45719" marB="45719" anchor="ctr">
                    <a:lnL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比</a:t>
                      </a: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米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长      短</a:t>
                      </a:r>
                    </a:p>
                  </a:txBody>
                  <a:tcPr marL="91441" marR="91441" marT="45719" marB="45719" anchor="ctr">
                    <a:lnL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44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测量</a:t>
                      </a:r>
                    </a:p>
                  </a:txBody>
                  <a:tcPr marL="91441" marR="91441" marT="45719" marB="45719" anchor="ctr">
                    <a:lnL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比</a:t>
                      </a: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厘米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长      短</a:t>
                      </a:r>
                    </a:p>
                  </a:txBody>
                  <a:tcPr marL="91441" marR="91441" marT="45719" marB="45719" anchor="ctr">
                    <a:lnL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比</a:t>
                      </a: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米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宽      窄</a:t>
                      </a:r>
                    </a:p>
                  </a:txBody>
                  <a:tcPr marL="91441" marR="91441" marT="45719" marB="45719" anchor="ctr">
                    <a:lnL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比</a:t>
                      </a:r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米</a:t>
                      </a:r>
                      <a:endParaRPr lang="en-US" altLang="zh-CN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长      短</a:t>
                      </a:r>
                    </a:p>
                  </a:txBody>
                  <a:tcPr marL="91441" marR="91441" marT="45719" marB="45719" anchor="ctr">
                    <a:lnL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A8A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椭圆 9">
            <a:extLst>
              <a:ext uri="{FF2B5EF4-FFF2-40B4-BE49-F238E27FC236}">
                <a16:creationId xmlns:a16="http://schemas.microsoft.com/office/drawing/2014/main" id="{4AF63686-D01F-B530-0601-847E14DCE830}"/>
              </a:ext>
            </a:extLst>
          </p:cNvPr>
          <p:cNvSpPr/>
          <p:nvPr/>
        </p:nvSpPr>
        <p:spPr>
          <a:xfrm>
            <a:off x="3532959" y="3654183"/>
            <a:ext cx="605404" cy="60737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4E5FB305-DC2C-DD05-6951-952120AF93B1}"/>
              </a:ext>
            </a:extLst>
          </p:cNvPr>
          <p:cNvSpPr/>
          <p:nvPr/>
        </p:nvSpPr>
        <p:spPr>
          <a:xfrm>
            <a:off x="3532959" y="5239143"/>
            <a:ext cx="605404" cy="60737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AC581D0-771E-1E31-ECB9-F8493604E2D7}"/>
              </a:ext>
            </a:extLst>
          </p:cNvPr>
          <p:cNvSpPr/>
          <p:nvPr/>
        </p:nvSpPr>
        <p:spPr>
          <a:xfrm>
            <a:off x="5575119" y="3654183"/>
            <a:ext cx="605404" cy="60737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9411477D-B0FF-2BA4-EF68-C876A0B004ED}"/>
              </a:ext>
            </a:extLst>
          </p:cNvPr>
          <p:cNvSpPr/>
          <p:nvPr/>
        </p:nvSpPr>
        <p:spPr>
          <a:xfrm>
            <a:off x="5575119" y="5239143"/>
            <a:ext cx="605404" cy="60737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73C33523-C044-CE75-429D-5B0D60628497}"/>
              </a:ext>
            </a:extLst>
          </p:cNvPr>
          <p:cNvSpPr/>
          <p:nvPr/>
        </p:nvSpPr>
        <p:spPr>
          <a:xfrm>
            <a:off x="8511359" y="3654183"/>
            <a:ext cx="605404" cy="60737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EB111D61-5967-FBA6-4B23-51B3A90D3ECE}"/>
              </a:ext>
            </a:extLst>
          </p:cNvPr>
          <p:cNvSpPr/>
          <p:nvPr/>
        </p:nvSpPr>
        <p:spPr>
          <a:xfrm>
            <a:off x="8511359" y="5239143"/>
            <a:ext cx="605404" cy="60737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6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8770C16-0E52-4082-ABD1-E4CA4BAB03F7}"/>
              </a:ext>
            </a:extLst>
          </p:cNvPr>
          <p:cNvSpPr txBox="1"/>
          <p:nvPr/>
        </p:nvSpPr>
        <p:spPr>
          <a:xfrm>
            <a:off x="1157199" y="1196844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数一数，下面的图形各由几条线段组成？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D862803-FFCE-2BC1-8D41-8A4DDF209DE9}"/>
              </a:ext>
            </a:extLst>
          </p:cNvPr>
          <p:cNvSpPr/>
          <p:nvPr/>
        </p:nvSpPr>
        <p:spPr>
          <a:xfrm>
            <a:off x="500743" y="12496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A9E2FA0E-15D0-398C-E3C5-9A019182F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98605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856799F-6AEA-BE28-D3C4-8DD0CC809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2664090"/>
            <a:ext cx="11083636" cy="152982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27CFFF1-A919-F469-9192-34DF3238C709}"/>
              </a:ext>
            </a:extLst>
          </p:cNvPr>
          <p:cNvSpPr txBox="1"/>
          <p:nvPr/>
        </p:nvSpPr>
        <p:spPr>
          <a:xfrm>
            <a:off x="554182" y="4321302"/>
            <a:ext cx="3444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条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5EBF18A-5C4B-AB84-5514-26991F4C75B6}"/>
              </a:ext>
            </a:extLst>
          </p:cNvPr>
          <p:cNvSpPr txBox="1"/>
          <p:nvPr/>
        </p:nvSpPr>
        <p:spPr>
          <a:xfrm>
            <a:off x="5158615" y="4321302"/>
            <a:ext cx="34444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条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83144FF-385F-309C-4C30-2B582AC656C0}"/>
              </a:ext>
            </a:extLst>
          </p:cNvPr>
          <p:cNvSpPr txBox="1"/>
          <p:nvPr/>
        </p:nvSpPr>
        <p:spPr>
          <a:xfrm>
            <a:off x="9618855" y="4321302"/>
            <a:ext cx="2481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条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AA1FDAC-7DAE-AFA9-596C-3A9F58A1E758}"/>
              </a:ext>
            </a:extLst>
          </p:cNvPr>
          <p:cNvSpPr txBox="1"/>
          <p:nvPr/>
        </p:nvSpPr>
        <p:spPr>
          <a:xfrm>
            <a:off x="1157199" y="432130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B49561F-6E10-FAA0-6C0E-EED1AE9723AD}"/>
              </a:ext>
            </a:extLst>
          </p:cNvPr>
          <p:cNvSpPr txBox="1"/>
          <p:nvPr/>
        </p:nvSpPr>
        <p:spPr>
          <a:xfrm>
            <a:off x="5756171" y="432130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9AA68FB-0C16-9ABD-648A-5AAFFD795B4C}"/>
              </a:ext>
            </a:extLst>
          </p:cNvPr>
          <p:cNvSpPr txBox="1"/>
          <p:nvPr/>
        </p:nvSpPr>
        <p:spPr>
          <a:xfrm>
            <a:off x="10230079" y="432130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AB3D86-6B49-DCF0-D996-116DE1F05970}"/>
              </a:ext>
            </a:extLst>
          </p:cNvPr>
          <p:cNvSpPr txBox="1"/>
          <p:nvPr/>
        </p:nvSpPr>
        <p:spPr>
          <a:xfrm>
            <a:off x="1157199" y="1552444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</a:t>
            </a:r>
            <a:r>
              <a:rPr lang="en-US" altLang="zh-CN" sz="3600" b="1" dirty="0">
                <a:latin typeface="楷体" panose="02010609060101010101" pitchFamily="49" charset="-122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里填上合适的长度单位。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B8CD2F6-6FD9-5380-E0BC-8A72541810CF}"/>
              </a:ext>
            </a:extLst>
          </p:cNvPr>
          <p:cNvSpPr/>
          <p:nvPr/>
        </p:nvSpPr>
        <p:spPr>
          <a:xfrm>
            <a:off x="500743" y="16052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1DD4732-212A-A59D-69E1-9842BBE83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5772" y="178345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31E58C3-DFD1-0805-75DA-8C60D0482B49}"/>
              </a:ext>
            </a:extLst>
          </p:cNvPr>
          <p:cNvSpPr txBox="1"/>
          <p:nvPr/>
        </p:nvSpPr>
        <p:spPr>
          <a:xfrm>
            <a:off x="1157198" y="2445157"/>
            <a:ext cx="10534056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数学书长约 </a:t>
            </a:r>
            <a:r>
              <a:rPr lang="en-US" altLang="zh-CN" dirty="0"/>
              <a:t>26</a:t>
            </a:r>
            <a:r>
              <a:rPr lang="en-US" altLang="zh-CN" sz="3600" b="1" dirty="0">
                <a:latin typeface="楷体" panose="02010609060101010101" pitchFamily="49" charset="-122"/>
              </a:rPr>
              <a:t>(     )</a:t>
            </a:r>
            <a:r>
              <a:rPr lang="zh-CN" altLang="en-US" dirty="0"/>
              <a:t>。</a:t>
            </a:r>
            <a:r>
              <a:rPr lang="en-US" altLang="zh-CN" dirty="0"/>
              <a:t>	</a:t>
            </a:r>
            <a:r>
              <a:rPr lang="zh-CN" altLang="en-US" dirty="0"/>
              <a:t>灯管长约 </a:t>
            </a:r>
            <a:r>
              <a:rPr lang="en-US" altLang="zh-CN" dirty="0"/>
              <a:t>50</a:t>
            </a:r>
            <a:r>
              <a:rPr lang="en-US" altLang="zh-CN" sz="3600" b="1" dirty="0">
                <a:latin typeface="楷体" panose="02010609060101010101" pitchFamily="49" charset="-122"/>
              </a:rPr>
              <a:t>(     )</a:t>
            </a:r>
            <a:r>
              <a:rPr lang="zh-CN" altLang="en-US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房间高约 </a:t>
            </a:r>
            <a:r>
              <a:rPr lang="en-US" altLang="zh-CN" dirty="0"/>
              <a:t>3</a:t>
            </a:r>
            <a:r>
              <a:rPr lang="en-US" altLang="zh-CN" sz="3600" b="1" dirty="0">
                <a:latin typeface="楷体" panose="02010609060101010101" pitchFamily="49" charset="-122"/>
              </a:rPr>
              <a:t>(     )</a:t>
            </a:r>
            <a:r>
              <a:rPr lang="zh-CN" altLang="en-US" dirty="0"/>
              <a:t>。</a:t>
            </a:r>
            <a:r>
              <a:rPr lang="en-US" altLang="zh-CN" dirty="0"/>
              <a:t>		</a:t>
            </a:r>
            <a:r>
              <a:rPr lang="zh-CN" altLang="en-US" dirty="0"/>
              <a:t>字典厚约 </a:t>
            </a:r>
            <a:r>
              <a:rPr lang="en-US" altLang="zh-CN" dirty="0"/>
              <a:t>6</a:t>
            </a:r>
            <a:r>
              <a:rPr lang="en-US" altLang="zh-CN" sz="3600" b="1" dirty="0">
                <a:latin typeface="楷体" panose="02010609060101010101" pitchFamily="49" charset="-122"/>
              </a:rPr>
              <a:t>(     )</a:t>
            </a:r>
            <a:r>
              <a:rPr lang="zh-CN" altLang="en-US" dirty="0"/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大树高约 </a:t>
            </a:r>
            <a:r>
              <a:rPr lang="en-US" altLang="zh-CN" dirty="0"/>
              <a:t>8</a:t>
            </a:r>
            <a:r>
              <a:rPr lang="en-US" altLang="zh-CN" sz="3600" b="1" dirty="0">
                <a:latin typeface="楷体" panose="02010609060101010101" pitchFamily="49" charset="-122"/>
              </a:rPr>
              <a:t>(     )</a:t>
            </a:r>
            <a:r>
              <a:rPr lang="zh-CN" altLang="en-US" dirty="0"/>
              <a:t>。</a:t>
            </a:r>
            <a:r>
              <a:rPr lang="en-US" altLang="zh-CN" dirty="0"/>
              <a:t>		</a:t>
            </a:r>
            <a:r>
              <a:rPr lang="zh-CN" altLang="en-US" dirty="0"/>
              <a:t>教室长约 </a:t>
            </a:r>
            <a:r>
              <a:rPr lang="en-US" altLang="zh-CN" dirty="0"/>
              <a:t>10</a:t>
            </a:r>
            <a:r>
              <a:rPr lang="en-US" altLang="zh-CN" sz="3600" b="1" dirty="0">
                <a:latin typeface="楷体" panose="02010609060101010101" pitchFamily="49" charset="-122"/>
              </a:rPr>
              <a:t>(     )</a:t>
            </a:r>
            <a:r>
              <a:rPr lang="zh-CN" altLang="en-US" dirty="0"/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823572-A23F-92B7-65C8-D99C71066996}"/>
              </a:ext>
            </a:extLst>
          </p:cNvPr>
          <p:cNvSpPr txBox="1"/>
          <p:nvPr/>
        </p:nvSpPr>
        <p:spPr>
          <a:xfrm>
            <a:off x="4368800" y="2611120"/>
            <a:ext cx="138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C376508-BFBC-8A16-8A7B-7BD9FB91810C}"/>
              </a:ext>
            </a:extLst>
          </p:cNvPr>
          <p:cNvSpPr txBox="1"/>
          <p:nvPr/>
        </p:nvSpPr>
        <p:spPr>
          <a:xfrm>
            <a:off x="9428480" y="2611120"/>
            <a:ext cx="138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8C4E787-D335-8580-458D-0B27744FC2FC}"/>
              </a:ext>
            </a:extLst>
          </p:cNvPr>
          <p:cNvSpPr txBox="1"/>
          <p:nvPr/>
        </p:nvSpPr>
        <p:spPr>
          <a:xfrm>
            <a:off x="3901440" y="3413254"/>
            <a:ext cx="138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335A358-0234-DF6C-5F77-56559DD8DDBE}"/>
              </a:ext>
            </a:extLst>
          </p:cNvPr>
          <p:cNvSpPr txBox="1"/>
          <p:nvPr/>
        </p:nvSpPr>
        <p:spPr>
          <a:xfrm>
            <a:off x="9164320" y="3413253"/>
            <a:ext cx="138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E14469A-216F-DED6-5EE7-47EF9968B55C}"/>
              </a:ext>
            </a:extLst>
          </p:cNvPr>
          <p:cNvSpPr txBox="1"/>
          <p:nvPr/>
        </p:nvSpPr>
        <p:spPr>
          <a:xfrm>
            <a:off x="3901440" y="4258775"/>
            <a:ext cx="138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30BEFBE-8268-2273-0A4E-92572D7030CC}"/>
              </a:ext>
            </a:extLst>
          </p:cNvPr>
          <p:cNvSpPr txBox="1"/>
          <p:nvPr/>
        </p:nvSpPr>
        <p:spPr>
          <a:xfrm>
            <a:off x="9653042" y="4258775"/>
            <a:ext cx="138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23F5656-121E-2FA2-BC3A-F088DDCF29AA}"/>
              </a:ext>
            </a:extLst>
          </p:cNvPr>
          <p:cNvSpPr txBox="1"/>
          <p:nvPr/>
        </p:nvSpPr>
        <p:spPr>
          <a:xfrm>
            <a:off x="1157199" y="521309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量一量，填一填。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C494CB0-1CDB-4B69-79AF-265E6F85F052}"/>
              </a:ext>
            </a:extLst>
          </p:cNvPr>
          <p:cNvSpPr/>
          <p:nvPr/>
        </p:nvSpPr>
        <p:spPr>
          <a:xfrm>
            <a:off x="500743" y="57415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9D7230FD-5E19-B175-205C-DEAABAC65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5372" y="75232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6480023-5607-03D8-9C13-3B8BBAD74108}"/>
              </a:ext>
            </a:extLst>
          </p:cNvPr>
          <p:cNvSpPr txBox="1"/>
          <p:nvPr/>
        </p:nvSpPr>
        <p:spPr>
          <a:xfrm>
            <a:off x="1157198" y="1414022"/>
            <a:ext cx="10534056" cy="33111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）大约</a:t>
            </a:r>
            <a:r>
              <a:rPr lang="en-US" altLang="zh-CN" sz="3600" b="1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支铅笔连起来长 </a:t>
            </a:r>
            <a:r>
              <a:rPr lang="en-US" altLang="zh-CN" dirty="0"/>
              <a:t>1 </a:t>
            </a:r>
            <a:r>
              <a:rPr lang="zh-CN" altLang="en-US" dirty="0"/>
              <a:t>米。</a:t>
            </a:r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）大约</a:t>
            </a:r>
            <a:r>
              <a:rPr lang="en-US" altLang="zh-CN" sz="3600" b="1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根筷子连起来长 </a:t>
            </a:r>
            <a:r>
              <a:rPr lang="en-US" altLang="zh-CN" dirty="0"/>
              <a:t>1 </a:t>
            </a:r>
            <a:r>
              <a:rPr lang="zh-CN" altLang="en-US" dirty="0"/>
              <a:t>米。</a:t>
            </a:r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C37F36D8-8662-204C-C198-A535509FC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75" r="1575"/>
          <a:stretch>
            <a:fillRect/>
          </a:stretch>
        </p:blipFill>
        <p:spPr bwMode="auto">
          <a:xfrm flipV="1">
            <a:off x="3516746" y="3156107"/>
            <a:ext cx="2880000" cy="28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3106FA4-C170-DDCD-ABED-1D8B44E84A4D}"/>
              </a:ext>
            </a:extLst>
          </p:cNvPr>
          <p:cNvSpPr txBox="1"/>
          <p:nvPr/>
        </p:nvSpPr>
        <p:spPr>
          <a:xfrm>
            <a:off x="3710389" y="2576093"/>
            <a:ext cx="24927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大约长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A42FA6B-718E-8E3E-DF84-F9DBFE0FD06E}"/>
              </a:ext>
            </a:extLst>
          </p:cNvPr>
          <p:cNvSpPr txBox="1"/>
          <p:nvPr/>
        </p:nvSpPr>
        <p:spPr>
          <a:xfrm>
            <a:off x="3803513" y="1589821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0">
            <a:extLst>
              <a:ext uri="{FF2B5EF4-FFF2-40B4-BE49-F238E27FC236}">
                <a16:creationId xmlns:a16="http://schemas.microsoft.com/office/drawing/2014/main" id="{17A28F86-3DCD-B6C0-C052-A169C461F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51" t="26544" r="4308" b="2"/>
          <a:stretch>
            <a:fillRect/>
          </a:stretch>
        </p:blipFill>
        <p:spPr bwMode="auto">
          <a:xfrm flipH="1">
            <a:off x="2947294" y="5443978"/>
            <a:ext cx="4018904" cy="339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F2BA38D3-6219-C662-49AB-5DF9323FA86B}"/>
              </a:ext>
            </a:extLst>
          </p:cNvPr>
          <p:cNvSpPr txBox="1"/>
          <p:nvPr/>
        </p:nvSpPr>
        <p:spPr>
          <a:xfrm>
            <a:off x="3710389" y="4986795"/>
            <a:ext cx="24927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大约长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782B6F3-EB1C-EA61-64C5-480173EAB1AC}"/>
              </a:ext>
            </a:extLst>
          </p:cNvPr>
          <p:cNvSpPr txBox="1"/>
          <p:nvPr/>
        </p:nvSpPr>
        <p:spPr>
          <a:xfrm>
            <a:off x="3803513" y="403740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5630AF0-D599-D08F-FBA6-17F05749D151}"/>
              </a:ext>
            </a:extLst>
          </p:cNvPr>
          <p:cNvSpPr txBox="1"/>
          <p:nvPr/>
        </p:nvSpPr>
        <p:spPr>
          <a:xfrm>
            <a:off x="1157199" y="745048"/>
            <a:ext cx="1053405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一根铁丝，先用去它的一半，再用去剩下部分的一半，最后剩下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米。这根铁丝原来长多少米？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09D4374-A550-F515-4514-F1FCB3F023BC}"/>
              </a:ext>
            </a:extLst>
          </p:cNvPr>
          <p:cNvSpPr/>
          <p:nvPr/>
        </p:nvSpPr>
        <p:spPr>
          <a:xfrm>
            <a:off x="500743" y="79789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76BD50A6-1629-D252-E584-5B89B7BEE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99" y="212722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6AF7F4C-D1D4-492B-6A69-D13731BE64FD}"/>
              </a:ext>
            </a:extLst>
          </p:cNvPr>
          <p:cNvGrpSpPr/>
          <p:nvPr/>
        </p:nvGrpSpPr>
        <p:grpSpPr>
          <a:xfrm>
            <a:off x="2803800" y="3413760"/>
            <a:ext cx="6584400" cy="822546"/>
            <a:chOff x="2803800" y="4084969"/>
            <a:chExt cx="6584400" cy="822546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79717D9A-B839-A7DB-E032-C7BCBAFED9E7}"/>
                </a:ext>
              </a:extLst>
            </p:cNvPr>
            <p:cNvGrpSpPr/>
            <p:nvPr/>
          </p:nvGrpSpPr>
          <p:grpSpPr>
            <a:xfrm>
              <a:off x="2803800" y="4084969"/>
              <a:ext cx="6584400" cy="104400"/>
              <a:chOff x="2803800" y="4084969"/>
              <a:chExt cx="6584400" cy="104400"/>
            </a:xfrm>
          </p:grpSpPr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8B1E9BF2-7B9D-9896-3475-C55FA513D9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6000" y="4139833"/>
                <a:ext cx="6480000" cy="0"/>
              </a:xfrm>
              <a:prstGeom prst="line">
                <a:avLst/>
              </a:prstGeom>
              <a:ln w="28575">
                <a:solidFill>
                  <a:srgbClr val="0070C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EB0F0B4D-DE14-1C9F-A053-10DB91F40788}"/>
                  </a:ext>
                </a:extLst>
              </p:cNvPr>
              <p:cNvSpPr/>
              <p:nvPr/>
            </p:nvSpPr>
            <p:spPr>
              <a:xfrm>
                <a:off x="2803800" y="4084969"/>
                <a:ext cx="104400" cy="1044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3BB2F3A7-5817-EF52-84B6-FA2F3285ECDB}"/>
                  </a:ext>
                </a:extLst>
              </p:cNvPr>
              <p:cNvSpPr/>
              <p:nvPr/>
            </p:nvSpPr>
            <p:spPr>
              <a:xfrm>
                <a:off x="9283800" y="4084969"/>
                <a:ext cx="104400" cy="1044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左大括号 10">
              <a:extLst>
                <a:ext uri="{FF2B5EF4-FFF2-40B4-BE49-F238E27FC236}">
                  <a16:creationId xmlns:a16="http://schemas.microsoft.com/office/drawing/2014/main" id="{98139953-4FE4-B294-4216-4B1D917B50D3}"/>
                </a:ext>
              </a:extLst>
            </p:cNvPr>
            <p:cNvSpPr/>
            <p:nvPr/>
          </p:nvSpPr>
          <p:spPr>
            <a:xfrm rot="16200000">
              <a:off x="6000749" y="1077610"/>
              <a:ext cx="190500" cy="6480000"/>
            </a:xfrm>
            <a:prstGeom prst="leftBrace">
              <a:avLst>
                <a:gd name="adj1" fmla="val 36333"/>
                <a:gd name="adj2" fmla="val 50000"/>
              </a:avLst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C27B845-3223-94E2-6DC6-1930E03572D5}"/>
                </a:ext>
              </a:extLst>
            </p:cNvPr>
            <p:cNvSpPr txBox="1"/>
            <p:nvPr/>
          </p:nvSpPr>
          <p:spPr>
            <a:xfrm>
              <a:off x="5179971" y="4445850"/>
              <a:ext cx="18320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原来的长度</a:t>
              </a: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:a16="http://schemas.microsoft.com/office/drawing/2014/main" id="{DCE061E6-2B1C-332A-49D8-BD4615D8E6F3}"/>
              </a:ext>
            </a:extLst>
          </p:cNvPr>
          <p:cNvSpPr/>
          <p:nvPr/>
        </p:nvSpPr>
        <p:spPr>
          <a:xfrm>
            <a:off x="6043799" y="3413760"/>
            <a:ext cx="104400" cy="1044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8AF97BD-CAC9-59C3-B043-A8D638BACC6A}"/>
              </a:ext>
            </a:extLst>
          </p:cNvPr>
          <p:cNvGrpSpPr/>
          <p:nvPr/>
        </p:nvGrpSpPr>
        <p:grpSpPr>
          <a:xfrm>
            <a:off x="2856000" y="2709523"/>
            <a:ext cx="3240000" cy="676805"/>
            <a:chOff x="2856000" y="3273728"/>
            <a:chExt cx="3240000" cy="676805"/>
          </a:xfrm>
        </p:grpSpPr>
        <p:sp>
          <p:nvSpPr>
            <p:cNvPr id="15" name="左大括号 14">
              <a:extLst>
                <a:ext uri="{FF2B5EF4-FFF2-40B4-BE49-F238E27FC236}">
                  <a16:creationId xmlns:a16="http://schemas.microsoft.com/office/drawing/2014/main" id="{7C33125F-E908-AEB4-C38F-01F24004C72B}"/>
                </a:ext>
              </a:extLst>
            </p:cNvPr>
            <p:cNvSpPr/>
            <p:nvPr/>
          </p:nvSpPr>
          <p:spPr>
            <a:xfrm rot="5400000" flipV="1">
              <a:off x="4380750" y="2235283"/>
              <a:ext cx="190500" cy="3240000"/>
            </a:xfrm>
            <a:prstGeom prst="leftBrace">
              <a:avLst>
                <a:gd name="adj1" fmla="val 36333"/>
                <a:gd name="adj2" fmla="val 50000"/>
              </a:avLst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44A852B7-0E1C-D62B-F01F-8AF92503805E}"/>
                </a:ext>
              </a:extLst>
            </p:cNvPr>
            <p:cNvSpPr txBox="1"/>
            <p:nvPr/>
          </p:nvSpPr>
          <p:spPr>
            <a:xfrm>
              <a:off x="3559972" y="3273728"/>
              <a:ext cx="18320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用去了一半</a:t>
              </a:r>
            </a:p>
          </p:txBody>
        </p:sp>
      </p:grpSp>
      <p:sp>
        <p:nvSpPr>
          <p:cNvPr id="18" name="椭圆 17">
            <a:extLst>
              <a:ext uri="{FF2B5EF4-FFF2-40B4-BE49-F238E27FC236}">
                <a16:creationId xmlns:a16="http://schemas.microsoft.com/office/drawing/2014/main" id="{FFFDF35D-EA24-7B0A-BDD7-D2D3B15FF511}"/>
              </a:ext>
            </a:extLst>
          </p:cNvPr>
          <p:cNvSpPr/>
          <p:nvPr/>
        </p:nvSpPr>
        <p:spPr>
          <a:xfrm>
            <a:off x="7663799" y="3414833"/>
            <a:ext cx="104400" cy="1044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DD451C6-4492-4FE2-60EE-259509CB8306}"/>
              </a:ext>
            </a:extLst>
          </p:cNvPr>
          <p:cNvGrpSpPr/>
          <p:nvPr/>
        </p:nvGrpSpPr>
        <p:grpSpPr>
          <a:xfrm>
            <a:off x="6095998" y="2338808"/>
            <a:ext cx="2131976" cy="1047520"/>
            <a:chOff x="2855999" y="2903013"/>
            <a:chExt cx="2131976" cy="1047520"/>
          </a:xfrm>
        </p:grpSpPr>
        <p:sp>
          <p:nvSpPr>
            <p:cNvPr id="20" name="左大括号 19">
              <a:extLst>
                <a:ext uri="{FF2B5EF4-FFF2-40B4-BE49-F238E27FC236}">
                  <a16:creationId xmlns:a16="http://schemas.microsoft.com/office/drawing/2014/main" id="{A5885FA7-1AA1-11BC-DA40-D0454AD7687E}"/>
                </a:ext>
              </a:extLst>
            </p:cNvPr>
            <p:cNvSpPr/>
            <p:nvPr/>
          </p:nvSpPr>
          <p:spPr>
            <a:xfrm rot="5400000" flipV="1">
              <a:off x="3570749" y="3045283"/>
              <a:ext cx="190500" cy="1620000"/>
            </a:xfrm>
            <a:prstGeom prst="leftBrace">
              <a:avLst>
                <a:gd name="adj1" fmla="val 36333"/>
                <a:gd name="adj2" fmla="val 50000"/>
              </a:avLst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8BE82DE-F4C6-BBBA-7443-5BF473F2C42E}"/>
                </a:ext>
              </a:extLst>
            </p:cNvPr>
            <p:cNvSpPr txBox="1"/>
            <p:nvPr/>
          </p:nvSpPr>
          <p:spPr>
            <a:xfrm>
              <a:off x="2855999" y="2903013"/>
              <a:ext cx="21319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用去了剩下部分的一半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BFBD374-0131-4276-1249-1C616FB6C14C}"/>
              </a:ext>
            </a:extLst>
          </p:cNvPr>
          <p:cNvGrpSpPr/>
          <p:nvPr/>
        </p:nvGrpSpPr>
        <p:grpSpPr>
          <a:xfrm>
            <a:off x="7715998" y="2728605"/>
            <a:ext cx="1743316" cy="652165"/>
            <a:chOff x="2855999" y="3298368"/>
            <a:chExt cx="1743316" cy="652165"/>
          </a:xfrm>
        </p:grpSpPr>
        <p:sp>
          <p:nvSpPr>
            <p:cNvPr id="23" name="左大括号 22">
              <a:extLst>
                <a:ext uri="{FF2B5EF4-FFF2-40B4-BE49-F238E27FC236}">
                  <a16:creationId xmlns:a16="http://schemas.microsoft.com/office/drawing/2014/main" id="{8DEE3B66-3E05-B6A7-9EB4-E82C3DA5A3AE}"/>
                </a:ext>
              </a:extLst>
            </p:cNvPr>
            <p:cNvSpPr/>
            <p:nvPr/>
          </p:nvSpPr>
          <p:spPr>
            <a:xfrm rot="5400000" flipV="1">
              <a:off x="3570749" y="3045283"/>
              <a:ext cx="190500" cy="1620000"/>
            </a:xfrm>
            <a:prstGeom prst="leftBrace">
              <a:avLst>
                <a:gd name="adj1" fmla="val 36333"/>
                <a:gd name="adj2" fmla="val 50000"/>
              </a:avLst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CE6CEAD-FE74-A34D-A1DC-F4692485224B}"/>
                </a:ext>
              </a:extLst>
            </p:cNvPr>
            <p:cNvSpPr txBox="1"/>
            <p:nvPr/>
          </p:nvSpPr>
          <p:spPr>
            <a:xfrm>
              <a:off x="3031519" y="3298368"/>
              <a:ext cx="1567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剩下</a:t>
              </a:r>
              <a:r>
                <a:rPr lang="en-US" altLang="zh-CN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米</a:t>
              </a: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2616D9B9-B823-417E-C5A5-ACD8E25A99EE}"/>
              </a:ext>
            </a:extLst>
          </p:cNvPr>
          <p:cNvSpPr txBox="1"/>
          <p:nvPr/>
        </p:nvSpPr>
        <p:spPr>
          <a:xfrm>
            <a:off x="3947907" y="4288749"/>
            <a:ext cx="3214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</a:rPr>
              <a:t>3+3=6</a:t>
            </a:r>
            <a:r>
              <a:rPr lang="en-US" altLang="zh-CN" dirty="0"/>
              <a:t>(</a:t>
            </a:r>
            <a:r>
              <a:rPr lang="zh-CN" altLang="en-US" dirty="0"/>
              <a:t>米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ACE6215-85B3-140E-01CE-226A8D04EA11}"/>
              </a:ext>
            </a:extLst>
          </p:cNvPr>
          <p:cNvSpPr txBox="1"/>
          <p:nvPr/>
        </p:nvSpPr>
        <p:spPr>
          <a:xfrm>
            <a:off x="3947907" y="4987523"/>
            <a:ext cx="3214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</a:rPr>
              <a:t>6+6=12</a:t>
            </a:r>
            <a:r>
              <a:rPr lang="en-US" altLang="zh-CN" dirty="0"/>
              <a:t>(</a:t>
            </a:r>
            <a:r>
              <a:rPr lang="zh-CN" altLang="en-US" dirty="0"/>
              <a:t>米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910B397-17E7-8387-CA8C-EB55EDD298C6}"/>
              </a:ext>
            </a:extLst>
          </p:cNvPr>
          <p:cNvSpPr txBox="1"/>
          <p:nvPr/>
        </p:nvSpPr>
        <p:spPr>
          <a:xfrm>
            <a:off x="3047756" y="5686297"/>
            <a:ext cx="6752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</a:rPr>
              <a:t>口答：这根铁丝原来长</a:t>
            </a:r>
            <a:r>
              <a:rPr lang="en-US" altLang="zh-CN" dirty="0">
                <a:latin typeface="Times New Roman" panose="02020603050405020304" pitchFamily="18" charset="0"/>
              </a:rPr>
              <a:t>12</a:t>
            </a:r>
            <a:r>
              <a:rPr lang="zh-CN" altLang="en-US" dirty="0">
                <a:latin typeface="Times New Roman" panose="02020603050405020304" pitchFamily="18" charset="0"/>
              </a:rPr>
              <a:t>米。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334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54BA96F-302C-956C-2DAE-39729ED9ACDA}"/>
              </a:ext>
            </a:extLst>
          </p:cNvPr>
          <p:cNvSpPr txBox="1"/>
          <p:nvPr/>
        </p:nvSpPr>
        <p:spPr>
          <a:xfrm>
            <a:off x="1157199" y="959056"/>
            <a:ext cx="1053405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下面是一把哥隆尺，它与你的尺子有什么不同？它能直接测出哪些长度？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964DEE2-19C4-0980-3D6D-B44439CE0B60}"/>
              </a:ext>
            </a:extLst>
          </p:cNvPr>
          <p:cNvSpPr/>
          <p:nvPr/>
        </p:nvSpPr>
        <p:spPr>
          <a:xfrm>
            <a:off x="500743" y="105081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D4A3EC41-E634-B4C7-D85E-3F9591933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378" y="186457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18C5C52-F7C9-35DE-1B89-7E21830292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0622" y="2406757"/>
            <a:ext cx="7570273" cy="124142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746D603-2604-CCFD-5841-337F7134B634}"/>
              </a:ext>
            </a:extLst>
          </p:cNvPr>
          <p:cNvSpPr/>
          <p:nvPr/>
        </p:nvSpPr>
        <p:spPr>
          <a:xfrm>
            <a:off x="1157199" y="3737564"/>
            <a:ext cx="10175524" cy="2023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这个尺子只有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个刻度，用这把尺子可以直接量出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种长度，分别是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厘米，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厘米，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厘米，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厘米，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厘米，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厘米。</a:t>
            </a:r>
          </a:p>
        </p:txBody>
      </p:sp>
    </p:spTree>
    <p:extLst>
      <p:ext uri="{BB962C8B-B14F-4D97-AF65-F5344CB8AC3E}">
        <p14:creationId xmlns:p14="http://schemas.microsoft.com/office/powerpoint/2010/main" val="298265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DD8829E-9B2A-ABF4-B591-8C3640330F7A}"/>
              </a:ext>
            </a:extLst>
          </p:cNvPr>
          <p:cNvSpPr txBox="1"/>
          <p:nvPr/>
        </p:nvSpPr>
        <p:spPr>
          <a:xfrm>
            <a:off x="1128615" y="2616758"/>
            <a:ext cx="9934771" cy="1624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通过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本节课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的整理和复习，你有什么收获？还有什么想研究的问题？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Box 48">
            <a:extLst>
              <a:ext uri="{FF2B5EF4-FFF2-40B4-BE49-F238E27FC236}">
                <a16:creationId xmlns:a16="http://schemas.microsoft.com/office/drawing/2014/main" id="{D599DA49-67C1-6CBA-4FC5-63D97A747408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9778dee-9c7b-4682-b36c-8e37bd875a6e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5897</TotalTime>
  <Words>795</Words>
  <Application>Microsoft Office PowerPoint</Application>
  <PresentationFormat>宽屏</PresentationFormat>
  <Paragraphs>131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595</cp:revision>
  <dcterms:created xsi:type="dcterms:W3CDTF">2016-01-14T07:05:12Z</dcterms:created>
  <dcterms:modified xsi:type="dcterms:W3CDTF">2025-07-25T09:11:06Z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