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506" r:id="rId1"/>
  </p:sldMasterIdLst>
  <p:notesMasterIdLst>
    <p:notesMasterId r:id="rId21"/>
  </p:notesMasterIdLst>
  <p:handoutMasterIdLst>
    <p:handoutMasterId r:id="rId22"/>
  </p:handoutMasterIdLst>
  <p:sldIdLst>
    <p:sldId id="256" r:id="rId2"/>
    <p:sldId id="570" r:id="rId3"/>
    <p:sldId id="579" r:id="rId4"/>
    <p:sldId id="574" r:id="rId5"/>
    <p:sldId id="586" r:id="rId6"/>
    <p:sldId id="590" r:id="rId7"/>
    <p:sldId id="591" r:id="rId8"/>
    <p:sldId id="594" r:id="rId9"/>
    <p:sldId id="528" r:id="rId10"/>
    <p:sldId id="595" r:id="rId11"/>
    <p:sldId id="592" r:id="rId12"/>
    <p:sldId id="583" r:id="rId13"/>
    <p:sldId id="585" r:id="rId14"/>
    <p:sldId id="575" r:id="rId15"/>
    <p:sldId id="548" r:id="rId16"/>
    <p:sldId id="593" r:id="rId17"/>
    <p:sldId id="382" r:id="rId18"/>
  </p:sldIdLst>
  <p:sldSz cx="12192000" cy="6858000"/>
  <p:notesSz cx="6858000" cy="9144000"/>
  <p:custDataLst>
    <p:tags r:id="rId23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958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917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8754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8339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3047924" algn="l" defTabSz="121917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3657509" algn="l" defTabSz="121917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4267093" algn="l" defTabSz="121917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4876678" algn="l" defTabSz="121917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1D23"/>
    <a:srgbClr val="3333FF"/>
    <a:srgbClr val="F04C35"/>
    <a:srgbClr val="FAE7D9"/>
    <a:srgbClr val="2E7297"/>
    <a:srgbClr val="FDF7E3"/>
    <a:srgbClr val="D4D794"/>
    <a:srgbClr val="FFFFFF"/>
    <a:srgbClr val="FEF2E3"/>
    <a:srgbClr val="FEF7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584" autoAdjust="0"/>
    <p:restoredTop sz="96314" autoAdjust="0"/>
  </p:normalViewPr>
  <p:slideViewPr>
    <p:cSldViewPr snapToGrid="0">
      <p:cViewPr>
        <p:scale>
          <a:sx n="110" d="100"/>
          <a:sy n="110" d="100"/>
        </p:scale>
        <p:origin x="714" y="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2" d="100"/>
          <a:sy n="62" d="100"/>
        </p:scale>
        <p:origin x="3226" y="72"/>
      </p:cViewPr>
      <p:guideLst/>
    </p:cSldViewPr>
  </p:notes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C4BF417E-1351-5D95-E0C1-6517EC274CB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7BDB5497-CB00-8CDD-C3C1-8BE11AE0C73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56076A-F3CF-495A-A8EA-BE70EF93A67E}" type="datetimeFigureOut">
              <a:rPr lang="zh-CN" altLang="en-US" smtClean="0"/>
              <a:t>2025/7/25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ABFFDA2-5735-8F5A-1F29-8818F52242E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4E0946A-BAD8-48EF-0A95-8FE7569C13E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F5BF6E-E7E4-4EE6-B3A4-4C1852D0EB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31388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4147DD4A-DFAD-E66D-612E-DF06B6AA4B6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64FCB6E-66DE-6E33-485F-B5908295A50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D4105D6E-6992-8A52-3F34-2B878097F5B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F1135C7D-3E35-BDAA-F676-B5A87047A2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294EA76-DCF9-5C09-29E0-13D9F119A44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230780F-1F21-A17D-892E-20BE89EDF5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fld id="{67B0EFFF-912F-49FC-AA1D-5A646695673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87CE4070-D2FE-980F-ADFF-E4CC3B9F9B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4">
            <a:extLst>
              <a:ext uri="{FF2B5EF4-FFF2-40B4-BE49-F238E27FC236}">
                <a16:creationId xmlns:a16="http://schemas.microsoft.com/office/drawing/2014/main" id="{B326FF1C-9061-42D2-B814-229E6095FA2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96150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E2D34AA-2093-BCCD-CDA4-8CED666522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305899FF-F0A9-71A3-FCFB-7EA4B93483C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2720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>
            <a:extLst>
              <a:ext uri="{FF2B5EF4-FFF2-40B4-BE49-F238E27FC236}">
                <a16:creationId xmlns:a16="http://schemas.microsoft.com/office/drawing/2014/main" id="{85C8D1C9-4268-09B5-9CDC-B2D9299AC7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B0CEA67C-B615-DA20-1DFC-A4B04D6A09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294" r="17132"/>
          <a:stretch/>
        </p:blipFill>
        <p:spPr>
          <a:xfrm>
            <a:off x="-1" y="6604000"/>
            <a:ext cx="12192001" cy="254000"/>
          </a:xfrm>
          <a:custGeom>
            <a:avLst/>
            <a:gdLst>
              <a:gd name="connsiteX0" fmla="*/ 0 w 12192001"/>
              <a:gd name="connsiteY0" fmla="*/ 0 h 254000"/>
              <a:gd name="connsiteX1" fmla="*/ 555413 w 12192001"/>
              <a:gd name="connsiteY1" fmla="*/ 0 h 254000"/>
              <a:gd name="connsiteX2" fmla="*/ 1232747 w 12192001"/>
              <a:gd name="connsiteY2" fmla="*/ 0 h 254000"/>
              <a:gd name="connsiteX3" fmla="*/ 2153920 w 12192001"/>
              <a:gd name="connsiteY3" fmla="*/ 0 h 254000"/>
              <a:gd name="connsiteX4" fmla="*/ 2953174 w 12192001"/>
              <a:gd name="connsiteY4" fmla="*/ 0 h 254000"/>
              <a:gd name="connsiteX5" fmla="*/ 3874347 w 12192001"/>
              <a:gd name="connsiteY5" fmla="*/ 0 h 254000"/>
              <a:gd name="connsiteX6" fmla="*/ 4185920 w 12192001"/>
              <a:gd name="connsiteY6" fmla="*/ 0 h 254000"/>
              <a:gd name="connsiteX7" fmla="*/ 4985174 w 12192001"/>
              <a:gd name="connsiteY7" fmla="*/ 0 h 254000"/>
              <a:gd name="connsiteX8" fmla="*/ 5662507 w 12192001"/>
              <a:gd name="connsiteY8" fmla="*/ 0 h 254000"/>
              <a:gd name="connsiteX9" fmla="*/ 6096000 w 12192001"/>
              <a:gd name="connsiteY9" fmla="*/ 0 h 254000"/>
              <a:gd name="connsiteX10" fmla="*/ 6407574 w 12192001"/>
              <a:gd name="connsiteY10" fmla="*/ 0 h 254000"/>
              <a:gd name="connsiteX11" fmla="*/ 7084907 w 12192001"/>
              <a:gd name="connsiteY11" fmla="*/ 0 h 254000"/>
              <a:gd name="connsiteX12" fmla="*/ 7884161 w 12192001"/>
              <a:gd name="connsiteY12" fmla="*/ 0 h 254000"/>
              <a:gd name="connsiteX13" fmla="*/ 8317654 w 12192001"/>
              <a:gd name="connsiteY13" fmla="*/ 0 h 254000"/>
              <a:gd name="connsiteX14" fmla="*/ 8873067 w 12192001"/>
              <a:gd name="connsiteY14" fmla="*/ 0 h 254000"/>
              <a:gd name="connsiteX15" fmla="*/ 9306561 w 12192001"/>
              <a:gd name="connsiteY15" fmla="*/ 0 h 254000"/>
              <a:gd name="connsiteX16" fmla="*/ 9861974 w 12192001"/>
              <a:gd name="connsiteY16" fmla="*/ 0 h 254000"/>
              <a:gd name="connsiteX17" fmla="*/ 10539308 w 12192001"/>
              <a:gd name="connsiteY17" fmla="*/ 0 h 254000"/>
              <a:gd name="connsiteX18" fmla="*/ 11094721 w 12192001"/>
              <a:gd name="connsiteY18" fmla="*/ 0 h 254000"/>
              <a:gd name="connsiteX19" fmla="*/ 12192001 w 12192001"/>
              <a:gd name="connsiteY19" fmla="*/ 0 h 254000"/>
              <a:gd name="connsiteX20" fmla="*/ 12192001 w 12192001"/>
              <a:gd name="connsiteY20" fmla="*/ 254000 h 254000"/>
              <a:gd name="connsiteX21" fmla="*/ 11758508 w 12192001"/>
              <a:gd name="connsiteY21" fmla="*/ 254000 h 254000"/>
              <a:gd name="connsiteX22" fmla="*/ 10959254 w 12192001"/>
              <a:gd name="connsiteY22" fmla="*/ 254000 h 254000"/>
              <a:gd name="connsiteX23" fmla="*/ 10160001 w 12192001"/>
              <a:gd name="connsiteY23" fmla="*/ 254000 h 254000"/>
              <a:gd name="connsiteX24" fmla="*/ 9238827 w 12192001"/>
              <a:gd name="connsiteY24" fmla="*/ 254000 h 254000"/>
              <a:gd name="connsiteX25" fmla="*/ 8683414 w 12192001"/>
              <a:gd name="connsiteY25" fmla="*/ 254000 h 254000"/>
              <a:gd name="connsiteX26" fmla="*/ 7762241 w 12192001"/>
              <a:gd name="connsiteY26" fmla="*/ 254000 h 254000"/>
              <a:gd name="connsiteX27" fmla="*/ 7084907 w 12192001"/>
              <a:gd name="connsiteY27" fmla="*/ 254000 h 254000"/>
              <a:gd name="connsiteX28" fmla="*/ 6773334 w 12192001"/>
              <a:gd name="connsiteY28" fmla="*/ 254000 h 254000"/>
              <a:gd name="connsiteX29" fmla="*/ 6339841 w 12192001"/>
              <a:gd name="connsiteY29" fmla="*/ 254000 h 254000"/>
              <a:gd name="connsiteX30" fmla="*/ 6028267 w 12192001"/>
              <a:gd name="connsiteY30" fmla="*/ 254000 h 254000"/>
              <a:gd name="connsiteX31" fmla="*/ 5472854 w 12192001"/>
              <a:gd name="connsiteY31" fmla="*/ 254000 h 254000"/>
              <a:gd name="connsiteX32" fmla="*/ 4917440 w 12192001"/>
              <a:gd name="connsiteY32" fmla="*/ 254000 h 254000"/>
              <a:gd name="connsiteX33" fmla="*/ 4483947 w 12192001"/>
              <a:gd name="connsiteY33" fmla="*/ 254000 h 254000"/>
              <a:gd name="connsiteX34" fmla="*/ 3806614 w 12192001"/>
              <a:gd name="connsiteY34" fmla="*/ 254000 h 254000"/>
              <a:gd name="connsiteX35" fmla="*/ 3129280 w 12192001"/>
              <a:gd name="connsiteY35" fmla="*/ 254000 h 254000"/>
              <a:gd name="connsiteX36" fmla="*/ 2817707 w 12192001"/>
              <a:gd name="connsiteY36" fmla="*/ 254000 h 254000"/>
              <a:gd name="connsiteX37" fmla="*/ 2140374 w 12192001"/>
              <a:gd name="connsiteY37" fmla="*/ 254000 h 254000"/>
              <a:gd name="connsiteX38" fmla="*/ 1463040 w 12192001"/>
              <a:gd name="connsiteY38" fmla="*/ 254000 h 254000"/>
              <a:gd name="connsiteX39" fmla="*/ 1029547 w 12192001"/>
              <a:gd name="connsiteY39" fmla="*/ 254000 h 254000"/>
              <a:gd name="connsiteX40" fmla="*/ 596053 w 12192001"/>
              <a:gd name="connsiteY40" fmla="*/ 254000 h 254000"/>
              <a:gd name="connsiteX41" fmla="*/ 0 w 12192001"/>
              <a:gd name="connsiteY41" fmla="*/ 254000 h 254000"/>
              <a:gd name="connsiteX42" fmla="*/ 0 w 12192001"/>
              <a:gd name="connsiteY42" fmla="*/ 0 h 25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12192001" h="254000" fill="none" extrusionOk="0">
                <a:moveTo>
                  <a:pt x="0" y="0"/>
                </a:moveTo>
                <a:cubicBezTo>
                  <a:pt x="145676" y="-13640"/>
                  <a:pt x="303391" y="-18960"/>
                  <a:pt x="555413" y="0"/>
                </a:cubicBezTo>
                <a:cubicBezTo>
                  <a:pt x="807435" y="18960"/>
                  <a:pt x="1034511" y="-26547"/>
                  <a:pt x="1232747" y="0"/>
                </a:cubicBezTo>
                <a:cubicBezTo>
                  <a:pt x="1430983" y="26547"/>
                  <a:pt x="1926515" y="37152"/>
                  <a:pt x="2153920" y="0"/>
                </a:cubicBezTo>
                <a:cubicBezTo>
                  <a:pt x="2381325" y="-37152"/>
                  <a:pt x="2638522" y="-9963"/>
                  <a:pt x="2953174" y="0"/>
                </a:cubicBezTo>
                <a:cubicBezTo>
                  <a:pt x="3267826" y="9963"/>
                  <a:pt x="3463849" y="22795"/>
                  <a:pt x="3874347" y="0"/>
                </a:cubicBezTo>
                <a:cubicBezTo>
                  <a:pt x="4284845" y="-22795"/>
                  <a:pt x="4112471" y="-12921"/>
                  <a:pt x="4185920" y="0"/>
                </a:cubicBezTo>
                <a:cubicBezTo>
                  <a:pt x="4259369" y="12921"/>
                  <a:pt x="4731745" y="6020"/>
                  <a:pt x="4985174" y="0"/>
                </a:cubicBezTo>
                <a:cubicBezTo>
                  <a:pt x="5238603" y="-6020"/>
                  <a:pt x="5362193" y="7457"/>
                  <a:pt x="5662507" y="0"/>
                </a:cubicBezTo>
                <a:cubicBezTo>
                  <a:pt x="5962821" y="-7457"/>
                  <a:pt x="5975389" y="14937"/>
                  <a:pt x="6096000" y="0"/>
                </a:cubicBezTo>
                <a:cubicBezTo>
                  <a:pt x="6216611" y="-14937"/>
                  <a:pt x="6279236" y="-14459"/>
                  <a:pt x="6407574" y="0"/>
                </a:cubicBezTo>
                <a:cubicBezTo>
                  <a:pt x="6535912" y="14459"/>
                  <a:pt x="6870720" y="22031"/>
                  <a:pt x="7084907" y="0"/>
                </a:cubicBezTo>
                <a:cubicBezTo>
                  <a:pt x="7299094" y="-22031"/>
                  <a:pt x="7686832" y="13379"/>
                  <a:pt x="7884161" y="0"/>
                </a:cubicBezTo>
                <a:cubicBezTo>
                  <a:pt x="8081490" y="-13379"/>
                  <a:pt x="8136380" y="-18176"/>
                  <a:pt x="8317654" y="0"/>
                </a:cubicBezTo>
                <a:cubicBezTo>
                  <a:pt x="8498928" y="18176"/>
                  <a:pt x="8601804" y="-4492"/>
                  <a:pt x="8873067" y="0"/>
                </a:cubicBezTo>
                <a:cubicBezTo>
                  <a:pt x="9144330" y="4492"/>
                  <a:pt x="9147189" y="11211"/>
                  <a:pt x="9306561" y="0"/>
                </a:cubicBezTo>
                <a:cubicBezTo>
                  <a:pt x="9465933" y="-11211"/>
                  <a:pt x="9742026" y="-3562"/>
                  <a:pt x="9861974" y="0"/>
                </a:cubicBezTo>
                <a:cubicBezTo>
                  <a:pt x="9981922" y="3562"/>
                  <a:pt x="10321963" y="29033"/>
                  <a:pt x="10539308" y="0"/>
                </a:cubicBezTo>
                <a:cubicBezTo>
                  <a:pt x="10756653" y="-29033"/>
                  <a:pt x="10929671" y="-8856"/>
                  <a:pt x="11094721" y="0"/>
                </a:cubicBezTo>
                <a:cubicBezTo>
                  <a:pt x="11259771" y="8856"/>
                  <a:pt x="11889497" y="12551"/>
                  <a:pt x="12192001" y="0"/>
                </a:cubicBezTo>
                <a:cubicBezTo>
                  <a:pt x="12181169" y="106059"/>
                  <a:pt x="12193498" y="134933"/>
                  <a:pt x="12192001" y="254000"/>
                </a:cubicBezTo>
                <a:cubicBezTo>
                  <a:pt x="12099852" y="262971"/>
                  <a:pt x="11901549" y="263681"/>
                  <a:pt x="11758508" y="254000"/>
                </a:cubicBezTo>
                <a:cubicBezTo>
                  <a:pt x="11615467" y="244319"/>
                  <a:pt x="11311824" y="226624"/>
                  <a:pt x="10959254" y="254000"/>
                </a:cubicBezTo>
                <a:cubicBezTo>
                  <a:pt x="10606684" y="281376"/>
                  <a:pt x="10431036" y="248982"/>
                  <a:pt x="10160001" y="254000"/>
                </a:cubicBezTo>
                <a:cubicBezTo>
                  <a:pt x="9888966" y="259018"/>
                  <a:pt x="9689351" y="268440"/>
                  <a:pt x="9238827" y="254000"/>
                </a:cubicBezTo>
                <a:cubicBezTo>
                  <a:pt x="8788303" y="239560"/>
                  <a:pt x="8949660" y="228153"/>
                  <a:pt x="8683414" y="254000"/>
                </a:cubicBezTo>
                <a:cubicBezTo>
                  <a:pt x="8417168" y="279847"/>
                  <a:pt x="8042907" y="214327"/>
                  <a:pt x="7762241" y="254000"/>
                </a:cubicBezTo>
                <a:cubicBezTo>
                  <a:pt x="7481575" y="293673"/>
                  <a:pt x="7310121" y="279488"/>
                  <a:pt x="7084907" y="254000"/>
                </a:cubicBezTo>
                <a:cubicBezTo>
                  <a:pt x="6859693" y="228512"/>
                  <a:pt x="6870678" y="251290"/>
                  <a:pt x="6773334" y="254000"/>
                </a:cubicBezTo>
                <a:cubicBezTo>
                  <a:pt x="6675990" y="256710"/>
                  <a:pt x="6494483" y="273926"/>
                  <a:pt x="6339841" y="254000"/>
                </a:cubicBezTo>
                <a:cubicBezTo>
                  <a:pt x="6185199" y="234074"/>
                  <a:pt x="6147637" y="253230"/>
                  <a:pt x="6028267" y="254000"/>
                </a:cubicBezTo>
                <a:cubicBezTo>
                  <a:pt x="5908897" y="254770"/>
                  <a:pt x="5655435" y="236995"/>
                  <a:pt x="5472854" y="254000"/>
                </a:cubicBezTo>
                <a:cubicBezTo>
                  <a:pt x="5290273" y="271005"/>
                  <a:pt x="5065592" y="230928"/>
                  <a:pt x="4917440" y="254000"/>
                </a:cubicBezTo>
                <a:cubicBezTo>
                  <a:pt x="4769288" y="277072"/>
                  <a:pt x="4622030" y="259920"/>
                  <a:pt x="4483947" y="254000"/>
                </a:cubicBezTo>
                <a:cubicBezTo>
                  <a:pt x="4345864" y="248080"/>
                  <a:pt x="4079073" y="264140"/>
                  <a:pt x="3806614" y="254000"/>
                </a:cubicBezTo>
                <a:cubicBezTo>
                  <a:pt x="3534155" y="243860"/>
                  <a:pt x="3323050" y="238921"/>
                  <a:pt x="3129280" y="254000"/>
                </a:cubicBezTo>
                <a:cubicBezTo>
                  <a:pt x="2935510" y="269079"/>
                  <a:pt x="2932743" y="267695"/>
                  <a:pt x="2817707" y="254000"/>
                </a:cubicBezTo>
                <a:cubicBezTo>
                  <a:pt x="2702671" y="240305"/>
                  <a:pt x="2303363" y="264813"/>
                  <a:pt x="2140374" y="254000"/>
                </a:cubicBezTo>
                <a:cubicBezTo>
                  <a:pt x="1977385" y="243187"/>
                  <a:pt x="1690643" y="252081"/>
                  <a:pt x="1463040" y="254000"/>
                </a:cubicBezTo>
                <a:cubicBezTo>
                  <a:pt x="1235437" y="255919"/>
                  <a:pt x="1118695" y="233826"/>
                  <a:pt x="1029547" y="254000"/>
                </a:cubicBezTo>
                <a:cubicBezTo>
                  <a:pt x="940399" y="274174"/>
                  <a:pt x="736952" y="274277"/>
                  <a:pt x="596053" y="254000"/>
                </a:cubicBezTo>
                <a:cubicBezTo>
                  <a:pt x="455154" y="233723"/>
                  <a:pt x="152737" y="234373"/>
                  <a:pt x="0" y="254000"/>
                </a:cubicBezTo>
                <a:cubicBezTo>
                  <a:pt x="8919" y="197144"/>
                  <a:pt x="8882" y="112781"/>
                  <a:pt x="0" y="0"/>
                </a:cubicBezTo>
                <a:close/>
              </a:path>
              <a:path w="12192001" h="254000" stroke="0" extrusionOk="0">
                <a:moveTo>
                  <a:pt x="0" y="0"/>
                </a:moveTo>
                <a:cubicBezTo>
                  <a:pt x="133661" y="-6488"/>
                  <a:pt x="179796" y="-6163"/>
                  <a:pt x="311573" y="0"/>
                </a:cubicBezTo>
                <a:cubicBezTo>
                  <a:pt x="443350" y="6163"/>
                  <a:pt x="510527" y="-3077"/>
                  <a:pt x="623147" y="0"/>
                </a:cubicBezTo>
                <a:cubicBezTo>
                  <a:pt x="735767" y="3077"/>
                  <a:pt x="866872" y="-7575"/>
                  <a:pt x="934720" y="0"/>
                </a:cubicBezTo>
                <a:cubicBezTo>
                  <a:pt x="1002568" y="7575"/>
                  <a:pt x="1332094" y="-3835"/>
                  <a:pt x="1490133" y="0"/>
                </a:cubicBezTo>
                <a:cubicBezTo>
                  <a:pt x="1648172" y="3835"/>
                  <a:pt x="1797388" y="21647"/>
                  <a:pt x="1923627" y="0"/>
                </a:cubicBezTo>
                <a:cubicBezTo>
                  <a:pt x="2049866" y="-21647"/>
                  <a:pt x="2414104" y="-4383"/>
                  <a:pt x="2600960" y="0"/>
                </a:cubicBezTo>
                <a:cubicBezTo>
                  <a:pt x="2787816" y="4383"/>
                  <a:pt x="3163021" y="2012"/>
                  <a:pt x="3522134" y="0"/>
                </a:cubicBezTo>
                <a:cubicBezTo>
                  <a:pt x="3881247" y="-2012"/>
                  <a:pt x="3801054" y="27598"/>
                  <a:pt x="4077547" y="0"/>
                </a:cubicBezTo>
                <a:cubicBezTo>
                  <a:pt x="4354040" y="-27598"/>
                  <a:pt x="4295998" y="6881"/>
                  <a:pt x="4389120" y="0"/>
                </a:cubicBezTo>
                <a:cubicBezTo>
                  <a:pt x="4482242" y="-6881"/>
                  <a:pt x="4621992" y="10500"/>
                  <a:pt x="4822614" y="0"/>
                </a:cubicBezTo>
                <a:cubicBezTo>
                  <a:pt x="5023236" y="-10500"/>
                  <a:pt x="5297440" y="24651"/>
                  <a:pt x="5499947" y="0"/>
                </a:cubicBezTo>
                <a:cubicBezTo>
                  <a:pt x="5702454" y="-24651"/>
                  <a:pt x="5904615" y="20321"/>
                  <a:pt x="6055360" y="0"/>
                </a:cubicBezTo>
                <a:cubicBezTo>
                  <a:pt x="6206105" y="-20321"/>
                  <a:pt x="6387977" y="-9521"/>
                  <a:pt x="6610774" y="0"/>
                </a:cubicBezTo>
                <a:cubicBezTo>
                  <a:pt x="6833571" y="9521"/>
                  <a:pt x="6999520" y="-1638"/>
                  <a:pt x="7166187" y="0"/>
                </a:cubicBezTo>
                <a:cubicBezTo>
                  <a:pt x="7332854" y="1638"/>
                  <a:pt x="7585147" y="3773"/>
                  <a:pt x="7843521" y="0"/>
                </a:cubicBezTo>
                <a:cubicBezTo>
                  <a:pt x="8101895" y="-3773"/>
                  <a:pt x="8135915" y="-10874"/>
                  <a:pt x="8277014" y="0"/>
                </a:cubicBezTo>
                <a:cubicBezTo>
                  <a:pt x="8418113" y="10874"/>
                  <a:pt x="8756405" y="26410"/>
                  <a:pt x="8954347" y="0"/>
                </a:cubicBezTo>
                <a:cubicBezTo>
                  <a:pt x="9152289" y="-26410"/>
                  <a:pt x="9202918" y="-12533"/>
                  <a:pt x="9387841" y="0"/>
                </a:cubicBezTo>
                <a:cubicBezTo>
                  <a:pt x="9572764" y="12533"/>
                  <a:pt x="9915845" y="32015"/>
                  <a:pt x="10187094" y="0"/>
                </a:cubicBezTo>
                <a:cubicBezTo>
                  <a:pt x="10458343" y="-32015"/>
                  <a:pt x="10626389" y="-13496"/>
                  <a:pt x="10986348" y="0"/>
                </a:cubicBezTo>
                <a:cubicBezTo>
                  <a:pt x="11346307" y="13496"/>
                  <a:pt x="11687673" y="28562"/>
                  <a:pt x="12192001" y="0"/>
                </a:cubicBezTo>
                <a:cubicBezTo>
                  <a:pt x="12201589" y="58823"/>
                  <a:pt x="12201052" y="172612"/>
                  <a:pt x="12192001" y="254000"/>
                </a:cubicBezTo>
                <a:cubicBezTo>
                  <a:pt x="11941683" y="248848"/>
                  <a:pt x="11792788" y="256397"/>
                  <a:pt x="11636588" y="254000"/>
                </a:cubicBezTo>
                <a:cubicBezTo>
                  <a:pt x="11480388" y="251603"/>
                  <a:pt x="11266941" y="274427"/>
                  <a:pt x="10959254" y="254000"/>
                </a:cubicBezTo>
                <a:cubicBezTo>
                  <a:pt x="10651567" y="233573"/>
                  <a:pt x="10505470" y="216915"/>
                  <a:pt x="10160001" y="254000"/>
                </a:cubicBezTo>
                <a:cubicBezTo>
                  <a:pt x="9814532" y="291085"/>
                  <a:pt x="9671359" y="264628"/>
                  <a:pt x="9360747" y="254000"/>
                </a:cubicBezTo>
                <a:cubicBezTo>
                  <a:pt x="9050135" y="243372"/>
                  <a:pt x="8918357" y="236833"/>
                  <a:pt x="8683414" y="254000"/>
                </a:cubicBezTo>
                <a:cubicBezTo>
                  <a:pt x="8448471" y="271167"/>
                  <a:pt x="8338799" y="261558"/>
                  <a:pt x="8249921" y="254000"/>
                </a:cubicBezTo>
                <a:cubicBezTo>
                  <a:pt x="8161043" y="246442"/>
                  <a:pt x="8054708" y="238626"/>
                  <a:pt x="7938347" y="254000"/>
                </a:cubicBezTo>
                <a:cubicBezTo>
                  <a:pt x="7821986" y="269374"/>
                  <a:pt x="7588386" y="238043"/>
                  <a:pt x="7382934" y="254000"/>
                </a:cubicBezTo>
                <a:cubicBezTo>
                  <a:pt x="7177482" y="269957"/>
                  <a:pt x="6968070" y="240771"/>
                  <a:pt x="6705601" y="254000"/>
                </a:cubicBezTo>
                <a:cubicBezTo>
                  <a:pt x="6443132" y="267229"/>
                  <a:pt x="6074312" y="267438"/>
                  <a:pt x="5784427" y="254000"/>
                </a:cubicBezTo>
                <a:cubicBezTo>
                  <a:pt x="5494542" y="240562"/>
                  <a:pt x="5303202" y="292183"/>
                  <a:pt x="4985174" y="254000"/>
                </a:cubicBezTo>
                <a:cubicBezTo>
                  <a:pt x="4667146" y="215817"/>
                  <a:pt x="4391302" y="238160"/>
                  <a:pt x="4064000" y="254000"/>
                </a:cubicBezTo>
                <a:cubicBezTo>
                  <a:pt x="3736698" y="269840"/>
                  <a:pt x="3483284" y="220296"/>
                  <a:pt x="3142827" y="254000"/>
                </a:cubicBezTo>
                <a:cubicBezTo>
                  <a:pt x="2802370" y="287704"/>
                  <a:pt x="2639441" y="268720"/>
                  <a:pt x="2465494" y="254000"/>
                </a:cubicBezTo>
                <a:cubicBezTo>
                  <a:pt x="2291547" y="239280"/>
                  <a:pt x="2066244" y="245683"/>
                  <a:pt x="1788160" y="254000"/>
                </a:cubicBezTo>
                <a:cubicBezTo>
                  <a:pt x="1510076" y="262317"/>
                  <a:pt x="1441498" y="260386"/>
                  <a:pt x="1354667" y="254000"/>
                </a:cubicBezTo>
                <a:cubicBezTo>
                  <a:pt x="1267836" y="247614"/>
                  <a:pt x="1081345" y="254129"/>
                  <a:pt x="921173" y="254000"/>
                </a:cubicBezTo>
                <a:cubicBezTo>
                  <a:pt x="761001" y="253871"/>
                  <a:pt x="222441" y="283038"/>
                  <a:pt x="0" y="254000"/>
                </a:cubicBezTo>
                <a:cubicBezTo>
                  <a:pt x="4220" y="159271"/>
                  <a:pt x="-7538" y="55941"/>
                  <a:pt x="0" y="0"/>
                </a:cubicBezTo>
                <a:close/>
              </a:path>
            </a:pathLst>
          </a:custGeom>
          <a:ln>
            <a:solidFill>
              <a:srgbClr val="D4D794"/>
            </a:solidFill>
            <a:extLst>
              <a:ext uri="{C807C97D-BFC1-408E-A445-0C87EB9F89A2}">
                <ask:lineSketchStyleProps xmlns:ask="http://schemas.microsoft.com/office/drawing/2018/sketchyshapes" sd="3888845737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</p:pic>
    </p:spTree>
    <p:extLst>
      <p:ext uri="{BB962C8B-B14F-4D97-AF65-F5344CB8AC3E}">
        <p14:creationId xmlns:p14="http://schemas.microsoft.com/office/powerpoint/2010/main" val="35075970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2389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7/25/2025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8948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18" r:id="rId1"/>
    <p:sldLayoutId id="2147484521" r:id="rId2"/>
    <p:sldLayoutId id="2147484519" r:id="rId3"/>
    <p:sldLayoutId id="2147484520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Relationship Id="rId5" Type="http://schemas.microsoft.com/office/2007/relationships/hdphoto" Target="../media/hdphoto1.wdp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48">
            <a:extLst>
              <a:ext uri="{FF2B5EF4-FFF2-40B4-BE49-F238E27FC236}">
                <a16:creationId xmlns:a16="http://schemas.microsoft.com/office/drawing/2014/main" id="{72F45528-CDFA-53A1-CAF7-795348768469}"/>
              </a:ext>
            </a:extLst>
          </p:cNvPr>
          <p:cNvSpPr txBox="1"/>
          <p:nvPr/>
        </p:nvSpPr>
        <p:spPr>
          <a:xfrm>
            <a:off x="1802386" y="2954568"/>
            <a:ext cx="8587229" cy="13542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377"/>
            <a:r>
              <a:rPr lang="zh-CN" altLang="en-US" sz="88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认识厘米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C3C16668-043B-0426-7FA1-4EA1666B0D52}"/>
              </a:ext>
            </a:extLst>
          </p:cNvPr>
          <p:cNvGrpSpPr/>
          <p:nvPr/>
        </p:nvGrpSpPr>
        <p:grpSpPr>
          <a:xfrm>
            <a:off x="3619391" y="1313251"/>
            <a:ext cx="4953218" cy="1260000"/>
            <a:chOff x="950553" y="1163960"/>
            <a:chExt cx="4953218" cy="1260000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44D392F5-7055-96E7-96F7-913BBC5AC73A}"/>
                </a:ext>
              </a:extLst>
            </p:cNvPr>
            <p:cNvSpPr txBox="1"/>
            <p:nvPr/>
          </p:nvSpPr>
          <p:spPr>
            <a:xfrm>
              <a:off x="2210552" y="1332295"/>
              <a:ext cx="3693219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5400" b="1" dirty="0">
                  <a:solidFill>
                    <a:schemeClr val="bg1"/>
                  </a:solidFill>
                  <a:effectLst>
                    <a:outerShdw dist="635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</a:rPr>
                <a:t>厘米和米</a:t>
              </a:r>
              <a:endParaRPr lang="zh-CN" altLang="en-US" sz="44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</a:endParaRPr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F6E047F8-77FC-09C2-3479-E30EE7D296F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50553" y="1163960"/>
              <a:ext cx="1260000" cy="1260000"/>
            </a:xfrm>
            <a:prstGeom prst="ellipse">
              <a:avLst/>
            </a:prstGeom>
            <a:solidFill>
              <a:srgbClr val="0079AD"/>
            </a:solidFill>
            <a:ln>
              <a:noFill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7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  <a:ea typeface="宋体" panose="02010600030101010101" pitchFamily="2" charset="-122"/>
                </a:rPr>
                <a:t>四</a:t>
              </a:r>
            </a:p>
          </p:txBody>
        </p: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id="{8A9F0511-0277-244E-97DD-A8E6C21B8682}"/>
              </a:ext>
            </a:extLst>
          </p:cNvPr>
          <p:cNvSpPr txBox="1"/>
          <p:nvPr/>
        </p:nvSpPr>
        <p:spPr>
          <a:xfrm>
            <a:off x="212271" y="186501"/>
            <a:ext cx="27082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R·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二年级数学上册</a:t>
            </a:r>
            <a:endParaRPr lang="zh-CN" altLang="en-US" sz="2000" dirty="0">
              <a:effectLst>
                <a:outerShdw dist="635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终止 1">
            <a:extLst>
              <a:ext uri="{FF2B5EF4-FFF2-40B4-BE49-F238E27FC236}">
                <a16:creationId xmlns:a16="http://schemas.microsoft.com/office/drawing/2014/main" id="{ED36D97D-B9E1-3055-E41B-5AB7EBD7CC7B}"/>
              </a:ext>
            </a:extLst>
          </p:cNvPr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48725E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情境导入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8067A41F-27D5-C981-378F-3B878201CE2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3484" y="4165483"/>
            <a:ext cx="2085312" cy="2097401"/>
          </a:xfrm>
          <a:prstGeom prst="rect">
            <a:avLst/>
          </a:prstGeom>
        </p:spPr>
      </p:pic>
      <p:sp>
        <p:nvSpPr>
          <p:cNvPr id="4" name="对话气泡: 圆角矩形 3">
            <a:extLst>
              <a:ext uri="{FF2B5EF4-FFF2-40B4-BE49-F238E27FC236}">
                <a16:creationId xmlns:a16="http://schemas.microsoft.com/office/drawing/2014/main" id="{F5A835A8-0925-40EC-ED09-1C41623EF2BC}"/>
              </a:ext>
            </a:extLst>
          </p:cNvPr>
          <p:cNvSpPr/>
          <p:nvPr/>
        </p:nvSpPr>
        <p:spPr>
          <a:xfrm>
            <a:off x="2808514" y="4555748"/>
            <a:ext cx="7107504" cy="1316870"/>
          </a:xfrm>
          <a:prstGeom prst="wedgeRoundRectCallout">
            <a:avLst>
              <a:gd name="adj1" fmla="val -58103"/>
              <a:gd name="adj2" fmla="val -15022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lnSpc>
                <a:spcPct val="114000"/>
              </a:lnSpc>
              <a:defRPr/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你认识这些文具吗？哪种文具可以测量物体的长度？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19CF2050-5140-6B5D-CD19-55B06B8CB2D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12641" y="1273607"/>
            <a:ext cx="1520126" cy="278487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4B08CF51-8894-669D-B203-A423719A706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11093" y="1344014"/>
            <a:ext cx="2644055" cy="2644055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A675D932-5733-DF5D-33F4-AD5C9AAFE0C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69760" y="1211811"/>
            <a:ext cx="2908460" cy="290846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2241EF68-8793-2953-9E07-872631802AA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176374">
            <a:off x="868104" y="1198218"/>
            <a:ext cx="3199306" cy="3199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122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图片 68">
            <a:extLst>
              <a:ext uri="{FF2B5EF4-FFF2-40B4-BE49-F238E27FC236}">
                <a16:creationId xmlns:a16="http://schemas.microsoft.com/office/drawing/2014/main" id="{2801C2FF-16D2-2E79-6EFD-08C7355C2EF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9190" y="2227637"/>
            <a:ext cx="5044753" cy="3597813"/>
          </a:xfrm>
          <a:prstGeom prst="rect">
            <a:avLst/>
          </a:prstGeom>
        </p:spPr>
      </p:pic>
      <p:pic>
        <p:nvPicPr>
          <p:cNvPr id="76" name="Picture 12" descr="E:\2022年工作\数学 二年级上册-B（导图）2022-08-06\XXSX_2B_t002_02.png">
            <a:extLst>
              <a:ext uri="{FF2B5EF4-FFF2-40B4-BE49-F238E27FC236}">
                <a16:creationId xmlns:a16="http://schemas.microsoft.com/office/drawing/2014/main" id="{7E9ED99D-3043-9F05-8B4D-DB5E834AA6E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065128" y="2947483"/>
            <a:ext cx="3635298" cy="728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" name="图片 77">
            <a:extLst>
              <a:ext uri="{FF2B5EF4-FFF2-40B4-BE49-F238E27FC236}">
                <a16:creationId xmlns:a16="http://schemas.microsoft.com/office/drawing/2014/main" id="{9D89973B-3EDB-D096-8B0A-DF691D5F945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02254" y="4013413"/>
            <a:ext cx="2580416" cy="665914"/>
          </a:xfrm>
          <a:prstGeom prst="rect">
            <a:avLst/>
          </a:prstGeom>
        </p:spPr>
      </p:pic>
      <p:pic>
        <p:nvPicPr>
          <p:cNvPr id="79" name="Picture 10">
            <a:extLst>
              <a:ext uri="{FF2B5EF4-FFF2-40B4-BE49-F238E27FC236}">
                <a16:creationId xmlns:a16="http://schemas.microsoft.com/office/drawing/2014/main" id="{BDAB2B3D-5AEA-E212-C850-427F1F9054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289955" y="4288906"/>
            <a:ext cx="2468090" cy="1591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0" name="Picture 10">
            <a:extLst>
              <a:ext uri="{FF2B5EF4-FFF2-40B4-BE49-F238E27FC236}">
                <a16:creationId xmlns:a16="http://schemas.microsoft.com/office/drawing/2014/main" id="{5BEDD883-1802-6060-66AA-062A428001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289955" y="4288906"/>
            <a:ext cx="2468090" cy="1591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10" descr="E:\R二数上\resource\U01\doc\一拃.png">
            <a:extLst>
              <a:ext uri="{FF2B5EF4-FFF2-40B4-BE49-F238E27FC236}">
                <a16:creationId xmlns:a16="http://schemas.microsoft.com/office/drawing/2014/main" id="{03F87C0D-49BC-4B00-AE02-20138BFEF4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036380" y="2479133"/>
            <a:ext cx="610259" cy="488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10" descr="E:\R二数上\resource\U01\doc\一拃.png">
            <a:extLst>
              <a:ext uri="{FF2B5EF4-FFF2-40B4-BE49-F238E27FC236}">
                <a16:creationId xmlns:a16="http://schemas.microsoft.com/office/drawing/2014/main" id="{617BDD92-BB1E-6966-5ABE-5A37E0BB04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469551" y="2479133"/>
            <a:ext cx="610259" cy="488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0" descr="E:\R二数上\resource\U01\doc\一拃.png">
            <a:extLst>
              <a:ext uri="{FF2B5EF4-FFF2-40B4-BE49-F238E27FC236}">
                <a16:creationId xmlns:a16="http://schemas.microsoft.com/office/drawing/2014/main" id="{873DD4A8-B3A6-2476-7451-992EC0840B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902724" y="2479133"/>
            <a:ext cx="610259" cy="488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0" descr="E:\R二数上\resource\U01\doc\一拃.png">
            <a:extLst>
              <a:ext uri="{FF2B5EF4-FFF2-40B4-BE49-F238E27FC236}">
                <a16:creationId xmlns:a16="http://schemas.microsoft.com/office/drawing/2014/main" id="{63ACD214-1ECB-8303-F105-E356C0B4C3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335897" y="2479133"/>
            <a:ext cx="610259" cy="488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0" descr="E:\R二数上\resource\U01\doc\一拃.png">
            <a:extLst>
              <a:ext uri="{FF2B5EF4-FFF2-40B4-BE49-F238E27FC236}">
                <a16:creationId xmlns:a16="http://schemas.microsoft.com/office/drawing/2014/main" id="{EF884E6B-B23D-4A08-34D5-3B3983C65E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036611" y="2479133"/>
            <a:ext cx="610259" cy="488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2" descr="E:\R二数上\resource\U01\doc\脚掌长.png">
            <a:extLst>
              <a:ext uri="{FF2B5EF4-FFF2-40B4-BE49-F238E27FC236}">
                <a16:creationId xmlns:a16="http://schemas.microsoft.com/office/drawing/2014/main" id="{48882144-F5F5-D851-87F8-94BA2300CB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717494" y="4693109"/>
            <a:ext cx="618057" cy="327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2" descr="E:\R二数上\resource\U01\doc\脚掌长.png">
            <a:extLst>
              <a:ext uri="{FF2B5EF4-FFF2-40B4-BE49-F238E27FC236}">
                <a16:creationId xmlns:a16="http://schemas.microsoft.com/office/drawing/2014/main" id="{3FA5777F-F901-F42B-410F-6695ED5FBA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343803" y="4693109"/>
            <a:ext cx="618057" cy="327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2" descr="E:\R二数上\resource\U01\doc\脚掌长.png">
            <a:extLst>
              <a:ext uri="{FF2B5EF4-FFF2-40B4-BE49-F238E27FC236}">
                <a16:creationId xmlns:a16="http://schemas.microsoft.com/office/drawing/2014/main" id="{EE886B15-AEE5-44E4-156F-D687DDA34F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970112" y="4693109"/>
            <a:ext cx="618057" cy="327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2" descr="E:\R二数上\resource\U01\doc\脚掌长.png">
            <a:extLst>
              <a:ext uri="{FF2B5EF4-FFF2-40B4-BE49-F238E27FC236}">
                <a16:creationId xmlns:a16="http://schemas.microsoft.com/office/drawing/2014/main" id="{1E7CAB8E-3DF0-7807-0C8E-DADDB182F9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717494" y="4693109"/>
            <a:ext cx="618057" cy="327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7D789C30-A6B8-6309-812F-A886FCD19C58}"/>
              </a:ext>
            </a:extLst>
          </p:cNvPr>
          <p:cNvSpPr txBox="1"/>
          <p:nvPr/>
        </p:nvSpPr>
        <p:spPr>
          <a:xfrm>
            <a:off x="1720268" y="909188"/>
            <a:ext cx="8347715" cy="12613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很久以前，没有尺子，人们是怎么量长度的？说一说你所了解的方法。</a:t>
            </a: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273A4112-DE87-7DD4-2A20-8F1597C782F4}"/>
              </a:ext>
            </a:extLst>
          </p:cNvPr>
          <p:cNvGrpSpPr>
            <a:grpSpLocks/>
          </p:cNvGrpSpPr>
          <p:nvPr/>
        </p:nvGrpSpPr>
        <p:grpSpPr bwMode="auto">
          <a:xfrm>
            <a:off x="1283210" y="3991234"/>
            <a:ext cx="2490497" cy="1889079"/>
            <a:chOff x="2007238" y="752823"/>
            <a:chExt cx="2490105" cy="2185661"/>
          </a:xfrm>
        </p:grpSpPr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86600764-3BC7-6B12-0F6D-EC28280DB0B9}"/>
                </a:ext>
              </a:extLst>
            </p:cNvPr>
            <p:cNvCxnSpPr/>
            <p:nvPr/>
          </p:nvCxnSpPr>
          <p:spPr>
            <a:xfrm>
              <a:off x="2007238" y="752823"/>
              <a:ext cx="0" cy="2160000"/>
            </a:xfrm>
            <a:prstGeom prst="line">
              <a:avLst/>
            </a:prstGeom>
            <a:ln w="317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B517B279-054D-890F-FA3D-E2530D652427}"/>
                </a:ext>
              </a:extLst>
            </p:cNvPr>
            <p:cNvCxnSpPr/>
            <p:nvPr/>
          </p:nvCxnSpPr>
          <p:spPr>
            <a:xfrm>
              <a:off x="4497343" y="778484"/>
              <a:ext cx="0" cy="2160000"/>
            </a:xfrm>
            <a:prstGeom prst="line">
              <a:avLst/>
            </a:prstGeom>
            <a:ln w="317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265314A9-7A98-D7B3-D001-7BB9B81AA429}"/>
              </a:ext>
            </a:extLst>
          </p:cNvPr>
          <p:cNvCxnSpPr>
            <a:cxnSpLocks/>
          </p:cNvCxnSpPr>
          <p:nvPr/>
        </p:nvCxnSpPr>
        <p:spPr>
          <a:xfrm>
            <a:off x="1283210" y="4156334"/>
            <a:ext cx="2493453" cy="10854"/>
          </a:xfrm>
          <a:prstGeom prst="line">
            <a:avLst/>
          </a:prstGeom>
          <a:ln w="31750">
            <a:solidFill>
              <a:srgbClr val="0000FF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6FAA4950-916C-B1DA-F142-D0764D86D1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6473" y="2654921"/>
            <a:ext cx="2605088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>
              <a:buFont typeface="Arial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宋体" panose="02010600030101010101" pitchFamily="2" charset="-122"/>
              </a:rPr>
              <a:t>   tuǒ</a:t>
            </a:r>
            <a:r>
              <a:rPr lang="en-US" altLang="zh-CN" sz="4000" b="1">
                <a:solidFill>
                  <a:srgbClr val="FF0000"/>
                </a:solidFill>
                <a:latin typeface="宋体" panose="02010600030101010101" pitchFamily="2" charset="-122"/>
              </a:rPr>
              <a:t> </a:t>
            </a:r>
          </a:p>
          <a:p>
            <a:pPr algn="ctr" eaLnBrk="1" hangingPunct="1">
              <a:buFont typeface="Arial" charset="0"/>
              <a:buNone/>
            </a:pPr>
            <a:r>
              <a:rPr lang="en-US" altLang="zh-CN" sz="4800" b="1">
                <a:solidFill>
                  <a:srgbClr val="FF0000"/>
                </a:solidFill>
              </a:rPr>
              <a:t>1 </a:t>
            </a:r>
            <a:r>
              <a:rPr lang="zh-CN" altLang="en-US" sz="48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庹</a:t>
            </a:r>
            <a:endParaRPr lang="zh-CN" altLang="en-US" sz="4800" b="1" dirty="0">
              <a:solidFill>
                <a:srgbClr val="FF0000"/>
              </a:solidFill>
            </a:endParaRPr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73D9D4EC-7722-6CB4-710C-45EF73CCE94A}"/>
              </a:ext>
            </a:extLst>
          </p:cNvPr>
          <p:cNvGrpSpPr>
            <a:grpSpLocks/>
          </p:cNvGrpSpPr>
          <p:nvPr/>
        </p:nvGrpSpPr>
        <p:grpSpPr bwMode="auto">
          <a:xfrm>
            <a:off x="10067983" y="2227637"/>
            <a:ext cx="575481" cy="773298"/>
            <a:chOff x="2007238" y="666262"/>
            <a:chExt cx="1147418" cy="2160000"/>
          </a:xfrm>
        </p:grpSpPr>
        <p:cxnSp>
          <p:nvCxnSpPr>
            <p:cNvPr id="26" name="直接连接符 25">
              <a:extLst>
                <a:ext uri="{FF2B5EF4-FFF2-40B4-BE49-F238E27FC236}">
                  <a16:creationId xmlns:a16="http://schemas.microsoft.com/office/drawing/2014/main" id="{A6DACBE4-7BD0-6DB1-AA7D-D4154C6DDBB5}"/>
                </a:ext>
              </a:extLst>
            </p:cNvPr>
            <p:cNvCxnSpPr/>
            <p:nvPr/>
          </p:nvCxnSpPr>
          <p:spPr>
            <a:xfrm>
              <a:off x="2007238" y="666262"/>
              <a:ext cx="0" cy="2160000"/>
            </a:xfrm>
            <a:prstGeom prst="line">
              <a:avLst/>
            </a:prstGeom>
            <a:ln w="317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>
              <a:extLst>
                <a:ext uri="{FF2B5EF4-FFF2-40B4-BE49-F238E27FC236}">
                  <a16:creationId xmlns:a16="http://schemas.microsoft.com/office/drawing/2014/main" id="{F77BB4ED-8102-DA7B-6F1C-5486E9D00D4D}"/>
                </a:ext>
              </a:extLst>
            </p:cNvPr>
            <p:cNvCxnSpPr/>
            <p:nvPr/>
          </p:nvCxnSpPr>
          <p:spPr>
            <a:xfrm>
              <a:off x="3154656" y="666262"/>
              <a:ext cx="0" cy="2160000"/>
            </a:xfrm>
            <a:prstGeom prst="line">
              <a:avLst/>
            </a:prstGeom>
            <a:ln w="317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6432838D-4A10-8AEE-FBF8-F3A18F0EFCAD}"/>
              </a:ext>
            </a:extLst>
          </p:cNvPr>
          <p:cNvCxnSpPr>
            <a:cxnSpLocks/>
          </p:cNvCxnSpPr>
          <p:nvPr/>
        </p:nvCxnSpPr>
        <p:spPr>
          <a:xfrm>
            <a:off x="10071158" y="2364833"/>
            <a:ext cx="575481" cy="0"/>
          </a:xfrm>
          <a:prstGeom prst="line">
            <a:avLst/>
          </a:prstGeom>
          <a:ln w="31750">
            <a:solidFill>
              <a:srgbClr val="0000FF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7">
            <a:extLst>
              <a:ext uri="{FF2B5EF4-FFF2-40B4-BE49-F238E27FC236}">
                <a16:creationId xmlns:a16="http://schemas.microsoft.com/office/drawing/2014/main" id="{DD71821E-6BAA-65F2-BC1A-81D1699487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75965" y="942321"/>
            <a:ext cx="2331087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ctr" eaLnBrk="1" hangingPunct="1">
              <a:buFont typeface="Arial" charset="0"/>
              <a:buNone/>
              <a:defRPr sz="3200" b="1">
                <a:solidFill>
                  <a:srgbClr val="FF0000"/>
                </a:solidFill>
              </a:defRPr>
            </a:lvl1pPr>
          </a:lstStyle>
          <a:p>
            <a:r>
              <a:rPr lang="en-US" altLang="zh-CN">
                <a:latin typeface="宋体" panose="02010600030101010101" pitchFamily="2" charset="-122"/>
              </a:rPr>
              <a:t>  zhǎ</a:t>
            </a:r>
          </a:p>
          <a:p>
            <a:r>
              <a:rPr lang="en-US" altLang="zh-CN" sz="4800"/>
              <a:t>1 </a:t>
            </a:r>
            <a:r>
              <a:rPr lang="zh-CN" altLang="en-US" sz="4800"/>
              <a:t>拃</a:t>
            </a:r>
            <a:endParaRPr lang="zh-CN" altLang="en-US" sz="4800" dirty="0"/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36D24332-5349-47DF-39C6-D7EDF22635A6}"/>
              </a:ext>
            </a:extLst>
          </p:cNvPr>
          <p:cNvGrpSpPr>
            <a:grpSpLocks/>
          </p:cNvGrpSpPr>
          <p:nvPr/>
        </p:nvGrpSpPr>
        <p:grpSpPr bwMode="auto">
          <a:xfrm>
            <a:off x="7712731" y="4447324"/>
            <a:ext cx="615938" cy="906720"/>
            <a:chOff x="1919075" y="700925"/>
            <a:chExt cx="1095883" cy="2160000"/>
          </a:xfrm>
        </p:grpSpPr>
        <p:cxnSp>
          <p:nvCxnSpPr>
            <p:cNvPr id="32" name="直接连接符 31">
              <a:extLst>
                <a:ext uri="{FF2B5EF4-FFF2-40B4-BE49-F238E27FC236}">
                  <a16:creationId xmlns:a16="http://schemas.microsoft.com/office/drawing/2014/main" id="{65136318-FBA4-545A-193D-F33C6D2E2E75}"/>
                </a:ext>
              </a:extLst>
            </p:cNvPr>
            <p:cNvCxnSpPr/>
            <p:nvPr/>
          </p:nvCxnSpPr>
          <p:spPr>
            <a:xfrm>
              <a:off x="1919075" y="700925"/>
              <a:ext cx="0" cy="2160000"/>
            </a:xfrm>
            <a:prstGeom prst="line">
              <a:avLst/>
            </a:prstGeom>
            <a:ln w="317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>
              <a:extLst>
                <a:ext uri="{FF2B5EF4-FFF2-40B4-BE49-F238E27FC236}">
                  <a16:creationId xmlns:a16="http://schemas.microsoft.com/office/drawing/2014/main" id="{C8B55542-8A14-AAFF-2B9D-FEE25B54F73A}"/>
                </a:ext>
              </a:extLst>
            </p:cNvPr>
            <p:cNvCxnSpPr/>
            <p:nvPr/>
          </p:nvCxnSpPr>
          <p:spPr>
            <a:xfrm>
              <a:off x="3014958" y="700925"/>
              <a:ext cx="0" cy="2160000"/>
            </a:xfrm>
            <a:prstGeom prst="line">
              <a:avLst/>
            </a:prstGeom>
            <a:ln w="317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TextBox 7">
            <a:extLst>
              <a:ext uri="{FF2B5EF4-FFF2-40B4-BE49-F238E27FC236}">
                <a16:creationId xmlns:a16="http://schemas.microsoft.com/office/drawing/2014/main" id="{F086590C-91FD-084C-DF45-04D18AA6EF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5406" y="5372456"/>
            <a:ext cx="380726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ctr" eaLnBrk="1" hangingPunct="1">
              <a:buFont typeface="Arial" charset="0"/>
              <a:buNone/>
              <a:defRPr sz="3200" b="1">
                <a:solidFill>
                  <a:srgbClr val="FF0000"/>
                </a:solidFill>
              </a:defRPr>
            </a:lvl1pPr>
          </a:lstStyle>
          <a:p>
            <a:r>
              <a:rPr lang="en-US" altLang="zh-CN" sz="4800" dirty="0"/>
              <a:t>1</a:t>
            </a:r>
            <a:r>
              <a:rPr lang="zh-CN" altLang="en-US" sz="4800" dirty="0"/>
              <a:t>个脚长</a:t>
            </a:r>
          </a:p>
        </p:txBody>
      </p:sp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id="{181210B1-2C33-E98F-B7A3-88FEFB97A9A7}"/>
              </a:ext>
            </a:extLst>
          </p:cNvPr>
          <p:cNvCxnSpPr>
            <a:cxnSpLocks/>
          </p:cNvCxnSpPr>
          <p:nvPr/>
        </p:nvCxnSpPr>
        <p:spPr>
          <a:xfrm>
            <a:off x="7702254" y="5173722"/>
            <a:ext cx="641549" cy="0"/>
          </a:xfrm>
          <a:prstGeom prst="line">
            <a:avLst/>
          </a:prstGeom>
          <a:ln w="31750">
            <a:solidFill>
              <a:srgbClr val="0000FF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流程图: 终止 37">
            <a:extLst>
              <a:ext uri="{FF2B5EF4-FFF2-40B4-BE49-F238E27FC236}">
                <a16:creationId xmlns:a16="http://schemas.microsoft.com/office/drawing/2014/main" id="{2D55D4B0-539C-DDB7-F6C6-139DEA92330C}"/>
              </a:ext>
            </a:extLst>
          </p:cNvPr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48725E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探索新知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3E6B9E82-676B-E866-C404-6503C8F0E5E9}"/>
              </a:ext>
            </a:extLst>
          </p:cNvPr>
          <p:cNvSpPr txBox="1"/>
          <p:nvPr/>
        </p:nvSpPr>
        <p:spPr>
          <a:xfrm>
            <a:off x="3243519" y="5987020"/>
            <a:ext cx="16924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/>
              <a:t>石头</a:t>
            </a:r>
            <a:endParaRPr lang="en-US" b="1"/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8C48845B-75B2-C527-D5BB-747F1628EE05}"/>
              </a:ext>
            </a:extLst>
          </p:cNvPr>
          <p:cNvSpPr txBox="1"/>
          <p:nvPr/>
        </p:nvSpPr>
        <p:spPr>
          <a:xfrm>
            <a:off x="6636204" y="3066278"/>
            <a:ext cx="16924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/>
              <a:t>草席</a:t>
            </a:r>
            <a:endParaRPr lang="en-US" b="1"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7475904F-754F-8AF8-75A2-5974E3678124}"/>
              </a:ext>
            </a:extLst>
          </p:cNvPr>
          <p:cNvSpPr txBox="1"/>
          <p:nvPr/>
        </p:nvSpPr>
        <p:spPr>
          <a:xfrm>
            <a:off x="6643086" y="4198464"/>
            <a:ext cx="16924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/>
              <a:t>木棍</a:t>
            </a:r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val="2337195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indefinite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6" dur="indefinite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4.81481E-6 L 0.203 4.81481E-6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14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8" dur="indefinite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7.40741E-7 L -0.04649 -7.40741E-7 " pathEditMode="relative" rAng="0" ptsTypes="AA">
                                      <p:cBhvr>
                                        <p:cTn id="6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3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6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649 -7.40741E-7 L -0.09284 -7.40741E-7 " pathEditMode="relative" rAng="0" ptsTypes="AA">
                                      <p:cBhvr>
                                        <p:cTn id="6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1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000"/>
                            </p:stCondLst>
                            <p:childTnLst>
                              <p:par>
                                <p:cTn id="7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4" dur="indefinite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284 -7.40741E-7 L -0.13946 -7.40741E-7 " pathEditMode="relative" rAng="0" ptsTypes="AA">
                                      <p:cBhvr>
                                        <p:cTn id="7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3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000"/>
                            </p:stCondLst>
                            <p:childTnLst>
                              <p:par>
                                <p:cTn id="7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82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3000"/>
                            </p:stCondLst>
                            <p:childTnLst>
                              <p:par>
                                <p:cTn id="84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3946 -7.40741E-7 L -0.18594 -7.40741E-7 " pathEditMode="relative" rAng="0" ptsTypes="AA">
                                      <p:cBhvr>
                                        <p:cTn id="8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3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5" dur="indefinite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4.81481E-6 L 0.0513 4.81481E-6 " pathEditMode="relative" rAng="0" ptsTypes="AA">
                                      <p:cBhvr>
                                        <p:cTn id="9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6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00"/>
                            </p:stCondLst>
                            <p:childTnLst>
                              <p:par>
                                <p:cTn id="9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3" dur="indefinite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13 4.81481E-6 L 0.10287 4.81481E-6 " pathEditMode="relative" rAng="0" ptsTypes="AA">
                                      <p:cBhvr>
                                        <p:cTn id="10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7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2000"/>
                            </p:stCondLst>
                            <p:childTnLst>
                              <p:par>
                                <p:cTn id="10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11" dur="indefinite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287 4.81481E-6 L 0.15404 4.81481E-6 " pathEditMode="relative" rAng="0" ptsTypes="AA">
                                      <p:cBhvr>
                                        <p:cTn id="1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5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9" grpId="0"/>
      <p:bldP spid="3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1">
            <a:extLst>
              <a:ext uri="{FF2B5EF4-FFF2-40B4-BE49-F238E27FC236}">
                <a16:creationId xmlns:a16="http://schemas.microsoft.com/office/drawing/2014/main" id="{21CE18D7-317F-A3DC-CCC8-BCCCBEF4D2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" r="22"/>
          <a:stretch/>
        </p:blipFill>
        <p:spPr bwMode="auto">
          <a:xfrm>
            <a:off x="2822346" y="1159341"/>
            <a:ext cx="5518858" cy="34610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7256F25C-EDBB-7B4A-0ABD-9229DBB716F5}"/>
              </a:ext>
            </a:extLst>
          </p:cNvPr>
          <p:cNvSpPr txBox="1"/>
          <p:nvPr/>
        </p:nvSpPr>
        <p:spPr>
          <a:xfrm>
            <a:off x="385718" y="330598"/>
            <a:ext cx="667560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231F2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用</a:t>
            </a:r>
            <a:r>
              <a:rPr lang="zh-CN" altLang="en-US" sz="3600" b="1" dirty="0">
                <a:solidFill>
                  <a:srgbClr val="231F2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拃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作单位量一量课桌的长度。</a:t>
            </a:r>
            <a:endParaRPr lang="zh-CN" altLang="en-US" sz="4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0E3565ED-FE43-AE4F-CB86-47A5B1F6448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5647" y="1407663"/>
            <a:ext cx="3536639" cy="3187955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B8923CE3-2BFE-44E1-4B9D-9DF71A142C2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41731" y="810425"/>
            <a:ext cx="4204336" cy="3809944"/>
          </a:xfrm>
          <a:prstGeom prst="rect">
            <a:avLst/>
          </a:prstGeom>
        </p:spPr>
      </p:pic>
      <p:sp>
        <p:nvSpPr>
          <p:cNvPr id="16" name="对话气泡: 圆角矩形 15">
            <a:extLst>
              <a:ext uri="{FF2B5EF4-FFF2-40B4-BE49-F238E27FC236}">
                <a16:creationId xmlns:a16="http://schemas.microsoft.com/office/drawing/2014/main" id="{61137411-4BD9-7DBF-2C84-A8F212BA1249}"/>
              </a:ext>
            </a:extLst>
          </p:cNvPr>
          <p:cNvSpPr/>
          <p:nvPr/>
        </p:nvSpPr>
        <p:spPr>
          <a:xfrm>
            <a:off x="3480813" y="1059084"/>
            <a:ext cx="2055316" cy="697157"/>
          </a:xfrm>
          <a:prstGeom prst="wedgeRoundRectCallout">
            <a:avLst>
              <a:gd name="adj1" fmla="val -9591"/>
              <a:gd name="adj2" fmla="val 68116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lnSpc>
                <a:spcPct val="114000"/>
              </a:lnSpc>
              <a:defRPr/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有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5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拃长。</a:t>
            </a:r>
          </a:p>
        </p:txBody>
      </p:sp>
      <p:sp>
        <p:nvSpPr>
          <p:cNvPr id="17" name="对话气泡: 圆角矩形 16">
            <a:extLst>
              <a:ext uri="{FF2B5EF4-FFF2-40B4-BE49-F238E27FC236}">
                <a16:creationId xmlns:a16="http://schemas.microsoft.com/office/drawing/2014/main" id="{6A37520A-12A2-1B37-2969-AC9EF9E14E1E}"/>
              </a:ext>
            </a:extLst>
          </p:cNvPr>
          <p:cNvSpPr/>
          <p:nvPr/>
        </p:nvSpPr>
        <p:spPr>
          <a:xfrm>
            <a:off x="7061325" y="357185"/>
            <a:ext cx="2055316" cy="697157"/>
          </a:xfrm>
          <a:prstGeom prst="wedgeRoundRectCallout">
            <a:avLst>
              <a:gd name="adj1" fmla="val -36818"/>
              <a:gd name="adj2" fmla="val 62225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lnSpc>
                <a:spcPct val="114000"/>
              </a:lnSpc>
              <a:defRPr/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有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拃长。</a:t>
            </a:r>
          </a:p>
        </p:txBody>
      </p:sp>
      <p:sp>
        <p:nvSpPr>
          <p:cNvPr id="19" name="对话气泡: 圆角矩形 18">
            <a:extLst>
              <a:ext uri="{FF2B5EF4-FFF2-40B4-BE49-F238E27FC236}">
                <a16:creationId xmlns:a16="http://schemas.microsoft.com/office/drawing/2014/main" id="{A6196928-11BC-D3CF-A650-BF17549711FA}"/>
              </a:ext>
            </a:extLst>
          </p:cNvPr>
          <p:cNvSpPr/>
          <p:nvPr/>
        </p:nvSpPr>
        <p:spPr>
          <a:xfrm>
            <a:off x="8479702" y="1212218"/>
            <a:ext cx="3437382" cy="1731987"/>
          </a:xfrm>
          <a:prstGeom prst="wedgeRoundRectCallout">
            <a:avLst>
              <a:gd name="adj1" fmla="val 30620"/>
              <a:gd name="adj2" fmla="val 67867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defRPr/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量的是相同的长度，为什么结果不一样呢？</a:t>
            </a:r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B1B8B01A-E9A9-9BDC-DDFC-23ED7D446D4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3847" y="3117922"/>
            <a:ext cx="1356818" cy="1356818"/>
          </a:xfrm>
          <a:prstGeom prst="rect">
            <a:avLst/>
          </a:prstGeom>
        </p:spPr>
      </p:pic>
      <p:sp>
        <p:nvSpPr>
          <p:cNvPr id="22" name="对话气泡: 圆角矩形 21">
            <a:extLst>
              <a:ext uri="{FF2B5EF4-FFF2-40B4-BE49-F238E27FC236}">
                <a16:creationId xmlns:a16="http://schemas.microsoft.com/office/drawing/2014/main" id="{46CF2CD8-4D59-FBDD-11EA-BEDE90EAE97D}"/>
              </a:ext>
            </a:extLst>
          </p:cNvPr>
          <p:cNvSpPr/>
          <p:nvPr/>
        </p:nvSpPr>
        <p:spPr>
          <a:xfrm>
            <a:off x="649745" y="1869844"/>
            <a:ext cx="3005854" cy="1316870"/>
          </a:xfrm>
          <a:prstGeom prst="wedgeRoundRectCallout">
            <a:avLst>
              <a:gd name="adj1" fmla="val -35015"/>
              <a:gd name="adj2" fmla="val 57883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lnSpc>
                <a:spcPct val="114000"/>
              </a:lnSpc>
              <a:defRPr/>
            </a:pP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每个人的“拃”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不一样长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。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19CDC771-7623-1C91-D710-82EA160BC543}"/>
              </a:ext>
            </a:extLst>
          </p:cNvPr>
          <p:cNvSpPr txBox="1"/>
          <p:nvPr/>
        </p:nvSpPr>
        <p:spPr>
          <a:xfrm>
            <a:off x="1501907" y="5002909"/>
            <a:ext cx="9188186" cy="130022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为了便于比较和交流，测量时需要使用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统一的长度单位</a:t>
            </a:r>
            <a:r>
              <a:rPr lang="zh-CN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</a:p>
        </p:txBody>
      </p:sp>
      <p:pic>
        <p:nvPicPr>
          <p:cNvPr id="18" name="Picture 31" descr="两小豆形象之聪聪PPT用（反边）">
            <a:extLst>
              <a:ext uri="{FF2B5EF4-FFF2-40B4-BE49-F238E27FC236}">
                <a16:creationId xmlns:a16="http://schemas.microsoft.com/office/drawing/2014/main" id="{70833E5C-857A-E6D2-21AA-15CF7914DD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9831" y="3296905"/>
            <a:ext cx="1378267" cy="1467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9866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9" grpId="0" animBg="1"/>
      <p:bldP spid="22" grpId="0" animBg="1"/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B83EF120-EF62-6FC8-BDAF-BEE8E121AD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6089" y="254652"/>
            <a:ext cx="904663" cy="904663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305167B1-94E3-5571-732C-A3247D750C5F}"/>
              </a:ext>
            </a:extLst>
          </p:cNvPr>
          <p:cNvSpPr txBox="1"/>
          <p:nvPr/>
        </p:nvSpPr>
        <p:spPr>
          <a:xfrm>
            <a:off x="1688641" y="254652"/>
            <a:ext cx="932882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231F2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zh-CN" altLang="en-US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厘米</a:t>
            </a: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”是一个统一的长度单位。厘米可以用“</a:t>
            </a:r>
            <a:r>
              <a:rPr lang="en-US" altLang="zh-CN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cm</a:t>
            </a: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”表示。</a:t>
            </a:r>
            <a:r>
              <a:rPr lang="zh-CN" altLang="en-US"/>
              <a:t>下</a:t>
            </a:r>
            <a:r>
              <a:rPr lang="zh-CN" altLang="en-US" dirty="0"/>
              <a:t>图是一把尺子的一部分。</a:t>
            </a:r>
          </a:p>
        </p:txBody>
      </p:sp>
      <p:pic>
        <p:nvPicPr>
          <p:cNvPr id="25" name="Picture 15" descr="尺子">
            <a:extLst>
              <a:ext uri="{FF2B5EF4-FFF2-40B4-BE49-F238E27FC236}">
                <a16:creationId xmlns:a16="http://schemas.microsoft.com/office/drawing/2014/main" id="{056375A7-7EE3-421A-FF35-EC2ED14FA8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868" y="2426807"/>
            <a:ext cx="10926904" cy="1161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矩形 25">
            <a:extLst>
              <a:ext uri="{FF2B5EF4-FFF2-40B4-BE49-F238E27FC236}">
                <a16:creationId xmlns:a16="http://schemas.microsoft.com/office/drawing/2014/main" id="{E17B1868-7A4B-9DCC-F347-096D3475C34B}"/>
              </a:ext>
            </a:extLst>
          </p:cNvPr>
          <p:cNvSpPr/>
          <p:nvPr/>
        </p:nvSpPr>
        <p:spPr>
          <a:xfrm>
            <a:off x="1414615" y="2434427"/>
            <a:ext cx="1139190" cy="323850"/>
          </a:xfrm>
          <a:prstGeom prst="rect">
            <a:avLst/>
          </a:prstGeom>
          <a:solidFill>
            <a:srgbClr val="FF6D69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F6E3A006-150E-17A7-86E0-13F2877BAECF}"/>
              </a:ext>
            </a:extLst>
          </p:cNvPr>
          <p:cNvSpPr/>
          <p:nvPr/>
        </p:nvSpPr>
        <p:spPr>
          <a:xfrm>
            <a:off x="1326017" y="1880944"/>
            <a:ext cx="131638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 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厘米</a:t>
            </a: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E8B97835-7BCA-65CA-8639-D0CDD87A08F1}"/>
              </a:ext>
            </a:extLst>
          </p:cNvPr>
          <p:cNvSpPr/>
          <p:nvPr/>
        </p:nvSpPr>
        <p:spPr>
          <a:xfrm>
            <a:off x="2553805" y="2434427"/>
            <a:ext cx="1139190" cy="323850"/>
          </a:xfrm>
          <a:prstGeom prst="rect">
            <a:avLst/>
          </a:prstGeom>
          <a:solidFill>
            <a:srgbClr val="3333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B68E53E0-D0CC-684F-D79C-BDC7022CA3DD}"/>
              </a:ext>
            </a:extLst>
          </p:cNvPr>
          <p:cNvSpPr/>
          <p:nvPr/>
        </p:nvSpPr>
        <p:spPr>
          <a:xfrm>
            <a:off x="3692995" y="2434427"/>
            <a:ext cx="1139190" cy="323850"/>
          </a:xfrm>
          <a:prstGeom prst="rect">
            <a:avLst/>
          </a:prstGeom>
          <a:solidFill>
            <a:srgbClr val="3333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F9220833-2C09-B2FF-34FA-CD73133D4668}"/>
              </a:ext>
            </a:extLst>
          </p:cNvPr>
          <p:cNvSpPr/>
          <p:nvPr/>
        </p:nvSpPr>
        <p:spPr>
          <a:xfrm>
            <a:off x="4832185" y="2434427"/>
            <a:ext cx="1139190" cy="323850"/>
          </a:xfrm>
          <a:prstGeom prst="rect">
            <a:avLst/>
          </a:prstGeom>
          <a:solidFill>
            <a:srgbClr val="3333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0094E41F-0856-9BA8-225F-695AB2C7369A}"/>
              </a:ext>
            </a:extLst>
          </p:cNvPr>
          <p:cNvSpPr/>
          <p:nvPr/>
        </p:nvSpPr>
        <p:spPr>
          <a:xfrm>
            <a:off x="5971375" y="2434427"/>
            <a:ext cx="1139190" cy="323850"/>
          </a:xfrm>
          <a:prstGeom prst="rect">
            <a:avLst/>
          </a:prstGeom>
          <a:solidFill>
            <a:srgbClr val="3333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163BE2E2-B3E3-9EB2-41B4-3959B56BE318}"/>
              </a:ext>
            </a:extLst>
          </p:cNvPr>
          <p:cNvSpPr/>
          <p:nvPr/>
        </p:nvSpPr>
        <p:spPr>
          <a:xfrm>
            <a:off x="7110565" y="2434427"/>
            <a:ext cx="1139190" cy="323850"/>
          </a:xfrm>
          <a:prstGeom prst="rect">
            <a:avLst/>
          </a:prstGeom>
          <a:solidFill>
            <a:srgbClr val="3333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83395926-2EC8-1D1B-E866-4040FE119CAD}"/>
              </a:ext>
            </a:extLst>
          </p:cNvPr>
          <p:cNvSpPr/>
          <p:nvPr/>
        </p:nvSpPr>
        <p:spPr>
          <a:xfrm>
            <a:off x="8249755" y="2434427"/>
            <a:ext cx="1139190" cy="323850"/>
          </a:xfrm>
          <a:prstGeom prst="rect">
            <a:avLst/>
          </a:prstGeom>
          <a:solidFill>
            <a:srgbClr val="3333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2CD16DD5-343F-97D0-D75F-6279BF017B13}"/>
              </a:ext>
            </a:extLst>
          </p:cNvPr>
          <p:cNvSpPr/>
          <p:nvPr/>
        </p:nvSpPr>
        <p:spPr>
          <a:xfrm>
            <a:off x="9388945" y="2434427"/>
            <a:ext cx="1139190" cy="323850"/>
          </a:xfrm>
          <a:prstGeom prst="rect">
            <a:avLst/>
          </a:prstGeom>
          <a:solidFill>
            <a:srgbClr val="3333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C7FA9856-741A-5A19-6759-6C3C22CC7BFE}"/>
              </a:ext>
            </a:extLst>
          </p:cNvPr>
          <p:cNvSpPr txBox="1"/>
          <p:nvPr/>
        </p:nvSpPr>
        <p:spPr>
          <a:xfrm>
            <a:off x="1122241" y="5765500"/>
            <a:ext cx="9698267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pPr algn="ctr"/>
            <a:r>
              <a:rPr lang="zh-CN" altLang="en-US" dirty="0"/>
              <a:t>尺子上每</a:t>
            </a:r>
            <a:r>
              <a:rPr lang="zh-CN" altLang="en-US" dirty="0">
                <a:solidFill>
                  <a:srgbClr val="EE1D23"/>
                </a:solidFill>
              </a:rPr>
              <a:t>相邻</a:t>
            </a:r>
            <a:r>
              <a:rPr lang="zh-CN" altLang="en-US" dirty="0"/>
              <a:t>的两个数之间的长度都是</a:t>
            </a:r>
            <a:r>
              <a:rPr lang="en-US" altLang="zh-CN" dirty="0">
                <a:solidFill>
                  <a:srgbClr val="EE1D23"/>
                </a:solidFill>
              </a:rPr>
              <a:t>1</a:t>
            </a:r>
            <a:r>
              <a:rPr lang="zh-CN" altLang="en-US" dirty="0">
                <a:solidFill>
                  <a:srgbClr val="EE1D23"/>
                </a:solidFill>
              </a:rPr>
              <a:t>厘米</a:t>
            </a:r>
            <a:r>
              <a:rPr lang="zh-CN" altLang="en-US" dirty="0"/>
              <a:t>。</a:t>
            </a:r>
          </a:p>
        </p:txBody>
      </p: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770D6A2D-219C-C60B-80BC-B5A191CB3F52}"/>
              </a:ext>
            </a:extLst>
          </p:cNvPr>
          <p:cNvGrpSpPr/>
          <p:nvPr/>
        </p:nvGrpSpPr>
        <p:grpSpPr>
          <a:xfrm>
            <a:off x="387988" y="3802604"/>
            <a:ext cx="11143713" cy="2105921"/>
            <a:chOff x="387988" y="3802604"/>
            <a:chExt cx="11143713" cy="2105921"/>
          </a:xfrm>
        </p:grpSpPr>
        <p:sp>
          <p:nvSpPr>
            <p:cNvPr id="45" name="矩形: 圆角 44">
              <a:extLst>
                <a:ext uri="{FF2B5EF4-FFF2-40B4-BE49-F238E27FC236}">
                  <a16:creationId xmlns:a16="http://schemas.microsoft.com/office/drawing/2014/main" id="{C001D5B6-FB05-F977-9934-3A853367769F}"/>
                </a:ext>
              </a:extLst>
            </p:cNvPr>
            <p:cNvSpPr/>
            <p:nvPr/>
          </p:nvSpPr>
          <p:spPr>
            <a:xfrm>
              <a:off x="1054939" y="3802604"/>
              <a:ext cx="10476762" cy="181442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20000"/>
                </a:lnSpc>
              </a:pPr>
              <a:r>
                <a:rPr lang="en-US" sz="3200" b="1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1.</a:t>
              </a:r>
              <a:r>
                <a:rPr lang="zh-CN" altLang="en-US" sz="3200" b="1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比一比，</a:t>
              </a:r>
              <a:r>
                <a:rPr lang="zh-CN" altLang="en-US" sz="3200" b="1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拿出尺子，比划一下</a:t>
              </a:r>
              <a:r>
                <a:rPr lang="en-US" altLang="zh-CN" sz="3200" b="1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1</a:t>
              </a:r>
              <a:r>
                <a:rPr lang="zh-CN" altLang="en-US" sz="3200" b="1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厘米的长度。</a:t>
              </a:r>
              <a:endParaRPr lang="en-US" altLang="zh-CN" sz="32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>
                <a:lnSpc>
                  <a:spcPct val="120000"/>
                </a:lnSpc>
              </a:pPr>
              <a:r>
                <a:rPr lang="en-US" altLang="zh-CN" sz="3200" b="1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2.</a:t>
              </a:r>
              <a:r>
                <a:rPr lang="zh-CN" altLang="en-US" sz="3200" b="1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试一试，</a:t>
              </a:r>
              <a:r>
                <a:rPr lang="en-US" altLang="zh-CN" sz="3200" b="1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0</a:t>
              </a:r>
              <a:r>
                <a:rPr lang="zh-CN" altLang="en-US" sz="3200" b="1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到</a:t>
              </a:r>
              <a:r>
                <a:rPr lang="en-US" altLang="zh-CN" sz="3200" b="1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1</a:t>
              </a:r>
              <a:r>
                <a:rPr lang="zh-CN" altLang="en-US" sz="3200" b="1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比划出来的长度还可以是哪段刻度长？</a:t>
              </a:r>
              <a:endParaRPr lang="en-US" altLang="zh-CN" sz="32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>
                <a:lnSpc>
                  <a:spcPct val="120000"/>
                </a:lnSpc>
              </a:pPr>
              <a:r>
                <a:rPr lang="en-US" altLang="zh-CN" sz="3200" b="1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3.</a:t>
              </a:r>
              <a:r>
                <a:rPr lang="zh-CN" altLang="en-US" sz="3200" b="1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说一说，小组互相说一说你发现了什么？</a:t>
              </a:r>
              <a:endParaRPr lang="zh-CN" altLang="en-US" sz="32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46" name="组合 45">
              <a:extLst>
                <a:ext uri="{FF2B5EF4-FFF2-40B4-BE49-F238E27FC236}">
                  <a16:creationId xmlns:a16="http://schemas.microsoft.com/office/drawing/2014/main" id="{1C2DB48D-3214-29C0-7643-137190577BD9}"/>
                </a:ext>
              </a:extLst>
            </p:cNvPr>
            <p:cNvGrpSpPr/>
            <p:nvPr/>
          </p:nvGrpSpPr>
          <p:grpSpPr>
            <a:xfrm>
              <a:off x="387988" y="3898417"/>
              <a:ext cx="883759" cy="2010108"/>
              <a:chOff x="7792696" y="3570871"/>
              <a:chExt cx="883759" cy="2010108"/>
            </a:xfrm>
          </p:grpSpPr>
          <p:pic>
            <p:nvPicPr>
              <p:cNvPr id="47" name="图片 46">
                <a:extLst>
                  <a:ext uri="{FF2B5EF4-FFF2-40B4-BE49-F238E27FC236}">
                    <a16:creationId xmlns:a16="http://schemas.microsoft.com/office/drawing/2014/main" id="{18668FE3-7F1B-F7BA-FFF8-BDBA2D696E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792696" y="3570871"/>
                <a:ext cx="883759" cy="1618303"/>
              </a:xfrm>
              <a:prstGeom prst="rect">
                <a:avLst/>
              </a:prstGeom>
            </p:spPr>
          </p:pic>
          <p:sp>
            <p:nvSpPr>
              <p:cNvPr id="48" name="文本框 47">
                <a:extLst>
                  <a:ext uri="{FF2B5EF4-FFF2-40B4-BE49-F238E27FC236}">
                    <a16:creationId xmlns:a16="http://schemas.microsoft.com/office/drawing/2014/main" id="{9D4DAA25-E7F1-9246-C0B9-DE2913F0A7D9}"/>
                  </a:ext>
                </a:extLst>
              </p:cNvPr>
              <p:cNvSpPr txBox="1"/>
              <p:nvPr/>
            </p:nvSpPr>
            <p:spPr>
              <a:xfrm>
                <a:off x="7896021" y="3708444"/>
                <a:ext cx="677108" cy="1872535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zh-CN" altLang="en-US" sz="3200" b="1" spc="300">
                    <a:solidFill>
                      <a:schemeClr val="bg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任务一</a:t>
                </a:r>
                <a:endParaRPr lang="zh-CN" altLang="en-US" sz="3200" b="1" spc="300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</p:grpSp>
      <p:sp>
        <p:nvSpPr>
          <p:cNvPr id="50" name="对话气泡: 圆角矩形 49">
            <a:extLst>
              <a:ext uri="{FF2B5EF4-FFF2-40B4-BE49-F238E27FC236}">
                <a16:creationId xmlns:a16="http://schemas.microsoft.com/office/drawing/2014/main" id="{27D23DF5-30FF-261C-EFC7-DC615DB3F2EE}"/>
              </a:ext>
            </a:extLst>
          </p:cNvPr>
          <p:cNvSpPr/>
          <p:nvPr/>
        </p:nvSpPr>
        <p:spPr>
          <a:xfrm>
            <a:off x="7441536" y="1597173"/>
            <a:ext cx="3894818" cy="614941"/>
          </a:xfrm>
          <a:prstGeom prst="wedgeRoundRectCallout">
            <a:avLst>
              <a:gd name="adj1" fmla="val -35975"/>
              <a:gd name="adj2" fmla="val 68918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lnSpc>
                <a:spcPct val="114000"/>
              </a:lnSpc>
              <a:defRPr/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你能找出</a:t>
            </a:r>
            <a:r>
              <a:rPr lang="en-US" altLang="zh-CN" sz="32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</a:t>
            </a:r>
            <a:r>
              <a:rPr lang="zh-CN" altLang="en-US" sz="32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厘米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吗？</a:t>
            </a:r>
          </a:p>
        </p:txBody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id="{4D1727CD-BC67-FE7B-2EEF-ACB42352689D}"/>
              </a:ext>
            </a:extLst>
          </p:cNvPr>
          <p:cNvSpPr/>
          <p:nvPr/>
        </p:nvSpPr>
        <p:spPr>
          <a:xfrm>
            <a:off x="1405092" y="2440606"/>
            <a:ext cx="2282189" cy="323850"/>
          </a:xfrm>
          <a:prstGeom prst="rect">
            <a:avLst/>
          </a:prstGeom>
          <a:solidFill>
            <a:srgbClr val="FF6D69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52" name="矩形 51">
            <a:extLst>
              <a:ext uri="{FF2B5EF4-FFF2-40B4-BE49-F238E27FC236}">
                <a16:creationId xmlns:a16="http://schemas.microsoft.com/office/drawing/2014/main" id="{41BBF04E-B257-8539-D74E-26C959A4C44A}"/>
              </a:ext>
            </a:extLst>
          </p:cNvPr>
          <p:cNvSpPr/>
          <p:nvPr/>
        </p:nvSpPr>
        <p:spPr>
          <a:xfrm>
            <a:off x="4830282" y="2440606"/>
            <a:ext cx="2282189" cy="323850"/>
          </a:xfrm>
          <a:prstGeom prst="rect">
            <a:avLst/>
          </a:prstGeom>
          <a:solidFill>
            <a:srgbClr val="FF6D69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53" name="矩形 52">
            <a:extLst>
              <a:ext uri="{FF2B5EF4-FFF2-40B4-BE49-F238E27FC236}">
                <a16:creationId xmlns:a16="http://schemas.microsoft.com/office/drawing/2014/main" id="{3D3B26C4-2F2A-4DB3-1635-54DABDD3FDD1}"/>
              </a:ext>
            </a:extLst>
          </p:cNvPr>
          <p:cNvSpPr/>
          <p:nvPr/>
        </p:nvSpPr>
        <p:spPr>
          <a:xfrm>
            <a:off x="8245946" y="2431728"/>
            <a:ext cx="2282189" cy="323850"/>
          </a:xfrm>
          <a:prstGeom prst="rect">
            <a:avLst/>
          </a:prstGeom>
          <a:solidFill>
            <a:srgbClr val="FF6D69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7978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6" grpId="1" animBg="1"/>
      <p:bldP spid="27" grpId="0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44" grpId="0" animBg="1"/>
      <p:bldP spid="50" grpId="0" animBg="1"/>
      <p:bldP spid="51" grpId="0" animBg="1"/>
      <p:bldP spid="52" grpId="0" animBg="1"/>
      <p:bldP spid="5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FD069A8F-0F06-BF2A-B9BD-9405E11BEF64}"/>
              </a:ext>
            </a:extLst>
          </p:cNvPr>
          <p:cNvSpPr txBox="1"/>
          <p:nvPr/>
        </p:nvSpPr>
        <p:spPr>
          <a:xfrm>
            <a:off x="600682" y="546445"/>
            <a:ext cx="953553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231F2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说一说：身边哪些物体的长度大约是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厘米？</a:t>
            </a:r>
            <a:endParaRPr lang="zh-CN" altLang="en-US" sz="4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3DAA020E-8B0C-E3DA-DBE4-605C52751D55}"/>
              </a:ext>
            </a:extLst>
          </p:cNvPr>
          <p:cNvGrpSpPr/>
          <p:nvPr/>
        </p:nvGrpSpPr>
        <p:grpSpPr>
          <a:xfrm>
            <a:off x="707687" y="1913063"/>
            <a:ext cx="3621121" cy="2155716"/>
            <a:chOff x="707687" y="1953703"/>
            <a:chExt cx="3621121" cy="2155716"/>
          </a:xfrm>
        </p:grpSpPr>
        <p:pic>
          <p:nvPicPr>
            <p:cNvPr id="2" name="图片 1">
              <a:extLst>
                <a:ext uri="{FF2B5EF4-FFF2-40B4-BE49-F238E27FC236}">
                  <a16:creationId xmlns:a16="http://schemas.microsoft.com/office/drawing/2014/main" id="{121C701F-6BDB-892B-A117-DFF768161A2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11716" y="1953703"/>
              <a:ext cx="1942081" cy="1471986"/>
            </a:xfrm>
            <a:prstGeom prst="rect">
              <a:avLst/>
            </a:prstGeom>
          </p:spPr>
        </p:pic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041C78BA-9A0B-193A-28D2-A53830FBDC7B}"/>
                </a:ext>
              </a:extLst>
            </p:cNvPr>
            <p:cNvSpPr txBox="1"/>
            <p:nvPr/>
          </p:nvSpPr>
          <p:spPr>
            <a:xfrm>
              <a:off x="707687" y="3524644"/>
              <a:ext cx="3621121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3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食指宽大约</a:t>
              </a:r>
              <a:r>
                <a:rPr lang="en-US" altLang="zh-CN" sz="3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zh-CN" altLang="en-US" sz="3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厘米</a:t>
              </a: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21374FFE-8562-3A09-F44E-2808386B248C}"/>
              </a:ext>
            </a:extLst>
          </p:cNvPr>
          <p:cNvGrpSpPr/>
          <p:nvPr/>
        </p:nvGrpSpPr>
        <p:grpSpPr>
          <a:xfrm>
            <a:off x="4552949" y="1457659"/>
            <a:ext cx="2833181" cy="3103563"/>
            <a:chOff x="4552949" y="1498299"/>
            <a:chExt cx="2833181" cy="3103563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F696396B-1E9A-5098-42F0-8B5D890B41F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41991" y="1498299"/>
              <a:ext cx="1886256" cy="1927390"/>
            </a:xfrm>
            <a:prstGeom prst="rect">
              <a:avLst/>
            </a:prstGeom>
          </p:spPr>
        </p:pic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AD9B2356-5D90-2609-3218-07AF44C692E7}"/>
                </a:ext>
              </a:extLst>
            </p:cNvPr>
            <p:cNvSpPr txBox="1"/>
            <p:nvPr/>
          </p:nvSpPr>
          <p:spPr>
            <a:xfrm>
              <a:off x="4552949" y="3524644"/>
              <a:ext cx="2833181" cy="10772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3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某种便利贴宽大约</a:t>
              </a:r>
              <a:r>
                <a:rPr lang="en-US" altLang="zh-CN" sz="3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zh-CN" altLang="en-US" sz="3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厘米</a:t>
              </a:r>
            </a:p>
          </p:txBody>
        </p:sp>
      </p:grpSp>
      <p:sp>
        <p:nvSpPr>
          <p:cNvPr id="13" name="文本框 12">
            <a:extLst>
              <a:ext uri="{FF2B5EF4-FFF2-40B4-BE49-F238E27FC236}">
                <a16:creationId xmlns:a16="http://schemas.microsoft.com/office/drawing/2014/main" id="{57F76E4E-1057-257E-ECEA-8BC20926D0F7}"/>
              </a:ext>
            </a:extLst>
          </p:cNvPr>
          <p:cNvSpPr txBox="1"/>
          <p:nvPr/>
        </p:nvSpPr>
        <p:spPr>
          <a:xfrm>
            <a:off x="1156073" y="4734286"/>
            <a:ext cx="915524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3333FF"/>
                </a:solidFill>
                <a:latin typeface="宋体" panose="02010600030101010101" pitchFamily="2" charset="-122"/>
              </a:rPr>
              <a:t>橡皮的厚度、课本的厚度、订书钉宽度</a:t>
            </a:r>
            <a:r>
              <a:rPr lang="en-US" altLang="zh-CN" sz="3200" b="1" dirty="0">
                <a:solidFill>
                  <a:srgbClr val="3333FF"/>
                </a:solidFill>
                <a:latin typeface="宋体" panose="02010600030101010101" pitchFamily="2" charset="-122"/>
              </a:rPr>
              <a:t>……</a:t>
            </a:r>
            <a:endParaRPr lang="zh-CN" altLang="en-US" sz="3200" b="1" dirty="0">
              <a:solidFill>
                <a:srgbClr val="3333FF"/>
              </a:solidFill>
              <a:latin typeface="宋体" panose="02010600030101010101" pitchFamily="2" charset="-122"/>
            </a:endParaRPr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5E0874D3-12E4-BAEA-B4A8-395CF14932DD}"/>
              </a:ext>
            </a:extLst>
          </p:cNvPr>
          <p:cNvGrpSpPr/>
          <p:nvPr/>
        </p:nvGrpSpPr>
        <p:grpSpPr>
          <a:xfrm>
            <a:off x="8651132" y="1793240"/>
            <a:ext cx="2833181" cy="2767982"/>
            <a:chOff x="8651132" y="1833880"/>
            <a:chExt cx="2833181" cy="2767982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463C61CA-C28B-FB1E-FD69-1E1F74F69C8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116441" y="2756212"/>
              <a:ext cx="1824129" cy="639226"/>
            </a:xfrm>
            <a:prstGeom prst="rect">
              <a:avLst/>
            </a:prstGeom>
          </p:spPr>
        </p:pic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7F759C04-ED06-6146-025A-F3A80EC61F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25122" y="1833880"/>
              <a:ext cx="898378" cy="922333"/>
            </a:xfrm>
            <a:prstGeom prst="rect">
              <a:avLst/>
            </a:prstGeom>
          </p:spPr>
        </p:pic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52690181-3379-B83D-7F04-7F9EB0333068}"/>
                </a:ext>
              </a:extLst>
            </p:cNvPr>
            <p:cNvSpPr txBox="1"/>
            <p:nvPr/>
          </p:nvSpPr>
          <p:spPr>
            <a:xfrm>
              <a:off x="8651132" y="3524644"/>
              <a:ext cx="2833181" cy="10772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3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键盘数字键的宽大约</a:t>
              </a:r>
              <a:r>
                <a:rPr lang="en-US" altLang="zh-CN" sz="3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zh-CN" altLang="en-US" sz="3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厘米</a:t>
              </a:r>
            </a:p>
          </p:txBody>
        </p:sp>
      </p:grpSp>
      <p:sp>
        <p:nvSpPr>
          <p:cNvPr id="22" name="文本框 21">
            <a:extLst>
              <a:ext uri="{FF2B5EF4-FFF2-40B4-BE49-F238E27FC236}">
                <a16:creationId xmlns:a16="http://schemas.microsoft.com/office/drawing/2014/main" id="{48694E34-30CC-F146-7A06-05B347743CEF}"/>
              </a:ext>
            </a:extLst>
          </p:cNvPr>
          <p:cNvSpPr txBox="1"/>
          <p:nvPr/>
        </p:nvSpPr>
        <p:spPr>
          <a:xfrm>
            <a:off x="1120405" y="5617544"/>
            <a:ext cx="8521435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pPr algn="ctr"/>
            <a:r>
              <a:rPr lang="zh-CN" altLang="en-US" dirty="0"/>
              <a:t>量</a:t>
            </a:r>
            <a:r>
              <a:rPr lang="zh-CN" altLang="en-US" dirty="0">
                <a:solidFill>
                  <a:srgbClr val="EE1D23"/>
                </a:solidFill>
              </a:rPr>
              <a:t>比较短</a:t>
            </a:r>
            <a:r>
              <a:rPr lang="zh-CN" altLang="en-US" dirty="0"/>
              <a:t>的物体，可以用</a:t>
            </a:r>
            <a:r>
              <a:rPr lang="zh-CN" altLang="en-US" dirty="0">
                <a:solidFill>
                  <a:srgbClr val="EE1D23"/>
                </a:solidFill>
              </a:rPr>
              <a:t>厘米</a:t>
            </a:r>
            <a:r>
              <a:rPr lang="zh-CN" altLang="en-US" dirty="0"/>
              <a:t>作单位。</a:t>
            </a:r>
          </a:p>
        </p:txBody>
      </p:sp>
    </p:spTree>
    <p:extLst>
      <p:ext uri="{BB962C8B-B14F-4D97-AF65-F5344CB8AC3E}">
        <p14:creationId xmlns:p14="http://schemas.microsoft.com/office/powerpoint/2010/main" val="751394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D4CE85E-F049-2EF0-38F1-183BEAFA5DA8}"/>
              </a:ext>
            </a:extLst>
          </p:cNvPr>
          <p:cNvSpPr txBox="1"/>
          <p:nvPr/>
        </p:nvSpPr>
        <p:spPr>
          <a:xfrm>
            <a:off x="600682" y="607405"/>
            <a:ext cx="96202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231F2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量一量：下面纸条的长度是（    ）厘米。</a:t>
            </a:r>
            <a:endParaRPr lang="zh-CN" altLang="en-US" sz="4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424D0A76-72F8-AE82-F270-29F80283306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"/>
          <a:stretch/>
        </p:blipFill>
        <p:spPr>
          <a:xfrm>
            <a:off x="1057984" y="1527929"/>
            <a:ext cx="10076033" cy="586621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6408A218-A449-7241-7972-4D5B44F8D5F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4210"/>
          <a:stretch/>
        </p:blipFill>
        <p:spPr>
          <a:xfrm>
            <a:off x="1057984" y="2112645"/>
            <a:ext cx="10076033" cy="1124466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89B9893B-4500-5D08-7A53-3841FD51CE88}"/>
              </a:ext>
            </a:extLst>
          </p:cNvPr>
          <p:cNvSpPr txBox="1"/>
          <p:nvPr/>
        </p:nvSpPr>
        <p:spPr>
          <a:xfrm>
            <a:off x="6935821" y="607404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251E6745-C38D-0113-3746-AD72782CFAED}"/>
              </a:ext>
            </a:extLst>
          </p:cNvPr>
          <p:cNvGrpSpPr/>
          <p:nvPr/>
        </p:nvGrpSpPr>
        <p:grpSpPr>
          <a:xfrm>
            <a:off x="767782" y="3573090"/>
            <a:ext cx="10239957" cy="2629705"/>
            <a:chOff x="755082" y="3443895"/>
            <a:chExt cx="10239957" cy="2629705"/>
          </a:xfrm>
        </p:grpSpPr>
        <p:sp>
          <p:nvSpPr>
            <p:cNvPr id="3" name="矩形: 圆角 2">
              <a:extLst>
                <a:ext uri="{FF2B5EF4-FFF2-40B4-BE49-F238E27FC236}">
                  <a16:creationId xmlns:a16="http://schemas.microsoft.com/office/drawing/2014/main" id="{ECE9461B-912F-2FE8-ADE6-AE00C6D920D8}"/>
                </a:ext>
              </a:extLst>
            </p:cNvPr>
            <p:cNvSpPr/>
            <p:nvPr/>
          </p:nvSpPr>
          <p:spPr>
            <a:xfrm>
              <a:off x="1374761" y="3443895"/>
              <a:ext cx="9620278" cy="262970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20000"/>
                </a:lnSpc>
              </a:pPr>
              <a:r>
                <a:rPr lang="en-US" sz="3200" b="1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1.</a:t>
              </a:r>
              <a:r>
                <a:rPr lang="zh-CN" altLang="en-US" sz="3200" b="1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独立量一量，记录你量出来的长度；</a:t>
              </a:r>
              <a:endParaRPr lang="en-US" altLang="zh-CN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>
                <a:lnSpc>
                  <a:spcPct val="120000"/>
                </a:lnSpc>
              </a:pPr>
              <a:r>
                <a:rPr lang="en-US" sz="3200" b="1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2.</a:t>
              </a:r>
              <a:r>
                <a:rPr lang="zh-CN" altLang="en-US" sz="3200" b="1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小组讨论，看量出来的长度都一致吗？如果不一致的话原因可能是什么？</a:t>
              </a:r>
              <a:endParaRPr lang="en-US" altLang="zh-CN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>
                <a:lnSpc>
                  <a:spcPct val="120000"/>
                </a:lnSpc>
              </a:pPr>
              <a:r>
                <a:rPr lang="en-US" sz="3200" b="1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3.</a:t>
              </a:r>
              <a:r>
                <a:rPr lang="zh-CN" altLang="en-US" sz="3200" b="1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总结归纳测量长度的方法及注意事项。</a:t>
              </a:r>
              <a:endParaRPr lang="en-US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8008E0E0-CBEB-B73D-45F6-41F080FB851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55082" y="3821827"/>
              <a:ext cx="883759" cy="1618303"/>
            </a:xfrm>
            <a:prstGeom prst="rect">
              <a:avLst/>
            </a:prstGeom>
          </p:spPr>
        </p:pic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5DB14ADA-E98A-B61B-D479-A176DDB6AF67}"/>
                </a:ext>
              </a:extLst>
            </p:cNvPr>
            <p:cNvSpPr txBox="1"/>
            <p:nvPr/>
          </p:nvSpPr>
          <p:spPr>
            <a:xfrm>
              <a:off x="858407" y="3959400"/>
              <a:ext cx="677108" cy="1872535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3200" b="1" spc="30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任务二</a:t>
              </a:r>
              <a:endParaRPr lang="zh-CN" altLang="en-US" sz="3200" b="1" spc="3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26156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C3C98D-8417-D769-630F-A4C5450B7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8B03A60E-69C9-943D-2512-C7887315BD8A}"/>
              </a:ext>
            </a:extLst>
          </p:cNvPr>
          <p:cNvSpPr txBox="1"/>
          <p:nvPr/>
        </p:nvSpPr>
        <p:spPr>
          <a:xfrm>
            <a:off x="600682" y="607405"/>
            <a:ext cx="96202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231F2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量一量：下面纸条的长度是（    ）厘米。</a:t>
            </a:r>
            <a:endParaRPr lang="zh-CN" altLang="en-US" sz="4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0E02C150-974C-9CBF-7A36-C4FBF035FBE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"/>
          <a:stretch/>
        </p:blipFill>
        <p:spPr>
          <a:xfrm>
            <a:off x="1057984" y="1527929"/>
            <a:ext cx="10076033" cy="586621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BE38B08B-EF06-C04E-0729-F428E7952E2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4210"/>
          <a:stretch/>
        </p:blipFill>
        <p:spPr>
          <a:xfrm>
            <a:off x="1057984" y="2112645"/>
            <a:ext cx="10076033" cy="1124466"/>
          </a:xfrm>
          <a:prstGeom prst="rect">
            <a:avLst/>
          </a:prstGeom>
        </p:spPr>
      </p:pic>
      <p:grpSp>
        <p:nvGrpSpPr>
          <p:cNvPr id="4" name="组合 3">
            <a:extLst>
              <a:ext uri="{FF2B5EF4-FFF2-40B4-BE49-F238E27FC236}">
                <a16:creationId xmlns:a16="http://schemas.microsoft.com/office/drawing/2014/main" id="{797586AB-ACAE-5E07-B8C1-D094C1749DCE}"/>
              </a:ext>
            </a:extLst>
          </p:cNvPr>
          <p:cNvGrpSpPr/>
          <p:nvPr/>
        </p:nvGrpSpPr>
        <p:grpSpPr>
          <a:xfrm>
            <a:off x="787569" y="3599781"/>
            <a:ext cx="10794561" cy="2650814"/>
            <a:chOff x="787569" y="3599781"/>
            <a:chExt cx="10794561" cy="2650814"/>
          </a:xfrm>
        </p:grpSpPr>
        <p:sp>
          <p:nvSpPr>
            <p:cNvPr id="3" name="矩形: 圆角 2">
              <a:extLst>
                <a:ext uri="{FF2B5EF4-FFF2-40B4-BE49-F238E27FC236}">
                  <a16:creationId xmlns:a16="http://schemas.microsoft.com/office/drawing/2014/main" id="{D0518C0E-63EE-AB87-5821-AA746A28ECF9}"/>
                </a:ext>
              </a:extLst>
            </p:cNvPr>
            <p:cNvSpPr/>
            <p:nvPr/>
          </p:nvSpPr>
          <p:spPr>
            <a:xfrm>
              <a:off x="787569" y="3599781"/>
              <a:ext cx="10794561" cy="2650814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208C85CC-1449-6D67-C00E-9A77C4623729}"/>
                </a:ext>
              </a:extLst>
            </p:cNvPr>
            <p:cNvSpPr txBox="1"/>
            <p:nvPr/>
          </p:nvSpPr>
          <p:spPr>
            <a:xfrm>
              <a:off x="918182" y="3682716"/>
              <a:ext cx="624759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36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（</a:t>
              </a:r>
              <a:r>
                <a:rPr lang="en-US" altLang="zh-CN" sz="36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1</a:t>
              </a:r>
              <a:r>
                <a:rPr lang="zh-CN" altLang="en-US" sz="36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）</a:t>
              </a:r>
              <a:r>
                <a:rPr lang="zh-CN" altLang="en-US" sz="3600" b="1" dirty="0">
                  <a:solidFill>
                    <a:srgbClr val="EE1D23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放正</a:t>
              </a:r>
              <a:r>
                <a:rPr lang="zh-CN" altLang="en-US" sz="36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：尺子要放</a:t>
              </a:r>
              <a:r>
                <a:rPr lang="zh-CN" altLang="en-US" sz="3600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正；</a:t>
              </a:r>
              <a:endParaRPr lang="en-US" altLang="zh-CN" sz="3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6D6199ED-8BE8-C57C-28B7-724BB3731397}"/>
                </a:ext>
              </a:extLst>
            </p:cNvPr>
            <p:cNvSpPr txBox="1"/>
            <p:nvPr/>
          </p:nvSpPr>
          <p:spPr>
            <a:xfrm>
              <a:off x="918182" y="4337719"/>
              <a:ext cx="892531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600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defRPr>
              </a:lvl1pPr>
            </a:lstStyle>
            <a:p>
              <a:r>
                <a:rPr lang="zh-CN" altLang="en-US"/>
                <a:t>（</a:t>
              </a:r>
              <a:r>
                <a:rPr lang="en-US" altLang="zh-CN"/>
                <a:t>2</a:t>
              </a:r>
              <a:r>
                <a:rPr lang="zh-CN" altLang="en-US"/>
                <a:t>）</a:t>
              </a:r>
              <a:r>
                <a:rPr lang="zh-CN" altLang="en-US">
                  <a:solidFill>
                    <a:srgbClr val="EE1D23"/>
                  </a:solidFill>
                </a:rPr>
                <a:t>对“</a:t>
              </a:r>
              <a:r>
                <a:rPr lang="en-US" altLang="zh-CN">
                  <a:solidFill>
                    <a:srgbClr val="EE1D23"/>
                  </a:solidFill>
                </a:rPr>
                <a:t>0</a:t>
              </a:r>
              <a:r>
                <a:rPr lang="zh-CN" altLang="en-US">
                  <a:solidFill>
                    <a:srgbClr val="EE1D23"/>
                  </a:solidFill>
                </a:rPr>
                <a:t>”</a:t>
              </a:r>
              <a:r>
                <a:rPr lang="zh-CN" altLang="en-US"/>
                <a:t>：刻度</a:t>
              </a:r>
              <a:r>
                <a:rPr lang="en-US" altLang="zh-CN">
                  <a:solidFill>
                    <a:srgbClr val="EE1D23"/>
                  </a:solidFill>
                </a:rPr>
                <a:t>0</a:t>
              </a:r>
              <a:r>
                <a:rPr lang="zh-CN" altLang="en-US"/>
                <a:t>对准纸条的</a:t>
              </a:r>
              <a:r>
                <a:rPr lang="zh-CN" altLang="en-US">
                  <a:solidFill>
                    <a:srgbClr val="EE1D23"/>
                  </a:solidFill>
                </a:rPr>
                <a:t>左端</a:t>
              </a:r>
              <a:r>
                <a:rPr lang="zh-CN" altLang="en-US"/>
                <a:t>；</a:t>
              </a:r>
              <a:endParaRPr lang="zh-CN" altLang="en-US" dirty="0"/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CFF454A2-3811-AFD3-46CB-FAE04D5FC2E1}"/>
                </a:ext>
              </a:extLst>
            </p:cNvPr>
            <p:cNvSpPr txBox="1"/>
            <p:nvPr/>
          </p:nvSpPr>
          <p:spPr>
            <a:xfrm>
              <a:off x="918182" y="5050266"/>
              <a:ext cx="10663948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600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defRPr>
              </a:lvl1pPr>
            </a:lstStyle>
            <a:p>
              <a:r>
                <a:rPr lang="zh-CN" altLang="en-US" dirty="0"/>
                <a:t>（</a:t>
              </a:r>
              <a:r>
                <a:rPr lang="en-US" altLang="zh-CN" dirty="0"/>
                <a:t>3</a:t>
              </a:r>
              <a:r>
                <a:rPr lang="zh-CN" altLang="en-US" dirty="0"/>
                <a:t>）</a:t>
              </a:r>
              <a:r>
                <a:rPr lang="zh-CN" altLang="en-US" dirty="0">
                  <a:solidFill>
                    <a:srgbClr val="EE1D23"/>
                  </a:solidFill>
                </a:rPr>
                <a:t>看数</a:t>
              </a:r>
              <a:r>
                <a:rPr lang="zh-CN" altLang="en-US" dirty="0"/>
                <a:t>：看纸条的</a:t>
              </a:r>
              <a:r>
                <a:rPr lang="zh-CN" altLang="en-US" dirty="0">
                  <a:solidFill>
                    <a:srgbClr val="EE1D23"/>
                  </a:solidFill>
                </a:rPr>
                <a:t>右端</a:t>
              </a:r>
              <a:r>
                <a:rPr lang="zh-CN" altLang="en-US" dirty="0"/>
                <a:t>对着尺子的数字，是数字几，纸条的长度就是几。</a:t>
              </a:r>
            </a:p>
          </p:txBody>
        </p:sp>
      </p:grpSp>
      <p:sp>
        <p:nvSpPr>
          <p:cNvPr id="15" name="文本框 14">
            <a:extLst>
              <a:ext uri="{FF2B5EF4-FFF2-40B4-BE49-F238E27FC236}">
                <a16:creationId xmlns:a16="http://schemas.microsoft.com/office/drawing/2014/main" id="{0AB37A66-202F-B0C1-D13E-37D3624BB81E}"/>
              </a:ext>
            </a:extLst>
          </p:cNvPr>
          <p:cNvSpPr txBox="1"/>
          <p:nvPr/>
        </p:nvSpPr>
        <p:spPr>
          <a:xfrm>
            <a:off x="6935821" y="607404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FF2315E2-9F16-462A-400B-D6F2A125728A}"/>
              </a:ext>
            </a:extLst>
          </p:cNvPr>
          <p:cNvGrpSpPr/>
          <p:nvPr/>
        </p:nvGrpSpPr>
        <p:grpSpPr>
          <a:xfrm>
            <a:off x="9523515" y="3166918"/>
            <a:ext cx="3500606" cy="1031595"/>
            <a:chOff x="9241988" y="3358176"/>
            <a:chExt cx="3500606" cy="1031595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2AA15B4A-CFA5-2482-BD30-BF53E3691AF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100000" contras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241988" y="3358176"/>
              <a:ext cx="3500606" cy="1031595"/>
            </a:xfrm>
            <a:prstGeom prst="rect">
              <a:avLst/>
            </a:prstGeom>
          </p:spPr>
        </p:pic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75E0C4AD-79A4-8053-4A46-234AA383253D}"/>
                </a:ext>
              </a:extLst>
            </p:cNvPr>
            <p:cNvSpPr txBox="1"/>
            <p:nvPr/>
          </p:nvSpPr>
          <p:spPr>
            <a:xfrm>
              <a:off x="9594695" y="3596954"/>
              <a:ext cx="198743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测量方法</a:t>
              </a:r>
              <a:endParaRPr lang="en-US" sz="32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160306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流程图: 终止 3">
            <a:extLst>
              <a:ext uri="{FF2B5EF4-FFF2-40B4-BE49-F238E27FC236}">
                <a16:creationId xmlns:a16="http://schemas.microsoft.com/office/drawing/2014/main" id="{F34B9938-4A19-09ED-151D-65D7A821CD53}"/>
              </a:ext>
            </a:extLst>
          </p:cNvPr>
          <p:cNvSpPr/>
          <p:nvPr/>
        </p:nvSpPr>
        <p:spPr>
          <a:xfrm>
            <a:off x="315863" y="517867"/>
            <a:ext cx="2591125" cy="803480"/>
          </a:xfrm>
          <a:prstGeom prst="flowChartTerminator">
            <a:avLst/>
          </a:prstGeom>
          <a:solidFill>
            <a:srgbClr val="48725E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巩固练习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7" name="TextBox 11">
            <a:extLst>
              <a:ext uri="{FF2B5EF4-FFF2-40B4-BE49-F238E27FC236}">
                <a16:creationId xmlns:a16="http://schemas.microsoft.com/office/drawing/2014/main" id="{7A25158F-C758-0107-923C-E4BAE481DB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67163" y="2417687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57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</a:t>
            </a:r>
            <a:r>
              <a:rPr lang="zh-CN" altLang="en-US" sz="2000" b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做一做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2000" b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1916ED29-4B96-3D65-A45D-ED51E387837E}"/>
              </a:ext>
            </a:extLst>
          </p:cNvPr>
          <p:cNvSpPr/>
          <p:nvPr/>
        </p:nvSpPr>
        <p:spPr>
          <a:xfrm>
            <a:off x="613284" y="1677256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800335E7-71CB-24D0-BB74-AC4174831158}"/>
              </a:ext>
            </a:extLst>
          </p:cNvPr>
          <p:cNvSpPr txBox="1"/>
          <p:nvPr/>
        </p:nvSpPr>
        <p:spPr>
          <a:xfrm>
            <a:off x="1402672" y="1564714"/>
            <a:ext cx="87682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latin typeface="楷体" panose="02010609060101010101" pitchFamily="49" charset="-122"/>
                <a:ea typeface="楷体" panose="02010609060101010101" pitchFamily="49" charset="-122"/>
              </a:rPr>
              <a:t>用庹或步作单位，选择感兴趣的物体量一量它的长度。</a:t>
            </a:r>
            <a:endParaRPr lang="en-US" sz="36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702152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7AB2F5-2CC4-9593-E95E-9B1AA9CEB6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347D6A67-6264-CD33-8E60-6AE9DD428573}"/>
              </a:ext>
            </a:extLst>
          </p:cNvPr>
          <p:cNvSpPr txBox="1"/>
          <p:nvPr/>
        </p:nvSpPr>
        <p:spPr>
          <a:xfrm>
            <a:off x="1157200" y="1511867"/>
            <a:ext cx="517550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铅笔长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( 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厘米。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7" name="TextBox 11">
            <a:extLst>
              <a:ext uri="{FF2B5EF4-FFF2-40B4-BE49-F238E27FC236}">
                <a16:creationId xmlns:a16="http://schemas.microsoft.com/office/drawing/2014/main" id="{F127D151-EA99-1B71-5302-10C1752AA1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4242" y="1752433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57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FFEAB282-85C9-1B9F-46C5-6F83AC08F7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984" y="2656681"/>
            <a:ext cx="10076033" cy="2044570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057E8790-C3F4-9B8C-EA9C-851EE1B1B154}"/>
              </a:ext>
            </a:extLst>
          </p:cNvPr>
          <p:cNvSpPr txBox="1"/>
          <p:nvPr/>
        </p:nvSpPr>
        <p:spPr>
          <a:xfrm>
            <a:off x="3103123" y="1559059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5F38BA83-9122-2CAB-1758-6569CB816633}"/>
              </a:ext>
            </a:extLst>
          </p:cNvPr>
          <p:cNvSpPr/>
          <p:nvPr/>
        </p:nvSpPr>
        <p:spPr>
          <a:xfrm>
            <a:off x="569371" y="1617561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0691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26FE7BF0-8572-573E-0E63-6564A7AD8594}"/>
              </a:ext>
            </a:extLst>
          </p:cNvPr>
          <p:cNvSpPr txBox="1"/>
          <p:nvPr/>
        </p:nvSpPr>
        <p:spPr>
          <a:xfrm>
            <a:off x="1157199" y="928205"/>
            <a:ext cx="10534057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要量纸的长边，下面的量法对吗？说一说理由。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F52DD441-9A82-5E8B-9A62-C67D7881B5A7}"/>
              </a:ext>
            </a:extLst>
          </p:cNvPr>
          <p:cNvSpPr/>
          <p:nvPr/>
        </p:nvSpPr>
        <p:spPr>
          <a:xfrm>
            <a:off x="500743" y="981052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64B33CF1-5469-D09D-5ADC-72213ACFFE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8572" y="1663369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57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D2308F0-E328-BE9A-72C8-3CA2C3CF54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82" y="2347792"/>
            <a:ext cx="11083636" cy="167603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D12EC59A-7050-2FA5-93B3-168566E89A9C}"/>
              </a:ext>
            </a:extLst>
          </p:cNvPr>
          <p:cNvSpPr txBox="1"/>
          <p:nvPr/>
        </p:nvSpPr>
        <p:spPr>
          <a:xfrm>
            <a:off x="1770434" y="3984969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2265CF9-E7B1-A03D-48A0-9E59368FB17F}"/>
              </a:ext>
            </a:extLst>
          </p:cNvPr>
          <p:cNvSpPr txBox="1"/>
          <p:nvPr/>
        </p:nvSpPr>
        <p:spPr>
          <a:xfrm>
            <a:off x="695066" y="4631300"/>
            <a:ext cx="344660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zh-CN" altLang="en-US" sz="32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刻度没有对准被测物体的左端。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CEC9E6FC-AA1D-E63C-7D30-1C8E02DCE07E}"/>
              </a:ext>
            </a:extLst>
          </p:cNvPr>
          <p:cNvSpPr txBox="1"/>
          <p:nvPr/>
        </p:nvSpPr>
        <p:spPr>
          <a:xfrm>
            <a:off x="5772033" y="3984969"/>
            <a:ext cx="4379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√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10F0406-7D50-F6B1-56B4-ABE009A4EC6F}"/>
              </a:ext>
            </a:extLst>
          </p:cNvPr>
          <p:cNvSpPr txBox="1"/>
          <p:nvPr/>
        </p:nvSpPr>
        <p:spPr>
          <a:xfrm>
            <a:off x="9563638" y="3984969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D29D90EC-48BA-5EE6-F499-0451C3327A6E}"/>
              </a:ext>
            </a:extLst>
          </p:cNvPr>
          <p:cNvSpPr txBox="1"/>
          <p:nvPr/>
        </p:nvSpPr>
        <p:spPr>
          <a:xfrm>
            <a:off x="8341011" y="4631300"/>
            <a:ext cx="32968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尺子没有放正。</a:t>
            </a:r>
          </a:p>
        </p:txBody>
      </p:sp>
    </p:spTree>
    <p:extLst>
      <p:ext uri="{BB962C8B-B14F-4D97-AF65-F5344CB8AC3E}">
        <p14:creationId xmlns:p14="http://schemas.microsoft.com/office/powerpoint/2010/main" val="685022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8EA50CD0-E3A4-81C7-501F-E54E33FBD898}"/>
              </a:ext>
            </a:extLst>
          </p:cNvPr>
          <p:cNvSpPr txBox="1"/>
          <p:nvPr/>
        </p:nvSpPr>
        <p:spPr>
          <a:xfrm>
            <a:off x="1157199" y="1171398"/>
            <a:ext cx="1132338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借助尺子，用手指表示出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厘米、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厘米大约有多长。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F64F8808-8546-FAF9-95F1-08E6C3D6DE17}"/>
              </a:ext>
            </a:extLst>
          </p:cNvPr>
          <p:cNvSpPr/>
          <p:nvPr/>
        </p:nvSpPr>
        <p:spPr>
          <a:xfrm>
            <a:off x="500743" y="1224245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EA504BC0-55B7-7F7F-F67F-0C91222F8B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8572" y="1906562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57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84D44260-9B04-65EF-3A16-17A9AD505E4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182" y="2865562"/>
            <a:ext cx="11083636" cy="932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8594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10EDFB1-9FBD-EE6A-9472-6207C744AD4B}"/>
              </a:ext>
            </a:extLst>
          </p:cNvPr>
          <p:cNvSpPr txBox="1"/>
          <p:nvPr/>
        </p:nvSpPr>
        <p:spPr>
          <a:xfrm>
            <a:off x="1157199" y="947662"/>
            <a:ext cx="2840869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填一填。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C9CDD2C6-51DE-589B-4FC8-5C7DC46F1D81}"/>
              </a:ext>
            </a:extLst>
          </p:cNvPr>
          <p:cNvSpPr/>
          <p:nvPr/>
        </p:nvSpPr>
        <p:spPr>
          <a:xfrm>
            <a:off x="569370" y="1000508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982686C8-A5DF-2CCA-B232-154A07E069E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EFF6EB"/>
              </a:clrFrom>
              <a:clrTo>
                <a:srgbClr val="EFF6E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10701" y="2018176"/>
            <a:ext cx="5170598" cy="2332389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138084F7-D319-A29E-0A5D-CA3D0800D902}"/>
              </a:ext>
            </a:extLst>
          </p:cNvPr>
          <p:cNvSpPr txBox="1"/>
          <p:nvPr/>
        </p:nvSpPr>
        <p:spPr>
          <a:xfrm>
            <a:off x="1088572" y="4727557"/>
            <a:ext cx="978845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r>
              <a:rPr lang="zh-CN" altLang="en-US" dirty="0">
                <a:latin typeface="楷体" panose="02010609060101010101" pitchFamily="49" charset="-122"/>
              </a:rPr>
              <a:t>钉子长</a:t>
            </a:r>
            <a:r>
              <a:rPr lang="en-US" altLang="zh-CN" dirty="0">
                <a:latin typeface="楷体" panose="02010609060101010101" pitchFamily="49" charset="-122"/>
              </a:rPr>
              <a:t>(    )</a:t>
            </a:r>
            <a:r>
              <a:rPr lang="zh-CN" altLang="en-US" dirty="0">
                <a:latin typeface="楷体" panose="02010609060101010101" pitchFamily="49" charset="-122"/>
              </a:rPr>
              <a:t>厘米，钥匙长</a:t>
            </a:r>
            <a:r>
              <a:rPr lang="en-US" altLang="zh-CN" dirty="0">
                <a:latin typeface="楷体" panose="02010609060101010101" pitchFamily="49" charset="-122"/>
              </a:rPr>
              <a:t>(    )</a:t>
            </a:r>
            <a:r>
              <a:rPr lang="zh-CN" altLang="en-US" dirty="0">
                <a:latin typeface="楷体" panose="02010609060101010101" pitchFamily="49" charset="-122"/>
              </a:rPr>
              <a:t>厘米。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40637681-AC3B-BB08-484A-238EECE9B8D9}"/>
              </a:ext>
            </a:extLst>
          </p:cNvPr>
          <p:cNvSpPr txBox="1"/>
          <p:nvPr/>
        </p:nvSpPr>
        <p:spPr>
          <a:xfrm>
            <a:off x="3056291" y="4780404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CA99E4C3-94E6-B201-CE05-BCEB054A441B}"/>
              </a:ext>
            </a:extLst>
          </p:cNvPr>
          <p:cNvSpPr txBox="1"/>
          <p:nvPr/>
        </p:nvSpPr>
        <p:spPr>
          <a:xfrm>
            <a:off x="7190546" y="4780404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1281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>
            <a:extLst>
              <a:ext uri="{FF2B5EF4-FFF2-40B4-BE49-F238E27FC236}">
                <a16:creationId xmlns:a16="http://schemas.microsoft.com/office/drawing/2014/main" id="{06928042-A88A-5C0F-0A79-C1364107C109}"/>
              </a:ext>
            </a:extLst>
          </p:cNvPr>
          <p:cNvSpPr/>
          <p:nvPr/>
        </p:nvSpPr>
        <p:spPr>
          <a:xfrm>
            <a:off x="500743" y="1290395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17AE350C-574B-B0B6-5B5F-23974A86886F}"/>
              </a:ext>
            </a:extLst>
          </p:cNvPr>
          <p:cNvSpPr txBox="1"/>
          <p:nvPr/>
        </p:nvSpPr>
        <p:spPr>
          <a:xfrm>
            <a:off x="1157199" y="1218091"/>
            <a:ext cx="10534057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下面的尺子只有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个刻度是清晰的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，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用它可以直接量出哪几种长度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?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2" name="Picture 15" descr="尺子">
            <a:extLst>
              <a:ext uri="{FF2B5EF4-FFF2-40B4-BE49-F238E27FC236}">
                <a16:creationId xmlns:a16="http://schemas.microsoft.com/office/drawing/2014/main" id="{D4A72B16-1157-48E1-2265-A4F3BB527D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117840" y="2925932"/>
            <a:ext cx="5956320" cy="1161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0E2D18B5-70AD-291C-FDCB-09DE12D95B98}"/>
              </a:ext>
            </a:extLst>
          </p:cNvPr>
          <p:cNvSpPr/>
          <p:nvPr/>
        </p:nvSpPr>
        <p:spPr>
          <a:xfrm>
            <a:off x="1157199" y="4352441"/>
            <a:ext cx="10534057" cy="1358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b="1" dirty="0">
                <a:solidFill>
                  <a:srgbClr val="FF0000"/>
                </a:solidFill>
                <a:latin typeface="宋体" panose="02010600030101010101" pitchFamily="2" charset="-122"/>
                <a:cs typeface="仿宋" panose="02010609060101010101" charset="-122"/>
              </a:rPr>
              <a:t>用这把尺子可以直接量出</a:t>
            </a:r>
            <a:r>
              <a:rPr lang="en-US" altLang="zh-CN" sz="3600" b="1" dirty="0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4</a:t>
            </a:r>
            <a:r>
              <a:rPr lang="zh-CN" altLang="en-US" sz="3600" b="1" dirty="0">
                <a:solidFill>
                  <a:srgbClr val="FF0000"/>
                </a:solidFill>
                <a:latin typeface="宋体" panose="02010600030101010101" pitchFamily="2" charset="-122"/>
                <a:cs typeface="仿宋" panose="02010609060101010101" charset="-122"/>
              </a:rPr>
              <a:t>种长度，分别是</a:t>
            </a:r>
            <a:r>
              <a:rPr lang="en-US" altLang="zh-CN" sz="3600" b="1" dirty="0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1</a:t>
            </a:r>
            <a:r>
              <a:rPr lang="zh-CN" altLang="en-US" sz="3600" b="1" dirty="0">
                <a:solidFill>
                  <a:srgbClr val="FF0000"/>
                </a:solidFill>
                <a:latin typeface="宋体" panose="02010600030101010101" pitchFamily="2" charset="-122"/>
                <a:cs typeface="仿宋" panose="02010609060101010101" charset="-122"/>
              </a:rPr>
              <a:t>厘米，</a:t>
            </a:r>
            <a:endParaRPr lang="en-US" altLang="zh-CN" sz="3600" b="1" dirty="0">
              <a:solidFill>
                <a:srgbClr val="FF0000"/>
              </a:solidFill>
              <a:latin typeface="宋体" panose="02010600030101010101" pitchFamily="2" charset="-122"/>
              <a:cs typeface="仿宋" panose="02010609060101010101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3600" b="1" dirty="0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2</a:t>
            </a:r>
            <a:r>
              <a:rPr lang="zh-CN" altLang="en-US" sz="3600" b="1" dirty="0">
                <a:solidFill>
                  <a:srgbClr val="FF0000"/>
                </a:solidFill>
                <a:latin typeface="宋体" panose="02010600030101010101" pitchFamily="2" charset="-122"/>
                <a:cs typeface="仿宋" panose="02010609060101010101" charset="-122"/>
              </a:rPr>
              <a:t>厘米，</a:t>
            </a:r>
            <a:r>
              <a:rPr lang="en-US" altLang="zh-CN" sz="3600" b="1" dirty="0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3</a:t>
            </a:r>
            <a:r>
              <a:rPr lang="zh-CN" altLang="en-US" sz="3600" b="1" dirty="0">
                <a:solidFill>
                  <a:srgbClr val="FF0000"/>
                </a:solidFill>
                <a:latin typeface="宋体" panose="02010600030101010101" pitchFamily="2" charset="-122"/>
                <a:cs typeface="仿宋" panose="02010609060101010101" charset="-122"/>
              </a:rPr>
              <a:t>厘米，</a:t>
            </a:r>
            <a:r>
              <a:rPr lang="en-US" altLang="zh-CN" sz="3600" b="1" dirty="0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4</a:t>
            </a:r>
            <a:r>
              <a:rPr lang="zh-CN" altLang="en-US" sz="3600" b="1" dirty="0">
                <a:solidFill>
                  <a:srgbClr val="FF0000"/>
                </a:solidFill>
                <a:latin typeface="宋体" panose="02010600030101010101" pitchFamily="2" charset="-122"/>
                <a:cs typeface="仿宋" panose="02010609060101010101" charset="-122"/>
              </a:rPr>
              <a:t>厘米。</a:t>
            </a:r>
          </a:p>
        </p:txBody>
      </p:sp>
    </p:spTree>
    <p:extLst>
      <p:ext uri="{BB962C8B-B14F-4D97-AF65-F5344CB8AC3E}">
        <p14:creationId xmlns:p14="http://schemas.microsoft.com/office/powerpoint/2010/main" val="673307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流程图: 终止 15">
            <a:extLst>
              <a:ext uri="{FF2B5EF4-FFF2-40B4-BE49-F238E27FC236}">
                <a16:creationId xmlns:a16="http://schemas.microsoft.com/office/drawing/2014/main" id="{D9E37A59-0B9A-71B1-53E1-F053D94253BB}"/>
              </a:ext>
            </a:extLst>
          </p:cNvPr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48725E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课堂小结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F8CFC4A-E1F8-33AA-F44D-7850104DF1D7}"/>
              </a:ext>
            </a:extLst>
          </p:cNvPr>
          <p:cNvSpPr txBox="1"/>
          <p:nvPr/>
        </p:nvSpPr>
        <p:spPr>
          <a:xfrm>
            <a:off x="911967" y="1264329"/>
            <a:ext cx="8047207" cy="6045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  <a:sym typeface="+mn-ea"/>
              </a:rPr>
              <a:t>通过本节课的学习，你有什么收获？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1760750-3401-24B8-3B4A-068024078193}"/>
              </a:ext>
            </a:extLst>
          </p:cNvPr>
          <p:cNvSpPr txBox="1"/>
          <p:nvPr/>
        </p:nvSpPr>
        <p:spPr>
          <a:xfrm>
            <a:off x="911967" y="2008004"/>
            <a:ext cx="741490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测量时需要使用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统一的长度单位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。</a:t>
            </a:r>
            <a:endParaRPr lang="zh-CN" altLang="en-US" sz="1600" dirty="0"/>
          </a:p>
        </p:txBody>
      </p:sp>
      <p:pic>
        <p:nvPicPr>
          <p:cNvPr id="8" name="Picture 15" descr="尺子">
            <a:extLst>
              <a:ext uri="{FF2B5EF4-FFF2-40B4-BE49-F238E27FC236}">
                <a16:creationId xmlns:a16="http://schemas.microsoft.com/office/drawing/2014/main" id="{9625F030-AB92-F483-507E-060269698E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1228" y="2741003"/>
            <a:ext cx="8209545" cy="872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F8303D5C-7A27-FC3E-CAD0-A21A0F871B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5586" y="4138763"/>
            <a:ext cx="1230545" cy="1230545"/>
          </a:xfrm>
          <a:prstGeom prst="rect">
            <a:avLst/>
          </a:prstGeom>
        </p:spPr>
      </p:pic>
      <p:sp>
        <p:nvSpPr>
          <p:cNvPr id="10" name="对话气泡: 圆角矩形 9">
            <a:extLst>
              <a:ext uri="{FF2B5EF4-FFF2-40B4-BE49-F238E27FC236}">
                <a16:creationId xmlns:a16="http://schemas.microsoft.com/office/drawing/2014/main" id="{1DEE6FF6-A18D-F98D-ED04-DD7048EB68FA}"/>
              </a:ext>
            </a:extLst>
          </p:cNvPr>
          <p:cNvSpPr/>
          <p:nvPr/>
        </p:nvSpPr>
        <p:spPr>
          <a:xfrm>
            <a:off x="2278497" y="3781217"/>
            <a:ext cx="8311335" cy="1230545"/>
          </a:xfrm>
          <a:prstGeom prst="wedgeRoundRectCallout">
            <a:avLst>
              <a:gd name="adj1" fmla="val -54259"/>
              <a:gd name="adj2" fmla="val 35690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厘米是</a:t>
            </a:r>
            <a:r>
              <a:rPr lang="zh-CN" altLang="en-US" sz="32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较小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的长度单位，测量较短的物体用厘米作单位，厘米可以用“</a:t>
            </a:r>
            <a:r>
              <a:rPr lang="en-US" altLang="zh-CN" sz="32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cm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”表示。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C19C8E2E-AB4C-B03B-A5AA-C6E99C19CF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375869" y="5199077"/>
            <a:ext cx="1230545" cy="1230545"/>
          </a:xfrm>
          <a:prstGeom prst="rect">
            <a:avLst/>
          </a:prstGeom>
        </p:spPr>
      </p:pic>
      <p:sp>
        <p:nvSpPr>
          <p:cNvPr id="12" name="对话气泡: 圆角矩形 11">
            <a:extLst>
              <a:ext uri="{FF2B5EF4-FFF2-40B4-BE49-F238E27FC236}">
                <a16:creationId xmlns:a16="http://schemas.microsoft.com/office/drawing/2014/main" id="{D00A7052-08B3-918D-EF7D-D133CFC41A32}"/>
              </a:ext>
            </a:extLst>
          </p:cNvPr>
          <p:cNvSpPr/>
          <p:nvPr/>
        </p:nvSpPr>
        <p:spPr>
          <a:xfrm>
            <a:off x="4494179" y="5199077"/>
            <a:ext cx="5366126" cy="1230545"/>
          </a:xfrm>
          <a:prstGeom prst="wedgeRoundRectCallout">
            <a:avLst>
              <a:gd name="adj1" fmla="val 57228"/>
              <a:gd name="adj2" fmla="val 23042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在厘米尺上，每</a:t>
            </a:r>
            <a:r>
              <a:rPr lang="zh-CN" altLang="en-US" sz="32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相邻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两个刻度之间的长度是</a:t>
            </a:r>
            <a:r>
              <a:rPr lang="en-US" altLang="zh-CN" sz="32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1</a:t>
            </a:r>
            <a:r>
              <a:rPr lang="zh-CN" altLang="en-US" sz="32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厘米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。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F1465190-32FD-C444-7507-1EA7D19F4C06}"/>
              </a:ext>
            </a:extLst>
          </p:cNvPr>
          <p:cNvSpPr/>
          <p:nvPr/>
        </p:nvSpPr>
        <p:spPr>
          <a:xfrm>
            <a:off x="2428875" y="2753018"/>
            <a:ext cx="857250" cy="323850"/>
          </a:xfrm>
          <a:prstGeom prst="rect">
            <a:avLst/>
          </a:prstGeom>
          <a:solidFill>
            <a:srgbClr val="FF6D69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2932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35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 animBg="1"/>
      <p:bldP spid="12" grpId="0" animBg="1"/>
      <p:bldP spid="13" grpId="0" animBg="1"/>
      <p:bldP spid="13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终止 1">
            <a:extLst>
              <a:ext uri="{FF2B5EF4-FFF2-40B4-BE49-F238E27FC236}">
                <a16:creationId xmlns:a16="http://schemas.microsoft.com/office/drawing/2014/main" id="{07CEB53A-5959-6F68-67FA-418F8FBC5782}"/>
              </a:ext>
            </a:extLst>
          </p:cNvPr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48725E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课堂小结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732267D5-AA53-F785-1266-C0F62BE9EBC5}"/>
              </a:ext>
            </a:extLst>
          </p:cNvPr>
          <p:cNvSpPr txBox="1"/>
          <p:nvPr/>
        </p:nvSpPr>
        <p:spPr>
          <a:xfrm>
            <a:off x="911967" y="1264329"/>
            <a:ext cx="8047207" cy="6045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  <a:sym typeface="+mn-ea"/>
              </a:rPr>
              <a:t>通过本节课的学习，你有什么收获？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F19683A-C73F-EB22-CA64-A4AB7F1FEF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0864" y="1970189"/>
            <a:ext cx="7570273" cy="1284134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BE2CD70F-67FF-99DC-DAF0-BF50F12009FC}"/>
              </a:ext>
            </a:extLst>
          </p:cNvPr>
          <p:cNvSpPr txBox="1"/>
          <p:nvPr/>
        </p:nvSpPr>
        <p:spPr>
          <a:xfrm>
            <a:off x="764026" y="3429000"/>
            <a:ext cx="10663947" cy="29904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测量物体长度的方法：</a:t>
            </a:r>
            <a:endParaRPr lang="en-US" altLang="zh-CN" sz="32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lang="zh-CN" altLang="en-US" sz="32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放正</a:t>
            </a: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：尺子要放正；</a:t>
            </a:r>
            <a:endParaRPr lang="en-US" altLang="zh-CN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20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lang="zh-CN" altLang="en-US" sz="32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对“</a:t>
            </a:r>
            <a:r>
              <a:rPr lang="en-US" altLang="zh-CN" sz="32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zh-CN" altLang="en-US" sz="32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：刻度</a:t>
            </a:r>
            <a:r>
              <a:rPr lang="en-US" altLang="zh-CN" sz="32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对准纸条的</a:t>
            </a:r>
            <a:r>
              <a:rPr lang="zh-CN" altLang="en-US" sz="32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左端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；</a:t>
            </a:r>
          </a:p>
          <a:p>
            <a:pPr lvl="0">
              <a:lnSpc>
                <a:spcPct val="120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lang="zh-CN" altLang="en-US" sz="32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看数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：看纸条的</a:t>
            </a:r>
            <a:r>
              <a:rPr lang="zh-CN" altLang="en-US" sz="32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右端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对着尺子的数字，是数字几，纸条的长度就是几。</a:t>
            </a:r>
          </a:p>
        </p:txBody>
      </p:sp>
    </p:spTree>
    <p:extLst>
      <p:ext uri="{BB962C8B-B14F-4D97-AF65-F5344CB8AC3E}">
        <p14:creationId xmlns:p14="http://schemas.microsoft.com/office/powerpoint/2010/main" val="2078020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96E0B79-0FFA-850C-6E28-D0F540C050F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109928" y="2818470"/>
            <a:ext cx="4016248" cy="4039530"/>
          </a:xfrm>
          <a:prstGeom prst="rect">
            <a:avLst/>
          </a:prstGeom>
        </p:spPr>
      </p:pic>
      <p:sp>
        <p:nvSpPr>
          <p:cNvPr id="6" name="流程图: 终止 5">
            <a:extLst>
              <a:ext uri="{FF2B5EF4-FFF2-40B4-BE49-F238E27FC236}">
                <a16:creationId xmlns:a16="http://schemas.microsoft.com/office/drawing/2014/main" id="{DF0A8F12-0260-4A50-6224-F821F27FF68B}"/>
              </a:ext>
            </a:extLst>
          </p:cNvPr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D4D794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课后作业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10" name="TextBox 48">
            <a:extLst>
              <a:ext uri="{FF2B5EF4-FFF2-40B4-BE49-F238E27FC236}">
                <a16:creationId xmlns:a16="http://schemas.microsoft.com/office/drawing/2014/main" id="{2A961E23-9B6B-19FC-16A3-A5362859C467}"/>
              </a:ext>
            </a:extLst>
          </p:cNvPr>
          <p:cNvSpPr txBox="1"/>
          <p:nvPr/>
        </p:nvSpPr>
        <p:spPr>
          <a:xfrm>
            <a:off x="668687" y="1387985"/>
            <a:ext cx="10854627" cy="22179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77">
              <a:lnSpc>
                <a:spcPct val="114000"/>
              </a:lnSpc>
            </a:pPr>
            <a:r>
              <a:rPr lang="en-US" altLang="zh-CN" sz="44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1.</a:t>
            </a:r>
            <a:r>
              <a:rPr lang="zh-CN" altLang="en-US" sz="44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完成状元成才路系列丛书相关课时习题；</a:t>
            </a:r>
            <a:endParaRPr lang="en-US" altLang="zh-CN" sz="4400" b="1" dirty="0">
              <a:solidFill>
                <a:schemeClr val="bg1"/>
              </a:solidFill>
              <a:effectLst>
                <a:outerShdw dist="635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+mn-ea"/>
              <a:sym typeface="+mn-lt"/>
            </a:endParaRPr>
          </a:p>
          <a:p>
            <a:pPr defTabSz="914377">
              <a:lnSpc>
                <a:spcPct val="114000"/>
              </a:lnSpc>
            </a:pPr>
            <a:r>
              <a:rPr lang="en-US" altLang="zh-CN" sz="44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2.</a:t>
            </a:r>
            <a:r>
              <a:rPr lang="zh-CN" altLang="en-US" sz="44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用庹或步作单位，选择感兴趣的物体量一量它的长度。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Id&quot;:&quot;GuidesStyle_Normal&quot;,&quot;Name&quot;:&quot;GuidesStyle_Normal&quot;,&quot;Kind&quot;:0,&quot;OldGuidesSetting&quot;:{&quot;HeaderHeight&quot;:15.0,&quot;FooterHeight&quot;:9.0,&quot;SideMargin&quot;:5.5,&quot;TopMargin&quot;:0.0,&quot;BottomMargin&quot;:0.0,&quot;IntervalMargin&quot;:1.5}}"/>
</p:tagLst>
</file>

<file path=ppt/theme/theme1.xml><?xml version="1.0" encoding="utf-8"?>
<a:theme xmlns:a="http://schemas.openxmlformats.org/drawingml/2006/main" name="Office 2013 - 2022 主题">
  <a:themeElements>
    <a:clrScheme name="Office 2013 - 2022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主题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5586</TotalTime>
  <Words>751</Words>
  <Application>Microsoft Office PowerPoint</Application>
  <PresentationFormat>宽屏</PresentationFormat>
  <Paragraphs>90</Paragraphs>
  <Slides>19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9" baseType="lpstr">
      <vt:lpstr>黑体</vt:lpstr>
      <vt:lpstr>华文琥珀</vt:lpstr>
      <vt:lpstr>楷体</vt:lpstr>
      <vt:lpstr>宋体</vt:lpstr>
      <vt:lpstr>微软雅黑</vt:lpstr>
      <vt:lpstr>Arial</vt:lpstr>
      <vt:lpstr>Calibri</vt:lpstr>
      <vt:lpstr>Calibri Light</vt:lpstr>
      <vt:lpstr>Times New Roman</vt:lpstr>
      <vt:lpstr>Office 2013 - 2022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Admin</cp:lastModifiedBy>
  <cp:revision>577</cp:revision>
  <dcterms:created xsi:type="dcterms:W3CDTF">2016-01-14T07:05:12Z</dcterms:created>
  <dcterms:modified xsi:type="dcterms:W3CDTF">2025-07-25T07:13:21Z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2052-10.1.0.7400</vt:lpwstr>
  </property>
</Properties>
</file>