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8"/>
  </p:notesMasterIdLst>
  <p:handoutMasterIdLst>
    <p:handoutMasterId r:id="rId19"/>
  </p:handoutMasterIdLst>
  <p:sldIdLst>
    <p:sldId id="256" r:id="rId2"/>
    <p:sldId id="570" r:id="rId3"/>
    <p:sldId id="552" r:id="rId4"/>
    <p:sldId id="579" r:id="rId5"/>
    <p:sldId id="574" r:id="rId6"/>
    <p:sldId id="572" r:id="rId7"/>
    <p:sldId id="589" r:id="rId8"/>
    <p:sldId id="528" r:id="rId9"/>
    <p:sldId id="585" r:id="rId10"/>
    <p:sldId id="583" r:id="rId11"/>
    <p:sldId id="592" r:id="rId12"/>
    <p:sldId id="575" r:id="rId13"/>
    <p:sldId id="548" r:id="rId14"/>
    <p:sldId id="382" r:id="rId15"/>
  </p:sldIdLst>
  <p:sldSz cx="12192000" cy="6858000"/>
  <p:notesSz cx="6858000" cy="9144000"/>
  <p:custDataLst>
    <p:tags r:id="rId2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C35"/>
    <a:srgbClr val="FAF3CF"/>
    <a:srgbClr val="DCE68F"/>
    <a:srgbClr val="3333FF"/>
    <a:srgbClr val="FEF7E4"/>
    <a:srgbClr val="EE1D23"/>
    <a:srgbClr val="ED7D31"/>
    <a:srgbClr val="FAE7D9"/>
    <a:srgbClr val="2E7297"/>
    <a:srgbClr val="FDF7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113" d="100"/>
          <a:sy n="113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认识米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619391" y="1313251"/>
            <a:ext cx="4953218" cy="1260000"/>
            <a:chOff x="950553" y="1163960"/>
            <a:chExt cx="4953218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2" y="1332295"/>
              <a:ext cx="36932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厘米和米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复习导入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373C1E0-5DA9-FC74-DC17-8BB0D2B675BD}"/>
              </a:ext>
            </a:extLst>
          </p:cNvPr>
          <p:cNvSpPr txBox="1"/>
          <p:nvPr/>
        </p:nvSpPr>
        <p:spPr>
          <a:xfrm>
            <a:off x="931422" y="1463844"/>
            <a:ext cx="87378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我们认识了长度单位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6" name="Picture 15" descr="尺子">
            <a:extLst>
              <a:ext uri="{FF2B5EF4-FFF2-40B4-BE49-F238E27FC236}">
                <a16:creationId xmlns:a16="http://schemas.microsoft.com/office/drawing/2014/main" id="{33DC822A-5D58-DB0B-D6F8-2F5F55BE0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48" y="4691354"/>
            <a:ext cx="10926904" cy="1161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1B693A0-A86C-3E35-8848-796D2FEAC5A7}"/>
              </a:ext>
            </a:extLst>
          </p:cNvPr>
          <p:cNvSpPr txBox="1"/>
          <p:nvPr/>
        </p:nvSpPr>
        <p:spPr>
          <a:xfrm>
            <a:off x="931422" y="2317331"/>
            <a:ext cx="10488850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量</a:t>
            </a:r>
            <a:r>
              <a:rPr lang="zh-CN" altLang="en-US" dirty="0">
                <a:solidFill>
                  <a:srgbClr val="FF0000"/>
                </a:solidFill>
              </a:rPr>
              <a:t>比较短</a:t>
            </a:r>
            <a:r>
              <a:rPr lang="zh-CN" altLang="en-US" dirty="0"/>
              <a:t>的物体，可以用厘米作单位，厘米可以用“</a:t>
            </a:r>
            <a:r>
              <a:rPr lang="en-US" altLang="zh-CN" dirty="0">
                <a:solidFill>
                  <a:srgbClr val="FF0000"/>
                </a:solidFill>
              </a:rPr>
              <a:t>cm</a:t>
            </a:r>
            <a:r>
              <a:rPr lang="zh-CN" altLang="en-US" dirty="0"/>
              <a:t>”表示</a:t>
            </a:r>
            <a:r>
              <a:rPr lang="zh-CN" altLang="zh-CN" dirty="0"/>
              <a:t>。</a:t>
            </a:r>
            <a:r>
              <a:rPr lang="zh-CN" altLang="en-US" dirty="0"/>
              <a:t>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6A11EBC-DCAB-B1D2-B344-9B08F598C99F}"/>
              </a:ext>
            </a:extLst>
          </p:cNvPr>
          <p:cNvSpPr/>
          <p:nvPr/>
        </p:nvSpPr>
        <p:spPr>
          <a:xfrm>
            <a:off x="1213049" y="4690402"/>
            <a:ext cx="2278816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87B615A-C2DF-EDDF-8D8C-C8DBB48F03DE}"/>
              </a:ext>
            </a:extLst>
          </p:cNvPr>
          <p:cNvGrpSpPr>
            <a:grpSpLocks/>
          </p:cNvGrpSpPr>
          <p:nvPr/>
        </p:nvGrpSpPr>
        <p:grpSpPr bwMode="auto">
          <a:xfrm>
            <a:off x="1207333" y="4518952"/>
            <a:ext cx="2290248" cy="184785"/>
            <a:chOff x="949628" y="1293447"/>
            <a:chExt cx="1150618" cy="116400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91AE4F13-5305-EEB1-F63F-670AAB2C8C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7066" y="1293447"/>
              <a:ext cx="0" cy="108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69C9ADDC-DE81-2D47-2588-90E651ECEF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6198" y="1301847"/>
              <a:ext cx="0" cy="108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8961A6DD-6D62-2554-CA55-4738B25DF78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49628" y="1401447"/>
              <a:ext cx="1150618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DAB1219C-4B54-615B-F20A-B54D9F175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008" y="3997042"/>
            <a:ext cx="12883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8962CB-053C-322C-BB0D-BB983B64485E}"/>
              </a:ext>
            </a:extLst>
          </p:cNvPr>
          <p:cNvSpPr/>
          <p:nvPr/>
        </p:nvSpPr>
        <p:spPr>
          <a:xfrm>
            <a:off x="1207334" y="4690402"/>
            <a:ext cx="3430706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CC55A28-173A-3E52-DE82-4A577AE900F7}"/>
              </a:ext>
            </a:extLst>
          </p:cNvPr>
          <p:cNvGrpSpPr>
            <a:grpSpLocks/>
          </p:cNvGrpSpPr>
          <p:nvPr/>
        </p:nvGrpSpPr>
        <p:grpSpPr bwMode="auto">
          <a:xfrm>
            <a:off x="1213049" y="4518952"/>
            <a:ext cx="3435151" cy="184785"/>
            <a:chOff x="952500" y="1293447"/>
            <a:chExt cx="1147746" cy="11640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B7112FD2-0791-7999-2192-524EFAD01BE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5536" y="1293447"/>
              <a:ext cx="0" cy="108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A6EFB988-BD0E-C386-4933-FB628BFBEC6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6198" y="1301847"/>
              <a:ext cx="0" cy="108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8445FF7A-B5FA-32A6-2C96-AFB9685BC2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2500" y="1401447"/>
              <a:ext cx="1147746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CBD9152C-F2F3-A0FC-5B5A-3E0F8DF32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2457" y="3997042"/>
            <a:ext cx="12883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4E665A1-AC86-3707-69F3-F15F53CC8A79}"/>
              </a:ext>
            </a:extLst>
          </p:cNvPr>
          <p:cNvSpPr/>
          <p:nvPr/>
        </p:nvSpPr>
        <p:spPr>
          <a:xfrm>
            <a:off x="1207333" y="4690402"/>
            <a:ext cx="5717341" cy="323850"/>
          </a:xfrm>
          <a:prstGeom prst="rect">
            <a:avLst/>
          </a:prstGeom>
          <a:solidFill>
            <a:srgbClr val="FF6D6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B4D6CFC-D4A8-89C9-3252-63F013359386}"/>
              </a:ext>
            </a:extLst>
          </p:cNvPr>
          <p:cNvGrpSpPr>
            <a:grpSpLocks/>
          </p:cNvGrpSpPr>
          <p:nvPr/>
        </p:nvGrpSpPr>
        <p:grpSpPr bwMode="auto">
          <a:xfrm>
            <a:off x="1213049" y="4518952"/>
            <a:ext cx="5703370" cy="184785"/>
            <a:chOff x="952500" y="1293447"/>
            <a:chExt cx="1144687" cy="116400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16145730-313E-9717-3975-46453A8459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4324" y="1293447"/>
              <a:ext cx="0" cy="108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C833BC1-B533-72FC-158C-DAD84CF3F5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6198" y="1301847"/>
              <a:ext cx="0" cy="108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56F95A84-F51C-44E0-098E-521CCD037C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2500" y="1401447"/>
              <a:ext cx="1144687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CD239DDA-4521-5BFD-3D43-19BD3751A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8153" y="3997042"/>
            <a:ext cx="12883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8" grpId="0"/>
      <p:bldP spid="18" grpId="1"/>
      <p:bldP spid="3" grpId="0" animBg="1"/>
      <p:bldP spid="3" grpId="1" animBg="1"/>
      <p:bldP spid="16" grpId="0"/>
      <p:bldP spid="16" grpId="1"/>
      <p:bldP spid="17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E1810BE0-6BB6-94C4-B7D0-A9C5B21F4FFD}"/>
              </a:ext>
            </a:extLst>
          </p:cNvPr>
          <p:cNvGrpSpPr/>
          <p:nvPr/>
        </p:nvGrpSpPr>
        <p:grpSpPr>
          <a:xfrm>
            <a:off x="788043" y="2820058"/>
            <a:ext cx="8910536" cy="2879387"/>
            <a:chOff x="1001949" y="3453319"/>
            <a:chExt cx="8910536" cy="2879387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13659341-572C-23A3-DD92-58E43CE7CC0F}"/>
                </a:ext>
              </a:extLst>
            </p:cNvPr>
            <p:cNvSpPr/>
            <p:nvPr/>
          </p:nvSpPr>
          <p:spPr>
            <a:xfrm>
              <a:off x="1001949" y="3453319"/>
              <a:ext cx="8910536" cy="2879387"/>
            </a:xfrm>
            <a:prstGeom prst="roundRect">
              <a:avLst>
                <a:gd name="adj" fmla="val 13912"/>
              </a:avLst>
            </a:prstGeom>
            <a:solidFill>
              <a:srgbClr val="FEF7E4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FFD31CF-8A8D-73E1-17AB-4A977111B2E0}"/>
                </a:ext>
              </a:extLst>
            </p:cNvPr>
            <p:cNvSpPr txBox="1"/>
            <p:nvPr/>
          </p:nvSpPr>
          <p:spPr>
            <a:xfrm>
              <a:off x="1230848" y="3659405"/>
              <a:ext cx="24929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3333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测量要求：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1A1086A-DA5D-8116-00F8-565EB00A1855}"/>
                </a:ext>
              </a:extLst>
            </p:cNvPr>
            <p:cNvSpPr txBox="1"/>
            <p:nvPr/>
          </p:nvSpPr>
          <p:spPr>
            <a:xfrm>
              <a:off x="1230848" y="4410261"/>
              <a:ext cx="8448173" cy="1727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测量黑板长度时，要注意尺子贴紧黑板下边线，每量一次都要做好标记，接着把刻度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与所做标记对齐，继续下一次测量。</a:t>
              </a:r>
            </a:p>
          </p:txBody>
        </p:sp>
      </p:grpSp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Picture 52" descr="P-055">
            <a:extLst>
              <a:ext uri="{FF2B5EF4-FFF2-40B4-BE49-F238E27FC236}">
                <a16:creationId xmlns:a16="http://schemas.microsoft.com/office/drawing/2014/main" id="{D2A15B4D-C40D-93D0-042B-1ABDEE50B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579" y="1377371"/>
            <a:ext cx="2358045" cy="2692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6443A149-235E-CBCF-6A88-889BF2FEBF28}"/>
              </a:ext>
            </a:extLst>
          </p:cNvPr>
          <p:cNvSpPr/>
          <p:nvPr/>
        </p:nvSpPr>
        <p:spPr>
          <a:xfrm>
            <a:off x="5243311" y="668115"/>
            <a:ext cx="4296281" cy="1837808"/>
          </a:xfrm>
          <a:prstGeom prst="wedgeRoundRectCallout">
            <a:avLst>
              <a:gd name="adj1" fmla="val 63359"/>
              <a:gd name="adj2" fmla="val 4149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这是一把学生尺，长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厘米，谁愿意用它来量一量黑板的长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DA55FC1-D2B5-FCE4-9FAD-2420FF99F5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78923" y="2676951"/>
            <a:ext cx="1121337" cy="11213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A5B2DA0-0B06-3C4C-8231-C92E2980E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477695"/>
            <a:ext cx="904663" cy="90466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D0AC8A2-80D1-28D6-EDED-DBBA0DD32AEA}"/>
              </a:ext>
            </a:extLst>
          </p:cNvPr>
          <p:cNvSpPr txBox="1"/>
          <p:nvPr/>
        </p:nvSpPr>
        <p:spPr>
          <a:xfrm>
            <a:off x="1758274" y="1606860"/>
            <a:ext cx="6104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量出黑板长度。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AF509C0F-0A94-745B-F1D9-BBBB979C0EFE}"/>
              </a:ext>
            </a:extLst>
          </p:cNvPr>
          <p:cNvGrpSpPr/>
          <p:nvPr/>
        </p:nvGrpSpPr>
        <p:grpSpPr>
          <a:xfrm>
            <a:off x="772135" y="376526"/>
            <a:ext cx="8626204" cy="4489161"/>
            <a:chOff x="772135" y="376526"/>
            <a:chExt cx="8626204" cy="4489161"/>
          </a:xfrm>
        </p:grpSpPr>
        <p:pic>
          <p:nvPicPr>
            <p:cNvPr id="9" name="Picture 17" descr="C:\Users\Administrator\Desktop\未标题-4.png">
              <a:extLst>
                <a:ext uri="{FF2B5EF4-FFF2-40B4-BE49-F238E27FC236}">
                  <a16:creationId xmlns:a16="http://schemas.microsoft.com/office/drawing/2014/main" id="{831AB073-B933-263E-28A6-E8F70A6F1D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2255" y="459058"/>
              <a:ext cx="7817507" cy="4406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A1E4DB45-5ED4-0135-ABC2-FEA515F5F473}"/>
                </a:ext>
              </a:extLst>
            </p:cNvPr>
            <p:cNvSpPr/>
            <p:nvPr/>
          </p:nvSpPr>
          <p:spPr>
            <a:xfrm>
              <a:off x="772135" y="769826"/>
              <a:ext cx="3653950" cy="786600"/>
            </a:xfrm>
            <a:prstGeom prst="wedgeRoundRectCallout">
              <a:avLst>
                <a:gd name="adj1" fmla="val 135"/>
                <a:gd name="adj2" fmla="val 114304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lnSpc>
                  <a:spcPct val="114000"/>
                </a:lnSpc>
                <a:defRPr/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这样量太麻烦了。</a:t>
              </a:r>
            </a:p>
          </p:txBody>
        </p:sp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FEE1B429-ED88-9875-AD0C-82AFE1A89BB8}"/>
                </a:ext>
              </a:extLst>
            </p:cNvPr>
            <p:cNvSpPr/>
            <p:nvPr/>
          </p:nvSpPr>
          <p:spPr>
            <a:xfrm>
              <a:off x="5744389" y="376526"/>
              <a:ext cx="3653950" cy="786600"/>
            </a:xfrm>
            <a:prstGeom prst="wedgeRoundRectCallout">
              <a:avLst>
                <a:gd name="adj1" fmla="val -43259"/>
                <a:gd name="adj2" fmla="val 89571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lnSpc>
                  <a:spcPct val="114000"/>
                </a:lnSpc>
                <a:defRPr/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拿这把</a:t>
              </a:r>
              <a:r>
                <a:rPr lang="zh-CN" altLang="en-US" sz="3200" b="1" dirty="0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米尺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试试。</a:t>
              </a:r>
            </a:p>
          </p:txBody>
        </p:sp>
      </p:grpSp>
      <p:pic>
        <p:nvPicPr>
          <p:cNvPr id="14" name="Picture 16" descr="C:\Users\Administrator\Desktop\未标题-3.png">
            <a:extLst>
              <a:ext uri="{FF2B5EF4-FFF2-40B4-BE49-F238E27FC236}">
                <a16:creationId xmlns:a16="http://schemas.microsoft.com/office/drawing/2014/main" id="{0604D6D3-D22C-093D-91BC-B2B8D1916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1" b="868"/>
          <a:stretch>
            <a:fillRect/>
          </a:stretch>
        </p:blipFill>
        <p:spPr bwMode="auto">
          <a:xfrm>
            <a:off x="7070218" y="1330645"/>
            <a:ext cx="4019527" cy="3535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9853103-B2E7-317B-5AEE-C544C285156D}"/>
              </a:ext>
            </a:extLst>
          </p:cNvPr>
          <p:cNvSpPr txBox="1"/>
          <p:nvPr/>
        </p:nvSpPr>
        <p:spPr>
          <a:xfrm>
            <a:off x="1443949" y="5098714"/>
            <a:ext cx="9304102" cy="1300228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量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比较长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的物体，通常用“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”作单位。米可以用“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”表示。</a:t>
            </a: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1" descr="两小豆形象之聪聪PPT用（反边）">
            <a:extLst>
              <a:ext uri="{FF2B5EF4-FFF2-40B4-BE49-F238E27FC236}">
                <a16:creationId xmlns:a16="http://schemas.microsoft.com/office/drawing/2014/main" id="{779CE8DC-8DA3-48C2-5C51-D2D09F692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0241" y="577808"/>
            <a:ext cx="1378267" cy="146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066020FD-8584-6A6A-773E-6191A9C2C2C5}"/>
              </a:ext>
            </a:extLst>
          </p:cNvPr>
          <p:cNvSpPr/>
          <p:nvPr/>
        </p:nvSpPr>
        <p:spPr>
          <a:xfrm>
            <a:off x="2357686" y="820595"/>
            <a:ext cx="5901098" cy="825698"/>
          </a:xfrm>
          <a:prstGeom prst="wedgeRoundRectCallout">
            <a:avLst>
              <a:gd name="adj1" fmla="val -57228"/>
              <a:gd name="adj2" fmla="val 529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拿一把米尺，看看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米有多长。</a:t>
            </a:r>
          </a:p>
        </p:txBody>
      </p:sp>
      <p:pic>
        <p:nvPicPr>
          <p:cNvPr id="12" name="Picture 32" descr="未标题-5">
            <a:extLst>
              <a:ext uri="{FF2B5EF4-FFF2-40B4-BE49-F238E27FC236}">
                <a16:creationId xmlns:a16="http://schemas.microsoft.com/office/drawing/2014/main" id="{81C2CCEE-B761-BA84-F51C-FFDB8C5B5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17" y="3356561"/>
            <a:ext cx="2215468" cy="316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1A2D0F32-37FB-1168-9BE8-886FCFB90266}"/>
              </a:ext>
            </a:extLst>
          </p:cNvPr>
          <p:cNvSpPr/>
          <p:nvPr/>
        </p:nvSpPr>
        <p:spPr>
          <a:xfrm>
            <a:off x="2838860" y="3622327"/>
            <a:ext cx="3619962" cy="1316870"/>
          </a:xfrm>
          <a:prstGeom prst="wedgeRoundRectCallout">
            <a:avLst>
              <a:gd name="adj1" fmla="val -65237"/>
              <a:gd name="adj2" fmla="val 1231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我两只胳膊打开的长度大约是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米。</a:t>
            </a:r>
          </a:p>
        </p:txBody>
      </p:sp>
      <p:pic>
        <p:nvPicPr>
          <p:cNvPr id="14" name="Picture 33" descr="未标题-6">
            <a:extLst>
              <a:ext uri="{FF2B5EF4-FFF2-40B4-BE49-F238E27FC236}">
                <a16:creationId xmlns:a16="http://schemas.microsoft.com/office/drawing/2014/main" id="{B2EDA6B6-1DD5-C276-DD3E-E44D2CA72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660" y="3290362"/>
            <a:ext cx="1300508" cy="31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6A335B7E-A454-9B3A-DD04-047D21CAFB24}"/>
              </a:ext>
            </a:extLst>
          </p:cNvPr>
          <p:cNvSpPr/>
          <p:nvPr/>
        </p:nvSpPr>
        <p:spPr>
          <a:xfrm>
            <a:off x="6780495" y="3268454"/>
            <a:ext cx="2956578" cy="2057400"/>
          </a:xfrm>
          <a:prstGeom prst="wedgeRoundRectCallout">
            <a:avLst>
              <a:gd name="adj1" fmla="val 70071"/>
              <a:gd name="adj2" fmla="val -2367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从地面到我的脖子，长度大约是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58D2233-D114-55F8-400B-FA90309F6C4D}"/>
              </a:ext>
            </a:extLst>
          </p:cNvPr>
          <p:cNvGrpSpPr/>
          <p:nvPr/>
        </p:nvGrpSpPr>
        <p:grpSpPr>
          <a:xfrm>
            <a:off x="590241" y="2133234"/>
            <a:ext cx="11011517" cy="1135220"/>
            <a:chOff x="590241" y="2133234"/>
            <a:chExt cx="11011517" cy="1135220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31C7B808-13DC-50B1-9140-6ADC81606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241" y="2133234"/>
              <a:ext cx="11011517" cy="1135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7A66FEC-C249-13EB-1B7F-B78B907B5C25}"/>
                </a:ext>
              </a:extLst>
            </p:cNvPr>
            <p:cNvSpPr txBox="1"/>
            <p:nvPr/>
          </p:nvSpPr>
          <p:spPr>
            <a:xfrm>
              <a:off x="2037804" y="2657114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cm</a:t>
              </a:r>
              <a:endParaRPr lang="zh-CN" altLang="en-US" dirty="0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CBB2F9D4-6F92-2777-7BE8-7255FB2CCA9C}"/>
              </a:ext>
            </a:extLst>
          </p:cNvPr>
          <p:cNvSpPr txBox="1"/>
          <p:nvPr/>
        </p:nvSpPr>
        <p:spPr>
          <a:xfrm>
            <a:off x="3180572" y="5592007"/>
            <a:ext cx="49215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闭上眼睛感受</a:t>
            </a:r>
            <a:r>
              <a:rPr lang="en-US" altLang="zh-CN" sz="32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米的长度。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7EC9D431-2712-B695-06F6-886966765ACB}"/>
              </a:ext>
            </a:extLst>
          </p:cNvPr>
          <p:cNvSpPr txBox="1"/>
          <p:nvPr/>
        </p:nvSpPr>
        <p:spPr>
          <a:xfrm>
            <a:off x="767674" y="355293"/>
            <a:ext cx="9370167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比一比：你觉得米和厘米之间有什么关系？</a:t>
            </a:r>
          </a:p>
        </p:txBody>
      </p:sp>
      <p:pic>
        <p:nvPicPr>
          <p:cNvPr id="9" name="Picture 40" descr="未标题-5">
            <a:extLst>
              <a:ext uri="{FF2B5EF4-FFF2-40B4-BE49-F238E27FC236}">
                <a16:creationId xmlns:a16="http://schemas.microsoft.com/office/drawing/2014/main" id="{6FEC93D1-5671-E757-D85C-7D276CDD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024" y="1101536"/>
            <a:ext cx="3185523" cy="454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098FBA8-5C54-D245-8752-7800623CFF72}"/>
              </a:ext>
            </a:extLst>
          </p:cNvPr>
          <p:cNvSpPr txBox="1"/>
          <p:nvPr/>
        </p:nvSpPr>
        <p:spPr>
          <a:xfrm>
            <a:off x="4809517" y="2139514"/>
            <a:ext cx="12864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1米</a:t>
            </a:r>
          </a:p>
        </p:txBody>
      </p:sp>
      <p:pic>
        <p:nvPicPr>
          <p:cNvPr id="11" name="Picture 36" descr="未标题-8">
            <a:extLst>
              <a:ext uri="{FF2B5EF4-FFF2-40B4-BE49-F238E27FC236}">
                <a16:creationId xmlns:a16="http://schemas.microsoft.com/office/drawing/2014/main" id="{8A6F7C15-3FBE-44F9-6F76-CFC309523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960" y="1454960"/>
            <a:ext cx="1280574" cy="13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11989FE-F6AD-A83A-4109-89B7F783BB42}"/>
              </a:ext>
            </a:extLst>
          </p:cNvPr>
          <p:cNvSpPr txBox="1"/>
          <p:nvPr/>
        </p:nvSpPr>
        <p:spPr>
          <a:xfrm>
            <a:off x="6688006" y="2915318"/>
            <a:ext cx="12864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86EC858-1D09-66B6-7821-90B891FDE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86" y="4878245"/>
            <a:ext cx="1356818" cy="1356818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A4E01777-B333-5600-9FEE-0390E4F74BD2}"/>
              </a:ext>
            </a:extLst>
          </p:cNvPr>
          <p:cNvSpPr/>
          <p:nvPr/>
        </p:nvSpPr>
        <p:spPr>
          <a:xfrm>
            <a:off x="2389048" y="4644784"/>
            <a:ext cx="4114219" cy="756080"/>
          </a:xfrm>
          <a:prstGeom prst="wedgeRoundRectCallout">
            <a:avLst>
              <a:gd name="adj1" fmla="val -58139"/>
              <a:gd name="adj2" fmla="val 4069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米比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厘米长很多。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73D38B90-D9DC-0D05-7742-7BAEAEF60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0815" y="4368936"/>
            <a:ext cx="1356818" cy="1356818"/>
          </a:xfrm>
          <a:prstGeom prst="rect">
            <a:avLst/>
          </a:prstGeom>
        </p:spPr>
      </p:pic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0C9F9919-7B7E-0B6F-B2FF-76450AB7463E}"/>
              </a:ext>
            </a:extLst>
          </p:cNvPr>
          <p:cNvSpPr/>
          <p:nvPr/>
        </p:nvSpPr>
        <p:spPr>
          <a:xfrm>
            <a:off x="7408731" y="4149762"/>
            <a:ext cx="2394221" cy="1187718"/>
          </a:xfrm>
          <a:prstGeom prst="wedgeRoundRectCallout">
            <a:avLst>
              <a:gd name="adj1" fmla="val 70688"/>
              <a:gd name="adj2" fmla="val 2886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米里有很多厘米。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43AD2F0-50EE-41C8-2789-709915E74C47}"/>
              </a:ext>
            </a:extLst>
          </p:cNvPr>
          <p:cNvSpPr txBox="1"/>
          <p:nvPr/>
        </p:nvSpPr>
        <p:spPr>
          <a:xfrm>
            <a:off x="3561649" y="5588732"/>
            <a:ext cx="55459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米里面有多少个</a:t>
            </a:r>
            <a:r>
              <a:rPr lang="en-US" altLang="zh-CN" dirty="0"/>
              <a:t>1</a:t>
            </a:r>
            <a:r>
              <a:rPr lang="zh-CN" altLang="en-US" dirty="0"/>
              <a:t>厘米？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6" grpId="0" animBg="1"/>
      <p:bldP spid="1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1CC5FA9-D616-16EC-DD95-C3977C9081C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0241" y="2337517"/>
            <a:ext cx="11011517" cy="1135220"/>
            <a:chOff x="590241" y="2133234"/>
            <a:chExt cx="11011517" cy="113522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8452936-D173-0B69-B739-36EFBC9CC7D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241" y="2133234"/>
              <a:ext cx="11011517" cy="1135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52C6B6E-6636-B5BD-7118-0B5DD1C13C5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37804" y="2657114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cm</a:t>
              </a:r>
              <a:endParaRPr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17FEB08-D2B2-7961-6634-0F950A5CEB56}"/>
              </a:ext>
            </a:extLst>
          </p:cNvPr>
          <p:cNvSpPr txBox="1"/>
          <p:nvPr/>
        </p:nvSpPr>
        <p:spPr>
          <a:xfrm>
            <a:off x="550020" y="562233"/>
            <a:ext cx="554597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3600" dirty="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3600" dirty="0">
                <a:solidFill>
                  <a:schemeClr val="tx1"/>
                </a:solidFill>
                <a:ea typeface="楷体" panose="02010609060101010101" pitchFamily="49" charset="-122"/>
              </a:rPr>
              <a:t>米里面有多少个</a:t>
            </a:r>
            <a:r>
              <a:rPr lang="en-US" altLang="zh-CN" sz="3600" dirty="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3600" dirty="0">
                <a:solidFill>
                  <a:schemeClr val="tx1"/>
                </a:solidFill>
                <a:ea typeface="楷体" panose="02010609060101010101" pitchFamily="49" charset="-122"/>
              </a:rPr>
              <a:t>厘米？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F34A1E33-28FD-99C5-6317-855461405155}"/>
              </a:ext>
            </a:extLst>
          </p:cNvPr>
          <p:cNvSpPr/>
          <p:nvPr/>
        </p:nvSpPr>
        <p:spPr>
          <a:xfrm rot="16200000">
            <a:off x="5869773" y="-1609381"/>
            <a:ext cx="305133" cy="10231120"/>
          </a:xfrm>
          <a:prstGeom prst="leftBrace">
            <a:avLst>
              <a:gd name="adj1" fmla="val 24652"/>
              <a:gd name="adj2" fmla="val 50000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135243-34C9-1CE4-DD3E-AF42FA9DBBD9}"/>
              </a:ext>
            </a:extLst>
          </p:cNvPr>
          <p:cNvSpPr txBox="1"/>
          <p:nvPr/>
        </p:nvSpPr>
        <p:spPr>
          <a:xfrm>
            <a:off x="5670577" y="3648377"/>
            <a:ext cx="12864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1米</a:t>
            </a: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3C3A560D-6EB0-09AD-C9A7-943CF5E00327}"/>
              </a:ext>
            </a:extLst>
          </p:cNvPr>
          <p:cNvSpPr/>
          <p:nvPr/>
        </p:nvSpPr>
        <p:spPr>
          <a:xfrm rot="5400000" flipV="1">
            <a:off x="5869774" y="-2865862"/>
            <a:ext cx="305133" cy="10231120"/>
          </a:xfrm>
          <a:prstGeom prst="leftBrace">
            <a:avLst>
              <a:gd name="adj1" fmla="val 24652"/>
              <a:gd name="adj2" fmla="val 50000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A43641D-978A-BDAC-8ED2-0D7B4A32CE00}"/>
              </a:ext>
            </a:extLst>
          </p:cNvPr>
          <p:cNvSpPr txBox="1"/>
          <p:nvPr/>
        </p:nvSpPr>
        <p:spPr>
          <a:xfrm>
            <a:off x="5321272" y="1450914"/>
            <a:ext cx="1985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22513ED-FFF6-FCE8-AD95-6997F0B8A8A2}"/>
              </a:ext>
            </a:extLst>
          </p:cNvPr>
          <p:cNvSpPr/>
          <p:nvPr/>
        </p:nvSpPr>
        <p:spPr>
          <a:xfrm>
            <a:off x="906778" y="2485606"/>
            <a:ext cx="1021082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A9B9F0C-CD9A-D788-15D1-F0301E9FF178}"/>
              </a:ext>
            </a:extLst>
          </p:cNvPr>
          <p:cNvGrpSpPr/>
          <p:nvPr/>
        </p:nvGrpSpPr>
        <p:grpSpPr>
          <a:xfrm>
            <a:off x="1562748" y="2788263"/>
            <a:ext cx="722603" cy="523220"/>
            <a:chOff x="1562748" y="2788263"/>
            <a:chExt cx="722603" cy="52322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0B33842-50F4-7AFA-1573-3090147C04DD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F6FF8E8-911D-C1C3-61C1-D39D112A596D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10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6FA3FB7E-3F12-C2ED-6417-0287E52E3C88}"/>
              </a:ext>
            </a:extLst>
          </p:cNvPr>
          <p:cNvSpPr/>
          <p:nvPr/>
        </p:nvSpPr>
        <p:spPr>
          <a:xfrm>
            <a:off x="1924049" y="2485606"/>
            <a:ext cx="1021082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953EF78-E6EB-BB0E-ECBD-1ED46392631F}"/>
              </a:ext>
            </a:extLst>
          </p:cNvPr>
          <p:cNvGrpSpPr/>
          <p:nvPr/>
        </p:nvGrpSpPr>
        <p:grpSpPr>
          <a:xfrm>
            <a:off x="2652820" y="2788263"/>
            <a:ext cx="722603" cy="523220"/>
            <a:chOff x="1562748" y="2788263"/>
            <a:chExt cx="722603" cy="52322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15527ED-6ABF-FB14-8C59-CA47EADEB086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78213F8-D435-1E47-6966-455C4ED9F535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20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2DE55EE1-FE6D-05BB-A540-95E5802D7B7F}"/>
              </a:ext>
            </a:extLst>
          </p:cNvPr>
          <p:cNvSpPr/>
          <p:nvPr/>
        </p:nvSpPr>
        <p:spPr>
          <a:xfrm>
            <a:off x="2949079" y="2485606"/>
            <a:ext cx="1021082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2CD4B65-CC6A-681E-1777-77A302B2F493}"/>
              </a:ext>
            </a:extLst>
          </p:cNvPr>
          <p:cNvGrpSpPr/>
          <p:nvPr/>
        </p:nvGrpSpPr>
        <p:grpSpPr>
          <a:xfrm>
            <a:off x="3662470" y="2788263"/>
            <a:ext cx="722603" cy="523220"/>
            <a:chOff x="1562748" y="2788263"/>
            <a:chExt cx="722603" cy="52322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7E1E459-209C-D893-17B6-BB6C4718806F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73EC494-6D95-50F6-BBD6-A0C25AAD3581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30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6538BB71-A842-5810-BFD7-E28FD5651460}"/>
              </a:ext>
            </a:extLst>
          </p:cNvPr>
          <p:cNvSpPr/>
          <p:nvPr/>
        </p:nvSpPr>
        <p:spPr>
          <a:xfrm>
            <a:off x="3970161" y="2485606"/>
            <a:ext cx="1021082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4CF2FF6-975D-610D-DFFB-631DB9CCF472}"/>
              </a:ext>
            </a:extLst>
          </p:cNvPr>
          <p:cNvGrpSpPr/>
          <p:nvPr/>
        </p:nvGrpSpPr>
        <p:grpSpPr>
          <a:xfrm>
            <a:off x="4687883" y="2788263"/>
            <a:ext cx="722603" cy="523220"/>
            <a:chOff x="1562748" y="2788263"/>
            <a:chExt cx="722603" cy="523220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F40229A-8556-EB4B-EC78-C37D2BB9D4C6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CCED13BE-FF95-2B60-ACD0-7AD6F29E9DBF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40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75834D0E-4A64-845D-5AD7-2E75076A5C96}"/>
              </a:ext>
            </a:extLst>
          </p:cNvPr>
          <p:cNvSpPr/>
          <p:nvPr/>
        </p:nvSpPr>
        <p:spPr>
          <a:xfrm>
            <a:off x="4991243" y="2485606"/>
            <a:ext cx="1049512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47B98D1-B7BB-C1F5-3701-08551177C686}"/>
              </a:ext>
            </a:extLst>
          </p:cNvPr>
          <p:cNvGrpSpPr/>
          <p:nvPr/>
        </p:nvGrpSpPr>
        <p:grpSpPr>
          <a:xfrm>
            <a:off x="5734697" y="2788263"/>
            <a:ext cx="722603" cy="523220"/>
            <a:chOff x="1562748" y="2788263"/>
            <a:chExt cx="722603" cy="523220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7A4586BE-01CF-5D7C-B576-0D25EDA1EFBC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5BB11AD-F713-6D94-D435-6D11E23D3AA2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50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8798ECD3-1826-CC18-915D-10CFC0E106F2}"/>
              </a:ext>
            </a:extLst>
          </p:cNvPr>
          <p:cNvSpPr/>
          <p:nvPr/>
        </p:nvSpPr>
        <p:spPr>
          <a:xfrm>
            <a:off x="6040755" y="2485606"/>
            <a:ext cx="996315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27A69BE-8185-D94B-49AC-7C1E332B1ECE}"/>
              </a:ext>
            </a:extLst>
          </p:cNvPr>
          <p:cNvGrpSpPr/>
          <p:nvPr/>
        </p:nvGrpSpPr>
        <p:grpSpPr>
          <a:xfrm>
            <a:off x="6753198" y="2788263"/>
            <a:ext cx="722603" cy="523220"/>
            <a:chOff x="1562748" y="2788263"/>
            <a:chExt cx="722603" cy="523220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F91AE68-9DA6-60A2-2117-85E68038437F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A8AB0812-CEFF-A19B-4A89-8A24CA66FAFE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60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0" name="矩形 49">
            <a:extLst>
              <a:ext uri="{FF2B5EF4-FFF2-40B4-BE49-F238E27FC236}">
                <a16:creationId xmlns:a16="http://schemas.microsoft.com/office/drawing/2014/main" id="{3865177D-94C5-65E6-5CAB-1DF7B58988C3}"/>
              </a:ext>
            </a:extLst>
          </p:cNvPr>
          <p:cNvSpPr/>
          <p:nvPr/>
        </p:nvSpPr>
        <p:spPr>
          <a:xfrm>
            <a:off x="7037070" y="2485606"/>
            <a:ext cx="1060450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A6AA8FAA-82C1-91C1-25AB-B6E627DE168E}"/>
              </a:ext>
            </a:extLst>
          </p:cNvPr>
          <p:cNvGrpSpPr/>
          <p:nvPr/>
        </p:nvGrpSpPr>
        <p:grpSpPr>
          <a:xfrm>
            <a:off x="7771699" y="2788263"/>
            <a:ext cx="722603" cy="523220"/>
            <a:chOff x="1562748" y="2788263"/>
            <a:chExt cx="722603" cy="523220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82659D9-45DA-5BF3-B8D0-1A1613450320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86CADEA-1DE3-4FD7-1E53-4F097DADBA40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70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:a16="http://schemas.microsoft.com/office/drawing/2014/main" id="{82FC7376-7516-9130-B15B-E76B95531841}"/>
              </a:ext>
            </a:extLst>
          </p:cNvPr>
          <p:cNvSpPr/>
          <p:nvPr/>
        </p:nvSpPr>
        <p:spPr>
          <a:xfrm>
            <a:off x="8086582" y="2485606"/>
            <a:ext cx="1007253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2D72084F-26AD-D7FE-3B29-4791D6A8911C}"/>
              </a:ext>
            </a:extLst>
          </p:cNvPr>
          <p:cNvGrpSpPr/>
          <p:nvPr/>
        </p:nvGrpSpPr>
        <p:grpSpPr>
          <a:xfrm>
            <a:off x="8785730" y="2788263"/>
            <a:ext cx="722603" cy="523220"/>
            <a:chOff x="1562748" y="2788263"/>
            <a:chExt cx="722603" cy="523220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9CD8766D-8F07-B1E0-7447-0DCB90FA44C8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A5995E04-3E72-7B6A-FD07-06396166ABEB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80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8" name="矩形 57">
            <a:extLst>
              <a:ext uri="{FF2B5EF4-FFF2-40B4-BE49-F238E27FC236}">
                <a16:creationId xmlns:a16="http://schemas.microsoft.com/office/drawing/2014/main" id="{1E91D06E-54AD-8576-FBFC-C13A2C590822}"/>
              </a:ext>
            </a:extLst>
          </p:cNvPr>
          <p:cNvSpPr/>
          <p:nvPr/>
        </p:nvSpPr>
        <p:spPr>
          <a:xfrm>
            <a:off x="9093835" y="2485606"/>
            <a:ext cx="1021715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B0C7914-1CCB-3EC7-E7AA-AB27DFF684C4}"/>
              </a:ext>
            </a:extLst>
          </p:cNvPr>
          <p:cNvGrpSpPr/>
          <p:nvPr/>
        </p:nvGrpSpPr>
        <p:grpSpPr>
          <a:xfrm>
            <a:off x="9792894" y="2788263"/>
            <a:ext cx="722603" cy="523220"/>
            <a:chOff x="1562748" y="2788263"/>
            <a:chExt cx="722603" cy="523220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C73B6397-F004-432C-84D1-BB46D3B37CDE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9286BEAE-A61F-C8DF-5F2A-7D9053F18652}"/>
                </a:ext>
              </a:extLst>
            </p:cNvPr>
            <p:cNvSpPr txBox="1"/>
            <p:nvPr/>
          </p:nvSpPr>
          <p:spPr>
            <a:xfrm>
              <a:off x="1562748" y="2788263"/>
              <a:ext cx="7226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90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:a16="http://schemas.microsoft.com/office/drawing/2014/main" id="{41B60B53-8BD1-2BBA-1C62-096B7CF2C2D2}"/>
              </a:ext>
            </a:extLst>
          </p:cNvPr>
          <p:cNvSpPr/>
          <p:nvPr/>
        </p:nvSpPr>
        <p:spPr>
          <a:xfrm>
            <a:off x="10114123" y="2485606"/>
            <a:ext cx="1021715" cy="34522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en-US"/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3850EEFF-0EA7-EF26-BAC0-92C606E0ACFF}"/>
              </a:ext>
            </a:extLst>
          </p:cNvPr>
          <p:cNvGrpSpPr/>
          <p:nvPr/>
        </p:nvGrpSpPr>
        <p:grpSpPr>
          <a:xfrm>
            <a:off x="10675486" y="2788263"/>
            <a:ext cx="854996" cy="523220"/>
            <a:chOff x="1417485" y="2788263"/>
            <a:chExt cx="854996" cy="523220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E097B783-C931-6390-5DFE-5308CCF6A414}"/>
                </a:ext>
              </a:extLst>
            </p:cNvPr>
            <p:cNvSpPr/>
            <p:nvPr/>
          </p:nvSpPr>
          <p:spPr>
            <a:xfrm>
              <a:off x="1612786" y="2861397"/>
              <a:ext cx="492443" cy="381594"/>
            </a:xfrm>
            <a:prstGeom prst="rect">
              <a:avLst/>
            </a:prstGeom>
            <a:solidFill>
              <a:srgbClr val="DCE6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7627F9CE-43DD-9A9C-E021-B9B8E2C5A047}"/>
                </a:ext>
              </a:extLst>
            </p:cNvPr>
            <p:cNvSpPr txBox="1"/>
            <p:nvPr/>
          </p:nvSpPr>
          <p:spPr>
            <a:xfrm>
              <a:off x="1417485" y="2788263"/>
              <a:ext cx="8549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04C35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100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04C35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6" name="矩形 65">
            <a:extLst>
              <a:ext uri="{FF2B5EF4-FFF2-40B4-BE49-F238E27FC236}">
                <a16:creationId xmlns:a16="http://schemas.microsoft.com/office/drawing/2014/main" id="{A1DE17B3-1F19-8CFF-ED10-02D1ADCBBF5A}"/>
              </a:ext>
            </a:extLst>
          </p:cNvPr>
          <p:cNvSpPr/>
          <p:nvPr/>
        </p:nvSpPr>
        <p:spPr>
          <a:xfrm>
            <a:off x="6313817" y="412588"/>
            <a:ext cx="4591455" cy="92412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40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 </a:t>
            </a:r>
            <a:r>
              <a:rPr lang="en-US" altLang="zh-CN" sz="4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100 </a:t>
            </a:r>
            <a:r>
              <a:rPr lang="zh-CN" altLang="en-US" sz="40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8A2FAD20-73DB-2383-2808-DAFC232BB118}"/>
              </a:ext>
            </a:extLst>
          </p:cNvPr>
          <p:cNvSpPr/>
          <p:nvPr/>
        </p:nvSpPr>
        <p:spPr>
          <a:xfrm>
            <a:off x="660152" y="4233152"/>
            <a:ext cx="11128284" cy="2062615"/>
          </a:xfrm>
          <a:prstGeom prst="wedgeRoundRectCallout">
            <a:avLst>
              <a:gd name="adj1" fmla="val -25506"/>
              <a:gd name="adj2" fmla="val 49262"/>
              <a:gd name="adj3" fmla="val 16667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用你们的尺子来量一量老师手上的米尺，思考：</a:t>
            </a:r>
            <a:endParaRPr lang="en-US" altLang="zh-CN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米尺的最小刻度是多少？</a:t>
            </a:r>
            <a:endParaRPr lang="en-US" altLang="zh-CN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2.10,20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……100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这些数字代表的是什么意思？</a:t>
            </a:r>
            <a:endParaRPr lang="en-US" altLang="zh-CN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2657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8" grpId="0" animBg="1"/>
      <p:bldP spid="22" grpId="0" animBg="1"/>
      <p:bldP spid="26" grpId="0" animBg="1"/>
      <p:bldP spid="42" grpId="0" animBg="1"/>
      <p:bldP spid="46" grpId="0" animBg="1"/>
      <p:bldP spid="50" grpId="0" animBg="1"/>
      <p:bldP spid="54" grpId="0" animBg="1"/>
      <p:bldP spid="58" grpId="0" animBg="1"/>
      <p:bldP spid="62" grpId="0" animBg="1"/>
      <p:bldP spid="6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B1D1513-F185-880E-3E5A-305EF128DDE3}"/>
              </a:ext>
            </a:extLst>
          </p:cNvPr>
          <p:cNvSpPr txBox="1"/>
          <p:nvPr/>
        </p:nvSpPr>
        <p:spPr>
          <a:xfrm>
            <a:off x="1157199" y="1463228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照样子量一量，填一填。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A25158F-C758-0107-923C-E4BAE481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70379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1916ED29-4B96-3D65-A45D-ED51E387837E}"/>
              </a:ext>
            </a:extLst>
          </p:cNvPr>
          <p:cNvSpPr/>
          <p:nvPr/>
        </p:nvSpPr>
        <p:spPr>
          <a:xfrm>
            <a:off x="500743" y="151607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0" descr="E:\2022年工作\数学 二年级上册-B（导图）2022-08-06\XXSX_2B_t009_01.png">
            <a:extLst>
              <a:ext uri="{FF2B5EF4-FFF2-40B4-BE49-F238E27FC236}">
                <a16:creationId xmlns:a16="http://schemas.microsoft.com/office/drawing/2014/main" id="{F87CFF77-244A-EDD7-3C24-295DDD091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04" y="2965227"/>
            <a:ext cx="5833686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E:\2022年工作\数学 二年级上册-B（导图）2022-08-06\XXSX_2B_t009_02.png">
            <a:extLst>
              <a:ext uri="{FF2B5EF4-FFF2-40B4-BE49-F238E27FC236}">
                <a16:creationId xmlns:a16="http://schemas.microsoft.com/office/drawing/2014/main" id="{927414AF-E42B-88D2-0956-BAABBD6A0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464" y="2445956"/>
            <a:ext cx="1964532" cy="293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FA596D1-888D-2DCE-A9BA-B68E0DD34F6F}"/>
              </a:ext>
            </a:extLst>
          </p:cNvPr>
          <p:cNvSpPr txBox="1"/>
          <p:nvPr/>
        </p:nvSpPr>
        <p:spPr>
          <a:xfrm>
            <a:off x="2304299" y="5484989"/>
            <a:ext cx="2811295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zh-CN" altLang="en-US" dirty="0">
                <a:latin typeface="楷体" panose="02010609060101010101" pitchFamily="49" charset="-122"/>
              </a:rPr>
              <a:t>约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>
                <a:latin typeface="楷体" panose="02010609060101010101" pitchFamily="49" charset="-122"/>
              </a:rPr>
              <a:t>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B96F72B-D272-B99F-6569-5AD2CF2A7518}"/>
              </a:ext>
            </a:extLst>
          </p:cNvPr>
          <p:cNvSpPr txBox="1"/>
          <p:nvPr/>
        </p:nvSpPr>
        <p:spPr>
          <a:xfrm>
            <a:off x="7076408" y="5484989"/>
            <a:ext cx="4432644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>
                <a:latin typeface="楷体" panose="02010609060101010101" pitchFamily="49" charset="-122"/>
              </a:rPr>
              <a:t>米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>
                <a:latin typeface="楷体" panose="02010609060101010101" pitchFamily="49" charset="-122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D612B1E-D4E9-4531-DCA9-9F5A6767261F}"/>
              </a:ext>
            </a:extLst>
          </p:cNvPr>
          <p:cNvSpPr txBox="1"/>
          <p:nvPr/>
        </p:nvSpPr>
        <p:spPr>
          <a:xfrm>
            <a:off x="3502197" y="549624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57DC775-1F0A-BC25-459D-5D951F3BE2A7}"/>
              </a:ext>
            </a:extLst>
          </p:cNvPr>
          <p:cNvSpPr txBox="1"/>
          <p:nvPr/>
        </p:nvSpPr>
        <p:spPr>
          <a:xfrm>
            <a:off x="7826221" y="549624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A9CC007-2D7D-8147-8B23-C2359577CC1F}"/>
              </a:ext>
            </a:extLst>
          </p:cNvPr>
          <p:cNvSpPr txBox="1"/>
          <p:nvPr/>
        </p:nvSpPr>
        <p:spPr>
          <a:xfrm>
            <a:off x="9323210" y="5496241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38F4194-3782-7AE5-C8E7-8FC9B5B85124}"/>
              </a:ext>
            </a:extLst>
          </p:cNvPr>
          <p:cNvSpPr txBox="1"/>
          <p:nvPr/>
        </p:nvSpPr>
        <p:spPr>
          <a:xfrm>
            <a:off x="1157199" y="1210308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选择合适的答案，在     里画“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811E739-C76B-2F7C-25EA-FA3551A87121}"/>
              </a:ext>
            </a:extLst>
          </p:cNvPr>
          <p:cNvSpPr/>
          <p:nvPr/>
        </p:nvSpPr>
        <p:spPr>
          <a:xfrm>
            <a:off x="500743" y="126315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22B73F6-781F-335B-85CC-418A5DCB6593}"/>
              </a:ext>
            </a:extLst>
          </p:cNvPr>
          <p:cNvSpPr/>
          <p:nvPr/>
        </p:nvSpPr>
        <p:spPr>
          <a:xfrm>
            <a:off x="5426575" y="1313877"/>
            <a:ext cx="486383" cy="48638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737203F6-125C-24F6-7CC0-AAF4AA434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4080" y="150372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CE50F9-1DF9-7E2A-7D7A-7A72FE088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3" y="2093673"/>
            <a:ext cx="10076033" cy="2122446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9FBF309-7BCB-AB7F-B999-836FA09C63CB}"/>
              </a:ext>
            </a:extLst>
          </p:cNvPr>
          <p:cNvGrpSpPr/>
          <p:nvPr/>
        </p:nvGrpSpPr>
        <p:grpSpPr>
          <a:xfrm>
            <a:off x="1299438" y="4306640"/>
            <a:ext cx="2439441" cy="693523"/>
            <a:chOff x="1299438" y="4319690"/>
            <a:chExt cx="2439441" cy="69352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50CDDA5-5126-ED06-550F-84708E821363}"/>
                </a:ext>
              </a:extLst>
            </p:cNvPr>
            <p:cNvSpPr txBox="1"/>
            <p:nvPr/>
          </p:nvSpPr>
          <p:spPr>
            <a:xfrm>
              <a:off x="1299438" y="4319690"/>
              <a:ext cx="2439441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/>
                <a:t>比</a:t>
              </a:r>
              <a:r>
                <a:rPr lang="en-US" altLang="zh-CN" dirty="0"/>
                <a:t>1</a:t>
              </a:r>
              <a:r>
                <a:rPr lang="zh-CN" altLang="en-US" dirty="0"/>
                <a:t>米长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0B7B546-BE8D-A917-D7BB-8C6C9B46E7EF}"/>
                </a:ext>
              </a:extLst>
            </p:cNvPr>
            <p:cNvSpPr/>
            <p:nvPr/>
          </p:nvSpPr>
          <p:spPr>
            <a:xfrm>
              <a:off x="3104741" y="4423260"/>
              <a:ext cx="486383" cy="486383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0C50CF3-6949-6C5A-8F7F-124943599874}"/>
              </a:ext>
            </a:extLst>
          </p:cNvPr>
          <p:cNvGrpSpPr/>
          <p:nvPr/>
        </p:nvGrpSpPr>
        <p:grpSpPr>
          <a:xfrm>
            <a:off x="1299438" y="5208223"/>
            <a:ext cx="2439441" cy="693523"/>
            <a:chOff x="1299438" y="5116783"/>
            <a:chExt cx="2439441" cy="693523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8B10EEC-A375-7244-5BAF-5CEC98D66155}"/>
                </a:ext>
              </a:extLst>
            </p:cNvPr>
            <p:cNvSpPr txBox="1"/>
            <p:nvPr/>
          </p:nvSpPr>
          <p:spPr>
            <a:xfrm>
              <a:off x="1299438" y="5116783"/>
              <a:ext cx="2439441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/>
                <a:t>比</a:t>
              </a:r>
              <a:r>
                <a:rPr lang="en-US" altLang="zh-CN" dirty="0"/>
                <a:t>1</a:t>
              </a:r>
              <a:r>
                <a:rPr lang="zh-CN" altLang="en-US" dirty="0"/>
                <a:t>米短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13B46DA-F1AC-1EC0-08A7-51EF50F5F8FD}"/>
                </a:ext>
              </a:extLst>
            </p:cNvPr>
            <p:cNvSpPr/>
            <p:nvPr/>
          </p:nvSpPr>
          <p:spPr>
            <a:xfrm>
              <a:off x="3104741" y="5220353"/>
              <a:ext cx="486383" cy="486383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240FFED-79D8-5086-4B15-B25547DA0693}"/>
              </a:ext>
            </a:extLst>
          </p:cNvPr>
          <p:cNvGrpSpPr/>
          <p:nvPr/>
        </p:nvGrpSpPr>
        <p:grpSpPr>
          <a:xfrm>
            <a:off x="4324461" y="4306640"/>
            <a:ext cx="2439441" cy="693523"/>
            <a:chOff x="1299438" y="4319690"/>
            <a:chExt cx="2439441" cy="69352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D544FD7-F0E3-DEEC-AABD-7796AE04BF14}"/>
                </a:ext>
              </a:extLst>
            </p:cNvPr>
            <p:cNvSpPr txBox="1"/>
            <p:nvPr/>
          </p:nvSpPr>
          <p:spPr>
            <a:xfrm>
              <a:off x="1299438" y="4319690"/>
              <a:ext cx="2439441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/>
                <a:t>比</a:t>
              </a:r>
              <a:r>
                <a:rPr lang="en-US" altLang="zh-CN" dirty="0"/>
                <a:t>1</a:t>
              </a:r>
              <a:r>
                <a:rPr lang="zh-CN" altLang="en-US" dirty="0"/>
                <a:t>米高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17104DB-3FE0-389F-92FB-6AD7619930C7}"/>
                </a:ext>
              </a:extLst>
            </p:cNvPr>
            <p:cNvSpPr/>
            <p:nvPr/>
          </p:nvSpPr>
          <p:spPr>
            <a:xfrm>
              <a:off x="3104741" y="4423260"/>
              <a:ext cx="486383" cy="486383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DBA73F0-09F6-BA72-EBD3-A4E2008C5B6F}"/>
              </a:ext>
            </a:extLst>
          </p:cNvPr>
          <p:cNvGrpSpPr/>
          <p:nvPr/>
        </p:nvGrpSpPr>
        <p:grpSpPr>
          <a:xfrm>
            <a:off x="4324461" y="5208223"/>
            <a:ext cx="2439441" cy="693523"/>
            <a:chOff x="1299438" y="5116783"/>
            <a:chExt cx="2439441" cy="69352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C1B0960-CB64-AA20-5EEA-CE7B39A810AE}"/>
                </a:ext>
              </a:extLst>
            </p:cNvPr>
            <p:cNvSpPr txBox="1"/>
            <p:nvPr/>
          </p:nvSpPr>
          <p:spPr>
            <a:xfrm>
              <a:off x="1299438" y="5116783"/>
              <a:ext cx="2439441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/>
                <a:t>比</a:t>
              </a:r>
              <a:r>
                <a:rPr lang="en-US" altLang="zh-CN" dirty="0"/>
                <a:t>1</a:t>
              </a:r>
              <a:r>
                <a:rPr lang="zh-CN" altLang="en-US" dirty="0"/>
                <a:t>米矮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2BDAB6C-80B7-0F3B-CDEA-A19A2DAD2B00}"/>
                </a:ext>
              </a:extLst>
            </p:cNvPr>
            <p:cNvSpPr/>
            <p:nvPr/>
          </p:nvSpPr>
          <p:spPr>
            <a:xfrm>
              <a:off x="3104741" y="5220353"/>
              <a:ext cx="486383" cy="486383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149723E-F008-91AE-7A05-023830B5D081}"/>
              </a:ext>
            </a:extLst>
          </p:cNvPr>
          <p:cNvGrpSpPr/>
          <p:nvPr/>
        </p:nvGrpSpPr>
        <p:grpSpPr>
          <a:xfrm>
            <a:off x="7880461" y="4306640"/>
            <a:ext cx="2439441" cy="693523"/>
            <a:chOff x="1299438" y="4319690"/>
            <a:chExt cx="2439441" cy="693523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8E6B854-34B5-9E33-2816-6FE3B0A87AAF}"/>
                </a:ext>
              </a:extLst>
            </p:cNvPr>
            <p:cNvSpPr txBox="1"/>
            <p:nvPr/>
          </p:nvSpPr>
          <p:spPr>
            <a:xfrm>
              <a:off x="1299438" y="4319690"/>
              <a:ext cx="2439441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/>
                <a:t>比</a:t>
              </a:r>
              <a:r>
                <a:rPr lang="en-US" altLang="zh-CN" dirty="0"/>
                <a:t>1</a:t>
              </a:r>
              <a:r>
                <a:rPr lang="zh-CN" altLang="en-US" dirty="0"/>
                <a:t>米长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D2DA9714-641F-261C-E7C2-79991B3660BB}"/>
                </a:ext>
              </a:extLst>
            </p:cNvPr>
            <p:cNvSpPr/>
            <p:nvPr/>
          </p:nvSpPr>
          <p:spPr>
            <a:xfrm>
              <a:off x="3104741" y="4423260"/>
              <a:ext cx="486383" cy="486383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DFF51920-E533-56E3-6BC1-F42A96E4B3FF}"/>
              </a:ext>
            </a:extLst>
          </p:cNvPr>
          <p:cNvGrpSpPr/>
          <p:nvPr/>
        </p:nvGrpSpPr>
        <p:grpSpPr>
          <a:xfrm>
            <a:off x="7880461" y="5208223"/>
            <a:ext cx="2439441" cy="693523"/>
            <a:chOff x="1299438" y="5116783"/>
            <a:chExt cx="2439441" cy="693523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2403502-CA6D-993E-B237-AEB8E741C05D}"/>
                </a:ext>
              </a:extLst>
            </p:cNvPr>
            <p:cNvSpPr txBox="1"/>
            <p:nvPr/>
          </p:nvSpPr>
          <p:spPr>
            <a:xfrm>
              <a:off x="1299438" y="5116783"/>
              <a:ext cx="2439441" cy="6935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/>
                <a:t>比</a:t>
              </a:r>
              <a:r>
                <a:rPr lang="en-US" altLang="zh-CN" dirty="0"/>
                <a:t>1</a:t>
              </a:r>
              <a:r>
                <a:rPr lang="zh-CN" altLang="en-US" dirty="0"/>
                <a:t>米短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834CBE1-03C7-562A-6C41-20A03836BB39}"/>
                </a:ext>
              </a:extLst>
            </p:cNvPr>
            <p:cNvSpPr/>
            <p:nvPr/>
          </p:nvSpPr>
          <p:spPr>
            <a:xfrm>
              <a:off x="3104741" y="5220353"/>
              <a:ext cx="486383" cy="486383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3C9BA53F-5077-1765-EEF3-A269B8968DE4}"/>
              </a:ext>
            </a:extLst>
          </p:cNvPr>
          <p:cNvSpPr txBox="1"/>
          <p:nvPr/>
        </p:nvSpPr>
        <p:spPr>
          <a:xfrm>
            <a:off x="2995750" y="4300240"/>
            <a:ext cx="80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74173AC-E97E-42E8-618A-C39D87D082BC}"/>
              </a:ext>
            </a:extLst>
          </p:cNvPr>
          <p:cNvSpPr txBox="1"/>
          <p:nvPr/>
        </p:nvSpPr>
        <p:spPr>
          <a:xfrm>
            <a:off x="6028436" y="5217951"/>
            <a:ext cx="80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19FCDC6-7622-B75B-CF04-D604A610D6D8}"/>
              </a:ext>
            </a:extLst>
          </p:cNvPr>
          <p:cNvSpPr txBox="1"/>
          <p:nvPr/>
        </p:nvSpPr>
        <p:spPr>
          <a:xfrm>
            <a:off x="9601565" y="4300240"/>
            <a:ext cx="809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A224F629-FA23-46B7-606A-0C8BD47F0F66}"/>
              </a:ext>
            </a:extLst>
          </p:cNvPr>
          <p:cNvSpPr/>
          <p:nvPr/>
        </p:nvSpPr>
        <p:spPr>
          <a:xfrm>
            <a:off x="500743" y="195403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3DFE5C1-116C-D917-969B-64B3F049EB1C}"/>
              </a:ext>
            </a:extLst>
          </p:cNvPr>
          <p:cNvSpPr txBox="1"/>
          <p:nvPr/>
        </p:nvSpPr>
        <p:spPr>
          <a:xfrm>
            <a:off x="1559560" y="1760995"/>
            <a:ext cx="9433560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5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 </a:t>
            </a:r>
            <a:r>
              <a:rPr lang="zh-CN" altLang="en-US" dirty="0"/>
              <a:t>米</a:t>
            </a:r>
            <a:r>
              <a:rPr lang="en-US" altLang="zh-CN" dirty="0"/>
              <a:t>=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厘米</a:t>
            </a:r>
            <a:r>
              <a:rPr lang="en-US" altLang="zh-CN" dirty="0"/>
              <a:t>		100 </a:t>
            </a:r>
            <a:r>
              <a:rPr lang="zh-CN" altLang="en-US" dirty="0"/>
              <a:t>厘米</a:t>
            </a:r>
            <a:r>
              <a:rPr lang="en-US" altLang="zh-CN" dirty="0"/>
              <a:t>=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米</a:t>
            </a:r>
          </a:p>
          <a:p>
            <a:r>
              <a:rPr lang="en-US" altLang="zh-CN" dirty="0"/>
              <a:t>6 </a:t>
            </a:r>
            <a:r>
              <a:rPr lang="zh-CN" altLang="en-US" dirty="0"/>
              <a:t>米</a:t>
            </a:r>
            <a:r>
              <a:rPr lang="en-US" altLang="zh-CN" dirty="0"/>
              <a:t>=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厘米</a:t>
            </a:r>
            <a:r>
              <a:rPr lang="en-US" altLang="zh-CN" dirty="0"/>
              <a:t>		500 </a:t>
            </a:r>
            <a:r>
              <a:rPr lang="zh-CN" altLang="en-US" dirty="0"/>
              <a:t>厘米</a:t>
            </a:r>
            <a:r>
              <a:rPr lang="en-US" altLang="zh-CN" dirty="0"/>
              <a:t>=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米</a:t>
            </a:r>
          </a:p>
          <a:p>
            <a:r>
              <a:rPr lang="en-US" altLang="zh-CN" dirty="0"/>
              <a:t>4 </a:t>
            </a:r>
            <a:r>
              <a:rPr lang="zh-CN" altLang="en-US" dirty="0"/>
              <a:t>米</a:t>
            </a:r>
            <a:r>
              <a:rPr lang="en-US" altLang="zh-CN" dirty="0"/>
              <a:t>=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厘米</a:t>
            </a:r>
            <a:r>
              <a:rPr lang="en-US" altLang="zh-CN" dirty="0"/>
              <a:t>		300 </a:t>
            </a:r>
            <a:r>
              <a:rPr lang="zh-CN" altLang="en-US" dirty="0"/>
              <a:t>厘米</a:t>
            </a:r>
            <a:r>
              <a:rPr lang="en-US" altLang="zh-CN" dirty="0"/>
              <a:t>=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米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66091F-65CA-90E3-7F89-84E6C3346A45}"/>
              </a:ext>
            </a:extLst>
          </p:cNvPr>
          <p:cNvSpPr txBox="1"/>
          <p:nvPr/>
        </p:nvSpPr>
        <p:spPr>
          <a:xfrm>
            <a:off x="2967176" y="1924783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794328-FD90-2B79-F89E-789C4D6E2B9F}"/>
              </a:ext>
            </a:extLst>
          </p:cNvPr>
          <p:cNvSpPr txBox="1"/>
          <p:nvPr/>
        </p:nvSpPr>
        <p:spPr>
          <a:xfrm>
            <a:off x="8687041" y="192478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B55CC6E-5040-B76A-30E4-B2034C1FE6F4}"/>
              </a:ext>
            </a:extLst>
          </p:cNvPr>
          <p:cNvSpPr txBox="1"/>
          <p:nvPr/>
        </p:nvSpPr>
        <p:spPr>
          <a:xfrm>
            <a:off x="2967176" y="2753485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F842F86-D989-FCC9-5CD2-1EDDEA294CF5}"/>
              </a:ext>
            </a:extLst>
          </p:cNvPr>
          <p:cNvSpPr txBox="1"/>
          <p:nvPr/>
        </p:nvSpPr>
        <p:spPr>
          <a:xfrm>
            <a:off x="8684491" y="275348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2CE8D5-C98A-9036-47F5-7D6A4A8CA033}"/>
              </a:ext>
            </a:extLst>
          </p:cNvPr>
          <p:cNvSpPr txBox="1"/>
          <p:nvPr/>
        </p:nvSpPr>
        <p:spPr>
          <a:xfrm>
            <a:off x="2967176" y="3594830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DAAC541-974F-F17E-0268-3313C1D68BF1}"/>
              </a:ext>
            </a:extLst>
          </p:cNvPr>
          <p:cNvSpPr txBox="1"/>
          <p:nvPr/>
        </p:nvSpPr>
        <p:spPr>
          <a:xfrm>
            <a:off x="8684491" y="359483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B84D869-EB4B-B7CD-2A5B-98D2AEC71092}"/>
              </a:ext>
            </a:extLst>
          </p:cNvPr>
          <p:cNvSpPr txBox="1"/>
          <p:nvPr/>
        </p:nvSpPr>
        <p:spPr>
          <a:xfrm>
            <a:off x="1157199" y="1031536"/>
            <a:ext cx="1053405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元元用一根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米长的红绳编中国结，每个中国结需要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厘米红绳。这根红绳够编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个中国结吗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F19303F-339F-FF32-DEBA-3463AE60CF4A}"/>
              </a:ext>
            </a:extLst>
          </p:cNvPr>
          <p:cNvSpPr/>
          <p:nvPr/>
        </p:nvSpPr>
        <p:spPr>
          <a:xfrm>
            <a:off x="500743" y="10843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AE9506-AB07-9A2D-4969-C120B9A19135}"/>
              </a:ext>
            </a:extLst>
          </p:cNvPr>
          <p:cNvSpPr txBox="1"/>
          <p:nvPr/>
        </p:nvSpPr>
        <p:spPr>
          <a:xfrm>
            <a:off x="2490281" y="2557083"/>
            <a:ext cx="4591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45+45=90</a:t>
            </a:r>
            <a:r>
              <a:rPr lang="zh-CN" altLang="en-US" dirty="0"/>
              <a:t>（厘米）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0B2E884-5059-F80D-591E-29BCD4854BB6}"/>
              </a:ext>
            </a:extLst>
          </p:cNvPr>
          <p:cNvSpPr txBox="1"/>
          <p:nvPr/>
        </p:nvSpPr>
        <p:spPr>
          <a:xfrm>
            <a:off x="2490280" y="3377633"/>
            <a:ext cx="3686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米</a:t>
            </a:r>
            <a:r>
              <a:rPr lang="en-US" altLang="zh-CN" dirty="0"/>
              <a:t>=100</a:t>
            </a:r>
            <a:r>
              <a:rPr lang="zh-CN" altLang="en-US" dirty="0"/>
              <a:t>厘米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20CA4DA-16C4-8650-2DDD-CCDD074214A1}"/>
              </a:ext>
            </a:extLst>
          </p:cNvPr>
          <p:cNvSpPr txBox="1"/>
          <p:nvPr/>
        </p:nvSpPr>
        <p:spPr>
          <a:xfrm>
            <a:off x="2490281" y="4198183"/>
            <a:ext cx="2130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90&lt;100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D4202B8-658D-0383-E3C3-5F31F6A0FF83}"/>
              </a:ext>
            </a:extLst>
          </p:cNvPr>
          <p:cNvSpPr txBox="1"/>
          <p:nvPr/>
        </p:nvSpPr>
        <p:spPr>
          <a:xfrm>
            <a:off x="2490281" y="5018733"/>
            <a:ext cx="7363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口答：这根红绳够编</a:t>
            </a:r>
            <a:r>
              <a:rPr lang="en-US" altLang="zh-CN" dirty="0"/>
              <a:t>2</a:t>
            </a:r>
            <a:r>
              <a:rPr lang="zh-CN" altLang="en-US" dirty="0"/>
              <a:t>个中国结。</a:t>
            </a:r>
          </a:p>
        </p:txBody>
      </p:sp>
    </p:spTree>
    <p:extLst>
      <p:ext uri="{BB962C8B-B14F-4D97-AF65-F5344CB8AC3E}">
        <p14:creationId xmlns:p14="http://schemas.microsoft.com/office/powerpoint/2010/main" val="6850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A11B2FD4-BA4B-750C-8318-812F1BC05192}"/>
              </a:ext>
            </a:extLst>
          </p:cNvPr>
          <p:cNvSpPr/>
          <p:nvPr/>
        </p:nvSpPr>
        <p:spPr>
          <a:xfrm>
            <a:off x="500743" y="138507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9D0CA9E-D1DE-059F-DFDA-EB20DC93F6AC}"/>
              </a:ext>
            </a:extLst>
          </p:cNvPr>
          <p:cNvSpPr txBox="1"/>
          <p:nvPr/>
        </p:nvSpPr>
        <p:spPr>
          <a:xfrm>
            <a:off x="1203960" y="1332227"/>
            <a:ext cx="716788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下面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/>
              <a:t>号车不能通过桥洞。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B2300A-18CB-8E2C-726C-20C5FDBF9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444052"/>
            <a:ext cx="11083636" cy="196989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C57C3C9-15F1-A7D6-163E-53B20C463E97}"/>
              </a:ext>
            </a:extLst>
          </p:cNvPr>
          <p:cNvSpPr txBox="1"/>
          <p:nvPr/>
        </p:nvSpPr>
        <p:spPr>
          <a:xfrm>
            <a:off x="2568342" y="1385075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8CFC4A-E1F8-33AA-F44D-7850104DF1D7}"/>
              </a:ext>
            </a:extLst>
          </p:cNvPr>
          <p:cNvSpPr txBox="1"/>
          <p:nvPr/>
        </p:nvSpPr>
        <p:spPr>
          <a:xfrm>
            <a:off x="911967" y="1439427"/>
            <a:ext cx="8047207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通过本节课的学习，你有什么收获？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26F41C6-80FC-A517-0E90-08868B2658E2}"/>
              </a:ext>
            </a:extLst>
          </p:cNvPr>
          <p:cNvSpPr txBox="1"/>
          <p:nvPr/>
        </p:nvSpPr>
        <p:spPr>
          <a:xfrm>
            <a:off x="911967" y="3970575"/>
            <a:ext cx="2591125" cy="707886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600" b="1" dirty="0">
                <a:solidFill>
                  <a:schemeClr val="tx1"/>
                </a:solidFill>
              </a:rPr>
              <a:t>米的认识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537743B6-82B7-9A7F-B3BC-36D3A89CBFF5}"/>
              </a:ext>
            </a:extLst>
          </p:cNvPr>
          <p:cNvSpPr/>
          <p:nvPr/>
        </p:nvSpPr>
        <p:spPr>
          <a:xfrm>
            <a:off x="3669558" y="3144942"/>
            <a:ext cx="314960" cy="2359152"/>
          </a:xfrm>
          <a:prstGeom prst="leftBrace">
            <a:avLst>
              <a:gd name="adj1" fmla="val 37787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362FBE9-BBF6-4EA8-C2B8-6F5601CAA7C8}"/>
              </a:ext>
            </a:extLst>
          </p:cNvPr>
          <p:cNvSpPr txBox="1"/>
          <p:nvPr/>
        </p:nvSpPr>
        <p:spPr>
          <a:xfrm>
            <a:off x="4150984" y="2443450"/>
            <a:ext cx="6974107" cy="1402984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3600" b="1" dirty="0">
                <a:solidFill>
                  <a:schemeClr val="tx1"/>
                </a:solidFill>
              </a:rPr>
              <a:t>量</a:t>
            </a:r>
            <a:r>
              <a:rPr lang="zh-CN" altLang="en-US" sz="3600" b="1" dirty="0">
                <a:solidFill>
                  <a:srgbClr val="F04C35"/>
                </a:solidFill>
              </a:rPr>
              <a:t>比较长</a:t>
            </a:r>
            <a:r>
              <a:rPr lang="zh-CN" altLang="en-US" sz="3600" b="1" dirty="0">
                <a:solidFill>
                  <a:schemeClr val="tx1"/>
                </a:solidFill>
              </a:rPr>
              <a:t>的物体，通常用“</a:t>
            </a:r>
            <a:r>
              <a:rPr lang="zh-CN" altLang="en-US" sz="3600" b="1" dirty="0">
                <a:solidFill>
                  <a:srgbClr val="F04C35"/>
                </a:solidFill>
              </a:rPr>
              <a:t>米</a:t>
            </a:r>
            <a:r>
              <a:rPr lang="zh-CN" altLang="en-US" sz="3600" b="1" dirty="0">
                <a:solidFill>
                  <a:schemeClr val="tx1"/>
                </a:solidFill>
              </a:rPr>
              <a:t>”作单位。米可以用“</a:t>
            </a:r>
            <a:r>
              <a:rPr lang="en-US" altLang="zh-CN" sz="3600" b="1" dirty="0">
                <a:solidFill>
                  <a:srgbClr val="F04C35"/>
                </a:solidFill>
              </a:rPr>
              <a:t>m</a:t>
            </a:r>
            <a:r>
              <a:rPr lang="zh-CN" altLang="en-US" sz="3600" b="1" dirty="0">
                <a:solidFill>
                  <a:schemeClr val="tx1"/>
                </a:solidFill>
              </a:rPr>
              <a:t>”表示。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D2A71C-D48C-987F-F044-EBBF159A96BD}"/>
              </a:ext>
            </a:extLst>
          </p:cNvPr>
          <p:cNvSpPr txBox="1"/>
          <p:nvPr/>
        </p:nvSpPr>
        <p:spPr>
          <a:xfrm>
            <a:off x="4161278" y="5150151"/>
            <a:ext cx="3861947" cy="707886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40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</a:rPr>
              <a:t>米 </a:t>
            </a:r>
            <a:r>
              <a:rPr lang="en-US" altLang="zh-CN" sz="3600" dirty="0">
                <a:solidFill>
                  <a:schemeClr val="tx1"/>
                </a:solidFill>
              </a:rPr>
              <a:t>= 100 </a:t>
            </a:r>
            <a:r>
              <a:rPr lang="zh-CN" altLang="en-US" sz="3600" b="1" dirty="0">
                <a:solidFill>
                  <a:schemeClr val="tx1"/>
                </a:solidFill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D599DA49-67C1-6CBA-4FC5-63D97A747408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5887</TotalTime>
  <Words>549</Words>
  <Application>Microsoft Office PowerPoint</Application>
  <PresentationFormat>宽屏</PresentationFormat>
  <Paragraphs>94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579</cp:revision>
  <dcterms:created xsi:type="dcterms:W3CDTF">2016-01-14T07:05:12Z</dcterms:created>
  <dcterms:modified xsi:type="dcterms:W3CDTF">2025-07-25T07:38:47Z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