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9"/>
  </p:notesMasterIdLst>
  <p:handoutMasterIdLst>
    <p:handoutMasterId r:id="rId20"/>
  </p:handoutMasterIdLst>
  <p:sldIdLst>
    <p:sldId id="256" r:id="rId2"/>
    <p:sldId id="528" r:id="rId3"/>
    <p:sldId id="587" r:id="rId4"/>
    <p:sldId id="579" r:id="rId5"/>
    <p:sldId id="574" r:id="rId6"/>
    <p:sldId id="572" r:id="rId7"/>
    <p:sldId id="586" r:id="rId8"/>
    <p:sldId id="588" r:id="rId9"/>
    <p:sldId id="589" r:id="rId10"/>
    <p:sldId id="590" r:id="rId11"/>
    <p:sldId id="591" r:id="rId12"/>
    <p:sldId id="592" r:id="rId13"/>
    <p:sldId id="593" r:id="rId14"/>
    <p:sldId id="548" r:id="rId15"/>
    <p:sldId id="382" r:id="rId16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4C35"/>
    <a:srgbClr val="356E89"/>
    <a:srgbClr val="FDF6E3"/>
    <a:srgbClr val="FFFFFF"/>
    <a:srgbClr val="EE1D23"/>
    <a:srgbClr val="3333FF"/>
    <a:srgbClr val="FAE7D9"/>
    <a:srgbClr val="2E7297"/>
    <a:srgbClr val="FDF7E3"/>
    <a:srgbClr val="D4D7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70" d="100"/>
          <a:sy n="70" d="100"/>
        </p:scale>
        <p:origin x="9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619391" y="1313251"/>
            <a:ext cx="4953218" cy="1260000"/>
            <a:chOff x="950553" y="1163960"/>
            <a:chExt cx="4953218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2" y="1332295"/>
              <a:ext cx="36932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厘米和米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B1D1513-F185-880E-3E5A-305EF128DDE3}"/>
              </a:ext>
            </a:extLst>
          </p:cNvPr>
          <p:cNvSpPr txBox="1"/>
          <p:nvPr/>
        </p:nvSpPr>
        <p:spPr>
          <a:xfrm>
            <a:off x="1157200" y="1405671"/>
            <a:ext cx="23836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A25158F-C758-0107-923C-E4BAE481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786" y="163533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117FD295-05B3-4C22-74C5-EDB5996F1E4C}"/>
              </a:ext>
            </a:extLst>
          </p:cNvPr>
          <p:cNvSpPr/>
          <p:nvPr/>
        </p:nvSpPr>
        <p:spPr>
          <a:xfrm>
            <a:off x="500743" y="147669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EE7B33-6E09-E428-EF07-CAE9B17E0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347" y="3036451"/>
            <a:ext cx="4330105" cy="170289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B530A55-4F1B-168B-151C-5834C5518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5718" y="2032742"/>
            <a:ext cx="3721585" cy="331559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677DE4A-E724-0FA1-A7A0-2F392BF0C4CF}"/>
              </a:ext>
            </a:extLst>
          </p:cNvPr>
          <p:cNvSpPr txBox="1"/>
          <p:nvPr/>
        </p:nvSpPr>
        <p:spPr>
          <a:xfrm>
            <a:off x="1074347" y="4960917"/>
            <a:ext cx="43301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木棍有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个脚长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5B6C7B-C9E0-D940-B728-BA943A7F7024}"/>
              </a:ext>
            </a:extLst>
          </p:cNvPr>
          <p:cNvSpPr txBox="1"/>
          <p:nvPr/>
        </p:nvSpPr>
        <p:spPr>
          <a:xfrm>
            <a:off x="5811119" y="5545693"/>
            <a:ext cx="50907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课桌高有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根铅笔长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4EB7E5E-51DF-3605-53DE-0772EF01EDE6}"/>
              </a:ext>
            </a:extLst>
          </p:cNvPr>
          <p:cNvSpPr txBox="1"/>
          <p:nvPr/>
        </p:nvSpPr>
        <p:spPr>
          <a:xfrm>
            <a:off x="3031650" y="4930139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F69B224-B781-F4F9-D580-1D74F867D0EA}"/>
              </a:ext>
            </a:extLst>
          </p:cNvPr>
          <p:cNvSpPr txBox="1"/>
          <p:nvPr/>
        </p:nvSpPr>
        <p:spPr>
          <a:xfrm>
            <a:off x="8148760" y="551491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9F41212-68C0-5035-E6D1-33B4E93B3E30}"/>
              </a:ext>
            </a:extLst>
          </p:cNvPr>
          <p:cNvSpPr txBox="1"/>
          <p:nvPr/>
        </p:nvSpPr>
        <p:spPr>
          <a:xfrm>
            <a:off x="1157199" y="1006838"/>
            <a:ext cx="642064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比一比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：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号铅笔最长。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306ACC6-0CE2-6555-A77E-06380A97125C}"/>
              </a:ext>
            </a:extLst>
          </p:cNvPr>
          <p:cNvSpPr/>
          <p:nvPr/>
        </p:nvSpPr>
        <p:spPr>
          <a:xfrm>
            <a:off x="500743" y="105968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A89C07E2-74EF-0E63-6344-ED773BF74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822" y="124740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D26789B-720C-6F42-3FB3-348E14F42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436" y="1940927"/>
            <a:ext cx="6883128" cy="371785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CE2FB45D-D1A2-A1CE-2BAD-AE855A1ECFD2}"/>
              </a:ext>
            </a:extLst>
          </p:cNvPr>
          <p:cNvSpPr txBox="1"/>
          <p:nvPr/>
        </p:nvSpPr>
        <p:spPr>
          <a:xfrm>
            <a:off x="3455214" y="105403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363175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5DC957-3ECC-2419-ADD6-B5A8386485F8}"/>
              </a:ext>
            </a:extLst>
          </p:cNvPr>
          <p:cNvSpPr txBox="1"/>
          <p:nvPr/>
        </p:nvSpPr>
        <p:spPr>
          <a:xfrm>
            <a:off x="1157199" y="1434855"/>
            <a:ext cx="772415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       里填上“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058F437-013E-5E85-F139-A0000DCC5B6B}"/>
              </a:ext>
            </a:extLst>
          </p:cNvPr>
          <p:cNvSpPr/>
          <p:nvPr/>
        </p:nvSpPr>
        <p:spPr>
          <a:xfrm>
            <a:off x="500743" y="148770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B0368B79-A5FC-E9B5-9215-F4C8D84D9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0301" y="167542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EB3B712-C547-4B14-43D0-E91F919C1F31}"/>
              </a:ext>
            </a:extLst>
          </p:cNvPr>
          <p:cNvSpPr txBox="1"/>
          <p:nvPr/>
        </p:nvSpPr>
        <p:spPr>
          <a:xfrm>
            <a:off x="1158673" y="2608016"/>
            <a:ext cx="396888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10</a:t>
            </a:r>
            <a:r>
              <a:rPr lang="zh-CN" altLang="en-US" dirty="0"/>
              <a:t>米       </a:t>
            </a:r>
            <a:r>
              <a:rPr lang="en-US" altLang="zh-CN" dirty="0"/>
              <a:t>10</a:t>
            </a:r>
            <a:r>
              <a:rPr lang="zh-CN" altLang="en-US" dirty="0"/>
              <a:t>厘米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11051391-89EE-1690-EC41-6A9E4E12D9B7}"/>
              </a:ext>
            </a:extLst>
          </p:cNvPr>
          <p:cNvSpPr/>
          <p:nvPr/>
        </p:nvSpPr>
        <p:spPr>
          <a:xfrm>
            <a:off x="2233796" y="2630576"/>
            <a:ext cx="648403" cy="6484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39B17B4-E914-C364-2ED6-C72EA8360D78}"/>
              </a:ext>
            </a:extLst>
          </p:cNvPr>
          <p:cNvSpPr/>
          <p:nvPr/>
        </p:nvSpPr>
        <p:spPr>
          <a:xfrm>
            <a:off x="1797526" y="1457415"/>
            <a:ext cx="648403" cy="6484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1FC353C-96C6-F288-9928-5DD6965D7FFB}"/>
              </a:ext>
            </a:extLst>
          </p:cNvPr>
          <p:cNvSpPr txBox="1"/>
          <p:nvPr/>
        </p:nvSpPr>
        <p:spPr>
          <a:xfrm>
            <a:off x="6156206" y="2608016"/>
            <a:ext cx="396888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100</a:t>
            </a:r>
            <a:r>
              <a:rPr lang="zh-CN" altLang="en-US" dirty="0"/>
              <a:t>厘米       </a:t>
            </a:r>
            <a:r>
              <a:rPr lang="en-US" altLang="zh-CN" dirty="0"/>
              <a:t>1</a:t>
            </a:r>
            <a:r>
              <a:rPr lang="zh-CN" altLang="en-US" dirty="0"/>
              <a:t>米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A0B300C0-77E0-887F-D0DE-D8A50F841287}"/>
              </a:ext>
            </a:extLst>
          </p:cNvPr>
          <p:cNvSpPr/>
          <p:nvPr/>
        </p:nvSpPr>
        <p:spPr>
          <a:xfrm>
            <a:off x="7918644" y="2630576"/>
            <a:ext cx="648403" cy="6484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E62724-D8D9-148A-45D4-076B7E783307}"/>
              </a:ext>
            </a:extLst>
          </p:cNvPr>
          <p:cNvSpPr txBox="1"/>
          <p:nvPr/>
        </p:nvSpPr>
        <p:spPr>
          <a:xfrm>
            <a:off x="1157199" y="3888940"/>
            <a:ext cx="396888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80</a:t>
            </a:r>
            <a:r>
              <a:rPr lang="zh-CN" altLang="en-US" dirty="0"/>
              <a:t>厘米       </a:t>
            </a:r>
            <a:r>
              <a:rPr lang="en-US" altLang="zh-CN" dirty="0"/>
              <a:t>1</a:t>
            </a:r>
            <a:r>
              <a:rPr lang="zh-CN" altLang="en-US" dirty="0"/>
              <a:t>米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F2FEDF2D-86CF-5AFC-D232-AA9256AA55CD}"/>
              </a:ext>
            </a:extLst>
          </p:cNvPr>
          <p:cNvSpPr/>
          <p:nvPr/>
        </p:nvSpPr>
        <p:spPr>
          <a:xfrm>
            <a:off x="2697697" y="3911500"/>
            <a:ext cx="648403" cy="6484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248CBF9-EE31-15F6-07ED-558711708A30}"/>
              </a:ext>
            </a:extLst>
          </p:cNvPr>
          <p:cNvSpPr txBox="1"/>
          <p:nvPr/>
        </p:nvSpPr>
        <p:spPr>
          <a:xfrm>
            <a:off x="2334218" y="262602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AA493A7-B4A0-6ACB-A316-920E058BA245}"/>
              </a:ext>
            </a:extLst>
          </p:cNvPr>
          <p:cNvSpPr txBox="1"/>
          <p:nvPr/>
        </p:nvSpPr>
        <p:spPr>
          <a:xfrm>
            <a:off x="8028794" y="262602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4125936-5E4C-4B1F-D7FB-BB7E51489C47}"/>
              </a:ext>
            </a:extLst>
          </p:cNvPr>
          <p:cNvSpPr txBox="1"/>
          <p:nvPr/>
        </p:nvSpPr>
        <p:spPr>
          <a:xfrm>
            <a:off x="2781776" y="3912536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011CDB2-321E-55B9-4416-BA6CB07C84B1}"/>
              </a:ext>
            </a:extLst>
          </p:cNvPr>
          <p:cNvSpPr txBox="1"/>
          <p:nvPr/>
        </p:nvSpPr>
        <p:spPr>
          <a:xfrm>
            <a:off x="1157199" y="1434855"/>
            <a:ext cx="283114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A51A255-EB6A-8A51-25AD-16529CF00AB2}"/>
              </a:ext>
            </a:extLst>
          </p:cNvPr>
          <p:cNvSpPr/>
          <p:nvPr/>
        </p:nvSpPr>
        <p:spPr>
          <a:xfrm>
            <a:off x="500743" y="148770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16B85E87-28BF-37E3-76A9-A1DF46F2F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8656" y="1675421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4C0B3FA-C6BA-3B32-65DF-BD82A526C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474" y="2572179"/>
            <a:ext cx="4964120" cy="134642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202B75D-1C50-91BC-E647-73CC98209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3636" y="2572180"/>
            <a:ext cx="4964120" cy="134642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FE4040B-89A3-EC08-9ADE-CFB911E53E07}"/>
              </a:ext>
            </a:extLst>
          </p:cNvPr>
          <p:cNvSpPr txBox="1"/>
          <p:nvPr/>
        </p:nvSpPr>
        <p:spPr>
          <a:xfrm>
            <a:off x="1760070" y="4015639"/>
            <a:ext cx="32709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</a:rPr>
              <a:t>长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>
                <a:latin typeface="楷体" panose="02010609060101010101" pitchFamily="49" charset="-122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D2D3AA7-D9DB-9115-F636-8DB8A94E4777}"/>
              </a:ext>
            </a:extLst>
          </p:cNvPr>
          <p:cNvSpPr txBox="1"/>
          <p:nvPr/>
        </p:nvSpPr>
        <p:spPr>
          <a:xfrm>
            <a:off x="7161005" y="4015639"/>
            <a:ext cx="327092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latin typeface="楷体" panose="02010609060101010101" pitchFamily="49" charset="-122"/>
              </a:rPr>
              <a:t>长</a:t>
            </a:r>
            <a:r>
              <a:rPr lang="en-US" altLang="zh-CN" dirty="0">
                <a:latin typeface="楷体" panose="02010609060101010101" pitchFamily="49" charset="-122"/>
              </a:rPr>
              <a:t>(    )</a:t>
            </a:r>
            <a:r>
              <a:rPr lang="zh-CN" altLang="en-US" dirty="0">
                <a:latin typeface="楷体" panose="02010609060101010101" pitchFamily="49" charset="-122"/>
              </a:rPr>
              <a:t>厘米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EEBE359-764D-E39E-45E1-9C08898945B6}"/>
              </a:ext>
            </a:extLst>
          </p:cNvPr>
          <p:cNvSpPr txBox="1"/>
          <p:nvPr/>
        </p:nvSpPr>
        <p:spPr>
          <a:xfrm>
            <a:off x="2798112" y="408235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8C584B6-A896-201A-2F53-6E617B875E0C}"/>
              </a:ext>
            </a:extLst>
          </p:cNvPr>
          <p:cNvSpPr txBox="1"/>
          <p:nvPr/>
        </p:nvSpPr>
        <p:spPr>
          <a:xfrm>
            <a:off x="8226146" y="4082354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946AEB-7477-7848-18A3-89BCF127E6DE}"/>
              </a:ext>
            </a:extLst>
          </p:cNvPr>
          <p:cNvSpPr txBox="1"/>
          <p:nvPr/>
        </p:nvSpPr>
        <p:spPr>
          <a:xfrm>
            <a:off x="1157199" y="1133296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拿一根绳子，量出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米、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米给同学看一看，感受一下它们有多长。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2DC8FF6-AB9F-9B2C-0E80-743D0DB047DD}"/>
              </a:ext>
            </a:extLst>
          </p:cNvPr>
          <p:cNvSpPr/>
          <p:nvPr/>
        </p:nvSpPr>
        <p:spPr>
          <a:xfrm>
            <a:off x="500743" y="118614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B66D5D2-1086-EBA2-C478-601748820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7260" y="203534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CD995F1-534F-46FA-8F11-006996B6B0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694326" y="4220968"/>
            <a:ext cx="1357200" cy="13572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2A8CD53A-3843-D038-B9AE-3F2664D48D87}"/>
              </a:ext>
            </a:extLst>
          </p:cNvPr>
          <p:cNvSpPr/>
          <p:nvPr/>
        </p:nvSpPr>
        <p:spPr>
          <a:xfrm>
            <a:off x="1712069" y="3201315"/>
            <a:ext cx="7033096" cy="2039306"/>
          </a:xfrm>
          <a:prstGeom prst="wedgeRoundRectCallout">
            <a:avLst>
              <a:gd name="adj1" fmla="val 59290"/>
              <a:gd name="adj2" fmla="val 3711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用米尺直接测出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米的长度；测出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米后，做好标记，紧接着再测出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米的长度，就是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米的长度。</a:t>
            </a: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671A1C9-AE84-A791-007C-38B9229FF96B}"/>
              </a:ext>
            </a:extLst>
          </p:cNvPr>
          <p:cNvSpPr txBox="1"/>
          <p:nvPr/>
        </p:nvSpPr>
        <p:spPr>
          <a:xfrm>
            <a:off x="1157199" y="1337578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哪些测量的结果对？在</a:t>
            </a:r>
            <a:r>
              <a:rPr lang="en-US" altLang="zh-CN" sz="3600" dirty="0">
                <a:latin typeface="楷体" panose="02010609060101010101" pitchFamily="49" charset="-122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里画“√”。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A51E170-F718-E0D1-B3E8-E1F17D69CA7E}"/>
              </a:ext>
            </a:extLst>
          </p:cNvPr>
          <p:cNvSpPr/>
          <p:nvPr/>
        </p:nvSpPr>
        <p:spPr>
          <a:xfrm>
            <a:off x="500743" y="139042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D524447-F77A-E691-CE61-4590B3AF9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211865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C0D6C1-75E1-97F6-A9BB-CD61A2F4B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33" y="2812246"/>
            <a:ext cx="3671442" cy="7918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7E81066-13B8-9D90-DCD2-E2630078B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7351" y="2812246"/>
            <a:ext cx="3697298" cy="7918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13D0862-D827-3D3F-9F5D-3D7C81454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525" y="2812246"/>
            <a:ext cx="3671442" cy="79181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3F99E404-0F2A-01AD-EA15-0543691506E5}"/>
              </a:ext>
            </a:extLst>
          </p:cNvPr>
          <p:cNvSpPr txBox="1"/>
          <p:nvPr/>
        </p:nvSpPr>
        <p:spPr>
          <a:xfrm>
            <a:off x="1063990" y="3749162"/>
            <a:ext cx="224952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 长</a:t>
            </a:r>
            <a:r>
              <a:rPr lang="en-US" altLang="zh-CN" dirty="0"/>
              <a:t>5</a:t>
            </a:r>
            <a:r>
              <a:rPr lang="zh-CN" altLang="en-US" dirty="0"/>
              <a:t>厘米</a:t>
            </a:r>
          </a:p>
          <a:p>
            <a:pPr algn="ctr"/>
            <a:r>
              <a:rPr lang="en-US" altLang="zh-CN" sz="3600" dirty="0">
                <a:latin typeface="楷体" panose="02010609060101010101" pitchFamily="49" charset="-122"/>
              </a:rPr>
              <a:t>(    )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B0DF77D-5EC6-3E39-3292-66E8249DD672}"/>
              </a:ext>
            </a:extLst>
          </p:cNvPr>
          <p:cNvSpPr txBox="1"/>
          <p:nvPr/>
        </p:nvSpPr>
        <p:spPr>
          <a:xfrm>
            <a:off x="4971236" y="3749162"/>
            <a:ext cx="2249527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 长</a:t>
            </a:r>
            <a:r>
              <a:rPr lang="en-US" altLang="zh-CN" dirty="0"/>
              <a:t>4</a:t>
            </a:r>
            <a:r>
              <a:rPr lang="zh-CN" altLang="en-US" dirty="0"/>
              <a:t>厘米</a:t>
            </a:r>
          </a:p>
          <a:p>
            <a:pPr algn="ctr"/>
            <a:r>
              <a:rPr lang="en-US" altLang="zh-CN" sz="3600" dirty="0">
                <a:latin typeface="楷体" panose="02010609060101010101" pitchFamily="49" charset="-122"/>
              </a:rPr>
              <a:t>(    )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CFF0F03-EDA2-2702-2FD4-BBFE5C874A93}"/>
              </a:ext>
            </a:extLst>
          </p:cNvPr>
          <p:cNvSpPr txBox="1"/>
          <p:nvPr/>
        </p:nvSpPr>
        <p:spPr>
          <a:xfrm>
            <a:off x="8440521" y="3749162"/>
            <a:ext cx="312544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zh-CN" altLang="en-US" dirty="0"/>
              <a:t> 大约</a:t>
            </a:r>
            <a:r>
              <a:rPr lang="en-US" altLang="zh-CN" dirty="0"/>
              <a:t>5</a:t>
            </a:r>
            <a:r>
              <a:rPr lang="zh-CN" altLang="en-US" dirty="0"/>
              <a:t>厘米长</a:t>
            </a:r>
          </a:p>
          <a:p>
            <a:pPr algn="ctr"/>
            <a:r>
              <a:rPr lang="en-US" altLang="zh-CN" sz="3600" dirty="0">
                <a:latin typeface="楷体" panose="02010609060101010101" pitchFamily="49" charset="-122"/>
              </a:rPr>
              <a:t>(    )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E309D62-FA2C-181A-C325-F7D18A9D7633}"/>
              </a:ext>
            </a:extLst>
          </p:cNvPr>
          <p:cNvSpPr txBox="1"/>
          <p:nvPr/>
        </p:nvSpPr>
        <p:spPr>
          <a:xfrm>
            <a:off x="5772031" y="4418594"/>
            <a:ext cx="930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8B5A870-47CC-130F-5C3F-04F02DD49F12}"/>
              </a:ext>
            </a:extLst>
          </p:cNvPr>
          <p:cNvSpPr txBox="1"/>
          <p:nvPr/>
        </p:nvSpPr>
        <p:spPr>
          <a:xfrm>
            <a:off x="9672822" y="4418594"/>
            <a:ext cx="930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571094-DBBC-D91A-1B3B-09DE7F6441F3}"/>
              </a:ext>
            </a:extLst>
          </p:cNvPr>
          <p:cNvSpPr txBox="1"/>
          <p:nvPr/>
        </p:nvSpPr>
        <p:spPr>
          <a:xfrm>
            <a:off x="1157199" y="899832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估一估，量一量。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B8FF83A-69A7-8D27-3D21-14F1FCA5D81A}"/>
              </a:ext>
            </a:extLst>
          </p:cNvPr>
          <p:cNvSpPr/>
          <p:nvPr/>
        </p:nvSpPr>
        <p:spPr>
          <a:xfrm>
            <a:off x="500743" y="95267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559A9D5-D53C-48D3-F67D-3ACDA19AD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8339" y="114039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299C94EF-FE64-3F24-DB2F-901E2D259B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26369"/>
              </p:ext>
            </p:extLst>
          </p:nvPr>
        </p:nvGraphicFramePr>
        <p:xfrm>
          <a:off x="954392" y="1821282"/>
          <a:ext cx="10283217" cy="41125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2021">
                  <a:extLst>
                    <a:ext uri="{9D8B030D-6E8A-4147-A177-3AD203B41FA5}">
                      <a16:colId xmlns:a16="http://schemas.microsoft.com/office/drawing/2014/main" val="1947461071"/>
                    </a:ext>
                  </a:extLst>
                </a:gridCol>
                <a:gridCol w="3650598">
                  <a:extLst>
                    <a:ext uri="{9D8B030D-6E8A-4147-A177-3AD203B41FA5}">
                      <a16:colId xmlns:a16="http://schemas.microsoft.com/office/drawing/2014/main" val="2319464054"/>
                    </a:ext>
                  </a:extLst>
                </a:gridCol>
                <a:gridCol w="3650598">
                  <a:extLst>
                    <a:ext uri="{9D8B030D-6E8A-4147-A177-3AD203B41FA5}">
                      <a16:colId xmlns:a16="http://schemas.microsoft.com/office/drawing/2014/main" val="3930577598"/>
                    </a:ext>
                  </a:extLst>
                </a:gridCol>
              </a:tblGrid>
              <a:tr h="8225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要测量的长度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估  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测  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255216"/>
                  </a:ext>
                </a:extLst>
              </a:tr>
              <a:tr h="8225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橡皮长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489078"/>
                  </a:ext>
                </a:extLst>
              </a:tr>
              <a:tr h="8225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铅笔长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555767"/>
                  </a:ext>
                </a:extLst>
              </a:tr>
              <a:tr h="8225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数学书长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3852917"/>
                  </a:ext>
                </a:extLst>
              </a:tr>
              <a:tr h="8225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跳绳长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米</a:t>
                      </a: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米</a:t>
                      </a:r>
                      <a:r>
                        <a:rPr lang="en-US" altLang="zh-CN" sz="3200" b="1" dirty="0"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   )</a:t>
                      </a:r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厘米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56E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617955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5439D223-5ADA-802A-9219-59F4806B11AE}"/>
              </a:ext>
            </a:extLst>
          </p:cNvPr>
          <p:cNvSpPr txBox="1"/>
          <p:nvPr/>
        </p:nvSpPr>
        <p:spPr>
          <a:xfrm>
            <a:off x="5148330" y="273403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AC51678-0CE5-0ED4-2F91-1AF8C64E6567}"/>
              </a:ext>
            </a:extLst>
          </p:cNvPr>
          <p:cNvSpPr txBox="1"/>
          <p:nvPr/>
        </p:nvSpPr>
        <p:spPr>
          <a:xfrm>
            <a:off x="8815657" y="273403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61727D-76E7-6953-A5BA-1923CED5EA3C}"/>
              </a:ext>
            </a:extLst>
          </p:cNvPr>
          <p:cNvSpPr txBox="1"/>
          <p:nvPr/>
        </p:nvSpPr>
        <p:spPr>
          <a:xfrm>
            <a:off x="5032913" y="355384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401BCAB-815F-3030-A2D9-3FC5C58B2A78}"/>
              </a:ext>
            </a:extLst>
          </p:cNvPr>
          <p:cNvSpPr txBox="1"/>
          <p:nvPr/>
        </p:nvSpPr>
        <p:spPr>
          <a:xfrm>
            <a:off x="8700240" y="355384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8CA9385-CC4B-59ED-2F50-D65E5067D5A2}"/>
              </a:ext>
            </a:extLst>
          </p:cNvPr>
          <p:cNvSpPr txBox="1"/>
          <p:nvPr/>
        </p:nvSpPr>
        <p:spPr>
          <a:xfrm>
            <a:off x="5032912" y="43736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855388A-79FA-1B32-33E5-29BE8A1F55B2}"/>
              </a:ext>
            </a:extLst>
          </p:cNvPr>
          <p:cNvSpPr txBox="1"/>
          <p:nvPr/>
        </p:nvSpPr>
        <p:spPr>
          <a:xfrm>
            <a:off x="8700240" y="43736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17AA9B7-3936-5B1D-031F-90B3279D7D09}"/>
              </a:ext>
            </a:extLst>
          </p:cNvPr>
          <p:cNvSpPr txBox="1"/>
          <p:nvPr/>
        </p:nvSpPr>
        <p:spPr>
          <a:xfrm>
            <a:off x="4441678" y="520053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900208F-C3AD-6B1E-F80D-241B4A3523FC}"/>
              </a:ext>
            </a:extLst>
          </p:cNvPr>
          <p:cNvSpPr txBox="1"/>
          <p:nvPr/>
        </p:nvSpPr>
        <p:spPr>
          <a:xfrm>
            <a:off x="5764928" y="520053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C5AB43E-3FB8-8B69-0BCC-36F0A8498974}"/>
              </a:ext>
            </a:extLst>
          </p:cNvPr>
          <p:cNvSpPr txBox="1"/>
          <p:nvPr/>
        </p:nvSpPr>
        <p:spPr>
          <a:xfrm>
            <a:off x="8099278" y="520053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4159C97-3B8D-716C-CDC8-EFDC1E815CA7}"/>
              </a:ext>
            </a:extLst>
          </p:cNvPr>
          <p:cNvSpPr txBox="1"/>
          <p:nvPr/>
        </p:nvSpPr>
        <p:spPr>
          <a:xfrm>
            <a:off x="9422528" y="520053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4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F194C80-44E1-E77C-69AE-7ABC00196B14}"/>
              </a:ext>
            </a:extLst>
          </p:cNvPr>
          <p:cNvSpPr txBox="1"/>
          <p:nvPr/>
        </p:nvSpPr>
        <p:spPr>
          <a:xfrm>
            <a:off x="1157199" y="1123569"/>
            <a:ext cx="10156069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一条绳子长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米，剪去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厘米，这条绳子还剩多少厘米？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602DAB75-AF58-084E-9518-6662585F2E6E}"/>
              </a:ext>
            </a:extLst>
          </p:cNvPr>
          <p:cNvSpPr/>
          <p:nvPr/>
        </p:nvSpPr>
        <p:spPr>
          <a:xfrm>
            <a:off x="500743" y="117641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DDC7362D-D74D-4FB0-EEB6-94D777A5E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068" y="201368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CD038B-C10D-274A-9C90-2A9CB5D0F594}"/>
              </a:ext>
            </a:extLst>
          </p:cNvPr>
          <p:cNvSpPr txBox="1"/>
          <p:nvPr/>
        </p:nvSpPr>
        <p:spPr>
          <a:xfrm>
            <a:off x="3121300" y="2673546"/>
            <a:ext cx="2760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=100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E7A6F0E-F07B-9735-BAD8-74224E0B266B}"/>
              </a:ext>
            </a:extLst>
          </p:cNvPr>
          <p:cNvSpPr txBox="1"/>
          <p:nvPr/>
        </p:nvSpPr>
        <p:spPr>
          <a:xfrm>
            <a:off x="3121300" y="3538124"/>
            <a:ext cx="35301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en-US" altLang="zh-CN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30=70(</a:t>
            </a:r>
            <a:r>
              <a:rPr lang="zh-CN" altLang="en-US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厘米</a:t>
            </a:r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9552A4F-E7ED-4504-B2DB-CAFB484373F6}"/>
              </a:ext>
            </a:extLst>
          </p:cNvPr>
          <p:cNvSpPr txBox="1"/>
          <p:nvPr/>
        </p:nvSpPr>
        <p:spPr>
          <a:xfrm>
            <a:off x="2546213" y="4402702"/>
            <a:ext cx="7016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>
                <a:sym typeface="Times New Roman" panose="02020603050405020304" pitchFamily="18" charset="0"/>
              </a:rPr>
              <a:t>口答：这条绳子还剩</a:t>
            </a:r>
            <a:r>
              <a:rPr lang="en-US" altLang="zh-CN" dirty="0">
                <a:sym typeface="Times New Roman" panose="02020603050405020304" pitchFamily="18" charset="0"/>
              </a:rPr>
              <a:t>70</a:t>
            </a:r>
            <a:r>
              <a:rPr lang="zh-CN" altLang="en-US" dirty="0">
                <a:sym typeface="Times New Roman" panose="02020603050405020304" pitchFamily="18" charset="0"/>
              </a:rPr>
              <a:t>厘米。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265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5790DCC8-0553-FBF6-501E-140A1BCAA7F9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你知道吗？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5F64731-E345-DCDB-AD9D-662BB3CC3EAF}"/>
              </a:ext>
            </a:extLst>
          </p:cNvPr>
          <p:cNvSpPr txBox="1"/>
          <p:nvPr/>
        </p:nvSpPr>
        <p:spPr>
          <a:xfrm>
            <a:off x="941149" y="1331727"/>
            <a:ext cx="65686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下面是一些测量长度的工具。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049983-D015-2E83-2D73-E364E125F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999" y="2244391"/>
            <a:ext cx="1503805" cy="161045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09095D5-0F05-C472-C559-DC57D8E045AB}"/>
              </a:ext>
            </a:extLst>
          </p:cNvPr>
          <p:cNvSpPr txBox="1"/>
          <p:nvPr/>
        </p:nvSpPr>
        <p:spPr>
          <a:xfrm>
            <a:off x="3282804" y="2726455"/>
            <a:ext cx="137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软尺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F6B39C7-A8BF-45D7-F65E-D08830A67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837" y="2495044"/>
            <a:ext cx="2855828" cy="1574819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303BF19-8024-0630-1562-52DB5F268799}"/>
              </a:ext>
            </a:extLst>
          </p:cNvPr>
          <p:cNvSpPr txBox="1"/>
          <p:nvPr/>
        </p:nvSpPr>
        <p:spPr>
          <a:xfrm>
            <a:off x="5523355" y="4069863"/>
            <a:ext cx="137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卷尺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62D6ECB-8A31-46DB-C66B-F044879C14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9" y="4227007"/>
            <a:ext cx="2027944" cy="180592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626D3E8-35AD-AC62-E7D8-0D092520865D}"/>
              </a:ext>
            </a:extLst>
          </p:cNvPr>
          <p:cNvSpPr txBox="1"/>
          <p:nvPr/>
        </p:nvSpPr>
        <p:spPr>
          <a:xfrm>
            <a:off x="3282804" y="4806803"/>
            <a:ext cx="137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皮尺</a:t>
            </a:r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C529ECDE-5CE9-07FA-E372-A3A7B6018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423" y="1331727"/>
            <a:ext cx="3518343" cy="4258277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739070D-F233-A2C0-162B-3FEAA62FF58A}"/>
              </a:ext>
            </a:extLst>
          </p:cNvPr>
          <p:cNvSpPr txBox="1"/>
          <p:nvPr/>
        </p:nvSpPr>
        <p:spPr>
          <a:xfrm>
            <a:off x="8521316" y="5590004"/>
            <a:ext cx="20022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测量轮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1394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EE8985F-08EF-5B92-629C-88BD5FB4C0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1455" y="1595336"/>
            <a:ext cx="4367451" cy="366732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BFAEA51-8559-A93D-136E-23CF8F0F58FA}"/>
              </a:ext>
            </a:extLst>
          </p:cNvPr>
          <p:cNvSpPr txBox="1"/>
          <p:nvPr/>
        </p:nvSpPr>
        <p:spPr>
          <a:xfrm>
            <a:off x="2662946" y="5433934"/>
            <a:ext cx="28493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测量腰围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AB64B2B-AF7C-F76F-9BED-FDC53755F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5552" y="649055"/>
            <a:ext cx="1503805" cy="161045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8A9FC79-F087-1BF4-BFD3-3DFFCB3A5891}"/>
              </a:ext>
            </a:extLst>
          </p:cNvPr>
          <p:cNvSpPr txBox="1"/>
          <p:nvPr/>
        </p:nvSpPr>
        <p:spPr>
          <a:xfrm>
            <a:off x="8049357" y="1131119"/>
            <a:ext cx="137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软尺</a:t>
            </a:r>
            <a:endParaRPr lang="zh-CN" altLang="en-US" dirty="0"/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147AD349-4F18-DFA9-70C7-9B0FE72183E1}"/>
              </a:ext>
            </a:extLst>
          </p:cNvPr>
          <p:cNvSpPr/>
          <p:nvPr/>
        </p:nvSpPr>
        <p:spPr>
          <a:xfrm>
            <a:off x="7297454" y="2909485"/>
            <a:ext cx="3142033" cy="796753"/>
          </a:xfrm>
          <a:prstGeom prst="wedgeRoundRectCallout">
            <a:avLst>
              <a:gd name="adj1" fmla="val -41948"/>
              <a:gd name="adj2" fmla="val -12282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可卷起来携带。</a:t>
            </a:r>
          </a:p>
        </p:txBody>
      </p:sp>
    </p:spTree>
    <p:extLst>
      <p:ext uri="{BB962C8B-B14F-4D97-AF65-F5344CB8AC3E}">
        <p14:creationId xmlns:p14="http://schemas.microsoft.com/office/powerpoint/2010/main" val="427728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1FB86D8-8645-2F2F-450D-47A944898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05" y="627774"/>
            <a:ext cx="2027944" cy="180592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C0A9E1E-6F17-66DB-098B-942BD68F578E}"/>
              </a:ext>
            </a:extLst>
          </p:cNvPr>
          <p:cNvSpPr txBox="1"/>
          <p:nvPr/>
        </p:nvSpPr>
        <p:spPr>
          <a:xfrm>
            <a:off x="2971520" y="1207570"/>
            <a:ext cx="137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皮尺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D10BE59-4AA5-230A-A5C2-36AED6875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621" y="420160"/>
            <a:ext cx="2855828" cy="157481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EFAA2F1-3A59-2741-C7A3-39F0ADAF1004}"/>
              </a:ext>
            </a:extLst>
          </p:cNvPr>
          <p:cNvSpPr txBox="1"/>
          <p:nvPr/>
        </p:nvSpPr>
        <p:spPr>
          <a:xfrm>
            <a:off x="5857139" y="1994979"/>
            <a:ext cx="1374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卷尺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2760C04-3040-F533-2788-932AD89C8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034377" y="2802950"/>
            <a:ext cx="6626249" cy="3497508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EDAEE00D-D800-EB65-831E-45AE9D20225D}"/>
              </a:ext>
            </a:extLst>
          </p:cNvPr>
          <p:cNvSpPr/>
          <p:nvPr/>
        </p:nvSpPr>
        <p:spPr>
          <a:xfrm>
            <a:off x="8848398" y="3142949"/>
            <a:ext cx="2428394" cy="796753"/>
          </a:xfrm>
          <a:prstGeom prst="wedgeRoundRectCallout">
            <a:avLst>
              <a:gd name="adj1" fmla="val -68387"/>
              <a:gd name="adj2" fmla="val 346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测量距离。</a:t>
            </a:r>
          </a:p>
        </p:txBody>
      </p:sp>
    </p:spTree>
    <p:extLst>
      <p:ext uri="{BB962C8B-B14F-4D97-AF65-F5344CB8AC3E}">
        <p14:creationId xmlns:p14="http://schemas.microsoft.com/office/powerpoint/2010/main" val="303580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E:\R二数上\resource\U01\doc\测量轮计数.png">
            <a:extLst>
              <a:ext uri="{FF2B5EF4-FFF2-40B4-BE49-F238E27FC236}">
                <a16:creationId xmlns:a16="http://schemas.microsoft.com/office/drawing/2014/main" id="{0FF3830F-E908-4946-037D-16397AEA9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634" y="1158484"/>
            <a:ext cx="3948915" cy="420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ECB23C4-A5E9-86C7-1F9E-263DEFF90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1893" y="634314"/>
            <a:ext cx="4339475" cy="482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DE4628A-ADA2-820B-3266-20DC5AA2046E}"/>
              </a:ext>
            </a:extLst>
          </p:cNvPr>
          <p:cNvSpPr txBox="1"/>
          <p:nvPr/>
        </p:nvSpPr>
        <p:spPr>
          <a:xfrm>
            <a:off x="3043947" y="5669986"/>
            <a:ext cx="6104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测量长距离及弯道</a:t>
            </a: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6C77BA76-8640-1703-A84D-94A1C6B1DCD6}"/>
              </a:ext>
            </a:extLst>
          </p:cNvPr>
          <p:cNvSpPr/>
          <p:nvPr/>
        </p:nvSpPr>
        <p:spPr>
          <a:xfrm rot="494376">
            <a:off x="2847640" y="3866819"/>
            <a:ext cx="5182363" cy="330741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FA854E1-1C04-E7F1-867F-B42AFB3ABE49}"/>
              </a:ext>
            </a:extLst>
          </p:cNvPr>
          <p:cNvSpPr/>
          <p:nvPr/>
        </p:nvSpPr>
        <p:spPr>
          <a:xfrm>
            <a:off x="6672874" y="3005312"/>
            <a:ext cx="17145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计数器</a:t>
            </a:r>
          </a:p>
        </p:txBody>
      </p:sp>
    </p:spTree>
    <p:extLst>
      <p:ext uri="{BB962C8B-B14F-4D97-AF65-F5344CB8AC3E}">
        <p14:creationId xmlns:p14="http://schemas.microsoft.com/office/powerpoint/2010/main" val="289701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498E3BA-11D2-3B1C-297F-F0FD8B92A824}"/>
              </a:ext>
            </a:extLst>
          </p:cNvPr>
          <p:cNvSpPr txBox="1"/>
          <p:nvPr/>
        </p:nvSpPr>
        <p:spPr>
          <a:xfrm>
            <a:off x="1141445" y="2659559"/>
            <a:ext cx="9909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通过本节课的练习，你有哪些收获？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D599DA49-67C1-6CBA-4FC5-63D97A747408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5681</TotalTime>
  <Words>414</Words>
  <Application>Microsoft Office PowerPoint</Application>
  <PresentationFormat>宽屏</PresentationFormat>
  <Paragraphs>99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571</cp:revision>
  <dcterms:created xsi:type="dcterms:W3CDTF">2016-01-14T07:05:12Z</dcterms:created>
  <dcterms:modified xsi:type="dcterms:W3CDTF">2025-08-12T05:38:07Z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