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9"/>
  </p:notesMasterIdLst>
  <p:handoutMasterIdLst>
    <p:handoutMasterId r:id="rId20"/>
  </p:handoutMasterIdLst>
  <p:sldIdLst>
    <p:sldId id="256" r:id="rId2"/>
    <p:sldId id="570" r:id="rId3"/>
    <p:sldId id="552" r:id="rId4"/>
    <p:sldId id="572" r:id="rId5"/>
    <p:sldId id="586" r:id="rId6"/>
    <p:sldId id="574" r:id="rId7"/>
    <p:sldId id="589" r:id="rId8"/>
    <p:sldId id="585" r:id="rId9"/>
    <p:sldId id="528" r:id="rId10"/>
    <p:sldId id="592" r:id="rId11"/>
    <p:sldId id="583" r:id="rId12"/>
    <p:sldId id="575" r:id="rId13"/>
    <p:sldId id="593" r:id="rId14"/>
    <p:sldId id="548" r:id="rId15"/>
    <p:sldId id="382" r:id="rId16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DF7E3"/>
    <a:srgbClr val="3333FF"/>
    <a:srgbClr val="F04C35"/>
    <a:srgbClr val="ED7D31"/>
    <a:srgbClr val="FAF3CF"/>
    <a:srgbClr val="DCE68F"/>
    <a:srgbClr val="FEF7E4"/>
    <a:srgbClr val="FAE7D9"/>
    <a:srgbClr val="2E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54" d="100"/>
          <a:sy n="54" d="100"/>
        </p:scale>
        <p:origin x="90" y="13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认识线段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情境导入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32BFE1-D3D0-F3DC-6232-7A054BB628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9286209" y="1331599"/>
            <a:ext cx="2085312" cy="2097401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A518969B-6408-45C4-00AB-81FF31878ABC}"/>
              </a:ext>
            </a:extLst>
          </p:cNvPr>
          <p:cNvSpPr/>
          <p:nvPr/>
        </p:nvSpPr>
        <p:spPr>
          <a:xfrm>
            <a:off x="3236531" y="1154221"/>
            <a:ext cx="5902328" cy="1452792"/>
          </a:xfrm>
          <a:prstGeom prst="wedgeRoundRectCallout">
            <a:avLst>
              <a:gd name="adj1" fmla="val 59617"/>
              <a:gd name="adj2" fmla="val 177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如何量这条绳子的长度？你有什么好办法吗？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FC6444-6740-2414-8478-463D0FC22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687" y="2806631"/>
            <a:ext cx="5294626" cy="234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4E666B7-8FBA-7D2F-C1AF-DE0AC371DD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223" y="4975440"/>
            <a:ext cx="1356818" cy="1356818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0951BD99-8755-886B-E39B-A39ECEF32E0C}"/>
              </a:ext>
            </a:extLst>
          </p:cNvPr>
          <p:cNvSpPr/>
          <p:nvPr/>
        </p:nvSpPr>
        <p:spPr>
          <a:xfrm>
            <a:off x="2409566" y="5526401"/>
            <a:ext cx="8057395" cy="803480"/>
          </a:xfrm>
          <a:prstGeom prst="wedgeRoundRectCallout">
            <a:avLst>
              <a:gd name="adj1" fmla="val -55537"/>
              <a:gd name="adj2" fmla="val 960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可以先把绳子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拉直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，然后用尺子测量长度。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A5B2DA0-0B06-3C4C-8231-C92E2980E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331780"/>
            <a:ext cx="904663" cy="90466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D0AC8A2-80D1-28D6-EDED-DBBA0DD32AEA}"/>
              </a:ext>
            </a:extLst>
          </p:cNvPr>
          <p:cNvSpPr txBox="1"/>
          <p:nvPr/>
        </p:nvSpPr>
        <p:spPr>
          <a:xfrm>
            <a:off x="1758274" y="1460945"/>
            <a:ext cx="84168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拉直的一根线，可以看作一条</a:t>
            </a:r>
            <a:r>
              <a:rPr lang="zh-CN" altLang="en-US" sz="4400" dirty="0">
                <a:solidFill>
                  <a:srgbClr val="FF0000"/>
                </a:solidFill>
              </a:rPr>
              <a:t>线段</a:t>
            </a:r>
            <a:r>
              <a:rPr lang="zh-CN" altLang="en-US" dirty="0"/>
              <a:t>。</a:t>
            </a: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3F602D1D-83C7-D19A-9A1A-D5D1BBB1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0197" y="2852171"/>
            <a:ext cx="10351607" cy="293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A5F915B-6454-157D-65D4-71043A63FD0E}"/>
              </a:ext>
            </a:extLst>
          </p:cNvPr>
          <p:cNvCxnSpPr>
            <a:cxnSpLocks/>
          </p:cNvCxnSpPr>
          <p:nvPr/>
        </p:nvCxnSpPr>
        <p:spPr>
          <a:xfrm>
            <a:off x="2950464" y="4078669"/>
            <a:ext cx="4486656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17E5100-F08D-A9E7-894B-0C40EA8EDF15}"/>
              </a:ext>
            </a:extLst>
          </p:cNvPr>
          <p:cNvCxnSpPr>
            <a:cxnSpLocks/>
          </p:cNvCxnSpPr>
          <p:nvPr/>
        </p:nvCxnSpPr>
        <p:spPr>
          <a:xfrm>
            <a:off x="2950464" y="4078669"/>
            <a:ext cx="4486656" cy="0"/>
          </a:xfrm>
          <a:prstGeom prst="line">
            <a:avLst/>
          </a:prstGeom>
          <a:ln w="34925" cap="rnd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1.66667E-6 -0.1939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29106E-8E77-FA96-7CD7-BCFA5BE69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499282"/>
            <a:ext cx="11083636" cy="331467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68833EB-F264-C8E0-66C5-63FD6FE71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182" y="610042"/>
            <a:ext cx="28874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黑板的边、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9698BD5-F5AF-729D-B434-9F277257C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448" y="610042"/>
            <a:ext cx="29871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桌子的边、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E67A3A8C-8D33-2F70-0914-1704CAA91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714" y="610042"/>
            <a:ext cx="29871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书的边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E100D6C-5180-8776-7618-02C872F7C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7432" y="487793"/>
            <a:ext cx="55225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……</a:t>
            </a:r>
            <a:r>
              <a:rPr lang="zh-CN" altLang="en-US" dirty="0"/>
              <a:t>都可以看作</a:t>
            </a:r>
            <a:r>
              <a:rPr lang="zh-CN" altLang="en-US" sz="4400" dirty="0">
                <a:solidFill>
                  <a:srgbClr val="FF0000"/>
                </a:solidFill>
              </a:rPr>
              <a:t>线段</a:t>
            </a:r>
            <a:r>
              <a:rPr lang="zh-CN" altLang="en-US" dirty="0"/>
              <a:t>。</a:t>
            </a:r>
          </a:p>
        </p:txBody>
      </p:sp>
      <p:pic>
        <p:nvPicPr>
          <p:cNvPr id="18" name="Picture 31" descr="两小豆形象之聪聪PPT用（反边）">
            <a:extLst>
              <a:ext uri="{FF2B5EF4-FFF2-40B4-BE49-F238E27FC236}">
                <a16:creationId xmlns:a16="http://schemas.microsoft.com/office/drawing/2014/main" id="{43EC2EC6-944A-48FC-ABAC-F74E6E081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181" y="3602381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3D3C8E9-8B9D-A6E2-837E-18D97938F33B}"/>
              </a:ext>
            </a:extLst>
          </p:cNvPr>
          <p:cNvCxnSpPr>
            <a:cxnSpLocks/>
          </p:cNvCxnSpPr>
          <p:nvPr/>
        </p:nvCxnSpPr>
        <p:spPr>
          <a:xfrm>
            <a:off x="803635" y="2040481"/>
            <a:ext cx="3280685" cy="1679"/>
          </a:xfrm>
          <a:prstGeom prst="line">
            <a:avLst/>
          </a:prstGeom>
          <a:ln w="57150" cap="rnd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CBFB456-76F5-1E62-71FA-A7B8FF98BD9E}"/>
              </a:ext>
            </a:extLst>
          </p:cNvPr>
          <p:cNvCxnSpPr>
            <a:cxnSpLocks/>
          </p:cNvCxnSpPr>
          <p:nvPr/>
        </p:nvCxnSpPr>
        <p:spPr>
          <a:xfrm>
            <a:off x="5224085" y="1898040"/>
            <a:ext cx="1009075" cy="312486"/>
          </a:xfrm>
          <a:prstGeom prst="line">
            <a:avLst/>
          </a:prstGeom>
          <a:ln w="57150" cap="rnd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C9DF736-787A-CDC6-5395-A8F9B458B495}"/>
              </a:ext>
            </a:extLst>
          </p:cNvPr>
          <p:cNvCxnSpPr>
            <a:cxnSpLocks/>
          </p:cNvCxnSpPr>
          <p:nvPr/>
        </p:nvCxnSpPr>
        <p:spPr>
          <a:xfrm flipV="1">
            <a:off x="9808068" y="3856150"/>
            <a:ext cx="1670759" cy="228778"/>
          </a:xfrm>
          <a:prstGeom prst="line">
            <a:avLst/>
          </a:prstGeom>
          <a:ln w="57150" cap="rnd">
            <a:solidFill>
              <a:srgbClr val="FF0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B54E8E53-5554-155B-AAE3-AB5682647CD6}"/>
              </a:ext>
            </a:extLst>
          </p:cNvPr>
          <p:cNvSpPr/>
          <p:nvPr/>
        </p:nvSpPr>
        <p:spPr>
          <a:xfrm>
            <a:off x="1828816" y="3313684"/>
            <a:ext cx="5849241" cy="914126"/>
          </a:xfrm>
          <a:prstGeom prst="wedgeRoundRectCallout">
            <a:avLst>
              <a:gd name="adj1" fmla="val -54804"/>
              <a:gd name="adj2" fmla="val 3890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这些线段有什么特点呢？</a:t>
            </a:r>
            <a:endParaRPr 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8EFA166A-35C3-437D-9AC7-23540DA9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062" y="5247306"/>
            <a:ext cx="9265875" cy="693523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600" b="1">
                <a:ea typeface="楷体" panose="02010609060101010101" pitchFamily="49" charset="-122"/>
                <a:cs typeface="Times New Roman" panose="02020603050405020304" pitchFamily="18" charset="0"/>
              </a:rPr>
              <a:t>线段是</a:t>
            </a:r>
            <a:r>
              <a:rPr lang="zh-CN" altLang="en-US" sz="3600" b="1">
                <a:solidFill>
                  <a:srgbClr val="3333FF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直的</a:t>
            </a:r>
            <a:r>
              <a:rPr lang="zh-CN" altLang="en-US" sz="3600" b="1">
                <a:ea typeface="楷体" panose="02010609060101010101" pitchFamily="49" charset="-122"/>
                <a:cs typeface="Times New Roman" panose="02020603050405020304" pitchFamily="18" charset="0"/>
              </a:rPr>
              <a:t>，有</a:t>
            </a:r>
            <a:r>
              <a:rPr lang="en-US" altLang="zh-CN" sz="3600" b="1">
                <a:solidFill>
                  <a:srgbClr val="3333FF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>
                <a:solidFill>
                  <a:srgbClr val="3333FF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个端点</a:t>
            </a:r>
            <a:r>
              <a:rPr lang="zh-CN" altLang="en-US" sz="3600" b="1">
                <a:ea typeface="楷体" panose="02010609060101010101" pitchFamily="49" charset="-122"/>
                <a:cs typeface="Times New Roman" panose="02020603050405020304" pitchFamily="18" charset="0"/>
              </a:rPr>
              <a:t>，可以</a:t>
            </a:r>
            <a:r>
              <a:rPr lang="zh-CN" altLang="en-US" sz="3600" b="1">
                <a:solidFill>
                  <a:srgbClr val="3333FF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量出长度</a:t>
            </a:r>
            <a:r>
              <a:rPr lang="zh-CN" altLang="en-US" sz="3600" b="1"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10625 -0.2814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1407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3" grpId="0"/>
      <p:bldP spid="17" grpId="0"/>
      <p:bldP spid="2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1EE3545-1E70-C4D6-038C-5A27AC269CE5}"/>
              </a:ext>
            </a:extLst>
          </p:cNvPr>
          <p:cNvCxnSpPr>
            <a:cxnSpLocks/>
          </p:cNvCxnSpPr>
          <p:nvPr/>
        </p:nvCxnSpPr>
        <p:spPr>
          <a:xfrm>
            <a:off x="1292546" y="2467201"/>
            <a:ext cx="3043234" cy="0"/>
          </a:xfrm>
          <a:prstGeom prst="line">
            <a:avLst/>
          </a:prstGeom>
          <a:ln w="34925" cap="rnd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C772AE4-F3D2-7BDA-9D66-717B47BFF7EA}"/>
              </a:ext>
            </a:extLst>
          </p:cNvPr>
          <p:cNvCxnSpPr>
            <a:cxnSpLocks/>
          </p:cNvCxnSpPr>
          <p:nvPr/>
        </p:nvCxnSpPr>
        <p:spPr>
          <a:xfrm>
            <a:off x="6176585" y="2310991"/>
            <a:ext cx="936685" cy="343284"/>
          </a:xfrm>
          <a:prstGeom prst="line">
            <a:avLst/>
          </a:prstGeom>
          <a:ln w="34925" cap="rnd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F7BD134-6024-A146-16CC-F3679CAF2427}"/>
              </a:ext>
            </a:extLst>
          </p:cNvPr>
          <p:cNvCxnSpPr>
            <a:cxnSpLocks/>
          </p:cNvCxnSpPr>
          <p:nvPr/>
        </p:nvCxnSpPr>
        <p:spPr>
          <a:xfrm flipV="1">
            <a:off x="9248775" y="2293938"/>
            <a:ext cx="2005965" cy="251912"/>
          </a:xfrm>
          <a:prstGeom prst="line">
            <a:avLst/>
          </a:prstGeom>
          <a:ln w="34925" cap="rnd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A06954A0-1A99-F224-8014-A94ED580A3EB}"/>
              </a:ext>
            </a:extLst>
          </p:cNvPr>
          <p:cNvSpPr txBox="1"/>
          <p:nvPr/>
        </p:nvSpPr>
        <p:spPr>
          <a:xfrm>
            <a:off x="622570" y="668866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量一量：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13CEBF2-9366-E775-488E-5B049EF72C32}"/>
              </a:ext>
            </a:extLst>
          </p:cNvPr>
          <p:cNvSpPr txBox="1"/>
          <p:nvPr/>
        </p:nvSpPr>
        <p:spPr>
          <a:xfrm>
            <a:off x="1260953" y="4398832"/>
            <a:ext cx="9670094" cy="1931811"/>
          </a:xfrm>
          <a:prstGeom prst="rect">
            <a:avLst/>
          </a:prstGeom>
          <a:solidFill>
            <a:srgbClr val="FDF7E3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量线段时，线段的一端和尺子的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”刻度线对齐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，看线段的另一端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对着数字几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，线段的长度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就是几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6766319-A0D1-9192-53A6-A6889341E14E}"/>
              </a:ext>
            </a:extLst>
          </p:cNvPr>
          <p:cNvSpPr txBox="1"/>
          <p:nvPr/>
        </p:nvSpPr>
        <p:spPr>
          <a:xfrm>
            <a:off x="2271386" y="1838813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2C43504-05F3-CC79-EF56-D52C11C21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3111519"/>
            <a:ext cx="11315700" cy="101714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4FE0C7CF-B2E8-4113-BD50-0D34EA027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0">
            <a:off x="5394004" y="4129243"/>
            <a:ext cx="11315700" cy="101714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70BA3D1-EDBF-3E0E-FF52-DA86C5B8829D}"/>
              </a:ext>
            </a:extLst>
          </p:cNvPr>
          <p:cNvSpPr txBox="1"/>
          <p:nvPr/>
        </p:nvSpPr>
        <p:spPr>
          <a:xfrm>
            <a:off x="6571705" y="1832683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848BB5-F83D-1541-048C-B5C54F176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000">
            <a:off x="9000740" y="1895290"/>
            <a:ext cx="11315700" cy="101714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15C7560-3112-ED08-6C7B-A1EF3ACB50B9}"/>
              </a:ext>
            </a:extLst>
          </p:cNvPr>
          <p:cNvSpPr txBox="1"/>
          <p:nvPr/>
        </p:nvSpPr>
        <p:spPr>
          <a:xfrm>
            <a:off x="9613079" y="1832683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0.0211 -0.0923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" y="-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6434B4B-AB64-AC86-C7CD-2BA149D057E5}"/>
              </a:ext>
            </a:extLst>
          </p:cNvPr>
          <p:cNvSpPr txBox="1"/>
          <p:nvPr/>
        </p:nvSpPr>
        <p:spPr>
          <a:xfrm>
            <a:off x="768093" y="1132486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指出下面哪些是线段。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305EA9C7-233E-E041-ADBD-B081796F2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8875" y="136546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A969DA-FBA2-189A-4C7E-ECDC3CC58B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82" y="2221979"/>
            <a:ext cx="11083636" cy="151830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9E5BA81-C58C-FA5C-6BA3-2CEDA78084CB}"/>
              </a:ext>
            </a:extLst>
          </p:cNvPr>
          <p:cNvSpPr txBox="1"/>
          <p:nvPr/>
        </p:nvSpPr>
        <p:spPr>
          <a:xfrm>
            <a:off x="4338537" y="3740285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063332-91EC-4803-DB8A-13630224776E}"/>
              </a:ext>
            </a:extLst>
          </p:cNvPr>
          <p:cNvSpPr txBox="1"/>
          <p:nvPr/>
        </p:nvSpPr>
        <p:spPr>
          <a:xfrm>
            <a:off x="7110920" y="3740285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A6ECA15E-AA42-B260-7104-BAE662D83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3336589"/>
            <a:ext cx="11315700" cy="1017141"/>
          </a:xfrm>
          <a:prstGeom prst="rect">
            <a:avLst/>
          </a:prstGeom>
        </p:spPr>
      </p:pic>
      <p:pic>
        <p:nvPicPr>
          <p:cNvPr id="18" name="Picture 37" descr="手1">
            <a:extLst>
              <a:ext uri="{FF2B5EF4-FFF2-40B4-BE49-F238E27FC236}">
                <a16:creationId xmlns:a16="http://schemas.microsoft.com/office/drawing/2014/main" id="{3698CB2B-3E72-C416-944B-A0B3C6FEC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65" b="21417"/>
          <a:stretch>
            <a:fillRect/>
          </a:stretch>
        </p:blipFill>
        <p:spPr bwMode="auto">
          <a:xfrm>
            <a:off x="3231082" y="3517955"/>
            <a:ext cx="2444433" cy="22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3208D35C-B93D-8D37-964A-59902509131B}"/>
              </a:ext>
            </a:extLst>
          </p:cNvPr>
          <p:cNvSpPr/>
          <p:nvPr/>
        </p:nvSpPr>
        <p:spPr>
          <a:xfrm>
            <a:off x="516431" y="4727892"/>
            <a:ext cx="3049729" cy="1703043"/>
          </a:xfrm>
          <a:prstGeom prst="wedgeRoundRectCallout">
            <a:avLst>
              <a:gd name="adj1" fmla="val 67802"/>
              <a:gd name="adj2" fmla="val -4458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左手按住尺子，让刻度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与端点对齐。</a:t>
            </a:r>
          </a:p>
        </p:txBody>
      </p: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6A743670-CF66-D218-0A6B-16504C44301D}"/>
              </a:ext>
            </a:extLst>
          </p:cNvPr>
          <p:cNvSpPr/>
          <p:nvPr/>
        </p:nvSpPr>
        <p:spPr>
          <a:xfrm>
            <a:off x="548640" y="1464050"/>
            <a:ext cx="2448560" cy="1300480"/>
          </a:xfrm>
          <a:prstGeom prst="wedgeRoundRectCallout">
            <a:avLst>
              <a:gd name="adj1" fmla="val -29659"/>
              <a:gd name="adj2" fmla="val 898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先确定一个端点。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23BD6A2-09D2-AA47-145D-EA5B93460819}"/>
              </a:ext>
            </a:extLst>
          </p:cNvPr>
          <p:cNvSpPr/>
          <p:nvPr/>
        </p:nvSpPr>
        <p:spPr>
          <a:xfrm>
            <a:off x="403860" y="405571"/>
            <a:ext cx="2278380" cy="914400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FZYaSong-M-GBK"/>
                <a:ea typeface="宋体" panose="02010600030101010101" pitchFamily="2" charset="-122"/>
                <a:cs typeface="+mn-cs"/>
              </a:rPr>
              <a:t>试一试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6D2633-A62F-87D1-1CF1-C56E7566C0F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9393214" y="1175955"/>
            <a:ext cx="2085312" cy="2097401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76BC6743-35B2-0157-5281-7C721C8A7B19}"/>
              </a:ext>
            </a:extLst>
          </p:cNvPr>
          <p:cNvSpPr/>
          <p:nvPr/>
        </p:nvSpPr>
        <p:spPr>
          <a:xfrm>
            <a:off x="3920248" y="664657"/>
            <a:ext cx="5082426" cy="1861355"/>
          </a:xfrm>
          <a:prstGeom prst="wedgeRoundRectCallout">
            <a:avLst>
              <a:gd name="adj1" fmla="val 59617"/>
              <a:gd name="adj2" fmla="val 177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认识了线段，能不能自己画一条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厘米长的线段呢？应该怎么画？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6B1E5A0-1102-8302-5F4E-84B412EE9DBA}"/>
              </a:ext>
            </a:extLst>
          </p:cNvPr>
          <p:cNvCxnSpPr>
            <a:cxnSpLocks/>
          </p:cNvCxnSpPr>
          <p:nvPr/>
        </p:nvCxnSpPr>
        <p:spPr>
          <a:xfrm>
            <a:off x="1028700" y="3406893"/>
            <a:ext cx="30518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0D5D7F27-8834-608F-6C01-563F5132FE13}"/>
              </a:ext>
            </a:extLst>
          </p:cNvPr>
          <p:cNvSpPr/>
          <p:nvPr/>
        </p:nvSpPr>
        <p:spPr>
          <a:xfrm>
            <a:off x="4026300" y="3356493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2C508D2-2EC1-6212-299E-BAA22B8082E8}"/>
              </a:ext>
            </a:extLst>
          </p:cNvPr>
          <p:cNvSpPr/>
          <p:nvPr/>
        </p:nvSpPr>
        <p:spPr>
          <a:xfrm>
            <a:off x="978300" y="3356493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icture 39" descr="手2">
            <a:extLst>
              <a:ext uri="{FF2B5EF4-FFF2-40B4-BE49-F238E27FC236}">
                <a16:creationId xmlns:a16="http://schemas.microsoft.com/office/drawing/2014/main" id="{49CCC426-4F82-F053-65D1-8E7EF7052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13" b="28903"/>
          <a:stretch>
            <a:fillRect/>
          </a:stretch>
        </p:blipFill>
        <p:spPr bwMode="auto">
          <a:xfrm>
            <a:off x="887282" y="2232275"/>
            <a:ext cx="3155010" cy="32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64BD7F76-3D64-4E2A-25D6-4BEA3DABE294}"/>
              </a:ext>
            </a:extLst>
          </p:cNvPr>
          <p:cNvSpPr/>
          <p:nvPr/>
        </p:nvSpPr>
        <p:spPr>
          <a:xfrm>
            <a:off x="7321357" y="4727892"/>
            <a:ext cx="4157169" cy="1368108"/>
          </a:xfrm>
          <a:prstGeom prst="wedgeRoundRectCallout">
            <a:avLst>
              <a:gd name="adj1" fmla="val -67696"/>
              <a:gd name="adj2" fmla="val -3876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画起，画到刻度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，标出右端点。</a:t>
            </a:r>
          </a:p>
        </p:txBody>
      </p:sp>
    </p:spTree>
    <p:extLst>
      <p:ext uri="{BB962C8B-B14F-4D97-AF65-F5344CB8AC3E}">
        <p14:creationId xmlns:p14="http://schemas.microsoft.com/office/powerpoint/2010/main" val="298265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25078 -3.7037E-7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4" grpId="0" animBg="1"/>
      <p:bldP spid="13" grpId="0" animBg="1"/>
      <p:bldP spid="16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323753E-B7EF-747C-80B4-768F38ECE2C0}"/>
              </a:ext>
            </a:extLst>
          </p:cNvPr>
          <p:cNvCxnSpPr>
            <a:cxnSpLocks/>
          </p:cNvCxnSpPr>
          <p:nvPr/>
        </p:nvCxnSpPr>
        <p:spPr>
          <a:xfrm>
            <a:off x="1028700" y="3406893"/>
            <a:ext cx="30518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:a16="http://schemas.microsoft.com/office/drawing/2014/main" id="{B642BC8E-9F4F-DC10-BAE5-F719FB4FDFCB}"/>
              </a:ext>
            </a:extLst>
          </p:cNvPr>
          <p:cNvSpPr/>
          <p:nvPr/>
        </p:nvSpPr>
        <p:spPr>
          <a:xfrm>
            <a:off x="4026300" y="3356493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AC281A7-F303-ADC5-8B6D-C51CF7AD58AF}"/>
              </a:ext>
            </a:extLst>
          </p:cNvPr>
          <p:cNvSpPr/>
          <p:nvPr/>
        </p:nvSpPr>
        <p:spPr>
          <a:xfrm>
            <a:off x="978300" y="3356493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295A907-FCB3-182C-78EA-E16F9034D2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9393214" y="1175955"/>
            <a:ext cx="2085312" cy="2097401"/>
          </a:xfrm>
          <a:prstGeom prst="rect">
            <a:avLst/>
          </a:prstGeom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47EF9038-DBFD-A31D-DF3A-DE8C276F44E0}"/>
              </a:ext>
            </a:extLst>
          </p:cNvPr>
          <p:cNvSpPr/>
          <p:nvPr/>
        </p:nvSpPr>
        <p:spPr>
          <a:xfrm>
            <a:off x="4889941" y="1175955"/>
            <a:ext cx="4349394" cy="1378867"/>
          </a:xfrm>
          <a:prstGeom prst="wedgeRoundRectCallout">
            <a:avLst>
              <a:gd name="adj1" fmla="val 59617"/>
              <a:gd name="adj2" fmla="val 177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得到的就是一条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厘米长的线段。</a:t>
            </a: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42129F41-44FE-B152-4D31-D671DCEDFF61}"/>
              </a:ext>
            </a:extLst>
          </p:cNvPr>
          <p:cNvSpPr/>
          <p:nvPr/>
        </p:nvSpPr>
        <p:spPr>
          <a:xfrm>
            <a:off x="5761520" y="915795"/>
            <a:ext cx="3340300" cy="1881106"/>
          </a:xfrm>
          <a:prstGeom prst="wedgeRoundRectCallout">
            <a:avLst>
              <a:gd name="adj1" fmla="val 67053"/>
              <a:gd name="adj2" fmla="val 1311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你还有其它办法能画出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厘米的线段吗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9B32588-EC28-C0F3-8F70-295607D72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4545629"/>
            <a:ext cx="11315700" cy="1017141"/>
          </a:xfrm>
          <a:prstGeom prst="rect">
            <a:avLst/>
          </a:prstGeom>
        </p:spPr>
      </p:pic>
      <p:pic>
        <p:nvPicPr>
          <p:cNvPr id="18" name="Picture 37" descr="手1">
            <a:extLst>
              <a:ext uri="{FF2B5EF4-FFF2-40B4-BE49-F238E27FC236}">
                <a16:creationId xmlns:a16="http://schemas.microsoft.com/office/drawing/2014/main" id="{2F124F2C-2A27-4FC4-E746-C01864046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65" b="21417"/>
          <a:stretch>
            <a:fillRect/>
          </a:stretch>
        </p:blipFill>
        <p:spPr bwMode="auto">
          <a:xfrm>
            <a:off x="3231082" y="4726995"/>
            <a:ext cx="2444433" cy="22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0257E86-4D84-AAEC-3401-57107D899DB2}"/>
              </a:ext>
            </a:extLst>
          </p:cNvPr>
          <p:cNvCxnSpPr>
            <a:cxnSpLocks/>
          </p:cNvCxnSpPr>
          <p:nvPr/>
        </p:nvCxnSpPr>
        <p:spPr>
          <a:xfrm>
            <a:off x="2040890" y="4624012"/>
            <a:ext cx="30518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C633B92E-840C-61B7-179F-1F171507E550}"/>
              </a:ext>
            </a:extLst>
          </p:cNvPr>
          <p:cNvSpPr/>
          <p:nvPr/>
        </p:nvSpPr>
        <p:spPr>
          <a:xfrm>
            <a:off x="5038490" y="4573612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60787705-30C0-A9AF-788B-3E9F553EE050}"/>
              </a:ext>
            </a:extLst>
          </p:cNvPr>
          <p:cNvSpPr/>
          <p:nvPr/>
        </p:nvSpPr>
        <p:spPr>
          <a:xfrm>
            <a:off x="1990490" y="4573612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icture 39" descr="手2">
            <a:extLst>
              <a:ext uri="{FF2B5EF4-FFF2-40B4-BE49-F238E27FC236}">
                <a16:creationId xmlns:a16="http://schemas.microsoft.com/office/drawing/2014/main" id="{A8159C70-8507-325F-BDD0-24CE635AF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13" b="28903"/>
          <a:stretch>
            <a:fillRect/>
          </a:stretch>
        </p:blipFill>
        <p:spPr bwMode="auto">
          <a:xfrm>
            <a:off x="1898720" y="3443487"/>
            <a:ext cx="3155010" cy="32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1FF5784-2E55-8744-DA79-7C337A286BC7}"/>
              </a:ext>
            </a:extLst>
          </p:cNvPr>
          <p:cNvCxnSpPr>
            <a:cxnSpLocks/>
          </p:cNvCxnSpPr>
          <p:nvPr/>
        </p:nvCxnSpPr>
        <p:spPr>
          <a:xfrm>
            <a:off x="3055950" y="4624012"/>
            <a:ext cx="30518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>
            <a:extLst>
              <a:ext uri="{FF2B5EF4-FFF2-40B4-BE49-F238E27FC236}">
                <a16:creationId xmlns:a16="http://schemas.microsoft.com/office/drawing/2014/main" id="{E23BEDBD-375E-39D7-7D03-3B7B9AF96A68}"/>
              </a:ext>
            </a:extLst>
          </p:cNvPr>
          <p:cNvSpPr/>
          <p:nvPr/>
        </p:nvSpPr>
        <p:spPr>
          <a:xfrm>
            <a:off x="6053550" y="4573612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BE13D416-CC1F-209E-960C-94B5E8EF15EE}"/>
              </a:ext>
            </a:extLst>
          </p:cNvPr>
          <p:cNvSpPr/>
          <p:nvPr/>
        </p:nvSpPr>
        <p:spPr>
          <a:xfrm>
            <a:off x="3005550" y="4573612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Picture 39" descr="手2">
            <a:extLst>
              <a:ext uri="{FF2B5EF4-FFF2-40B4-BE49-F238E27FC236}">
                <a16:creationId xmlns:a16="http://schemas.microsoft.com/office/drawing/2014/main" id="{D24CCD43-CC28-70E6-F990-2782E3185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13" b="28903"/>
          <a:stretch>
            <a:fillRect/>
          </a:stretch>
        </p:blipFill>
        <p:spPr bwMode="auto">
          <a:xfrm>
            <a:off x="2913780" y="3443487"/>
            <a:ext cx="3155010" cy="32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E973894-4202-7AC0-503D-B83BD6366C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847" y="1295230"/>
            <a:ext cx="1356818" cy="1356818"/>
          </a:xfrm>
          <a:prstGeom prst="rect">
            <a:avLst/>
          </a:prstGeom>
        </p:spPr>
      </p:pic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4A027838-3B4D-44C5-7E21-1CA12C0E24FC}"/>
              </a:ext>
            </a:extLst>
          </p:cNvPr>
          <p:cNvSpPr/>
          <p:nvPr/>
        </p:nvSpPr>
        <p:spPr>
          <a:xfrm>
            <a:off x="2327382" y="582661"/>
            <a:ext cx="3250458" cy="2346617"/>
          </a:xfrm>
          <a:prstGeom prst="wedgeRoundRectCallout">
            <a:avLst>
              <a:gd name="adj1" fmla="val -66574"/>
              <a:gd name="adj2" fmla="val 2720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从刻度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画到刻度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，从刻度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画到刻度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都是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7.40741E-7 L 0.25078 -7.40741E-7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0.25078 -7.40741E-7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21" grpId="0" animBg="1"/>
      <p:bldP spid="21" grpId="1" animBg="1"/>
      <p:bldP spid="22" grpId="0" animBg="1"/>
      <p:bldP spid="22" grpId="1" animBg="1"/>
      <p:bldP spid="25" grpId="0" animBg="1"/>
      <p:bldP spid="26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54A0959-2AFC-9D0A-D501-F3FAEE7271CA}"/>
              </a:ext>
            </a:extLst>
          </p:cNvPr>
          <p:cNvSpPr txBox="1"/>
          <p:nvPr/>
        </p:nvSpPr>
        <p:spPr>
          <a:xfrm>
            <a:off x="1157199" y="1482683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每个图形各由几条线段围成？填一填。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F2EF04C-3C31-AD04-C39A-205BB911DEDF}"/>
              </a:ext>
            </a:extLst>
          </p:cNvPr>
          <p:cNvSpPr/>
          <p:nvPr/>
        </p:nvSpPr>
        <p:spPr>
          <a:xfrm>
            <a:off x="500743" y="153553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BCA856C9-F316-71BE-1F55-5D4868CFC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26247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BE5D5A9-AFFA-F8C1-91F2-C22687E500FC}"/>
              </a:ext>
            </a:extLst>
          </p:cNvPr>
          <p:cNvSpPr/>
          <p:nvPr/>
        </p:nvSpPr>
        <p:spPr>
          <a:xfrm>
            <a:off x="1088572" y="3180945"/>
            <a:ext cx="1614792" cy="161479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>
            <a:extLst>
              <a:ext uri="{FF2B5EF4-FFF2-40B4-BE49-F238E27FC236}">
                <a16:creationId xmlns:a16="http://schemas.microsoft.com/office/drawing/2014/main" id="{D4FAC577-8BB6-E36F-6A64-CAF392EC458D}"/>
              </a:ext>
            </a:extLst>
          </p:cNvPr>
          <p:cNvSpPr/>
          <p:nvPr/>
        </p:nvSpPr>
        <p:spPr>
          <a:xfrm>
            <a:off x="4615646" y="3180945"/>
            <a:ext cx="1692613" cy="1614792"/>
          </a:xfrm>
          <a:prstGeom prst="triangl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F36D719-4117-1AE1-D651-C9317D28E66D}"/>
              </a:ext>
            </a:extLst>
          </p:cNvPr>
          <p:cNvSpPr/>
          <p:nvPr/>
        </p:nvSpPr>
        <p:spPr>
          <a:xfrm>
            <a:off x="8220542" y="3180945"/>
            <a:ext cx="2882886" cy="161479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0FAFE88-14C2-AFCB-0929-FE5DDDD8E1FD}"/>
              </a:ext>
            </a:extLst>
          </p:cNvPr>
          <p:cNvSpPr txBox="1"/>
          <p:nvPr/>
        </p:nvSpPr>
        <p:spPr>
          <a:xfrm>
            <a:off x="678219" y="4979676"/>
            <a:ext cx="2435497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条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E5BF612-CDDC-F1E2-C624-52795D4F0A69}"/>
              </a:ext>
            </a:extLst>
          </p:cNvPr>
          <p:cNvSpPr txBox="1"/>
          <p:nvPr/>
        </p:nvSpPr>
        <p:spPr>
          <a:xfrm>
            <a:off x="4244203" y="4979676"/>
            <a:ext cx="2435497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条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5E6DE49-DAE3-3DE5-CC17-97CD35EC0222}"/>
              </a:ext>
            </a:extLst>
          </p:cNvPr>
          <p:cNvSpPr txBox="1"/>
          <p:nvPr/>
        </p:nvSpPr>
        <p:spPr>
          <a:xfrm>
            <a:off x="8444236" y="4979676"/>
            <a:ext cx="2435497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条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D1AAFA-24E1-2D9D-E9F8-FB2F9AF044FC}"/>
              </a:ext>
            </a:extLst>
          </p:cNvPr>
          <p:cNvSpPr txBox="1"/>
          <p:nvPr/>
        </p:nvSpPr>
        <p:spPr>
          <a:xfrm>
            <a:off x="1461800" y="503252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9B9A5D-7AB3-9E38-DF39-987D785918C5}"/>
              </a:ext>
            </a:extLst>
          </p:cNvPr>
          <p:cNvSpPr txBox="1"/>
          <p:nvPr/>
        </p:nvSpPr>
        <p:spPr>
          <a:xfrm>
            <a:off x="5046453" y="503252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B6E5558-A3C0-727C-1DFE-A7E62970F972}"/>
              </a:ext>
            </a:extLst>
          </p:cNvPr>
          <p:cNvSpPr txBox="1"/>
          <p:nvPr/>
        </p:nvSpPr>
        <p:spPr>
          <a:xfrm>
            <a:off x="9246486" y="503252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0D77782-35F5-FF98-F49F-C900D4F7E74D}"/>
              </a:ext>
            </a:extLst>
          </p:cNvPr>
          <p:cNvSpPr txBox="1"/>
          <p:nvPr/>
        </p:nvSpPr>
        <p:spPr>
          <a:xfrm>
            <a:off x="1157199" y="906589"/>
            <a:ext cx="1077064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把每两个点用线段连接起来，一共画出了几条线段？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5B59576-1A93-EF28-6708-9FF33893DD63}"/>
              </a:ext>
            </a:extLst>
          </p:cNvPr>
          <p:cNvSpPr/>
          <p:nvPr/>
        </p:nvSpPr>
        <p:spPr>
          <a:xfrm>
            <a:off x="500743" y="95943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8C76E1-8472-2F7E-CA9F-728C1EECA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8638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38F033A-025D-62FA-C3DC-3A9DE3A37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803" y="2172764"/>
            <a:ext cx="5392394" cy="3950605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11DAC30-FE46-23E5-63F0-F51E6E3AD4D8}"/>
              </a:ext>
            </a:extLst>
          </p:cNvPr>
          <p:cNvCxnSpPr>
            <a:cxnSpLocks/>
          </p:cNvCxnSpPr>
          <p:nvPr/>
        </p:nvCxnSpPr>
        <p:spPr>
          <a:xfrm flipV="1">
            <a:off x="5667010" y="2276475"/>
            <a:ext cx="0" cy="224790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6D8D6E4-43B3-E4A2-5CAC-636B5B329A8B}"/>
              </a:ext>
            </a:extLst>
          </p:cNvPr>
          <p:cNvCxnSpPr>
            <a:cxnSpLocks/>
          </p:cNvCxnSpPr>
          <p:nvPr/>
        </p:nvCxnSpPr>
        <p:spPr>
          <a:xfrm flipH="1" flipV="1">
            <a:off x="5659755" y="2280285"/>
            <a:ext cx="1167765" cy="865251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AA27847-6AB2-5FCD-1602-E15755EF1CBA}"/>
              </a:ext>
            </a:extLst>
          </p:cNvPr>
          <p:cNvCxnSpPr>
            <a:cxnSpLocks/>
          </p:cNvCxnSpPr>
          <p:nvPr/>
        </p:nvCxnSpPr>
        <p:spPr>
          <a:xfrm flipH="1">
            <a:off x="5674266" y="3126105"/>
            <a:ext cx="1155159" cy="139827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B2AE0A8C-988D-77B8-E2BD-A0C269DED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8723" y="4379453"/>
            <a:ext cx="1353600" cy="1353600"/>
          </a:xfrm>
          <a:prstGeom prst="rect">
            <a:avLst/>
          </a:prstGeom>
        </p:spPr>
      </p:pic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43D39AE3-7BE5-30E4-F24A-F91EF464930B}"/>
              </a:ext>
            </a:extLst>
          </p:cNvPr>
          <p:cNvSpPr/>
          <p:nvPr/>
        </p:nvSpPr>
        <p:spPr>
          <a:xfrm>
            <a:off x="8187090" y="2712910"/>
            <a:ext cx="2509736" cy="1230545"/>
          </a:xfrm>
          <a:prstGeom prst="wedgeRoundRectCallout">
            <a:avLst>
              <a:gd name="adj1" fmla="val 35910"/>
              <a:gd name="adj2" fmla="val 8944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一共画出了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条线段。</a:t>
            </a:r>
          </a:p>
        </p:txBody>
      </p:sp>
    </p:spTree>
    <p:extLst>
      <p:ext uri="{BB962C8B-B14F-4D97-AF65-F5344CB8AC3E}">
        <p14:creationId xmlns:p14="http://schemas.microsoft.com/office/powerpoint/2010/main" val="685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037D645-E43B-0C6B-8F70-6041C8236623}"/>
              </a:ext>
            </a:extLst>
          </p:cNvPr>
          <p:cNvSpPr txBox="1"/>
          <p:nvPr/>
        </p:nvSpPr>
        <p:spPr>
          <a:xfrm>
            <a:off x="1157199" y="906589"/>
            <a:ext cx="1077064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画出一条和下面线段同样长的线段。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AD5774F-6392-CD07-D2CA-F677126A36B9}"/>
              </a:ext>
            </a:extLst>
          </p:cNvPr>
          <p:cNvSpPr/>
          <p:nvPr/>
        </p:nvSpPr>
        <p:spPr>
          <a:xfrm>
            <a:off x="500743" y="95943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30A95C-2941-8057-B436-981F6817C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68638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1EF28EE-FBF1-A2D1-D11D-82EF692DE3A8}"/>
              </a:ext>
            </a:extLst>
          </p:cNvPr>
          <p:cNvGrpSpPr/>
          <p:nvPr/>
        </p:nvGrpSpPr>
        <p:grpSpPr>
          <a:xfrm>
            <a:off x="1257108" y="2600514"/>
            <a:ext cx="5168862" cy="100800"/>
            <a:chOff x="1257108" y="2600514"/>
            <a:chExt cx="5168862" cy="10080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6F8EDB63-B3E9-EA1A-5117-7FE8B20CFCA2}"/>
                </a:ext>
              </a:extLst>
            </p:cNvPr>
            <p:cNvCxnSpPr>
              <a:cxnSpLocks/>
            </p:cNvCxnSpPr>
            <p:nvPr/>
          </p:nvCxnSpPr>
          <p:spPr>
            <a:xfrm>
              <a:off x="1298448" y="2650914"/>
              <a:ext cx="50680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EC8F374-B27E-661E-0E10-85FA95519E4B}"/>
                </a:ext>
              </a:extLst>
            </p:cNvPr>
            <p:cNvSpPr/>
            <p:nvPr/>
          </p:nvSpPr>
          <p:spPr>
            <a:xfrm>
              <a:off x="1257108" y="2600514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3225AD0-A500-832D-E48B-796575FE9066}"/>
                </a:ext>
              </a:extLst>
            </p:cNvPr>
            <p:cNvSpPr/>
            <p:nvPr/>
          </p:nvSpPr>
          <p:spPr>
            <a:xfrm>
              <a:off x="6325170" y="2600514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1A7FA66F-9F3B-CAFC-9968-710739CF9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2648613"/>
            <a:ext cx="11315700" cy="1017141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8A9FB3E-4C3A-A069-FD4E-3A080C7C5125}"/>
              </a:ext>
            </a:extLst>
          </p:cNvPr>
          <p:cNvCxnSpPr>
            <a:cxnSpLocks/>
          </p:cNvCxnSpPr>
          <p:nvPr/>
        </p:nvCxnSpPr>
        <p:spPr>
          <a:xfrm>
            <a:off x="1298448" y="4238034"/>
            <a:ext cx="5068062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BEBC69CC-18DB-DF1A-E8E3-E18CC60B4EE4}"/>
              </a:ext>
            </a:extLst>
          </p:cNvPr>
          <p:cNvSpPr/>
          <p:nvPr/>
        </p:nvSpPr>
        <p:spPr>
          <a:xfrm>
            <a:off x="1257108" y="4187634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450797A-3F02-0E6D-23D0-F44BAFC7FB81}"/>
              </a:ext>
            </a:extLst>
          </p:cNvPr>
          <p:cNvSpPr/>
          <p:nvPr/>
        </p:nvSpPr>
        <p:spPr>
          <a:xfrm>
            <a:off x="6325170" y="4187634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F3D9664-1C7C-7FC9-772F-D4E5FC18161C}"/>
              </a:ext>
            </a:extLst>
          </p:cNvPr>
          <p:cNvSpPr txBox="1"/>
          <p:nvPr/>
        </p:nvSpPr>
        <p:spPr>
          <a:xfrm>
            <a:off x="3289702" y="3715884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0.2305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3271254-878F-79CC-8F23-5E0AC8E1C170}"/>
              </a:ext>
            </a:extLst>
          </p:cNvPr>
          <p:cNvSpPr txBox="1"/>
          <p:nvPr/>
        </p:nvSpPr>
        <p:spPr>
          <a:xfrm>
            <a:off x="1157200" y="1188690"/>
            <a:ext cx="10534058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在线上距离   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厘米处画一朵      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厘米处画一棵 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厘米处画一个   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B76B17F-0AAB-1349-E35B-434025472582}"/>
              </a:ext>
            </a:extLst>
          </p:cNvPr>
          <p:cNvSpPr/>
          <p:nvPr/>
        </p:nvSpPr>
        <p:spPr>
          <a:xfrm>
            <a:off x="500743" y="137772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89EED6-2407-11F3-8080-479AC6F5B2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446" y="1231312"/>
            <a:ext cx="615295" cy="8806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0EB016-2FF6-879F-B122-74E36B1DD9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335" y="1231312"/>
            <a:ext cx="503098" cy="882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E8ADFA9-0E0C-C7F1-B5CE-DE1CD1FA49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6360" y="2013274"/>
            <a:ext cx="568989" cy="882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0B06396-96F0-36D6-CBEF-6F903314B7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260" y="1885258"/>
            <a:ext cx="730247" cy="1314445"/>
          </a:xfrm>
          <a:prstGeom prst="rect">
            <a:avLst/>
          </a:prstGeom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99DE1E0A-BBB4-16C0-521B-9709B5D23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2999" y="237160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FF4A670-AC3C-D227-DD3B-4D244336A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7319" y="3662443"/>
            <a:ext cx="10523939" cy="114266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3A9E4B4-D3EE-4B22-87C5-EEEFC6A619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4651363"/>
            <a:ext cx="11315700" cy="101714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DFD866D-DD1D-966F-1DF5-D57D79455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2176" y="3819159"/>
            <a:ext cx="503098" cy="882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0E75751-A0CA-B928-6D6D-01CDF0470D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71" y="3811539"/>
            <a:ext cx="568989" cy="882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1D7C42-F8A8-7F0B-6F46-1B1A30E9AF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5641" y="3467802"/>
            <a:ext cx="730247" cy="131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525928-87D5-14C1-55BC-0224989C5A64}"/>
              </a:ext>
            </a:extLst>
          </p:cNvPr>
          <p:cNvSpPr txBox="1"/>
          <p:nvPr/>
        </p:nvSpPr>
        <p:spPr>
          <a:xfrm>
            <a:off x="1157200" y="1234934"/>
            <a:ext cx="10534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下图中一共有多少条线段？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9E301C-1201-0FDD-B830-28E218F16A17}"/>
              </a:ext>
            </a:extLst>
          </p:cNvPr>
          <p:cNvSpPr/>
          <p:nvPr/>
        </p:nvSpPr>
        <p:spPr>
          <a:xfrm>
            <a:off x="500743" y="126418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99E04AF-22F6-D0AB-F62B-67120678A22C}"/>
              </a:ext>
            </a:extLst>
          </p:cNvPr>
          <p:cNvGrpSpPr/>
          <p:nvPr/>
        </p:nvGrpSpPr>
        <p:grpSpPr>
          <a:xfrm>
            <a:off x="3105364" y="2976752"/>
            <a:ext cx="5168862" cy="100800"/>
            <a:chOff x="3105364" y="2415688"/>
            <a:chExt cx="5168862" cy="10080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39862C5C-3BD5-160D-8453-A9AFDD2086CC}"/>
                </a:ext>
              </a:extLst>
            </p:cNvPr>
            <p:cNvCxnSpPr>
              <a:cxnSpLocks/>
            </p:cNvCxnSpPr>
            <p:nvPr/>
          </p:nvCxnSpPr>
          <p:spPr>
            <a:xfrm>
              <a:off x="3146704" y="2466088"/>
              <a:ext cx="50680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954F7F24-AF15-8144-401A-59520BE4DF78}"/>
                </a:ext>
              </a:extLst>
            </p:cNvPr>
            <p:cNvSpPr/>
            <p:nvPr/>
          </p:nvSpPr>
          <p:spPr>
            <a:xfrm>
              <a:off x="3105364" y="24156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37E1804-BA57-C135-0BB9-2314B82CB8A0}"/>
                </a:ext>
              </a:extLst>
            </p:cNvPr>
            <p:cNvSpPr/>
            <p:nvPr/>
          </p:nvSpPr>
          <p:spPr>
            <a:xfrm>
              <a:off x="8173426" y="24156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D497AEBF-45D1-99C2-D0BD-A8244E9AE7CC}"/>
                </a:ext>
              </a:extLst>
            </p:cNvPr>
            <p:cNvSpPr/>
            <p:nvPr/>
          </p:nvSpPr>
          <p:spPr>
            <a:xfrm>
              <a:off x="4372380" y="24156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C9153E9-5E73-A563-B1E5-0E1E41AF28F4}"/>
                </a:ext>
              </a:extLst>
            </p:cNvPr>
            <p:cNvSpPr/>
            <p:nvPr/>
          </p:nvSpPr>
          <p:spPr>
            <a:xfrm>
              <a:off x="5639396" y="24156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41ABC72-BAB4-C384-B623-CB7673992720}"/>
                </a:ext>
              </a:extLst>
            </p:cNvPr>
            <p:cNvSpPr/>
            <p:nvPr/>
          </p:nvSpPr>
          <p:spPr>
            <a:xfrm>
              <a:off x="6906412" y="24156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弧形 24">
            <a:extLst>
              <a:ext uri="{FF2B5EF4-FFF2-40B4-BE49-F238E27FC236}">
                <a16:creationId xmlns:a16="http://schemas.microsoft.com/office/drawing/2014/main" id="{0F0FC5BD-D421-9DE0-D510-43FDFCAE25B6}"/>
              </a:ext>
            </a:extLst>
          </p:cNvPr>
          <p:cNvSpPr/>
          <p:nvPr/>
        </p:nvSpPr>
        <p:spPr>
          <a:xfrm>
            <a:off x="3088664" y="2805338"/>
            <a:ext cx="1388326" cy="730854"/>
          </a:xfrm>
          <a:prstGeom prst="arc">
            <a:avLst>
              <a:gd name="adj1" fmla="val 11950263"/>
              <a:gd name="adj2" fmla="val 2047753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>
            <a:extLst>
              <a:ext uri="{FF2B5EF4-FFF2-40B4-BE49-F238E27FC236}">
                <a16:creationId xmlns:a16="http://schemas.microsoft.com/office/drawing/2014/main" id="{A72115CE-C49B-1275-A6E6-638AE8FE720B}"/>
              </a:ext>
            </a:extLst>
          </p:cNvPr>
          <p:cNvSpPr/>
          <p:nvPr/>
        </p:nvSpPr>
        <p:spPr>
          <a:xfrm>
            <a:off x="4354410" y="2805338"/>
            <a:ext cx="1388326" cy="730854"/>
          </a:xfrm>
          <a:prstGeom prst="arc">
            <a:avLst>
              <a:gd name="adj1" fmla="val 11950263"/>
              <a:gd name="adj2" fmla="val 2047753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弧形 26">
            <a:extLst>
              <a:ext uri="{FF2B5EF4-FFF2-40B4-BE49-F238E27FC236}">
                <a16:creationId xmlns:a16="http://schemas.microsoft.com/office/drawing/2014/main" id="{D941A496-61A1-AF23-9114-09FFD0C9B7DF}"/>
              </a:ext>
            </a:extLst>
          </p:cNvPr>
          <p:cNvSpPr/>
          <p:nvPr/>
        </p:nvSpPr>
        <p:spPr>
          <a:xfrm>
            <a:off x="5620156" y="2805338"/>
            <a:ext cx="1388326" cy="730854"/>
          </a:xfrm>
          <a:prstGeom prst="arc">
            <a:avLst>
              <a:gd name="adj1" fmla="val 11950263"/>
              <a:gd name="adj2" fmla="val 2047753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id="{F296587A-E02A-3A5D-A3C1-5C2A56734597}"/>
              </a:ext>
            </a:extLst>
          </p:cNvPr>
          <p:cNvSpPr/>
          <p:nvPr/>
        </p:nvSpPr>
        <p:spPr>
          <a:xfrm>
            <a:off x="6885902" y="2805338"/>
            <a:ext cx="1388326" cy="730854"/>
          </a:xfrm>
          <a:prstGeom prst="arc">
            <a:avLst>
              <a:gd name="adj1" fmla="val 11950263"/>
              <a:gd name="adj2" fmla="val 2047753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>
            <a:extLst>
              <a:ext uri="{FF2B5EF4-FFF2-40B4-BE49-F238E27FC236}">
                <a16:creationId xmlns:a16="http://schemas.microsoft.com/office/drawing/2014/main" id="{86E6AFEC-83FC-ECA7-2EEA-E56E5B5BE9EB}"/>
              </a:ext>
            </a:extLst>
          </p:cNvPr>
          <p:cNvSpPr/>
          <p:nvPr/>
        </p:nvSpPr>
        <p:spPr>
          <a:xfrm>
            <a:off x="2981960" y="2581498"/>
            <a:ext cx="2860040" cy="1634044"/>
          </a:xfrm>
          <a:prstGeom prst="arc">
            <a:avLst>
              <a:gd name="adj1" fmla="val 11950263"/>
              <a:gd name="adj2" fmla="val 20477530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弧形 35">
            <a:extLst>
              <a:ext uri="{FF2B5EF4-FFF2-40B4-BE49-F238E27FC236}">
                <a16:creationId xmlns:a16="http://schemas.microsoft.com/office/drawing/2014/main" id="{0A10F31B-6C19-DF8B-5F4A-84E5FDF013B1}"/>
              </a:ext>
            </a:extLst>
          </p:cNvPr>
          <p:cNvSpPr/>
          <p:nvPr/>
        </p:nvSpPr>
        <p:spPr>
          <a:xfrm>
            <a:off x="5526792" y="2581498"/>
            <a:ext cx="2860040" cy="1634044"/>
          </a:xfrm>
          <a:prstGeom prst="arc">
            <a:avLst>
              <a:gd name="adj1" fmla="val 11950263"/>
              <a:gd name="adj2" fmla="val 20477530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>
            <a:extLst>
              <a:ext uri="{FF2B5EF4-FFF2-40B4-BE49-F238E27FC236}">
                <a16:creationId xmlns:a16="http://schemas.microsoft.com/office/drawing/2014/main" id="{A10A1437-321B-4A38-ABD3-96A5D143F976}"/>
              </a:ext>
            </a:extLst>
          </p:cNvPr>
          <p:cNvSpPr/>
          <p:nvPr/>
        </p:nvSpPr>
        <p:spPr>
          <a:xfrm>
            <a:off x="4250715" y="2581498"/>
            <a:ext cx="2860040" cy="1634044"/>
          </a:xfrm>
          <a:prstGeom prst="arc">
            <a:avLst>
              <a:gd name="adj1" fmla="val 11950263"/>
              <a:gd name="adj2" fmla="val 20477530"/>
            </a:avLst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弧形 37">
            <a:extLst>
              <a:ext uri="{FF2B5EF4-FFF2-40B4-BE49-F238E27FC236}">
                <a16:creationId xmlns:a16="http://schemas.microsoft.com/office/drawing/2014/main" id="{1C784130-1230-B0FA-47EF-C2A19B2474CE}"/>
              </a:ext>
            </a:extLst>
          </p:cNvPr>
          <p:cNvSpPr/>
          <p:nvPr/>
        </p:nvSpPr>
        <p:spPr>
          <a:xfrm flipV="1">
            <a:off x="2809239" y="1573339"/>
            <a:ext cx="4480561" cy="1927506"/>
          </a:xfrm>
          <a:prstGeom prst="arc">
            <a:avLst>
              <a:gd name="adj1" fmla="val 11780479"/>
              <a:gd name="adj2" fmla="val 20631853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弧形 38">
            <a:extLst>
              <a:ext uri="{FF2B5EF4-FFF2-40B4-BE49-F238E27FC236}">
                <a16:creationId xmlns:a16="http://schemas.microsoft.com/office/drawing/2014/main" id="{69BF407A-A048-E58F-7981-15C0A80FFE32}"/>
              </a:ext>
            </a:extLst>
          </p:cNvPr>
          <p:cNvSpPr/>
          <p:nvPr/>
        </p:nvSpPr>
        <p:spPr>
          <a:xfrm flipV="1">
            <a:off x="4079118" y="1573339"/>
            <a:ext cx="4480561" cy="1927506"/>
          </a:xfrm>
          <a:prstGeom prst="arc">
            <a:avLst>
              <a:gd name="adj1" fmla="val 11780479"/>
              <a:gd name="adj2" fmla="val 20631853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弧形 39">
            <a:extLst>
              <a:ext uri="{FF2B5EF4-FFF2-40B4-BE49-F238E27FC236}">
                <a16:creationId xmlns:a16="http://schemas.microsoft.com/office/drawing/2014/main" id="{521392AC-9C0A-91C0-0B93-B7C7209B737E}"/>
              </a:ext>
            </a:extLst>
          </p:cNvPr>
          <p:cNvSpPr/>
          <p:nvPr/>
        </p:nvSpPr>
        <p:spPr>
          <a:xfrm flipV="1">
            <a:off x="2880361" y="1230800"/>
            <a:ext cx="5608320" cy="2612584"/>
          </a:xfrm>
          <a:prstGeom prst="arc">
            <a:avLst>
              <a:gd name="adj1" fmla="val 11561562"/>
              <a:gd name="adj2" fmla="val 20840922"/>
            </a:avLst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5D4E0F8-F24E-B3D2-9162-0EAFA8DAFC50}"/>
              </a:ext>
            </a:extLst>
          </p:cNvPr>
          <p:cNvSpPr txBox="1"/>
          <p:nvPr/>
        </p:nvSpPr>
        <p:spPr>
          <a:xfrm>
            <a:off x="3794846" y="4330008"/>
            <a:ext cx="4094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4+3+2+1=10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8CFC4A-E1F8-33AA-F44D-7850104DF1D7}"/>
              </a:ext>
            </a:extLst>
          </p:cNvPr>
          <p:cNvSpPr txBox="1"/>
          <p:nvPr/>
        </p:nvSpPr>
        <p:spPr>
          <a:xfrm>
            <a:off x="911967" y="1332423"/>
            <a:ext cx="804720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通过本节课的学习，你有什么收获？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076C237-0354-DA8A-0934-AE20EF8223F8}"/>
              </a:ext>
            </a:extLst>
          </p:cNvPr>
          <p:cNvSpPr txBox="1"/>
          <p:nvPr/>
        </p:nvSpPr>
        <p:spPr>
          <a:xfrm>
            <a:off x="821488" y="3934750"/>
            <a:ext cx="2591125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600" b="1" dirty="0">
                <a:solidFill>
                  <a:schemeClr val="tx1"/>
                </a:solidFill>
              </a:rPr>
              <a:t>认识线段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4519828F-9F79-A17E-1107-9D124E2B2117}"/>
              </a:ext>
            </a:extLst>
          </p:cNvPr>
          <p:cNvSpPr/>
          <p:nvPr/>
        </p:nvSpPr>
        <p:spPr>
          <a:xfrm>
            <a:off x="3601464" y="3109117"/>
            <a:ext cx="314960" cy="2359152"/>
          </a:xfrm>
          <a:prstGeom prst="leftBrace">
            <a:avLst>
              <a:gd name="adj1" fmla="val 37787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0577FB-BDEF-238F-A0CA-09F1DF66A13C}"/>
              </a:ext>
            </a:extLst>
          </p:cNvPr>
          <p:cNvSpPr txBox="1"/>
          <p:nvPr/>
        </p:nvSpPr>
        <p:spPr>
          <a:xfrm>
            <a:off x="4014796" y="2783226"/>
            <a:ext cx="2386004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b="1" dirty="0">
                <a:solidFill>
                  <a:schemeClr val="tx1"/>
                </a:solidFill>
              </a:rPr>
              <a:t>线段的特征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B038F802-3ECA-299A-3F99-DB55E85AC795}"/>
              </a:ext>
            </a:extLst>
          </p:cNvPr>
          <p:cNvSpPr/>
          <p:nvPr/>
        </p:nvSpPr>
        <p:spPr>
          <a:xfrm>
            <a:off x="6544892" y="2288810"/>
            <a:ext cx="247068" cy="1696719"/>
          </a:xfrm>
          <a:prstGeom prst="leftBrace">
            <a:avLst>
              <a:gd name="adj1" fmla="val 37787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CD6EFF8-2606-1AB0-8FE3-44AAEDCCB08A}"/>
              </a:ext>
            </a:extLst>
          </p:cNvPr>
          <p:cNvSpPr txBox="1"/>
          <p:nvPr/>
        </p:nvSpPr>
        <p:spPr>
          <a:xfrm>
            <a:off x="6885252" y="2105470"/>
            <a:ext cx="3815785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线段是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直的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8CF01B-445E-9AB1-50D6-51CA155E0667}"/>
              </a:ext>
            </a:extLst>
          </p:cNvPr>
          <p:cNvSpPr txBox="1"/>
          <p:nvPr/>
        </p:nvSpPr>
        <p:spPr>
          <a:xfrm>
            <a:off x="6885252" y="2795762"/>
            <a:ext cx="3383727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个端点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2BAC67-E0EE-39D0-015D-9CF50F7C5D3C}"/>
              </a:ext>
            </a:extLst>
          </p:cNvPr>
          <p:cNvSpPr txBox="1"/>
          <p:nvPr/>
        </p:nvSpPr>
        <p:spPr>
          <a:xfrm>
            <a:off x="6885252" y="3486054"/>
            <a:ext cx="342149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量出长度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52897F7-DAB4-BFC8-629C-1363C76732B4}"/>
              </a:ext>
            </a:extLst>
          </p:cNvPr>
          <p:cNvCxnSpPr>
            <a:cxnSpLocks/>
          </p:cNvCxnSpPr>
          <p:nvPr/>
        </p:nvCxnSpPr>
        <p:spPr>
          <a:xfrm>
            <a:off x="961803" y="3401056"/>
            <a:ext cx="2308918" cy="0"/>
          </a:xfrm>
          <a:prstGeom prst="line">
            <a:avLst/>
          </a:prstGeom>
          <a:ln w="34925" cap="rnd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758D8E5-82B4-1448-57BB-792AD8B9B1D8}"/>
              </a:ext>
            </a:extLst>
          </p:cNvPr>
          <p:cNvSpPr txBox="1"/>
          <p:nvPr/>
        </p:nvSpPr>
        <p:spPr>
          <a:xfrm>
            <a:off x="4014796" y="5114326"/>
            <a:ext cx="1578608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200" b="1" dirty="0">
                <a:solidFill>
                  <a:schemeClr val="tx1"/>
                </a:solidFill>
              </a:rPr>
              <a:t>画线段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E7DE557-02AA-5B2A-3D4A-0B4F0C469A86}"/>
              </a:ext>
            </a:extLst>
          </p:cNvPr>
          <p:cNvSpPr txBox="1"/>
          <p:nvPr/>
        </p:nvSpPr>
        <p:spPr>
          <a:xfrm>
            <a:off x="6598598" y="4929660"/>
            <a:ext cx="52717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从刻度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开始画，几厘米长就画到刻度几处。</a:t>
            </a: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43F23F0F-9958-917B-5CA8-6D2F1890FA78}"/>
              </a:ext>
            </a:extLst>
          </p:cNvPr>
          <p:cNvSpPr/>
          <p:nvPr/>
        </p:nvSpPr>
        <p:spPr>
          <a:xfrm>
            <a:off x="5789580" y="5239669"/>
            <a:ext cx="61284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7" grpId="0" animBg="1"/>
      <p:bldP spid="18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D599DA49-67C1-6CBA-4FC5-63D97A747408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6245</TotalTime>
  <Words>467</Words>
  <Application>Microsoft Office PowerPoint</Application>
  <PresentationFormat>宽屏</PresentationFormat>
  <Paragraphs>68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FZYaSong-M-GBK</vt:lpstr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590</cp:revision>
  <dcterms:created xsi:type="dcterms:W3CDTF">2016-01-14T07:05:12Z</dcterms:created>
  <dcterms:modified xsi:type="dcterms:W3CDTF">2025-07-25T08:13:20Z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