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6" r:id="rId1"/>
  </p:sldMasterIdLst>
  <p:notesMasterIdLst>
    <p:notesMasterId r:id="rId17"/>
  </p:notesMasterIdLst>
  <p:handoutMasterIdLst>
    <p:handoutMasterId r:id="rId18"/>
  </p:handoutMasterIdLst>
  <p:sldIdLst>
    <p:sldId id="256" r:id="rId2"/>
    <p:sldId id="588" r:id="rId3"/>
    <p:sldId id="552" r:id="rId4"/>
    <p:sldId id="574" r:id="rId5"/>
    <p:sldId id="572" r:id="rId6"/>
    <p:sldId id="586" r:id="rId7"/>
    <p:sldId id="528" r:id="rId8"/>
    <p:sldId id="585" r:id="rId9"/>
    <p:sldId id="592" r:id="rId10"/>
    <p:sldId id="583" r:id="rId11"/>
    <p:sldId id="575" r:id="rId12"/>
    <p:sldId id="548" r:id="rId13"/>
    <p:sldId id="382" r:id="rId14"/>
  </p:sldIdLst>
  <p:sldSz cx="12192000" cy="6858000"/>
  <p:notesSz cx="6858000" cy="9144000"/>
  <p:custDataLst>
    <p:tags r:id="rId19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D23"/>
    <a:srgbClr val="3333FF"/>
    <a:srgbClr val="FDF6E3"/>
    <a:srgbClr val="F04C35"/>
    <a:srgbClr val="FAF3CF"/>
    <a:srgbClr val="DCE68F"/>
    <a:srgbClr val="FEF7E4"/>
    <a:srgbClr val="ED7D31"/>
    <a:srgbClr val="FAE7D9"/>
    <a:srgbClr val="2E72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84" autoAdjust="0"/>
    <p:restoredTop sz="95026" autoAdjust="0"/>
  </p:normalViewPr>
  <p:slideViewPr>
    <p:cSldViewPr snapToGrid="0">
      <p:cViewPr varScale="1">
        <p:scale>
          <a:sx n="70" d="100"/>
          <a:sy n="70" d="100"/>
        </p:scale>
        <p:origin x="90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4BF417E-1351-5D95-E0C1-6517EC274C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BDB5497-CB00-8CDD-C3C1-8BE11AE0C7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6076A-F3CF-495A-A8EA-BE70EF93A67E}" type="datetimeFigureOut">
              <a:rPr lang="zh-CN" altLang="en-US" smtClean="0"/>
              <a:t>2025/8/12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ABFFDA2-5735-8F5A-1F29-8818F52242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4E0946A-BAD8-48EF-0A95-8FE7569C13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5BF6E-E7E4-4EE6-B3A4-4C1852D0E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138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147DD4A-DFAD-E66D-612E-DF06B6AA4B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4FCB6E-66DE-6E33-485F-B5908295A5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4105D6E-6992-8A52-3F34-2B878097F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1135C7D-3E35-BDAA-F676-B5A87047A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94EA76-DCF9-5C09-29E0-13D9F119A4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30780F-1F21-A17D-892E-20BE89EDF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7CE4070-D2FE-980F-ADFF-E4CC3B9F9B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B326FF1C-9061-42D2-B814-229E6095FA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615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E2D34AA-2093-BCCD-CDA4-8CED666522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05899FF-F0A9-71A3-FCFB-7EA4B93483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720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85C8D1C9-4268-09B5-9CDC-B2D9299AC7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0CEA67C-B615-DA20-1DFC-A4B04D6A09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94" r="17132"/>
          <a:stretch/>
        </p:blipFill>
        <p:spPr>
          <a:xfrm>
            <a:off x="-1" y="6604000"/>
            <a:ext cx="12192001" cy="254000"/>
          </a:xfrm>
          <a:custGeom>
            <a:avLst/>
            <a:gdLst>
              <a:gd name="connsiteX0" fmla="*/ 0 w 12192001"/>
              <a:gd name="connsiteY0" fmla="*/ 0 h 254000"/>
              <a:gd name="connsiteX1" fmla="*/ 555413 w 12192001"/>
              <a:gd name="connsiteY1" fmla="*/ 0 h 254000"/>
              <a:gd name="connsiteX2" fmla="*/ 1232747 w 12192001"/>
              <a:gd name="connsiteY2" fmla="*/ 0 h 254000"/>
              <a:gd name="connsiteX3" fmla="*/ 2153920 w 12192001"/>
              <a:gd name="connsiteY3" fmla="*/ 0 h 254000"/>
              <a:gd name="connsiteX4" fmla="*/ 2953174 w 12192001"/>
              <a:gd name="connsiteY4" fmla="*/ 0 h 254000"/>
              <a:gd name="connsiteX5" fmla="*/ 3874347 w 12192001"/>
              <a:gd name="connsiteY5" fmla="*/ 0 h 254000"/>
              <a:gd name="connsiteX6" fmla="*/ 4185920 w 12192001"/>
              <a:gd name="connsiteY6" fmla="*/ 0 h 254000"/>
              <a:gd name="connsiteX7" fmla="*/ 4985174 w 12192001"/>
              <a:gd name="connsiteY7" fmla="*/ 0 h 254000"/>
              <a:gd name="connsiteX8" fmla="*/ 5662507 w 12192001"/>
              <a:gd name="connsiteY8" fmla="*/ 0 h 254000"/>
              <a:gd name="connsiteX9" fmla="*/ 6096000 w 12192001"/>
              <a:gd name="connsiteY9" fmla="*/ 0 h 254000"/>
              <a:gd name="connsiteX10" fmla="*/ 6407574 w 12192001"/>
              <a:gd name="connsiteY10" fmla="*/ 0 h 254000"/>
              <a:gd name="connsiteX11" fmla="*/ 7084907 w 12192001"/>
              <a:gd name="connsiteY11" fmla="*/ 0 h 254000"/>
              <a:gd name="connsiteX12" fmla="*/ 7884161 w 12192001"/>
              <a:gd name="connsiteY12" fmla="*/ 0 h 254000"/>
              <a:gd name="connsiteX13" fmla="*/ 8317654 w 12192001"/>
              <a:gd name="connsiteY13" fmla="*/ 0 h 254000"/>
              <a:gd name="connsiteX14" fmla="*/ 8873067 w 12192001"/>
              <a:gd name="connsiteY14" fmla="*/ 0 h 254000"/>
              <a:gd name="connsiteX15" fmla="*/ 9306561 w 12192001"/>
              <a:gd name="connsiteY15" fmla="*/ 0 h 254000"/>
              <a:gd name="connsiteX16" fmla="*/ 9861974 w 12192001"/>
              <a:gd name="connsiteY16" fmla="*/ 0 h 254000"/>
              <a:gd name="connsiteX17" fmla="*/ 10539308 w 12192001"/>
              <a:gd name="connsiteY17" fmla="*/ 0 h 254000"/>
              <a:gd name="connsiteX18" fmla="*/ 11094721 w 12192001"/>
              <a:gd name="connsiteY18" fmla="*/ 0 h 254000"/>
              <a:gd name="connsiteX19" fmla="*/ 12192001 w 12192001"/>
              <a:gd name="connsiteY19" fmla="*/ 0 h 254000"/>
              <a:gd name="connsiteX20" fmla="*/ 12192001 w 12192001"/>
              <a:gd name="connsiteY20" fmla="*/ 254000 h 254000"/>
              <a:gd name="connsiteX21" fmla="*/ 11758508 w 12192001"/>
              <a:gd name="connsiteY21" fmla="*/ 254000 h 254000"/>
              <a:gd name="connsiteX22" fmla="*/ 10959254 w 12192001"/>
              <a:gd name="connsiteY22" fmla="*/ 254000 h 254000"/>
              <a:gd name="connsiteX23" fmla="*/ 10160001 w 12192001"/>
              <a:gd name="connsiteY23" fmla="*/ 254000 h 254000"/>
              <a:gd name="connsiteX24" fmla="*/ 9238827 w 12192001"/>
              <a:gd name="connsiteY24" fmla="*/ 254000 h 254000"/>
              <a:gd name="connsiteX25" fmla="*/ 8683414 w 12192001"/>
              <a:gd name="connsiteY25" fmla="*/ 254000 h 254000"/>
              <a:gd name="connsiteX26" fmla="*/ 7762241 w 12192001"/>
              <a:gd name="connsiteY26" fmla="*/ 254000 h 254000"/>
              <a:gd name="connsiteX27" fmla="*/ 7084907 w 12192001"/>
              <a:gd name="connsiteY27" fmla="*/ 254000 h 254000"/>
              <a:gd name="connsiteX28" fmla="*/ 6773334 w 12192001"/>
              <a:gd name="connsiteY28" fmla="*/ 254000 h 254000"/>
              <a:gd name="connsiteX29" fmla="*/ 6339841 w 12192001"/>
              <a:gd name="connsiteY29" fmla="*/ 254000 h 254000"/>
              <a:gd name="connsiteX30" fmla="*/ 6028267 w 12192001"/>
              <a:gd name="connsiteY30" fmla="*/ 254000 h 254000"/>
              <a:gd name="connsiteX31" fmla="*/ 5472854 w 12192001"/>
              <a:gd name="connsiteY31" fmla="*/ 254000 h 254000"/>
              <a:gd name="connsiteX32" fmla="*/ 4917440 w 12192001"/>
              <a:gd name="connsiteY32" fmla="*/ 254000 h 254000"/>
              <a:gd name="connsiteX33" fmla="*/ 4483947 w 12192001"/>
              <a:gd name="connsiteY33" fmla="*/ 254000 h 254000"/>
              <a:gd name="connsiteX34" fmla="*/ 3806614 w 12192001"/>
              <a:gd name="connsiteY34" fmla="*/ 254000 h 254000"/>
              <a:gd name="connsiteX35" fmla="*/ 3129280 w 12192001"/>
              <a:gd name="connsiteY35" fmla="*/ 254000 h 254000"/>
              <a:gd name="connsiteX36" fmla="*/ 2817707 w 12192001"/>
              <a:gd name="connsiteY36" fmla="*/ 254000 h 254000"/>
              <a:gd name="connsiteX37" fmla="*/ 2140374 w 12192001"/>
              <a:gd name="connsiteY37" fmla="*/ 254000 h 254000"/>
              <a:gd name="connsiteX38" fmla="*/ 1463040 w 12192001"/>
              <a:gd name="connsiteY38" fmla="*/ 254000 h 254000"/>
              <a:gd name="connsiteX39" fmla="*/ 1029547 w 12192001"/>
              <a:gd name="connsiteY39" fmla="*/ 254000 h 254000"/>
              <a:gd name="connsiteX40" fmla="*/ 596053 w 12192001"/>
              <a:gd name="connsiteY40" fmla="*/ 254000 h 254000"/>
              <a:gd name="connsiteX41" fmla="*/ 0 w 12192001"/>
              <a:gd name="connsiteY41" fmla="*/ 254000 h 254000"/>
              <a:gd name="connsiteX42" fmla="*/ 0 w 12192001"/>
              <a:gd name="connsiteY42" fmla="*/ 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2192001" h="254000" fill="none" extrusionOk="0">
                <a:moveTo>
                  <a:pt x="0" y="0"/>
                </a:moveTo>
                <a:cubicBezTo>
                  <a:pt x="145676" y="-13640"/>
                  <a:pt x="303391" y="-18960"/>
                  <a:pt x="555413" y="0"/>
                </a:cubicBezTo>
                <a:cubicBezTo>
                  <a:pt x="807435" y="18960"/>
                  <a:pt x="1034511" y="-26547"/>
                  <a:pt x="1232747" y="0"/>
                </a:cubicBezTo>
                <a:cubicBezTo>
                  <a:pt x="1430983" y="26547"/>
                  <a:pt x="1926515" y="37152"/>
                  <a:pt x="2153920" y="0"/>
                </a:cubicBezTo>
                <a:cubicBezTo>
                  <a:pt x="2381325" y="-37152"/>
                  <a:pt x="2638522" y="-9963"/>
                  <a:pt x="2953174" y="0"/>
                </a:cubicBezTo>
                <a:cubicBezTo>
                  <a:pt x="3267826" y="9963"/>
                  <a:pt x="3463849" y="22795"/>
                  <a:pt x="3874347" y="0"/>
                </a:cubicBezTo>
                <a:cubicBezTo>
                  <a:pt x="4284845" y="-22795"/>
                  <a:pt x="4112471" y="-12921"/>
                  <a:pt x="4185920" y="0"/>
                </a:cubicBezTo>
                <a:cubicBezTo>
                  <a:pt x="4259369" y="12921"/>
                  <a:pt x="4731745" y="6020"/>
                  <a:pt x="4985174" y="0"/>
                </a:cubicBezTo>
                <a:cubicBezTo>
                  <a:pt x="5238603" y="-6020"/>
                  <a:pt x="5362193" y="7457"/>
                  <a:pt x="5662507" y="0"/>
                </a:cubicBezTo>
                <a:cubicBezTo>
                  <a:pt x="5962821" y="-7457"/>
                  <a:pt x="5975389" y="14937"/>
                  <a:pt x="6096000" y="0"/>
                </a:cubicBezTo>
                <a:cubicBezTo>
                  <a:pt x="6216611" y="-14937"/>
                  <a:pt x="6279236" y="-14459"/>
                  <a:pt x="6407574" y="0"/>
                </a:cubicBezTo>
                <a:cubicBezTo>
                  <a:pt x="6535912" y="14459"/>
                  <a:pt x="6870720" y="22031"/>
                  <a:pt x="7084907" y="0"/>
                </a:cubicBezTo>
                <a:cubicBezTo>
                  <a:pt x="7299094" y="-22031"/>
                  <a:pt x="7686832" y="13379"/>
                  <a:pt x="7884161" y="0"/>
                </a:cubicBezTo>
                <a:cubicBezTo>
                  <a:pt x="8081490" y="-13379"/>
                  <a:pt x="8136380" y="-18176"/>
                  <a:pt x="8317654" y="0"/>
                </a:cubicBezTo>
                <a:cubicBezTo>
                  <a:pt x="8498928" y="18176"/>
                  <a:pt x="8601804" y="-4492"/>
                  <a:pt x="8873067" y="0"/>
                </a:cubicBezTo>
                <a:cubicBezTo>
                  <a:pt x="9144330" y="4492"/>
                  <a:pt x="9147189" y="11211"/>
                  <a:pt x="9306561" y="0"/>
                </a:cubicBezTo>
                <a:cubicBezTo>
                  <a:pt x="9465933" y="-11211"/>
                  <a:pt x="9742026" y="-3562"/>
                  <a:pt x="9861974" y="0"/>
                </a:cubicBezTo>
                <a:cubicBezTo>
                  <a:pt x="9981922" y="3562"/>
                  <a:pt x="10321963" y="29033"/>
                  <a:pt x="10539308" y="0"/>
                </a:cubicBezTo>
                <a:cubicBezTo>
                  <a:pt x="10756653" y="-29033"/>
                  <a:pt x="10929671" y="-8856"/>
                  <a:pt x="11094721" y="0"/>
                </a:cubicBezTo>
                <a:cubicBezTo>
                  <a:pt x="11259771" y="8856"/>
                  <a:pt x="11889497" y="12551"/>
                  <a:pt x="12192001" y="0"/>
                </a:cubicBezTo>
                <a:cubicBezTo>
                  <a:pt x="12181169" y="106059"/>
                  <a:pt x="12193498" y="134933"/>
                  <a:pt x="12192001" y="254000"/>
                </a:cubicBezTo>
                <a:cubicBezTo>
                  <a:pt x="12099852" y="262971"/>
                  <a:pt x="11901549" y="263681"/>
                  <a:pt x="11758508" y="254000"/>
                </a:cubicBezTo>
                <a:cubicBezTo>
                  <a:pt x="11615467" y="244319"/>
                  <a:pt x="11311824" y="226624"/>
                  <a:pt x="10959254" y="254000"/>
                </a:cubicBezTo>
                <a:cubicBezTo>
                  <a:pt x="10606684" y="281376"/>
                  <a:pt x="10431036" y="248982"/>
                  <a:pt x="10160001" y="254000"/>
                </a:cubicBezTo>
                <a:cubicBezTo>
                  <a:pt x="9888966" y="259018"/>
                  <a:pt x="9689351" y="268440"/>
                  <a:pt x="9238827" y="254000"/>
                </a:cubicBezTo>
                <a:cubicBezTo>
                  <a:pt x="8788303" y="239560"/>
                  <a:pt x="8949660" y="228153"/>
                  <a:pt x="8683414" y="254000"/>
                </a:cubicBezTo>
                <a:cubicBezTo>
                  <a:pt x="8417168" y="279847"/>
                  <a:pt x="8042907" y="214327"/>
                  <a:pt x="7762241" y="254000"/>
                </a:cubicBezTo>
                <a:cubicBezTo>
                  <a:pt x="7481575" y="293673"/>
                  <a:pt x="7310121" y="279488"/>
                  <a:pt x="7084907" y="254000"/>
                </a:cubicBezTo>
                <a:cubicBezTo>
                  <a:pt x="6859693" y="228512"/>
                  <a:pt x="6870678" y="251290"/>
                  <a:pt x="6773334" y="254000"/>
                </a:cubicBezTo>
                <a:cubicBezTo>
                  <a:pt x="6675990" y="256710"/>
                  <a:pt x="6494483" y="273926"/>
                  <a:pt x="6339841" y="254000"/>
                </a:cubicBezTo>
                <a:cubicBezTo>
                  <a:pt x="6185199" y="234074"/>
                  <a:pt x="6147637" y="253230"/>
                  <a:pt x="6028267" y="254000"/>
                </a:cubicBezTo>
                <a:cubicBezTo>
                  <a:pt x="5908897" y="254770"/>
                  <a:pt x="5655435" y="236995"/>
                  <a:pt x="5472854" y="254000"/>
                </a:cubicBezTo>
                <a:cubicBezTo>
                  <a:pt x="5290273" y="271005"/>
                  <a:pt x="5065592" y="230928"/>
                  <a:pt x="4917440" y="254000"/>
                </a:cubicBezTo>
                <a:cubicBezTo>
                  <a:pt x="4769288" y="277072"/>
                  <a:pt x="4622030" y="259920"/>
                  <a:pt x="4483947" y="254000"/>
                </a:cubicBezTo>
                <a:cubicBezTo>
                  <a:pt x="4345864" y="248080"/>
                  <a:pt x="4079073" y="264140"/>
                  <a:pt x="3806614" y="254000"/>
                </a:cubicBezTo>
                <a:cubicBezTo>
                  <a:pt x="3534155" y="243860"/>
                  <a:pt x="3323050" y="238921"/>
                  <a:pt x="3129280" y="254000"/>
                </a:cubicBezTo>
                <a:cubicBezTo>
                  <a:pt x="2935510" y="269079"/>
                  <a:pt x="2932743" y="267695"/>
                  <a:pt x="2817707" y="254000"/>
                </a:cubicBezTo>
                <a:cubicBezTo>
                  <a:pt x="2702671" y="240305"/>
                  <a:pt x="2303363" y="264813"/>
                  <a:pt x="2140374" y="254000"/>
                </a:cubicBezTo>
                <a:cubicBezTo>
                  <a:pt x="1977385" y="243187"/>
                  <a:pt x="1690643" y="252081"/>
                  <a:pt x="1463040" y="254000"/>
                </a:cubicBezTo>
                <a:cubicBezTo>
                  <a:pt x="1235437" y="255919"/>
                  <a:pt x="1118695" y="233826"/>
                  <a:pt x="1029547" y="254000"/>
                </a:cubicBezTo>
                <a:cubicBezTo>
                  <a:pt x="940399" y="274174"/>
                  <a:pt x="736952" y="274277"/>
                  <a:pt x="596053" y="254000"/>
                </a:cubicBezTo>
                <a:cubicBezTo>
                  <a:pt x="455154" y="233723"/>
                  <a:pt x="152737" y="234373"/>
                  <a:pt x="0" y="254000"/>
                </a:cubicBezTo>
                <a:cubicBezTo>
                  <a:pt x="8919" y="197144"/>
                  <a:pt x="8882" y="112781"/>
                  <a:pt x="0" y="0"/>
                </a:cubicBezTo>
                <a:close/>
              </a:path>
              <a:path w="12192001" h="254000" stroke="0" extrusionOk="0">
                <a:moveTo>
                  <a:pt x="0" y="0"/>
                </a:moveTo>
                <a:cubicBezTo>
                  <a:pt x="133661" y="-6488"/>
                  <a:pt x="179796" y="-6163"/>
                  <a:pt x="311573" y="0"/>
                </a:cubicBezTo>
                <a:cubicBezTo>
                  <a:pt x="443350" y="6163"/>
                  <a:pt x="510527" y="-3077"/>
                  <a:pt x="623147" y="0"/>
                </a:cubicBezTo>
                <a:cubicBezTo>
                  <a:pt x="735767" y="3077"/>
                  <a:pt x="866872" y="-7575"/>
                  <a:pt x="934720" y="0"/>
                </a:cubicBezTo>
                <a:cubicBezTo>
                  <a:pt x="1002568" y="7575"/>
                  <a:pt x="1332094" y="-3835"/>
                  <a:pt x="1490133" y="0"/>
                </a:cubicBezTo>
                <a:cubicBezTo>
                  <a:pt x="1648172" y="3835"/>
                  <a:pt x="1797388" y="21647"/>
                  <a:pt x="1923627" y="0"/>
                </a:cubicBezTo>
                <a:cubicBezTo>
                  <a:pt x="2049866" y="-21647"/>
                  <a:pt x="2414104" y="-4383"/>
                  <a:pt x="2600960" y="0"/>
                </a:cubicBezTo>
                <a:cubicBezTo>
                  <a:pt x="2787816" y="4383"/>
                  <a:pt x="3163021" y="2012"/>
                  <a:pt x="3522134" y="0"/>
                </a:cubicBezTo>
                <a:cubicBezTo>
                  <a:pt x="3881247" y="-2012"/>
                  <a:pt x="3801054" y="27598"/>
                  <a:pt x="4077547" y="0"/>
                </a:cubicBezTo>
                <a:cubicBezTo>
                  <a:pt x="4354040" y="-27598"/>
                  <a:pt x="4295998" y="6881"/>
                  <a:pt x="4389120" y="0"/>
                </a:cubicBezTo>
                <a:cubicBezTo>
                  <a:pt x="4482242" y="-6881"/>
                  <a:pt x="4621992" y="10500"/>
                  <a:pt x="4822614" y="0"/>
                </a:cubicBezTo>
                <a:cubicBezTo>
                  <a:pt x="5023236" y="-10500"/>
                  <a:pt x="5297440" y="24651"/>
                  <a:pt x="5499947" y="0"/>
                </a:cubicBezTo>
                <a:cubicBezTo>
                  <a:pt x="5702454" y="-24651"/>
                  <a:pt x="5904615" y="20321"/>
                  <a:pt x="6055360" y="0"/>
                </a:cubicBezTo>
                <a:cubicBezTo>
                  <a:pt x="6206105" y="-20321"/>
                  <a:pt x="6387977" y="-9521"/>
                  <a:pt x="6610774" y="0"/>
                </a:cubicBezTo>
                <a:cubicBezTo>
                  <a:pt x="6833571" y="9521"/>
                  <a:pt x="6999520" y="-1638"/>
                  <a:pt x="7166187" y="0"/>
                </a:cubicBezTo>
                <a:cubicBezTo>
                  <a:pt x="7332854" y="1638"/>
                  <a:pt x="7585147" y="3773"/>
                  <a:pt x="7843521" y="0"/>
                </a:cubicBezTo>
                <a:cubicBezTo>
                  <a:pt x="8101895" y="-3773"/>
                  <a:pt x="8135915" y="-10874"/>
                  <a:pt x="8277014" y="0"/>
                </a:cubicBezTo>
                <a:cubicBezTo>
                  <a:pt x="8418113" y="10874"/>
                  <a:pt x="8756405" y="26410"/>
                  <a:pt x="8954347" y="0"/>
                </a:cubicBezTo>
                <a:cubicBezTo>
                  <a:pt x="9152289" y="-26410"/>
                  <a:pt x="9202918" y="-12533"/>
                  <a:pt x="9387841" y="0"/>
                </a:cubicBezTo>
                <a:cubicBezTo>
                  <a:pt x="9572764" y="12533"/>
                  <a:pt x="9915845" y="32015"/>
                  <a:pt x="10187094" y="0"/>
                </a:cubicBezTo>
                <a:cubicBezTo>
                  <a:pt x="10458343" y="-32015"/>
                  <a:pt x="10626389" y="-13496"/>
                  <a:pt x="10986348" y="0"/>
                </a:cubicBezTo>
                <a:cubicBezTo>
                  <a:pt x="11346307" y="13496"/>
                  <a:pt x="11687673" y="28562"/>
                  <a:pt x="12192001" y="0"/>
                </a:cubicBezTo>
                <a:cubicBezTo>
                  <a:pt x="12201589" y="58823"/>
                  <a:pt x="12201052" y="172612"/>
                  <a:pt x="12192001" y="254000"/>
                </a:cubicBezTo>
                <a:cubicBezTo>
                  <a:pt x="11941683" y="248848"/>
                  <a:pt x="11792788" y="256397"/>
                  <a:pt x="11636588" y="254000"/>
                </a:cubicBezTo>
                <a:cubicBezTo>
                  <a:pt x="11480388" y="251603"/>
                  <a:pt x="11266941" y="274427"/>
                  <a:pt x="10959254" y="254000"/>
                </a:cubicBezTo>
                <a:cubicBezTo>
                  <a:pt x="10651567" y="233573"/>
                  <a:pt x="10505470" y="216915"/>
                  <a:pt x="10160001" y="254000"/>
                </a:cubicBezTo>
                <a:cubicBezTo>
                  <a:pt x="9814532" y="291085"/>
                  <a:pt x="9671359" y="264628"/>
                  <a:pt x="9360747" y="254000"/>
                </a:cubicBezTo>
                <a:cubicBezTo>
                  <a:pt x="9050135" y="243372"/>
                  <a:pt x="8918357" y="236833"/>
                  <a:pt x="8683414" y="254000"/>
                </a:cubicBezTo>
                <a:cubicBezTo>
                  <a:pt x="8448471" y="271167"/>
                  <a:pt x="8338799" y="261558"/>
                  <a:pt x="8249921" y="254000"/>
                </a:cubicBezTo>
                <a:cubicBezTo>
                  <a:pt x="8161043" y="246442"/>
                  <a:pt x="8054708" y="238626"/>
                  <a:pt x="7938347" y="254000"/>
                </a:cubicBezTo>
                <a:cubicBezTo>
                  <a:pt x="7821986" y="269374"/>
                  <a:pt x="7588386" y="238043"/>
                  <a:pt x="7382934" y="254000"/>
                </a:cubicBezTo>
                <a:cubicBezTo>
                  <a:pt x="7177482" y="269957"/>
                  <a:pt x="6968070" y="240771"/>
                  <a:pt x="6705601" y="254000"/>
                </a:cubicBezTo>
                <a:cubicBezTo>
                  <a:pt x="6443132" y="267229"/>
                  <a:pt x="6074312" y="267438"/>
                  <a:pt x="5784427" y="254000"/>
                </a:cubicBezTo>
                <a:cubicBezTo>
                  <a:pt x="5494542" y="240562"/>
                  <a:pt x="5303202" y="292183"/>
                  <a:pt x="4985174" y="254000"/>
                </a:cubicBezTo>
                <a:cubicBezTo>
                  <a:pt x="4667146" y="215817"/>
                  <a:pt x="4391302" y="238160"/>
                  <a:pt x="4064000" y="254000"/>
                </a:cubicBezTo>
                <a:cubicBezTo>
                  <a:pt x="3736698" y="269840"/>
                  <a:pt x="3483284" y="220296"/>
                  <a:pt x="3142827" y="254000"/>
                </a:cubicBezTo>
                <a:cubicBezTo>
                  <a:pt x="2802370" y="287704"/>
                  <a:pt x="2639441" y="268720"/>
                  <a:pt x="2465494" y="254000"/>
                </a:cubicBezTo>
                <a:cubicBezTo>
                  <a:pt x="2291547" y="239280"/>
                  <a:pt x="2066244" y="245683"/>
                  <a:pt x="1788160" y="254000"/>
                </a:cubicBezTo>
                <a:cubicBezTo>
                  <a:pt x="1510076" y="262317"/>
                  <a:pt x="1441498" y="260386"/>
                  <a:pt x="1354667" y="254000"/>
                </a:cubicBezTo>
                <a:cubicBezTo>
                  <a:pt x="1267836" y="247614"/>
                  <a:pt x="1081345" y="254129"/>
                  <a:pt x="921173" y="254000"/>
                </a:cubicBezTo>
                <a:cubicBezTo>
                  <a:pt x="761001" y="253871"/>
                  <a:pt x="222441" y="283038"/>
                  <a:pt x="0" y="254000"/>
                </a:cubicBezTo>
                <a:cubicBezTo>
                  <a:pt x="4220" y="159271"/>
                  <a:pt x="-7538" y="55941"/>
                  <a:pt x="0" y="0"/>
                </a:cubicBezTo>
                <a:close/>
              </a:path>
            </a:pathLst>
          </a:custGeom>
          <a:ln>
            <a:solidFill>
              <a:srgbClr val="D4D794"/>
            </a:solidFill>
            <a:extLst>
              <a:ext uri="{C807C97D-BFC1-408E-A445-0C87EB9F89A2}">
                <ask:lineSketchStyleProps xmlns:ask="http://schemas.microsoft.com/office/drawing/2018/sketchyshapes" sd="388884573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3507597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389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94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21" r:id="rId2"/>
    <p:sldLayoutId id="2147484519" r:id="rId3"/>
    <p:sldLayoutId id="21474845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8">
            <a:extLst>
              <a:ext uri="{FF2B5EF4-FFF2-40B4-BE49-F238E27FC236}">
                <a16:creationId xmlns:a16="http://schemas.microsoft.com/office/drawing/2014/main" id="{72F45528-CDFA-53A1-CAF7-795348768469}"/>
              </a:ext>
            </a:extLst>
          </p:cNvPr>
          <p:cNvSpPr txBox="1"/>
          <p:nvPr/>
        </p:nvSpPr>
        <p:spPr>
          <a:xfrm>
            <a:off x="1802386" y="2954568"/>
            <a:ext cx="8587229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8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解决问题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3C16668-043B-0426-7FA1-4EA1666B0D52}"/>
              </a:ext>
            </a:extLst>
          </p:cNvPr>
          <p:cNvGrpSpPr/>
          <p:nvPr/>
        </p:nvGrpSpPr>
        <p:grpSpPr>
          <a:xfrm>
            <a:off x="3619391" y="1313251"/>
            <a:ext cx="4953218" cy="1260000"/>
            <a:chOff x="950553" y="1163960"/>
            <a:chExt cx="4953218" cy="126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4D392F5-7055-96E7-96F7-913BBC5AC73A}"/>
                </a:ext>
              </a:extLst>
            </p:cNvPr>
            <p:cNvSpPr txBox="1"/>
            <p:nvPr/>
          </p:nvSpPr>
          <p:spPr>
            <a:xfrm>
              <a:off x="2210552" y="1332295"/>
              <a:ext cx="3693219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厘米和米</a:t>
              </a:r>
              <a:endPara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6E047F8-77FC-09C2-3479-E30EE7D296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四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8A9F0511-0277-244E-97DD-A8E6C21B8682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二年级数学上册</a:t>
            </a:r>
            <a:endParaRPr lang="zh-CN" altLang="en-US" sz="2000" dirty="0"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3CA2C51C-5D9E-2355-047A-FDB8A2708BB2}"/>
              </a:ext>
            </a:extLst>
          </p:cNvPr>
          <p:cNvSpPr txBox="1"/>
          <p:nvPr/>
        </p:nvSpPr>
        <p:spPr>
          <a:xfrm>
            <a:off x="725115" y="1162615"/>
            <a:ext cx="107417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我们已经认识了哪些长度单位？你能用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手比画一下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吗？  </a:t>
            </a:r>
          </a:p>
        </p:txBody>
      </p:sp>
      <p:sp>
        <p:nvSpPr>
          <p:cNvPr id="4" name="流程图: 终止 3">
            <a:extLst>
              <a:ext uri="{FF2B5EF4-FFF2-40B4-BE49-F238E27FC236}">
                <a16:creationId xmlns:a16="http://schemas.microsoft.com/office/drawing/2014/main" id="{00BA4A29-11C8-2FD3-0586-C43FE75E13C5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复习导入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5" name="Picture 36" descr="未标题-8">
            <a:extLst>
              <a:ext uri="{FF2B5EF4-FFF2-40B4-BE49-F238E27FC236}">
                <a16:creationId xmlns:a16="http://schemas.microsoft.com/office/drawing/2014/main" id="{07D9F614-A889-CB7A-AF6F-841211B42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3196" y="2485671"/>
            <a:ext cx="1280574" cy="130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710F932-3B0A-8353-CCB0-727AE7D41DF2}"/>
              </a:ext>
            </a:extLst>
          </p:cNvPr>
          <p:cNvSpPr txBox="1"/>
          <p:nvPr/>
        </p:nvSpPr>
        <p:spPr>
          <a:xfrm>
            <a:off x="725115" y="3965973"/>
            <a:ext cx="23567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厘米（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pic>
        <p:nvPicPr>
          <p:cNvPr id="7" name="Picture 40" descr="未标题-5">
            <a:extLst>
              <a:ext uri="{FF2B5EF4-FFF2-40B4-BE49-F238E27FC236}">
                <a16:creationId xmlns:a16="http://schemas.microsoft.com/office/drawing/2014/main" id="{A1A00EF7-EEC8-BABB-6F90-28BB7D965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0047" y="1839696"/>
            <a:ext cx="2175755" cy="3104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A7C1F332-8027-8FBC-9881-76461BDC5A62}"/>
              </a:ext>
            </a:extLst>
          </p:cNvPr>
          <p:cNvSpPr txBox="1"/>
          <p:nvPr/>
        </p:nvSpPr>
        <p:spPr>
          <a:xfrm>
            <a:off x="5083818" y="3099601"/>
            <a:ext cx="20243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米（</a:t>
            </a:r>
            <a:r>
              <a:rPr lang="en-US" altLang="zh-CN" dirty="0">
                <a:solidFill>
                  <a:srgbClr val="FF0000"/>
                </a:solidFill>
              </a:rPr>
              <a:t>m</a:t>
            </a:r>
            <a:r>
              <a:rPr lang="zh-CN" altLang="en-US" dirty="0"/>
              <a:t>）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34E3DC8-9144-C393-109D-A0D59C7AF2F0}"/>
              </a:ext>
            </a:extLst>
          </p:cNvPr>
          <p:cNvSpPr txBox="1"/>
          <p:nvPr/>
        </p:nvSpPr>
        <p:spPr>
          <a:xfrm>
            <a:off x="978475" y="4935940"/>
            <a:ext cx="7852655" cy="584775"/>
          </a:xfrm>
          <a:prstGeom prst="rect">
            <a:avLst/>
          </a:prstGeom>
          <a:solidFill>
            <a:srgbClr val="FDF6E3"/>
          </a:solidFill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量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比较短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的物体，常用“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厘米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”作单位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;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079169E-224D-906F-183D-1ED50966BCF1}"/>
              </a:ext>
            </a:extLst>
          </p:cNvPr>
          <p:cNvSpPr txBox="1"/>
          <p:nvPr/>
        </p:nvSpPr>
        <p:spPr>
          <a:xfrm>
            <a:off x="978475" y="5695385"/>
            <a:ext cx="7852655" cy="584775"/>
          </a:xfrm>
          <a:prstGeom prst="rect">
            <a:avLst/>
          </a:prstGeom>
          <a:solidFill>
            <a:srgbClr val="FDF6E3"/>
          </a:solidFill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量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比较长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的物体，常用“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米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”作单位。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BA177110-2279-5AB0-4016-054088B283FB}"/>
              </a:ext>
            </a:extLst>
          </p:cNvPr>
          <p:cNvGrpSpPr/>
          <p:nvPr/>
        </p:nvGrpSpPr>
        <p:grpSpPr>
          <a:xfrm>
            <a:off x="6916345" y="2106230"/>
            <a:ext cx="5071239" cy="5095609"/>
            <a:chOff x="6916345" y="2106230"/>
            <a:chExt cx="5071239" cy="5095609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A6D07286-23BC-E51A-CDBC-15BAD885F3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9410700" y="4610017"/>
              <a:ext cx="2576884" cy="2591822"/>
            </a:xfrm>
            <a:prstGeom prst="rect">
              <a:avLst/>
            </a:prstGeom>
          </p:spPr>
        </p:pic>
        <p:sp>
          <p:nvSpPr>
            <p:cNvPr id="9" name="对话气泡: 圆角矩形 8">
              <a:extLst>
                <a:ext uri="{FF2B5EF4-FFF2-40B4-BE49-F238E27FC236}">
                  <a16:creationId xmlns:a16="http://schemas.microsoft.com/office/drawing/2014/main" id="{84AEA6FB-458B-DDFE-634D-BAB666F23221}"/>
                </a:ext>
              </a:extLst>
            </p:cNvPr>
            <p:cNvSpPr/>
            <p:nvPr/>
          </p:nvSpPr>
          <p:spPr>
            <a:xfrm>
              <a:off x="6916345" y="2106230"/>
              <a:ext cx="4640655" cy="2056448"/>
            </a:xfrm>
            <a:prstGeom prst="wedgeRoundRectCallout">
              <a:avLst>
                <a:gd name="adj1" fmla="val 29352"/>
                <a:gd name="adj2" fmla="val 72067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eaLnBrk="1" hangingPunct="1">
                <a:lnSpc>
                  <a:spcPct val="114000"/>
                </a:lnSpc>
                <a:defRPr/>
              </a:pPr>
              <a:r>
                <a:rPr lang="zh-CN" altLang="en-US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想一想，生活中哪些地方用到了“</a:t>
              </a:r>
              <a:r>
                <a:rPr lang="zh-CN" altLang="en-US" sz="3200" b="1" dirty="0">
                  <a:solidFill>
                    <a:srgbClr val="EE1D23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厘米</a:t>
              </a:r>
              <a:r>
                <a:rPr lang="zh-CN" altLang="en-US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”？哪些地方用到了“</a:t>
              </a:r>
              <a:r>
                <a:rPr lang="zh-CN" altLang="en-US" sz="3200" b="1" dirty="0">
                  <a:solidFill>
                    <a:srgbClr val="EE1D23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米</a:t>
              </a:r>
              <a:r>
                <a:rPr lang="zh-CN" altLang="en-US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”？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3345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流程图: 终止 6">
            <a:extLst>
              <a:ext uri="{FF2B5EF4-FFF2-40B4-BE49-F238E27FC236}">
                <a16:creationId xmlns:a16="http://schemas.microsoft.com/office/drawing/2014/main" id="{F1DAB2D6-37C4-EDDA-92FC-FB373FA6F14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探索新知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6A5B2DA0-0B06-3C4C-8231-C92E2980EA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978" y="1341507"/>
            <a:ext cx="904663" cy="904663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7D0AC8A2-80D1-28D6-EDED-DBBA0DD32AEA}"/>
              </a:ext>
            </a:extLst>
          </p:cNvPr>
          <p:cNvSpPr txBox="1"/>
          <p:nvPr/>
        </p:nvSpPr>
        <p:spPr>
          <a:xfrm>
            <a:off x="1758275" y="1392849"/>
            <a:ext cx="625731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学校里国旗杆的高度是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厘米还是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米？</a:t>
            </a:r>
          </a:p>
        </p:txBody>
      </p:sp>
      <p:pic>
        <p:nvPicPr>
          <p:cNvPr id="2" name="Picture 10" descr="E:\2022年工作\数学 二年级上册-B（导图）2022-08-06\XXSX_2B_t007_05.png">
            <a:extLst>
              <a:ext uri="{FF2B5EF4-FFF2-40B4-BE49-F238E27FC236}">
                <a16:creationId xmlns:a16="http://schemas.microsoft.com/office/drawing/2014/main" id="{9853CC25-B7CF-F56A-96D7-BC21120D2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5173" y="250230"/>
            <a:ext cx="1249193" cy="6357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3E818E9-7929-4CDF-A898-B02DC56748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398898" y="1068599"/>
            <a:ext cx="1980211" cy="2097401"/>
          </a:xfrm>
          <a:prstGeom prst="rect">
            <a:avLst/>
          </a:prstGeom>
        </p:spPr>
      </p:pic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4ADA39CE-821F-9B68-6129-BAB6F530C873}"/>
              </a:ext>
            </a:extLst>
          </p:cNvPr>
          <p:cNvSpPr/>
          <p:nvPr/>
        </p:nvSpPr>
        <p:spPr>
          <a:xfrm>
            <a:off x="3258778" y="412942"/>
            <a:ext cx="5345758" cy="803479"/>
          </a:xfrm>
          <a:prstGeom prst="wedgeRoundRectCallout">
            <a:avLst>
              <a:gd name="adj1" fmla="val 40716"/>
              <a:gd name="adj2" fmla="val 6485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同学们，要解决什么问题？</a:t>
            </a: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7AA6DEA8-53C6-3970-1F2C-DE9FEA748068}"/>
              </a:ext>
            </a:extLst>
          </p:cNvPr>
          <p:cNvSpPr/>
          <p:nvPr/>
        </p:nvSpPr>
        <p:spPr>
          <a:xfrm>
            <a:off x="924068" y="3467514"/>
            <a:ext cx="10376383" cy="2630869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想一想，旗杆的长度用哪个单位更合适？</a:t>
            </a:r>
            <a:endParaRPr lang="en-US" altLang="zh-CN" sz="36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2.13</a:t>
            </a:r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厘米和</a:t>
            </a:r>
            <a:r>
              <a:rPr lang="en-US" altLang="zh-CN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13</a:t>
            </a:r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米分别有多长，用手势比划一下或用身边熟悉的事物对比下大概有几个这么长。</a:t>
            </a:r>
            <a:endParaRPr lang="en-US" altLang="zh-CN" sz="36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6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你还有其他的判断理由吗？</a:t>
            </a:r>
            <a:endParaRPr lang="en-US" sz="36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0B005501-0F20-AF8E-F165-A59E27332AD9}"/>
              </a:ext>
            </a:extLst>
          </p:cNvPr>
          <p:cNvSpPr/>
          <p:nvPr/>
        </p:nvSpPr>
        <p:spPr>
          <a:xfrm>
            <a:off x="303135" y="2751170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阅读理解</a:t>
            </a:r>
          </a:p>
        </p:txBody>
      </p:sp>
    </p:spTree>
    <p:extLst>
      <p:ext uri="{BB962C8B-B14F-4D97-AF65-F5344CB8AC3E}">
        <p14:creationId xmlns:p14="http://schemas.microsoft.com/office/powerpoint/2010/main" val="46941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F12F1B5F-EF94-D82C-6ACA-600A8109274F}"/>
              </a:ext>
            </a:extLst>
          </p:cNvPr>
          <p:cNvSpPr/>
          <p:nvPr/>
        </p:nvSpPr>
        <p:spPr>
          <a:xfrm>
            <a:off x="0" y="416560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分析解答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126EDD8-BDE3-BB2E-6A9E-6144CBD7D792}"/>
              </a:ext>
            </a:extLst>
          </p:cNvPr>
          <p:cNvSpPr txBox="1"/>
          <p:nvPr/>
        </p:nvSpPr>
        <p:spPr>
          <a:xfrm>
            <a:off x="6870599" y="1413435"/>
            <a:ext cx="4662839" cy="1727332"/>
          </a:xfrm>
          <a:prstGeom prst="rect">
            <a:avLst/>
          </a:prstGeom>
          <a:solidFill>
            <a:srgbClr val="FDF6E3"/>
          </a:solidFill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厘米大约是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根手指并排起来的高度，大约相当于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一拃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的长度。</a:t>
            </a:r>
          </a:p>
        </p:txBody>
      </p:sp>
      <p:pic>
        <p:nvPicPr>
          <p:cNvPr id="9" name="Picture 36" descr="未标题-8">
            <a:extLst>
              <a:ext uri="{FF2B5EF4-FFF2-40B4-BE49-F238E27FC236}">
                <a16:creationId xmlns:a16="http://schemas.microsoft.com/office/drawing/2014/main" id="{31D6CDD1-09AA-31BE-4C28-8BA6A5408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819" y="1624520"/>
            <a:ext cx="1280574" cy="130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1906BA5B-903A-D11D-84C4-ACFE9438AA47}"/>
              </a:ext>
            </a:extLst>
          </p:cNvPr>
          <p:cNvSpPr/>
          <p:nvPr/>
        </p:nvSpPr>
        <p:spPr>
          <a:xfrm>
            <a:off x="658562" y="1376501"/>
            <a:ext cx="3682893" cy="1801200"/>
          </a:xfrm>
          <a:prstGeom prst="wedgeRoundRectCallout">
            <a:avLst>
              <a:gd name="adj1" fmla="val 60309"/>
              <a:gd name="adj2" fmla="val 13695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厘米在尺子上是一格，一根手指大约宽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厘米。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93D75292-1FB2-CA7C-5F08-D453BB0AEA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8416098" y="5233480"/>
            <a:ext cx="1356818" cy="1356818"/>
          </a:xfrm>
          <a:prstGeom prst="rect">
            <a:avLst/>
          </a:prstGeom>
        </p:spPr>
      </p:pic>
      <p:sp>
        <p:nvSpPr>
          <p:cNvPr id="30" name="箭头: 右 29">
            <a:extLst>
              <a:ext uri="{FF2B5EF4-FFF2-40B4-BE49-F238E27FC236}">
                <a16:creationId xmlns:a16="http://schemas.microsoft.com/office/drawing/2014/main" id="{F0A68584-BD57-EE17-BFE4-4B52A9DE48C7}"/>
              </a:ext>
            </a:extLst>
          </p:cNvPr>
          <p:cNvSpPr/>
          <p:nvPr/>
        </p:nvSpPr>
        <p:spPr>
          <a:xfrm>
            <a:off x="6029528" y="2048501"/>
            <a:ext cx="680936" cy="4572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B407B934-9E7C-B246-EB66-BDCB998D182C}"/>
              </a:ext>
            </a:extLst>
          </p:cNvPr>
          <p:cNvGrpSpPr/>
          <p:nvPr/>
        </p:nvGrpSpPr>
        <p:grpSpPr>
          <a:xfrm>
            <a:off x="3528396" y="3630500"/>
            <a:ext cx="4328850" cy="2322460"/>
            <a:chOff x="5544724" y="3408048"/>
            <a:chExt cx="4328850" cy="2322460"/>
          </a:xfrm>
        </p:grpSpPr>
        <p:sp>
          <p:nvSpPr>
            <p:cNvPr id="15" name="对话气泡: 圆角矩形 14">
              <a:extLst>
                <a:ext uri="{FF2B5EF4-FFF2-40B4-BE49-F238E27FC236}">
                  <a16:creationId xmlns:a16="http://schemas.microsoft.com/office/drawing/2014/main" id="{23CA5C1C-9E0F-71BA-AF44-4029388E12BA}"/>
                </a:ext>
              </a:extLst>
            </p:cNvPr>
            <p:cNvSpPr/>
            <p:nvPr/>
          </p:nvSpPr>
          <p:spPr>
            <a:xfrm>
              <a:off x="5544724" y="3408048"/>
              <a:ext cx="4328850" cy="2322460"/>
            </a:xfrm>
            <a:prstGeom prst="wedgeRoundRectCallout">
              <a:avLst>
                <a:gd name="adj1" fmla="val 61050"/>
                <a:gd name="adj2" fmla="val 36295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eaLnBrk="1" hangingPunct="1">
                <a:lnSpc>
                  <a:spcPct val="200000"/>
                </a:lnSpc>
                <a:defRPr/>
              </a:pPr>
              <a:r>
                <a:rPr lang="en-US" altLang="zh-CN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13</a:t>
              </a:r>
              <a:r>
                <a:rPr lang="zh-CN" altLang="en-US" sz="32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厘米就这么高        ，旗杆不可能这么矮。</a:t>
              </a:r>
            </a:p>
          </p:txBody>
        </p:sp>
        <p:pic>
          <p:nvPicPr>
            <p:cNvPr id="31" name="Picture 3" descr="E:\R二数上\resource\U01\doc\一拃.png">
              <a:extLst>
                <a:ext uri="{FF2B5EF4-FFF2-40B4-BE49-F238E27FC236}">
                  <a16:creationId xmlns:a16="http://schemas.microsoft.com/office/drawing/2014/main" id="{661132B2-BF17-A14A-5D13-C6873FA549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 rot="16200000" flipH="1">
              <a:off x="8407880" y="3856825"/>
              <a:ext cx="1208149" cy="813605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73986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6E9D9B75-9F13-8E40-5463-3491C527CE64}"/>
              </a:ext>
            </a:extLst>
          </p:cNvPr>
          <p:cNvSpPr/>
          <p:nvPr/>
        </p:nvSpPr>
        <p:spPr>
          <a:xfrm>
            <a:off x="0" y="416560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分析解答</a:t>
            </a:r>
          </a:p>
        </p:txBody>
      </p:sp>
      <p:pic>
        <p:nvPicPr>
          <p:cNvPr id="3" name="Picture 10" descr="E:\2022年工作\数学 二年级上册-B（导图）2022-08-06\XXSX_2B_t007_05.png">
            <a:extLst>
              <a:ext uri="{FF2B5EF4-FFF2-40B4-BE49-F238E27FC236}">
                <a16:creationId xmlns:a16="http://schemas.microsoft.com/office/drawing/2014/main" id="{6849B287-44D0-2175-0B43-FE5F6178E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5173" y="250230"/>
            <a:ext cx="1249193" cy="6357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19C4A18-7B1E-8F6C-5475-DD3620A826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771916" y="5979345"/>
            <a:ext cx="259602" cy="641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对话气泡: 圆角矩形 49">
            <a:extLst>
              <a:ext uri="{FF2B5EF4-FFF2-40B4-BE49-F238E27FC236}">
                <a16:creationId xmlns:a16="http://schemas.microsoft.com/office/drawing/2014/main" id="{CF76583E-A90C-D295-F35A-F3B72AC50B30}"/>
              </a:ext>
            </a:extLst>
          </p:cNvPr>
          <p:cNvSpPr/>
          <p:nvPr/>
        </p:nvSpPr>
        <p:spPr>
          <a:xfrm>
            <a:off x="2658893" y="4818354"/>
            <a:ext cx="5638799" cy="1368437"/>
          </a:xfrm>
          <a:prstGeom prst="wedgeRoundRectCallout">
            <a:avLst>
              <a:gd name="adj1" fmla="val 55747"/>
              <a:gd name="adj2" fmla="val 3670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我高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米多，才到旗杆的这个高度，旗杆应该是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13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米高。</a:t>
            </a:r>
          </a:p>
        </p:txBody>
      </p:sp>
      <p:pic>
        <p:nvPicPr>
          <p:cNvPr id="52" name="图片 51">
            <a:extLst>
              <a:ext uri="{FF2B5EF4-FFF2-40B4-BE49-F238E27FC236}">
                <a16:creationId xmlns:a16="http://schemas.microsoft.com/office/drawing/2014/main" id="{3D450B96-215D-ED04-6B2C-9406379C35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69727" y="1929038"/>
            <a:ext cx="1356818" cy="1356818"/>
          </a:xfrm>
          <a:prstGeom prst="rect">
            <a:avLst/>
          </a:prstGeom>
        </p:spPr>
      </p:pic>
      <p:sp>
        <p:nvSpPr>
          <p:cNvPr id="53" name="对话气泡: 圆角矩形 52">
            <a:extLst>
              <a:ext uri="{FF2B5EF4-FFF2-40B4-BE49-F238E27FC236}">
                <a16:creationId xmlns:a16="http://schemas.microsoft.com/office/drawing/2014/main" id="{0060ECB9-32C1-001C-89F7-6AEE4FD44185}"/>
              </a:ext>
            </a:extLst>
          </p:cNvPr>
          <p:cNvSpPr/>
          <p:nvPr/>
        </p:nvSpPr>
        <p:spPr>
          <a:xfrm>
            <a:off x="2560084" y="1789887"/>
            <a:ext cx="3535916" cy="1376467"/>
          </a:xfrm>
          <a:prstGeom prst="wedgeRoundRectCallout">
            <a:avLst>
              <a:gd name="adj1" fmla="val -61161"/>
              <a:gd name="adj2" fmla="val 2938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个小朋友的身高大约有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米多。</a:t>
            </a:r>
          </a:p>
        </p:txBody>
      </p:sp>
      <p:sp>
        <p:nvSpPr>
          <p:cNvPr id="54" name="对话气泡: 圆角矩形 53">
            <a:extLst>
              <a:ext uri="{FF2B5EF4-FFF2-40B4-BE49-F238E27FC236}">
                <a16:creationId xmlns:a16="http://schemas.microsoft.com/office/drawing/2014/main" id="{B1EAE661-1504-A74A-0BC9-D22FF6B970C8}"/>
              </a:ext>
            </a:extLst>
          </p:cNvPr>
          <p:cNvSpPr/>
          <p:nvPr/>
        </p:nvSpPr>
        <p:spPr>
          <a:xfrm>
            <a:off x="2529367" y="1527240"/>
            <a:ext cx="3735245" cy="1901760"/>
          </a:xfrm>
          <a:prstGeom prst="wedgeRoundRectCallout">
            <a:avLst>
              <a:gd name="adj1" fmla="val -61700"/>
              <a:gd name="adj2" fmla="val 2068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个小朋友的身高加起来差不多和旗杆一样高。</a:t>
            </a:r>
          </a:p>
        </p:txBody>
      </p: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C07F90C8-7098-BADA-415A-36BABF46409E}"/>
              </a:ext>
            </a:extLst>
          </p:cNvPr>
          <p:cNvGrpSpPr/>
          <p:nvPr/>
        </p:nvGrpSpPr>
        <p:grpSpPr>
          <a:xfrm>
            <a:off x="9109266" y="314970"/>
            <a:ext cx="184825" cy="6300000"/>
            <a:chOff x="9109266" y="314970"/>
            <a:chExt cx="184825" cy="6300000"/>
          </a:xfrm>
        </p:grpSpPr>
        <p:sp>
          <p:nvSpPr>
            <p:cNvPr id="55" name="右中括号 54">
              <a:extLst>
                <a:ext uri="{FF2B5EF4-FFF2-40B4-BE49-F238E27FC236}">
                  <a16:creationId xmlns:a16="http://schemas.microsoft.com/office/drawing/2014/main" id="{60CD5D15-A18B-C5D5-5E91-F77BACC863A7}"/>
                </a:ext>
              </a:extLst>
            </p:cNvPr>
            <p:cNvSpPr/>
            <p:nvPr/>
          </p:nvSpPr>
          <p:spPr>
            <a:xfrm>
              <a:off x="9109266" y="5984970"/>
              <a:ext cx="184825" cy="630000"/>
            </a:xfrm>
            <a:prstGeom prst="righ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右中括号 55">
              <a:extLst>
                <a:ext uri="{FF2B5EF4-FFF2-40B4-BE49-F238E27FC236}">
                  <a16:creationId xmlns:a16="http://schemas.microsoft.com/office/drawing/2014/main" id="{D4965714-13E7-A548-1C70-B1C583AFD4FF}"/>
                </a:ext>
              </a:extLst>
            </p:cNvPr>
            <p:cNvSpPr/>
            <p:nvPr/>
          </p:nvSpPr>
          <p:spPr>
            <a:xfrm>
              <a:off x="9109266" y="5354970"/>
              <a:ext cx="184825" cy="630000"/>
            </a:xfrm>
            <a:prstGeom prst="righ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右中括号 56">
              <a:extLst>
                <a:ext uri="{FF2B5EF4-FFF2-40B4-BE49-F238E27FC236}">
                  <a16:creationId xmlns:a16="http://schemas.microsoft.com/office/drawing/2014/main" id="{E57FEFD1-7272-FA92-1375-F2F59E1B955A}"/>
                </a:ext>
              </a:extLst>
            </p:cNvPr>
            <p:cNvSpPr/>
            <p:nvPr/>
          </p:nvSpPr>
          <p:spPr>
            <a:xfrm>
              <a:off x="9109266" y="4724970"/>
              <a:ext cx="184825" cy="630000"/>
            </a:xfrm>
            <a:prstGeom prst="righ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右中括号 57">
              <a:extLst>
                <a:ext uri="{FF2B5EF4-FFF2-40B4-BE49-F238E27FC236}">
                  <a16:creationId xmlns:a16="http://schemas.microsoft.com/office/drawing/2014/main" id="{B1E65BCD-B42B-9DD8-BB8F-D073E4844A5A}"/>
                </a:ext>
              </a:extLst>
            </p:cNvPr>
            <p:cNvSpPr/>
            <p:nvPr/>
          </p:nvSpPr>
          <p:spPr>
            <a:xfrm>
              <a:off x="9109266" y="4094970"/>
              <a:ext cx="184825" cy="630000"/>
            </a:xfrm>
            <a:prstGeom prst="righ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右中括号 58">
              <a:extLst>
                <a:ext uri="{FF2B5EF4-FFF2-40B4-BE49-F238E27FC236}">
                  <a16:creationId xmlns:a16="http://schemas.microsoft.com/office/drawing/2014/main" id="{E6653D75-A75A-3C9A-CE3B-8FA7C5FE347B}"/>
                </a:ext>
              </a:extLst>
            </p:cNvPr>
            <p:cNvSpPr/>
            <p:nvPr/>
          </p:nvSpPr>
          <p:spPr>
            <a:xfrm>
              <a:off x="9109266" y="3464970"/>
              <a:ext cx="184825" cy="630000"/>
            </a:xfrm>
            <a:prstGeom prst="righ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右中括号 59">
              <a:extLst>
                <a:ext uri="{FF2B5EF4-FFF2-40B4-BE49-F238E27FC236}">
                  <a16:creationId xmlns:a16="http://schemas.microsoft.com/office/drawing/2014/main" id="{6AFD1E28-092A-7C0C-826A-9AC4ECE74648}"/>
                </a:ext>
              </a:extLst>
            </p:cNvPr>
            <p:cNvSpPr/>
            <p:nvPr/>
          </p:nvSpPr>
          <p:spPr>
            <a:xfrm>
              <a:off x="9109266" y="2834970"/>
              <a:ext cx="184825" cy="630000"/>
            </a:xfrm>
            <a:prstGeom prst="righ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右中括号 60">
              <a:extLst>
                <a:ext uri="{FF2B5EF4-FFF2-40B4-BE49-F238E27FC236}">
                  <a16:creationId xmlns:a16="http://schemas.microsoft.com/office/drawing/2014/main" id="{7B62F2AA-3C85-A585-5DAE-B2B3E40C43B1}"/>
                </a:ext>
              </a:extLst>
            </p:cNvPr>
            <p:cNvSpPr/>
            <p:nvPr/>
          </p:nvSpPr>
          <p:spPr>
            <a:xfrm>
              <a:off x="9109266" y="2204970"/>
              <a:ext cx="184825" cy="630000"/>
            </a:xfrm>
            <a:prstGeom prst="righ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右中括号 61">
              <a:extLst>
                <a:ext uri="{FF2B5EF4-FFF2-40B4-BE49-F238E27FC236}">
                  <a16:creationId xmlns:a16="http://schemas.microsoft.com/office/drawing/2014/main" id="{7BF06314-FE40-F5D9-BDE1-B8D3754009A4}"/>
                </a:ext>
              </a:extLst>
            </p:cNvPr>
            <p:cNvSpPr/>
            <p:nvPr/>
          </p:nvSpPr>
          <p:spPr>
            <a:xfrm>
              <a:off x="9109266" y="1574970"/>
              <a:ext cx="184825" cy="630000"/>
            </a:xfrm>
            <a:prstGeom prst="righ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右中括号 62">
              <a:extLst>
                <a:ext uri="{FF2B5EF4-FFF2-40B4-BE49-F238E27FC236}">
                  <a16:creationId xmlns:a16="http://schemas.microsoft.com/office/drawing/2014/main" id="{25755D76-C524-1DA9-2AFA-DC0D11F4C267}"/>
                </a:ext>
              </a:extLst>
            </p:cNvPr>
            <p:cNvSpPr/>
            <p:nvPr/>
          </p:nvSpPr>
          <p:spPr>
            <a:xfrm>
              <a:off x="9109266" y="944970"/>
              <a:ext cx="184825" cy="630000"/>
            </a:xfrm>
            <a:prstGeom prst="righ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右中括号 63">
              <a:extLst>
                <a:ext uri="{FF2B5EF4-FFF2-40B4-BE49-F238E27FC236}">
                  <a16:creationId xmlns:a16="http://schemas.microsoft.com/office/drawing/2014/main" id="{A6221272-F269-D1D5-DFCB-64C9E6406D17}"/>
                </a:ext>
              </a:extLst>
            </p:cNvPr>
            <p:cNvSpPr/>
            <p:nvPr/>
          </p:nvSpPr>
          <p:spPr>
            <a:xfrm>
              <a:off x="9109266" y="314970"/>
              <a:ext cx="184825" cy="630000"/>
            </a:xfrm>
            <a:prstGeom prst="rightBracket">
              <a:avLst>
                <a:gd name="adj" fmla="val 0"/>
              </a:avLst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8" name="文本框 67">
            <a:extLst>
              <a:ext uri="{FF2B5EF4-FFF2-40B4-BE49-F238E27FC236}">
                <a16:creationId xmlns:a16="http://schemas.microsoft.com/office/drawing/2014/main" id="{87556AFC-7902-3915-128F-60D00DADE247}"/>
              </a:ext>
            </a:extLst>
          </p:cNvPr>
          <p:cNvSpPr txBox="1"/>
          <p:nvPr/>
        </p:nvSpPr>
        <p:spPr>
          <a:xfrm>
            <a:off x="2026545" y="3854597"/>
            <a:ext cx="55236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旗杆的高度应该是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米。</a:t>
            </a:r>
          </a:p>
        </p:txBody>
      </p: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A7081603-A58F-0519-2354-0AF5A08BAB59}"/>
              </a:ext>
            </a:extLst>
          </p:cNvPr>
          <p:cNvGrpSpPr/>
          <p:nvPr/>
        </p:nvGrpSpPr>
        <p:grpSpPr>
          <a:xfrm>
            <a:off x="8771916" y="311236"/>
            <a:ext cx="259602" cy="5679569"/>
            <a:chOff x="8771916" y="311236"/>
            <a:chExt cx="259602" cy="5679569"/>
          </a:xfrm>
        </p:grpSpPr>
        <p:pic>
          <p:nvPicPr>
            <p:cNvPr id="69" name="图片 68">
              <a:extLst>
                <a:ext uri="{FF2B5EF4-FFF2-40B4-BE49-F238E27FC236}">
                  <a16:creationId xmlns:a16="http://schemas.microsoft.com/office/drawing/2014/main" id="{90C37C2D-662C-1E55-84D0-4256ED9FDD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771916" y="5349556"/>
              <a:ext cx="259602" cy="641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" name="图片 69">
              <a:extLst>
                <a:ext uri="{FF2B5EF4-FFF2-40B4-BE49-F238E27FC236}">
                  <a16:creationId xmlns:a16="http://schemas.microsoft.com/office/drawing/2014/main" id="{71B3300E-656F-7C06-4186-69E5B18200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771916" y="4719766"/>
              <a:ext cx="259602" cy="641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" name="图片 70">
              <a:extLst>
                <a:ext uri="{FF2B5EF4-FFF2-40B4-BE49-F238E27FC236}">
                  <a16:creationId xmlns:a16="http://schemas.microsoft.com/office/drawing/2014/main" id="{13796FF5-53BA-E69E-6EA9-7F3CBC39EE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771916" y="4089976"/>
              <a:ext cx="259602" cy="641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" name="图片 71">
              <a:extLst>
                <a:ext uri="{FF2B5EF4-FFF2-40B4-BE49-F238E27FC236}">
                  <a16:creationId xmlns:a16="http://schemas.microsoft.com/office/drawing/2014/main" id="{0E2B4BCB-C649-7152-ED95-62EEB94856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771916" y="3460186"/>
              <a:ext cx="259602" cy="641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3" name="图片 72">
              <a:extLst>
                <a:ext uri="{FF2B5EF4-FFF2-40B4-BE49-F238E27FC236}">
                  <a16:creationId xmlns:a16="http://schemas.microsoft.com/office/drawing/2014/main" id="{696754CC-7E6A-CFF9-5531-F29C47FDD7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771916" y="2830396"/>
              <a:ext cx="259602" cy="641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" name="图片 73">
              <a:extLst>
                <a:ext uri="{FF2B5EF4-FFF2-40B4-BE49-F238E27FC236}">
                  <a16:creationId xmlns:a16="http://schemas.microsoft.com/office/drawing/2014/main" id="{65595387-9DFB-9698-6924-DD6B3AF9AA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771916" y="2200606"/>
              <a:ext cx="259602" cy="641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5" name="图片 74">
              <a:extLst>
                <a:ext uri="{FF2B5EF4-FFF2-40B4-BE49-F238E27FC236}">
                  <a16:creationId xmlns:a16="http://schemas.microsoft.com/office/drawing/2014/main" id="{FB5154EA-8F6A-4EB2-5576-C2E1316ABF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771916" y="1570816"/>
              <a:ext cx="259602" cy="641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" name="图片 75">
              <a:extLst>
                <a:ext uri="{FF2B5EF4-FFF2-40B4-BE49-F238E27FC236}">
                  <a16:creationId xmlns:a16="http://schemas.microsoft.com/office/drawing/2014/main" id="{FE0E30B4-1B42-3A4C-778C-3679631D27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771916" y="941026"/>
              <a:ext cx="259602" cy="641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7" name="图片 76">
              <a:extLst>
                <a:ext uri="{FF2B5EF4-FFF2-40B4-BE49-F238E27FC236}">
                  <a16:creationId xmlns:a16="http://schemas.microsoft.com/office/drawing/2014/main" id="{E5A2D202-C8FB-ABC9-2244-041D3822A9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771916" y="311236"/>
              <a:ext cx="259602" cy="641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4078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indefinite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6" dur="indefinite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3" grpId="0" animBg="1"/>
      <p:bldP spid="53" grpId="1" animBg="1"/>
      <p:bldP spid="54" grpId="0" animBg="1"/>
      <p:bldP spid="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5DB562BF-54D4-9EC6-84B2-B7ED986B4461}"/>
              </a:ext>
            </a:extLst>
          </p:cNvPr>
          <p:cNvSpPr/>
          <p:nvPr/>
        </p:nvSpPr>
        <p:spPr>
          <a:xfrm>
            <a:off x="0" y="416560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回顾反思</a:t>
            </a:r>
          </a:p>
        </p:txBody>
      </p:sp>
      <p:pic>
        <p:nvPicPr>
          <p:cNvPr id="3" name="Picture 10" descr="E:\2022年工作\数学 二年级上册-B（导图）2022-08-06\XXSX_2B_t007_05.png">
            <a:extLst>
              <a:ext uri="{FF2B5EF4-FFF2-40B4-BE49-F238E27FC236}">
                <a16:creationId xmlns:a16="http://schemas.microsoft.com/office/drawing/2014/main" id="{3DF58A01-CC31-B8D5-817B-CEA9055D7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5173" y="250230"/>
            <a:ext cx="1249193" cy="6357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800D516-D021-E409-AB94-CC0FF2CE91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9727" y="1929038"/>
            <a:ext cx="1356818" cy="1356818"/>
          </a:xfrm>
          <a:prstGeom prst="rect">
            <a:avLst/>
          </a:prstGeom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C16E3540-C443-8329-73F2-B5B5D1F52E03}"/>
              </a:ext>
            </a:extLst>
          </p:cNvPr>
          <p:cNvSpPr/>
          <p:nvPr/>
        </p:nvSpPr>
        <p:spPr>
          <a:xfrm>
            <a:off x="2667089" y="1415370"/>
            <a:ext cx="5523601" cy="1376467"/>
          </a:xfrm>
          <a:prstGeom prst="wedgeRoundRectCallout">
            <a:avLst>
              <a:gd name="adj1" fmla="val -58256"/>
              <a:gd name="adj2" fmla="val 32210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一支新铅笔都不止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13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厘米长，旗杆的高度应该是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13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米。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5EB5D7D8-4E98-161B-A832-5BED75B4987B}"/>
              </a:ext>
            </a:extLst>
          </p:cNvPr>
          <p:cNvGrpSpPr/>
          <p:nvPr/>
        </p:nvGrpSpPr>
        <p:grpSpPr>
          <a:xfrm>
            <a:off x="1869440" y="3213685"/>
            <a:ext cx="4998720" cy="2766802"/>
            <a:chOff x="1869440" y="3213685"/>
            <a:chExt cx="4998720" cy="2766802"/>
          </a:xfrm>
        </p:grpSpPr>
        <p:sp>
          <p:nvSpPr>
            <p:cNvPr id="12" name="思想气泡: 云 11">
              <a:extLst>
                <a:ext uri="{FF2B5EF4-FFF2-40B4-BE49-F238E27FC236}">
                  <a16:creationId xmlns:a16="http://schemas.microsoft.com/office/drawing/2014/main" id="{E2396CCF-D983-7A79-29B0-9CD9F4144B21}"/>
                </a:ext>
              </a:extLst>
            </p:cNvPr>
            <p:cNvSpPr/>
            <p:nvPr/>
          </p:nvSpPr>
          <p:spPr>
            <a:xfrm>
              <a:off x="1869440" y="3379527"/>
              <a:ext cx="4998720" cy="2600960"/>
            </a:xfrm>
            <a:prstGeom prst="cloudCallout">
              <a:avLst>
                <a:gd name="adj1" fmla="val -46646"/>
                <a:gd name="adj2" fmla="val -42578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eaLnBrk="1" hangingPunct="1">
                <a:lnSpc>
                  <a:spcPct val="114000"/>
                </a:lnSpc>
              </a:pPr>
              <a:endPara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67E8BD00-2D30-3EAC-1649-FCF4ECFFA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760000">
              <a:off x="3190537" y="3213685"/>
              <a:ext cx="2185169" cy="2185169"/>
            </a:xfrm>
            <a:prstGeom prst="rect">
              <a:avLst/>
            </a:prstGeom>
          </p:spPr>
        </p:pic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5B69EE8A-FD66-BD6E-A053-23509D4BCADA}"/>
                </a:ext>
              </a:extLst>
            </p:cNvPr>
            <p:cNvSpPr txBox="1"/>
            <p:nvPr/>
          </p:nvSpPr>
          <p:spPr>
            <a:xfrm>
              <a:off x="3486618" y="4574253"/>
              <a:ext cx="169498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cs"/>
                </a:rPr>
                <a:t>18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cs"/>
                </a:rPr>
                <a:t>厘米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8797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B1D1513-F185-880E-3E5A-305EF128DDE3}"/>
              </a:ext>
            </a:extLst>
          </p:cNvPr>
          <p:cNvSpPr txBox="1"/>
          <p:nvPr/>
        </p:nvSpPr>
        <p:spPr>
          <a:xfrm>
            <a:off x="1157199" y="1463228"/>
            <a:ext cx="1053405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里填上“厘米”或“米”。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流程图: 终止 3">
            <a:extLst>
              <a:ext uri="{FF2B5EF4-FFF2-40B4-BE49-F238E27FC236}">
                <a16:creationId xmlns:a16="http://schemas.microsoft.com/office/drawing/2014/main" id="{F34B9938-4A19-09ED-151D-65D7A821CD53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巩固练习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7A25158F-C758-0107-923C-E4BAE481D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6161" y="1703794"/>
            <a:ext cx="27533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1916ED29-4B96-3D65-A45D-ED51E387837E}"/>
              </a:ext>
            </a:extLst>
          </p:cNvPr>
          <p:cNvSpPr/>
          <p:nvPr/>
        </p:nvSpPr>
        <p:spPr>
          <a:xfrm>
            <a:off x="500743" y="151607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C84E94D-7EB7-2D13-33FC-C4C59AE2F1FA}"/>
              </a:ext>
            </a:extLst>
          </p:cNvPr>
          <p:cNvSpPr txBox="1"/>
          <p:nvPr/>
        </p:nvSpPr>
        <p:spPr>
          <a:xfrm>
            <a:off x="1157199" y="2344470"/>
            <a:ext cx="10534057" cy="3311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）课桌长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60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）篮球场长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28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）麻雀的爪印长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( 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说说你是怎样确定的。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Text Box 7">
            <a:extLst>
              <a:ext uri="{FF2B5EF4-FFF2-40B4-BE49-F238E27FC236}">
                <a16:creationId xmlns:a16="http://schemas.microsoft.com/office/drawing/2014/main" id="{4E16AF13-1459-6F5A-ECB5-15E2429FE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6869" y="2495800"/>
            <a:ext cx="1522413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2286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_GB2312" pitchFamily="49" charset="-122"/>
              </a:rPr>
              <a:t>厘米</a:t>
            </a:r>
            <a:endParaRPr lang="zh-CN" altLang="en-US" sz="36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3C8D669D-FDE8-0E32-112D-9456859F58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8555" y="3340010"/>
            <a:ext cx="1319125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marL="2286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_GB2312" pitchFamily="49" charset="-122"/>
              </a:rPr>
              <a:t>米</a:t>
            </a:r>
            <a:endParaRPr lang="zh-CN" altLang="en-US" sz="36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94AC3C53-F855-2EBF-DB5A-E823F6A0F4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5033" y="4147831"/>
            <a:ext cx="1522413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2286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_GB2312" pitchFamily="49" charset="-122"/>
              </a:rPr>
              <a:t>厘米</a:t>
            </a:r>
            <a:endParaRPr lang="zh-CN" altLang="en-US" sz="36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7021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8DA545D-F6C4-09ED-ED9B-4A3C202E943E}"/>
              </a:ext>
            </a:extLst>
          </p:cNvPr>
          <p:cNvSpPr txBox="1"/>
          <p:nvPr/>
        </p:nvSpPr>
        <p:spPr>
          <a:xfrm>
            <a:off x="1157199" y="467548"/>
            <a:ext cx="1053405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判断。（对的画“√”，错的画“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×”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FD4A99FB-4F7F-5716-CA36-8780FA504DAF}"/>
              </a:ext>
            </a:extLst>
          </p:cNvPr>
          <p:cNvSpPr/>
          <p:nvPr/>
        </p:nvSpPr>
        <p:spPr>
          <a:xfrm>
            <a:off x="500743" y="52039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06520F8-3607-39CB-5CBB-52C472BD9DC4}"/>
              </a:ext>
            </a:extLst>
          </p:cNvPr>
          <p:cNvSpPr txBox="1"/>
          <p:nvPr/>
        </p:nvSpPr>
        <p:spPr>
          <a:xfrm>
            <a:off x="1157199" y="1260085"/>
            <a:ext cx="10534057" cy="5089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）小华今年读二年级，他的身高是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128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									   (    )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）爸爸的身高是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178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			     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）一座楼房高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				     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）一张桌子长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				     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）一个杯子高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				     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）长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米的木棒要比长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厘米的铁丝短一些。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									   (    )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Text Box 9">
            <a:extLst>
              <a:ext uri="{FF2B5EF4-FFF2-40B4-BE49-F238E27FC236}">
                <a16:creationId xmlns:a16="http://schemas.microsoft.com/office/drawing/2014/main" id="{4FF3FB05-4B98-14C1-345B-75664628E3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4576" y="1823085"/>
            <a:ext cx="10604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eaLnBrk="1" hangingPunct="1">
              <a:buFont typeface="Arial" charset="0"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楷体_GB2312" pitchFamily="49" charset="-122"/>
              </a:rPr>
              <a:t>√</a:t>
            </a:r>
          </a:p>
        </p:txBody>
      </p:sp>
      <p:sp>
        <p:nvSpPr>
          <p:cNvPr id="6" name="Text Box 9">
            <a:extLst>
              <a:ext uri="{FF2B5EF4-FFF2-40B4-BE49-F238E27FC236}">
                <a16:creationId xmlns:a16="http://schemas.microsoft.com/office/drawing/2014/main" id="{D7EA56F5-987A-DEE0-20AE-5293871D0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4576" y="2480171"/>
            <a:ext cx="10604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eaLnBrk="1" hangingPunct="1">
              <a:buFont typeface="Arial" charset="0"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楷体_GB2312" pitchFamily="49" charset="-122"/>
              </a:rPr>
              <a:t>×</a:t>
            </a:r>
            <a:endParaRPr lang="zh-CN" altLang="en-US" sz="4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  <a:sym typeface="楷体_GB2312" pitchFamily="49" charset="-122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279A62DD-5266-076F-7441-F1584ED5F099}"/>
              </a:ext>
            </a:extLst>
          </p:cNvPr>
          <p:cNvCxnSpPr/>
          <p:nvPr/>
        </p:nvCxnSpPr>
        <p:spPr>
          <a:xfrm>
            <a:off x="7431932" y="1916349"/>
            <a:ext cx="321985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DC18E9EE-3FD4-4256-EEE9-870281475E1D}"/>
              </a:ext>
            </a:extLst>
          </p:cNvPr>
          <p:cNvCxnSpPr>
            <a:cxnSpLocks/>
          </p:cNvCxnSpPr>
          <p:nvPr/>
        </p:nvCxnSpPr>
        <p:spPr>
          <a:xfrm>
            <a:off x="3764605" y="3129690"/>
            <a:ext cx="272374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07E243B3-5182-6EB9-A4FB-155A5DB3C207}"/>
              </a:ext>
            </a:extLst>
          </p:cNvPr>
          <p:cNvCxnSpPr>
            <a:cxnSpLocks/>
          </p:cNvCxnSpPr>
          <p:nvPr/>
        </p:nvCxnSpPr>
        <p:spPr>
          <a:xfrm>
            <a:off x="3239311" y="3766036"/>
            <a:ext cx="27432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9">
            <a:extLst>
              <a:ext uri="{FF2B5EF4-FFF2-40B4-BE49-F238E27FC236}">
                <a16:creationId xmlns:a16="http://schemas.microsoft.com/office/drawing/2014/main" id="{D2DAAC3C-8895-0B77-D479-96A162FDFF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4576" y="3116025"/>
            <a:ext cx="10604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eaLnBrk="1" hangingPunct="1">
              <a:buFont typeface="Arial" charset="0"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楷体_GB2312" pitchFamily="49" charset="-122"/>
              </a:rPr>
              <a:t>√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E0907599-AE44-8005-F033-8C992DE40876}"/>
              </a:ext>
            </a:extLst>
          </p:cNvPr>
          <p:cNvCxnSpPr>
            <a:cxnSpLocks/>
          </p:cNvCxnSpPr>
          <p:nvPr/>
        </p:nvCxnSpPr>
        <p:spPr>
          <a:xfrm>
            <a:off x="4192621" y="4394285"/>
            <a:ext cx="203308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Box 9">
            <a:extLst>
              <a:ext uri="{FF2B5EF4-FFF2-40B4-BE49-F238E27FC236}">
                <a16:creationId xmlns:a16="http://schemas.microsoft.com/office/drawing/2014/main" id="{68E6FD9B-98E3-51C3-8C6B-8827CF47E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4576" y="3743121"/>
            <a:ext cx="10604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eaLnBrk="1" hangingPunct="1">
              <a:buFont typeface="Arial" charset="0"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楷体_GB2312" pitchFamily="49" charset="-122"/>
              </a:rPr>
              <a:t>×</a:t>
            </a:r>
            <a:endParaRPr lang="zh-CN" altLang="en-US" sz="4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  <a:sym typeface="楷体_GB2312" pitchFamily="49" charset="-122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28F152C9-71B4-003C-398F-B524142E88C2}"/>
              </a:ext>
            </a:extLst>
          </p:cNvPr>
          <p:cNvCxnSpPr>
            <a:cxnSpLocks/>
          </p:cNvCxnSpPr>
          <p:nvPr/>
        </p:nvCxnSpPr>
        <p:spPr>
          <a:xfrm>
            <a:off x="4192621" y="5036311"/>
            <a:ext cx="203308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9">
            <a:extLst>
              <a:ext uri="{FF2B5EF4-FFF2-40B4-BE49-F238E27FC236}">
                <a16:creationId xmlns:a16="http://schemas.microsoft.com/office/drawing/2014/main" id="{3210B30A-9BDD-DCEF-A7AB-990467C38E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4576" y="4377770"/>
            <a:ext cx="10604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eaLnBrk="1" hangingPunct="1">
              <a:buFont typeface="Arial" charset="0"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楷体_GB2312" pitchFamily="49" charset="-122"/>
              </a:rPr>
              <a:t>√</a:t>
            </a: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FACD6C31-61C0-673C-D01A-1D86D060358F}"/>
              </a:ext>
            </a:extLst>
          </p:cNvPr>
          <p:cNvCxnSpPr>
            <a:cxnSpLocks/>
          </p:cNvCxnSpPr>
          <p:nvPr/>
        </p:nvCxnSpPr>
        <p:spPr>
          <a:xfrm>
            <a:off x="2748064" y="5629698"/>
            <a:ext cx="225195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7EB6E65C-DDB6-B760-8419-87A1315CF3BE}"/>
              </a:ext>
            </a:extLst>
          </p:cNvPr>
          <p:cNvCxnSpPr>
            <a:cxnSpLocks/>
          </p:cNvCxnSpPr>
          <p:nvPr/>
        </p:nvCxnSpPr>
        <p:spPr>
          <a:xfrm>
            <a:off x="6225702" y="5629698"/>
            <a:ext cx="309339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9">
            <a:extLst>
              <a:ext uri="{FF2B5EF4-FFF2-40B4-BE49-F238E27FC236}">
                <a16:creationId xmlns:a16="http://schemas.microsoft.com/office/drawing/2014/main" id="{803B5367-1911-C5AD-A0E4-18CF5D3CD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4576" y="5605308"/>
            <a:ext cx="10604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eaLnBrk="1" hangingPunct="1">
              <a:buFont typeface="Arial" charset="0"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楷体_GB2312" pitchFamily="49" charset="-122"/>
              </a:rPr>
              <a:t>×</a:t>
            </a:r>
            <a:endParaRPr lang="zh-CN" altLang="en-US" sz="4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  <a:sym typeface="楷体_GB2312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7128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5" grpId="0"/>
      <p:bldP spid="19" grpId="0"/>
      <p:bldP spid="21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3176E39-7AAE-2CB0-C5A2-4DB0FC953F70}"/>
              </a:ext>
            </a:extLst>
          </p:cNvPr>
          <p:cNvSpPr txBox="1"/>
          <p:nvPr/>
        </p:nvSpPr>
        <p:spPr>
          <a:xfrm>
            <a:off x="1157199" y="457820"/>
            <a:ext cx="10534057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选择。（把正确答案的序号填在括号里）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497945C8-07AD-5C05-E1AB-80EA07F4B489}"/>
              </a:ext>
            </a:extLst>
          </p:cNvPr>
          <p:cNvSpPr/>
          <p:nvPr/>
        </p:nvSpPr>
        <p:spPr>
          <a:xfrm>
            <a:off x="500743" y="510667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C4373E5-A4DB-6739-C255-4D496D1ABBF8}"/>
              </a:ext>
            </a:extLst>
          </p:cNvPr>
          <p:cNvSpPr txBox="1"/>
          <p:nvPr/>
        </p:nvSpPr>
        <p:spPr>
          <a:xfrm>
            <a:off x="1157199" y="1250357"/>
            <a:ext cx="11284478" cy="4973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）一把凳子大约高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A.42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				B.42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</a:t>
            </a:r>
          </a:p>
          <a:p>
            <a:pPr>
              <a:lnSpc>
                <a:spcPct val="150000"/>
              </a:lnSpc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）一棵树大约高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A.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					B.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</a:t>
            </a:r>
          </a:p>
          <a:p>
            <a:pPr>
              <a:lnSpc>
                <a:spcPct val="150000"/>
              </a:lnSpc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）要知道学校的操场有多长，应该用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来量。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A.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米尺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				B.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卷尺 </a:t>
            </a:r>
          </a:p>
        </p:txBody>
      </p:sp>
      <p:sp>
        <p:nvSpPr>
          <p:cNvPr id="5" name="Text Box 7">
            <a:extLst>
              <a:ext uri="{FF2B5EF4-FFF2-40B4-BE49-F238E27FC236}">
                <a16:creationId xmlns:a16="http://schemas.microsoft.com/office/drawing/2014/main" id="{83733AF6-6B26-98AA-FBA5-9BD78E8167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7687" y="1425757"/>
            <a:ext cx="985139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marL="2286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36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楷体_GB2312" pitchFamily="49" charset="-122"/>
              </a:rPr>
              <a:t>B</a:t>
            </a:r>
            <a:endParaRPr lang="zh-CN" altLang="en-US" sz="36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FD16B57B-AA05-319B-FD8C-08F1F1320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4027" y="3066939"/>
            <a:ext cx="985139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marL="2286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楷体_GB2312" pitchFamily="49" charset="-122"/>
              </a:rPr>
              <a:t>A</a:t>
            </a:r>
            <a:endParaRPr lang="zh-CN" altLang="en-US" sz="36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05341BAF-7E5F-52E6-54B4-8E637CAED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54001" y="4710914"/>
            <a:ext cx="985139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marL="2286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楷体_GB2312" pitchFamily="49" charset="-122"/>
              </a:rPr>
              <a:t>B</a:t>
            </a:r>
            <a:endParaRPr lang="zh-CN" altLang="en-US" sz="36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022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9F35BAF-DA55-EAFB-E300-6EA52C0F1041}"/>
              </a:ext>
            </a:extLst>
          </p:cNvPr>
          <p:cNvSpPr txBox="1"/>
          <p:nvPr/>
        </p:nvSpPr>
        <p:spPr>
          <a:xfrm>
            <a:off x="1157199" y="1245761"/>
            <a:ext cx="1053405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下面横线上的长度单位对吗？对的画“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√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”，错的画“✕”并改正。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5010004A-F140-DE9E-6D2F-1765BCC6A14A}"/>
              </a:ext>
            </a:extLst>
          </p:cNvPr>
          <p:cNvSpPr/>
          <p:nvPr/>
        </p:nvSpPr>
        <p:spPr>
          <a:xfrm>
            <a:off x="500743" y="1356977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475A4B3-3439-71B2-079F-02C1EF07083B}"/>
              </a:ext>
            </a:extLst>
          </p:cNvPr>
          <p:cNvSpPr txBox="1"/>
          <p:nvPr/>
        </p:nvSpPr>
        <p:spPr>
          <a:xfrm>
            <a:off x="1157199" y="2712673"/>
            <a:ext cx="10534057" cy="2480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）电视机高约</a:t>
            </a:r>
            <a:r>
              <a:rPr kumimoji="0" lang="en-US" altLang="zh-CN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80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		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 _______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）教室门高约</a:t>
            </a:r>
            <a:r>
              <a:rPr kumimoji="0" lang="en-US" altLang="zh-CN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		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 _______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）游泳池长</a:t>
            </a:r>
            <a:r>
              <a:rPr kumimoji="0" lang="en-US" altLang="zh-CN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50</a:t>
            </a:r>
            <a:r>
              <a:rPr kumimoji="0" lang="zh-CN" altLang="en-US" sz="36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		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(    ) _______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Text Box 9">
            <a:extLst>
              <a:ext uri="{FF2B5EF4-FFF2-40B4-BE49-F238E27FC236}">
                <a16:creationId xmlns:a16="http://schemas.microsoft.com/office/drawing/2014/main" id="{7916DDE7-3948-8FB7-FB23-4EA20ADC5E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4839" y="2830366"/>
            <a:ext cx="10604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eaLnBrk="1" hangingPunct="1">
              <a:buFont typeface="Arial" charset="0"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楷体_GB2312" pitchFamily="49" charset="-122"/>
              </a:rPr>
              <a:t>×</a:t>
            </a:r>
            <a:endParaRPr lang="zh-CN" altLang="en-US" sz="4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  <a:sym typeface="楷体_GB2312" pitchFamily="49" charset="-122"/>
            </a:endParaRP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5A63E4D7-E425-D532-E072-8521EF593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12388" y="2810910"/>
            <a:ext cx="1522413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2286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_GB2312" pitchFamily="49" charset="-122"/>
              </a:rPr>
              <a:t>厘米</a:t>
            </a:r>
            <a:endParaRPr lang="zh-CN" altLang="en-US" sz="36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 Box 9">
            <a:extLst>
              <a:ext uri="{FF2B5EF4-FFF2-40B4-BE49-F238E27FC236}">
                <a16:creationId xmlns:a16="http://schemas.microsoft.com/office/drawing/2014/main" id="{FBD1BD42-E98B-98F7-466F-DAB61AD51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4839" y="3655945"/>
            <a:ext cx="10604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eaLnBrk="1" hangingPunct="1">
              <a:buFont typeface="Arial" charset="0"/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楷体_GB2312" pitchFamily="49" charset="-122"/>
              </a:rPr>
              <a:t>√</a:t>
            </a: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80702EC4-DBD6-DEC5-E5BA-842B4E96E1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4839" y="4484953"/>
            <a:ext cx="10604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eaLnBrk="1" hangingPunct="1">
              <a:buFont typeface="Arial" charset="0"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  <a:sym typeface="楷体_GB2312" pitchFamily="49" charset="-122"/>
              </a:rPr>
              <a:t>×</a:t>
            </a:r>
            <a:endParaRPr lang="zh-CN" altLang="en-US" sz="4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  <a:sym typeface="楷体_GB2312" pitchFamily="49" charset="-122"/>
            </a:endParaRP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0D9763BA-64DD-8486-BAB1-84AC9AE2A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3710" y="4455769"/>
            <a:ext cx="1319125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marL="2286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楷体_GB2312" pitchFamily="49" charset="-122"/>
              </a:rPr>
              <a:t>米</a:t>
            </a:r>
            <a:endParaRPr lang="zh-CN" altLang="en-US" sz="36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685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D418925-3BB1-143B-E3C8-995A8BCEB1D9}"/>
              </a:ext>
            </a:extLst>
          </p:cNvPr>
          <p:cNvSpPr txBox="1"/>
          <p:nvPr/>
        </p:nvSpPr>
        <p:spPr>
          <a:xfrm>
            <a:off x="1157199" y="623189"/>
            <a:ext cx="10534058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用一根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米长的竹竿测量两个水池的深度（如图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，竹竿都竖直插到水池底部（池底为水泥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）。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哪一个水池深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?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比另一个水池深多少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?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8785119B-E0C4-BD4F-1771-EC3B8B4FEE94}"/>
              </a:ext>
            </a:extLst>
          </p:cNvPr>
          <p:cNvSpPr/>
          <p:nvPr/>
        </p:nvSpPr>
        <p:spPr>
          <a:xfrm>
            <a:off x="500743" y="73440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CE387FE-F864-2DB8-C2C5-98FB77095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835722"/>
            <a:ext cx="5170598" cy="1809125"/>
          </a:xfrm>
          <a:prstGeom prst="rect">
            <a:avLst/>
          </a:prstGeom>
        </p:spPr>
      </p:pic>
      <p:sp>
        <p:nvSpPr>
          <p:cNvPr id="6" name="Text Box 7">
            <a:extLst>
              <a:ext uri="{FF2B5EF4-FFF2-40B4-BE49-F238E27FC236}">
                <a16:creationId xmlns:a16="http://schemas.microsoft.com/office/drawing/2014/main" id="{AC531B69-73D6-4E20-441F-D3FDDE82ED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7199" y="2690191"/>
            <a:ext cx="3453712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marL="2286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楷体_GB2312" pitchFamily="49" charset="-122"/>
              </a:rPr>
              <a:t>1</a:t>
            </a: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楷体_GB2312" pitchFamily="49" charset="-122"/>
              </a:rPr>
              <a:t>米</a:t>
            </a: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楷体_GB2312" pitchFamily="49" charset="-122"/>
              </a:rPr>
              <a:t>=100</a:t>
            </a: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楷体_GB2312" pitchFamily="49" charset="-122"/>
              </a:rPr>
              <a:t>厘米</a:t>
            </a:r>
            <a:endParaRPr lang="zh-CN" altLang="en-US" sz="36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9B17040E-ECCF-043B-312E-18B1CA080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7199" y="3380406"/>
            <a:ext cx="3910912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marL="2286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楷体_GB2312" pitchFamily="49" charset="-122"/>
              </a:rPr>
              <a:t>100</a:t>
            </a:r>
            <a:r>
              <a:rPr lang="en-US" altLang="zh-CN" sz="3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楷体_GB2312" pitchFamily="49" charset="-122"/>
              </a:rPr>
              <a:t>-</a:t>
            </a: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楷体_GB2312" pitchFamily="49" charset="-122"/>
              </a:rPr>
              <a:t>30=70</a:t>
            </a:r>
            <a:r>
              <a:rPr lang="en-US" altLang="zh-CN" sz="3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楷体_GB2312" pitchFamily="49" charset="-122"/>
              </a:rPr>
              <a:t>(</a:t>
            </a: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楷体_GB2312" pitchFamily="49" charset="-122"/>
              </a:rPr>
              <a:t>厘米</a:t>
            </a:r>
            <a:r>
              <a:rPr lang="en-US" altLang="zh-CN" sz="3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楷体_GB2312" pitchFamily="49" charset="-122"/>
              </a:rPr>
              <a:t>)</a:t>
            </a:r>
            <a:endParaRPr lang="zh-CN" altLang="en-US" sz="36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 Box 7">
            <a:extLst>
              <a:ext uri="{FF2B5EF4-FFF2-40B4-BE49-F238E27FC236}">
                <a16:creationId xmlns:a16="http://schemas.microsoft.com/office/drawing/2014/main" id="{01735690-FD66-7301-3650-B3FFAC5F2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7199" y="4070621"/>
            <a:ext cx="3910912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marL="2286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楷体_GB2312" pitchFamily="49" charset="-122"/>
              </a:rPr>
              <a:t>100</a:t>
            </a:r>
            <a:r>
              <a:rPr lang="en-US" altLang="zh-CN" sz="3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楷体_GB2312" pitchFamily="49" charset="-122"/>
              </a:rPr>
              <a:t>-</a:t>
            </a: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楷体_GB2312" pitchFamily="49" charset="-122"/>
              </a:rPr>
              <a:t>20=80</a:t>
            </a:r>
            <a:r>
              <a:rPr lang="en-US" altLang="zh-CN" sz="3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楷体_GB2312" pitchFamily="49" charset="-122"/>
              </a:rPr>
              <a:t>(</a:t>
            </a: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楷体_GB2312" pitchFamily="49" charset="-122"/>
              </a:rPr>
              <a:t>厘米</a:t>
            </a:r>
            <a:r>
              <a:rPr lang="en-US" altLang="zh-CN" sz="3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楷体_GB2312" pitchFamily="49" charset="-122"/>
              </a:rPr>
              <a:t>)</a:t>
            </a:r>
            <a:endParaRPr lang="zh-CN" altLang="en-US" sz="36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E003A705-982F-E657-3252-DEAE67276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7199" y="4772679"/>
            <a:ext cx="1761099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marL="2286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楷体_GB2312" pitchFamily="49" charset="-122"/>
              </a:rPr>
              <a:t>70&lt;80</a:t>
            </a:r>
            <a:endParaRPr lang="zh-CN" altLang="en-US" sz="36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2EDD041C-6586-758F-08DC-785E08B160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5455" y="4760836"/>
            <a:ext cx="3910912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marL="2286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楷体_GB2312" pitchFamily="49" charset="-122"/>
              </a:rPr>
              <a:t>80</a:t>
            </a:r>
            <a:r>
              <a:rPr lang="en-US" altLang="zh-CN" sz="3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楷体_GB2312" pitchFamily="49" charset="-122"/>
              </a:rPr>
              <a:t>-</a:t>
            </a: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楷体_GB2312" pitchFamily="49" charset="-122"/>
              </a:rPr>
              <a:t>70=10</a:t>
            </a:r>
            <a:r>
              <a:rPr lang="en-US" altLang="zh-CN" sz="3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楷体_GB2312" pitchFamily="49" charset="-122"/>
              </a:rPr>
              <a:t>(</a:t>
            </a:r>
            <a:r>
              <a:rPr lang="zh-CN" altLang="en-US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楷体_GB2312" pitchFamily="49" charset="-122"/>
              </a:rPr>
              <a:t>厘米</a:t>
            </a:r>
            <a:r>
              <a:rPr lang="en-US" altLang="zh-CN" sz="3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楷体_GB2312" pitchFamily="49" charset="-122"/>
              </a:rPr>
              <a:t>)</a:t>
            </a:r>
            <a:endParaRPr lang="zh-CN" altLang="en-US" sz="36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E76BE6B-CEF6-537A-7F7B-755246773870}"/>
              </a:ext>
            </a:extLst>
          </p:cNvPr>
          <p:cNvSpPr txBox="1"/>
          <p:nvPr/>
        </p:nvSpPr>
        <p:spPr>
          <a:xfrm>
            <a:off x="1157198" y="5462894"/>
            <a:ext cx="9290307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marL="228600" indent="-228600" eaLnBrk="1" hangingPunct="1"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>
              <a:defRPr sz="2000" b="1">
                <a:latin typeface="楷体_GB2312" pitchFamily="49" charset="-122"/>
                <a:ea typeface="楷体_GB2312" pitchFamily="49" charset="-122"/>
              </a:defRPr>
            </a:lvl2pPr>
            <a:lvl3pPr marL="1143000" indent="-228600">
              <a:defRPr sz="2000" b="1">
                <a:latin typeface="楷体_GB2312" pitchFamily="49" charset="-122"/>
                <a:ea typeface="楷体_GB2312" pitchFamily="49" charset="-122"/>
              </a:defRPr>
            </a:lvl3pPr>
            <a:lvl4pPr marL="1600200" indent="-228600">
              <a:defRPr sz="2000" b="1">
                <a:latin typeface="楷体_GB2312" pitchFamily="49" charset="-122"/>
                <a:ea typeface="楷体_GB2312" pitchFamily="49" charset="-122"/>
              </a:defRPr>
            </a:lvl4pPr>
            <a:lvl5pPr marL="2057400" indent="-228600">
              <a:defRPr sz="2000" b="1">
                <a:latin typeface="楷体_GB2312" pitchFamily="49" charset="-122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楷体_GB2312" pitchFamily="49" charset="-122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楷体_GB2312" pitchFamily="49" charset="-122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楷体_GB2312" pitchFamily="49" charset="-122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楷体_GB2312" pitchFamily="49" charset="-122"/>
                <a:ea typeface="楷体_GB2312" pitchFamily="49" charset="-122"/>
              </a:defRPr>
            </a:lvl9pPr>
          </a:lstStyle>
          <a:p>
            <a:r>
              <a:rPr lang="zh-CN" altLang="en-US" dirty="0"/>
              <a:t>答：②号水池深，比另一个水池深</a:t>
            </a:r>
            <a:r>
              <a:rPr lang="en-US" altLang="zh-CN" dirty="0"/>
              <a:t>10</a:t>
            </a:r>
            <a:r>
              <a:rPr lang="zh-CN" altLang="en-US" dirty="0"/>
              <a:t>厘米。</a:t>
            </a:r>
          </a:p>
        </p:txBody>
      </p:sp>
    </p:spTree>
    <p:extLst>
      <p:ext uri="{BB962C8B-B14F-4D97-AF65-F5344CB8AC3E}">
        <p14:creationId xmlns:p14="http://schemas.microsoft.com/office/powerpoint/2010/main" val="67330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终止 15">
            <a:extLst>
              <a:ext uri="{FF2B5EF4-FFF2-40B4-BE49-F238E27FC236}">
                <a16:creationId xmlns:a16="http://schemas.microsoft.com/office/drawing/2014/main" id="{D9E37A59-0B9A-71B1-53E1-F053D94253B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课堂小结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F8CFC4A-E1F8-33AA-F44D-7850104DF1D7}"/>
              </a:ext>
            </a:extLst>
          </p:cNvPr>
          <p:cNvSpPr txBox="1"/>
          <p:nvPr/>
        </p:nvSpPr>
        <p:spPr>
          <a:xfrm>
            <a:off x="911967" y="1429699"/>
            <a:ext cx="8047207" cy="60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通过本节课的学习，你有什么收获？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B02788C-EE5E-E2ED-2F7E-DBE55AC7A3FA}"/>
              </a:ext>
            </a:extLst>
          </p:cNvPr>
          <p:cNvSpPr txBox="1"/>
          <p:nvPr/>
        </p:nvSpPr>
        <p:spPr>
          <a:xfrm>
            <a:off x="3502362" y="2248337"/>
            <a:ext cx="51872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表示物体的高度或长度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9F47253-E15D-63A9-A401-19270C7122DB}"/>
              </a:ext>
            </a:extLst>
          </p:cNvPr>
          <p:cNvSpPr txBox="1"/>
          <p:nvPr/>
        </p:nvSpPr>
        <p:spPr>
          <a:xfrm>
            <a:off x="911967" y="3017980"/>
            <a:ext cx="61041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</a:rPr>
              <a:t>一、要看清单位前面的数。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6E65030-EB2E-8631-C059-5B65387FF865}"/>
              </a:ext>
            </a:extLst>
          </p:cNvPr>
          <p:cNvSpPr txBox="1"/>
          <p:nvPr/>
        </p:nvSpPr>
        <p:spPr>
          <a:xfrm>
            <a:off x="911967" y="3748711"/>
            <a:ext cx="10537488" cy="1474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EE1D23"/>
                </a:solidFill>
              </a:rPr>
              <a:t>二、要用正确的单位：当物体比较长时，选用“米”作单位比较合适；较短时，选用“厘米”作单位比较合适。</a:t>
            </a:r>
          </a:p>
        </p:txBody>
      </p:sp>
    </p:spTree>
    <p:extLst>
      <p:ext uri="{BB962C8B-B14F-4D97-AF65-F5344CB8AC3E}">
        <p14:creationId xmlns:p14="http://schemas.microsoft.com/office/powerpoint/2010/main" val="642932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96E0B79-0FFA-850C-6E28-D0F540C050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流程图: 终止 5">
            <a:extLst>
              <a:ext uri="{FF2B5EF4-FFF2-40B4-BE49-F238E27FC236}">
                <a16:creationId xmlns:a16="http://schemas.microsoft.com/office/drawing/2014/main" id="{DF0A8F12-0260-4A50-6224-F821F27FF68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TextBox 48">
            <a:extLst>
              <a:ext uri="{FF2B5EF4-FFF2-40B4-BE49-F238E27FC236}">
                <a16:creationId xmlns:a16="http://schemas.microsoft.com/office/drawing/2014/main" id="{D599DA49-67C1-6CBA-4FC5-63D97A747408}"/>
              </a:ext>
            </a:extLst>
          </p:cNvPr>
          <p:cNvSpPr txBox="1"/>
          <p:nvPr/>
        </p:nvSpPr>
        <p:spPr>
          <a:xfrm>
            <a:off x="668687" y="1670087"/>
            <a:ext cx="1085462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Office 2013 - 2022 主题">
  <a:themeElements>
    <a:clrScheme name="Office 2013 - 2022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主题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6166</TotalTime>
  <Words>794</Words>
  <Application>Microsoft Office PowerPoint</Application>
  <PresentationFormat>宽屏</PresentationFormat>
  <Paragraphs>93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黑体</vt:lpstr>
      <vt:lpstr>华文琥珀</vt:lpstr>
      <vt:lpstr>楷体</vt:lpstr>
      <vt:lpstr>宋体</vt:lpstr>
      <vt:lpstr>微软雅黑</vt:lpstr>
      <vt:lpstr>Arial</vt:lpstr>
      <vt:lpstr>Calibri</vt:lpstr>
      <vt:lpstr>Calibri Light</vt:lpstr>
      <vt:lpstr>Times New Roman</vt:lpstr>
      <vt:lpstr>Office 2013 - 2022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Wangfen</cp:lastModifiedBy>
  <cp:revision>591</cp:revision>
  <dcterms:created xsi:type="dcterms:W3CDTF">2016-01-14T07:05:12Z</dcterms:created>
  <dcterms:modified xsi:type="dcterms:W3CDTF">2025-08-12T05:40:16Z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