
<file path=[Content_Types].xml><?xml version="1.0" encoding="utf-8"?>
<Types xmlns="http://schemas.openxmlformats.org/package/2006/content-types">
  <Default Extension="glb" ContentType="model/gltf.binary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2"/>
  </p:notesMasterIdLst>
  <p:handoutMasterIdLst>
    <p:handoutMasterId r:id="rId13"/>
  </p:handoutMasterIdLst>
  <p:sldIdLst>
    <p:sldId id="256" r:id="rId2"/>
    <p:sldId id="528" r:id="rId3"/>
    <p:sldId id="572" r:id="rId4"/>
    <p:sldId id="592" r:id="rId5"/>
    <p:sldId id="583" r:id="rId6"/>
    <p:sldId id="575" r:id="rId7"/>
    <p:sldId id="548" r:id="rId8"/>
    <p:sldId id="382" r:id="rId9"/>
  </p:sldIdLst>
  <p:sldSz cx="12192000" cy="6858000"/>
  <p:notesSz cx="6858000" cy="9144000"/>
  <p:custDataLst>
    <p:tags r:id="rId1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6E3"/>
    <a:srgbClr val="F04C35"/>
    <a:srgbClr val="FAF3CF"/>
    <a:srgbClr val="DCE68F"/>
    <a:srgbClr val="3333FF"/>
    <a:srgbClr val="FEF7E4"/>
    <a:srgbClr val="EE1D23"/>
    <a:srgbClr val="ED7D31"/>
    <a:srgbClr val="FAE7D9"/>
    <a:srgbClr val="2E72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5026" autoAdjust="0"/>
  </p:normalViewPr>
  <p:slideViewPr>
    <p:cSldViewPr snapToGrid="0">
      <p:cViewPr varScale="1">
        <p:scale>
          <a:sx n="70" d="100"/>
          <a:sy n="70" d="100"/>
        </p:scale>
        <p:origin x="9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2025/8/12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microsoft.com/office/2017/06/relationships/model3d" Target="../media/model3d2.glb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3619391" y="1313251"/>
            <a:ext cx="4953218" cy="1260000"/>
            <a:chOff x="950553" y="1163960"/>
            <a:chExt cx="4953218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2" y="1332295"/>
              <a:ext cx="369321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厘米和米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F99814E-82D4-B8C9-3640-298F4E85EB74}"/>
              </a:ext>
            </a:extLst>
          </p:cNvPr>
          <p:cNvSpPr txBox="1"/>
          <p:nvPr/>
        </p:nvSpPr>
        <p:spPr>
          <a:xfrm>
            <a:off x="1157199" y="1327849"/>
            <a:ext cx="1053405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生活中哪些物体的边可以看作线段？量一量它们的长度。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2BF31195-9C4D-4272-213B-D0FACB40BA6C}"/>
              </a:ext>
            </a:extLst>
          </p:cNvPr>
          <p:cNvSpPr/>
          <p:nvPr/>
        </p:nvSpPr>
        <p:spPr>
          <a:xfrm>
            <a:off x="500743" y="139887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BC73D1C9-9CF1-9CC9-0EEC-0D09C0F41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6008" y="2210499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B9294B78-60DF-6054-89A2-7B13C0CAAD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763899"/>
              </p:ext>
            </p:extLst>
          </p:nvPr>
        </p:nvGraphicFramePr>
        <p:xfrm>
          <a:off x="2032000" y="2974026"/>
          <a:ext cx="8128000" cy="23737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7844914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38061267"/>
                    </a:ext>
                  </a:extLst>
                </a:gridCol>
              </a:tblGrid>
              <a:tr h="79124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物体的边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长度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814051"/>
                  </a:ext>
                </a:extLst>
              </a:tr>
              <a:tr h="791243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411021"/>
                  </a:ext>
                </a:extLst>
              </a:tr>
              <a:tr h="791243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E72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563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D7DC583-09A1-1F90-DD9B-F1F6F55BF180}"/>
              </a:ext>
            </a:extLst>
          </p:cNvPr>
          <p:cNvSpPr txBox="1"/>
          <p:nvPr/>
        </p:nvSpPr>
        <p:spPr>
          <a:xfrm>
            <a:off x="1157199" y="870649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从长方体和正方体上，你能分别找到多少条线段？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0480B98-067D-66A3-28FD-9C7D34BEBD1D}"/>
              </a:ext>
            </a:extLst>
          </p:cNvPr>
          <p:cNvSpPr/>
          <p:nvPr/>
        </p:nvSpPr>
        <p:spPr>
          <a:xfrm>
            <a:off x="500743" y="92349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9F426CF9-7A3A-087E-D26C-DFC7F1CD9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56417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DCFD7E3-79FD-8709-FE26-2354BFED393E}"/>
              </a:ext>
            </a:extLst>
          </p:cNvPr>
          <p:cNvSpPr txBox="1"/>
          <p:nvPr/>
        </p:nvSpPr>
        <p:spPr>
          <a:xfrm>
            <a:off x="1088572" y="5240981"/>
            <a:ext cx="1060268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分别拿一个相应的积木，验证</a:t>
            </a:r>
            <a:r>
              <a:rPr lang="zh-CN" altLang="en-US"/>
              <a:t>你找得对不对</a:t>
            </a:r>
            <a:r>
              <a:rPr lang="zh-CN" altLang="en-US" dirty="0"/>
              <a:t>。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3D 模型 9">
                <a:extLst>
                  <a:ext uri="{FF2B5EF4-FFF2-40B4-BE49-F238E27FC236}">
                    <a16:creationId xmlns:a16="http://schemas.microsoft.com/office/drawing/2014/main" id="{4F12D416-75C4-4837-51BA-2E8FAB19F53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60146917"/>
                  </p:ext>
                </p:extLst>
              </p:nvPr>
            </p:nvGraphicFramePr>
            <p:xfrm>
              <a:off x="1948501" y="1564172"/>
              <a:ext cx="4044431" cy="349281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4044431" cy="3492815"/>
                    </a:xfrm>
                    <a:prstGeom prst="rect">
                      <a:avLst/>
                    </a:prstGeom>
                  </am3d:spPr>
                  <am3d:camera>
                    <am3d:pos x="0" y="0" z="6132440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994603" d="1000000"/>
                    <am3d:preTrans dx="22367621" dy="-1631290" dz="-2759758"/>
                    <am3d:scale>
                      <am3d:sx n="1000000" d="1000000"/>
                      <am3d:sy n="1000000" d="1000000"/>
                      <am3d:sz n="1000000" d="1000000"/>
                    </am3d:scale>
                    <am3d:rot ax="1248929" ay="-1830031" az="-655266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44782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3D 模型 9">
                <a:extLst>
                  <a:ext uri="{FF2B5EF4-FFF2-40B4-BE49-F238E27FC236}">
                    <a16:creationId xmlns:a16="http://schemas.microsoft.com/office/drawing/2014/main" id="{4F12D416-75C4-4837-51BA-2E8FAB19F53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48501" y="1564172"/>
                <a:ext cx="4044431" cy="34928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3D 模型 10">
                <a:extLst>
                  <a:ext uri="{FF2B5EF4-FFF2-40B4-BE49-F238E27FC236}">
                    <a16:creationId xmlns:a16="http://schemas.microsoft.com/office/drawing/2014/main" id="{DE475608-3308-C12F-843F-C716B518313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81704470"/>
                  </p:ext>
                </p:extLst>
              </p:nvPr>
            </p:nvGraphicFramePr>
            <p:xfrm>
              <a:off x="7577978" y="2199847"/>
              <a:ext cx="2353652" cy="280563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353652" cy="2805634"/>
                    </a:xfrm>
                    <a:prstGeom prst="rect">
                      <a:avLst/>
                    </a:prstGeom>
                  </am3d:spPr>
                  <am3d:camera>
                    <am3d:pos x="0" y="0" z="8107530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023159" d="1000000"/>
                    <am3d:preTrans dx="-26331986" dy="-3070924" dz="-43373735"/>
                    <am3d:scale>
                      <am3d:sx n="1000000" d="1000000"/>
                      <am3d:sy n="1000000" d="1000000"/>
                      <am3d:sz n="1000000" d="1000000"/>
                    </am3d:scale>
                    <am3d:rot ax="1776162" ay="-2434494" az="-1216878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86041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3D 模型 10">
                <a:extLst>
                  <a:ext uri="{FF2B5EF4-FFF2-40B4-BE49-F238E27FC236}">
                    <a16:creationId xmlns:a16="http://schemas.microsoft.com/office/drawing/2014/main" id="{DE475608-3308-C12F-843F-C716B518313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77978" y="2199847"/>
                <a:ext cx="2353652" cy="28056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3d.object.rotation.x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mph" presetSubtype="128" accel="1000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mph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3d.object.rotation.x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mph" presetSubtype="128" accel="1000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889872E-2DF2-1AB1-2AE1-CCA25A172A86}"/>
              </a:ext>
            </a:extLst>
          </p:cNvPr>
          <p:cNvSpPr txBox="1"/>
          <p:nvPr/>
        </p:nvSpPr>
        <p:spPr>
          <a:xfrm>
            <a:off x="1157199" y="1211118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里填上合适的单位。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DD44C26-A19C-0E36-CDAC-25FBBE8872A8}"/>
              </a:ext>
            </a:extLst>
          </p:cNvPr>
          <p:cNvSpPr/>
          <p:nvPr/>
        </p:nvSpPr>
        <p:spPr>
          <a:xfrm>
            <a:off x="500743" y="126396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9E4968B-C278-64C6-178C-B86EDAC43B2E}"/>
              </a:ext>
            </a:extLst>
          </p:cNvPr>
          <p:cNvSpPr txBox="1"/>
          <p:nvPr/>
        </p:nvSpPr>
        <p:spPr>
          <a:xfrm>
            <a:off x="1157199" y="2113887"/>
            <a:ext cx="10352662" cy="33111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）矿泉水瓶高约 </a:t>
            </a:r>
            <a:r>
              <a:rPr lang="en-US" altLang="zh-CN" dirty="0"/>
              <a:t>25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lang="zh-CN" altLang="en-US" dirty="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）书的厚度约是</a:t>
            </a:r>
            <a:r>
              <a:rPr lang="en-US" altLang="zh-CN" dirty="0"/>
              <a:t>1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lang="zh-CN" altLang="en-US" dirty="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）大象的高度约是</a:t>
            </a:r>
            <a:r>
              <a:rPr lang="en-US" altLang="zh-CN" dirty="0"/>
              <a:t>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lang="zh-CN" altLang="en-US" dirty="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）从操场一头走到另一头，有 </a:t>
            </a:r>
            <a:r>
              <a:rPr lang="en-US" altLang="zh-CN" dirty="0"/>
              <a:t>50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lang="zh-CN" altLang="en-US" dirty="0"/>
              <a:t>。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6144DAD1-7FDD-8DC1-2AA2-3EBC37143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6038" y="145168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356BB6D-D2E0-70FA-72C8-DE6F6D58FE45}"/>
              </a:ext>
            </a:extLst>
          </p:cNvPr>
          <p:cNvSpPr txBox="1"/>
          <p:nvPr/>
        </p:nvSpPr>
        <p:spPr>
          <a:xfrm>
            <a:off x="5988996" y="2276273"/>
            <a:ext cx="1293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74B9FFE-14D8-A817-A313-33C55752677A}"/>
              </a:ext>
            </a:extLst>
          </p:cNvPr>
          <p:cNvSpPr txBox="1"/>
          <p:nvPr/>
        </p:nvSpPr>
        <p:spPr>
          <a:xfrm>
            <a:off x="5638801" y="3105834"/>
            <a:ext cx="1293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1FD6317-64E3-B2BC-1D7D-D9FF5ED7C60A}"/>
              </a:ext>
            </a:extLst>
          </p:cNvPr>
          <p:cNvSpPr txBox="1"/>
          <p:nvPr/>
        </p:nvSpPr>
        <p:spPr>
          <a:xfrm>
            <a:off x="6314874" y="3927095"/>
            <a:ext cx="1293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1F2735B-8BF2-BBB6-F6D2-386517B29033}"/>
              </a:ext>
            </a:extLst>
          </p:cNvPr>
          <p:cNvSpPr txBox="1"/>
          <p:nvPr/>
        </p:nvSpPr>
        <p:spPr>
          <a:xfrm>
            <a:off x="8949629" y="4749530"/>
            <a:ext cx="1293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</a:p>
        </p:txBody>
      </p:sp>
    </p:spTree>
    <p:extLst>
      <p:ext uri="{BB962C8B-B14F-4D97-AF65-F5344CB8AC3E}">
        <p14:creationId xmlns:p14="http://schemas.microsoft.com/office/powerpoint/2010/main" val="68502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C6338A3-B376-6E93-B1F5-2581C3040A2F}"/>
              </a:ext>
            </a:extLst>
          </p:cNvPr>
          <p:cNvSpPr txBox="1"/>
          <p:nvPr/>
        </p:nvSpPr>
        <p:spPr>
          <a:xfrm>
            <a:off x="1157199" y="478406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量一量，乌龟要爬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厘米才能吃到小鱼。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E6647DE-A1AA-BD55-FC75-EC037542C06F}"/>
              </a:ext>
            </a:extLst>
          </p:cNvPr>
          <p:cNvSpPr/>
          <p:nvPr/>
        </p:nvSpPr>
        <p:spPr>
          <a:xfrm>
            <a:off x="500743" y="53125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9506677D-DEE9-D364-4C22-0CE8A5771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24426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8CC3B1B-2723-5D04-5AFE-EFDDBB568763}"/>
              </a:ext>
            </a:extLst>
          </p:cNvPr>
          <p:cNvSpPr txBox="1"/>
          <p:nvPr/>
        </p:nvSpPr>
        <p:spPr>
          <a:xfrm>
            <a:off x="5419865" y="517817"/>
            <a:ext cx="778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C6A1D21-3488-07DC-CEE3-25D2543EBA94}"/>
              </a:ext>
            </a:extLst>
          </p:cNvPr>
          <p:cNvSpPr txBox="1"/>
          <p:nvPr/>
        </p:nvSpPr>
        <p:spPr>
          <a:xfrm>
            <a:off x="1088572" y="5806113"/>
            <a:ext cx="715342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请你提出一个数学问题并解答。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6D372C74-B180-BDAC-D28F-970E75D112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8200" y="962918"/>
            <a:ext cx="10515600" cy="488964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C394A36-71B6-6D2F-2534-DCE842D16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0000">
            <a:off x="3784959" y="1905298"/>
            <a:ext cx="11315700" cy="101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F35725A-F885-2DCE-B521-6229E3FBE1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8200" y="962918"/>
            <a:ext cx="10515600" cy="488964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299A60A-904C-2BC6-8BC6-3347FBF17F78}"/>
              </a:ext>
            </a:extLst>
          </p:cNvPr>
          <p:cNvSpPr txBox="1"/>
          <p:nvPr/>
        </p:nvSpPr>
        <p:spPr>
          <a:xfrm>
            <a:off x="647306" y="311913"/>
            <a:ext cx="7521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蚂蚁要爬几厘米就能吃到苹果？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6BEDC72-1BC5-1E74-4921-FCCABD878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2573">
            <a:off x="2083978" y="3251642"/>
            <a:ext cx="11315700" cy="101714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7AC5BF7-9AFC-3061-159D-B3DE833C4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9521">
            <a:off x="3198466" y="5604569"/>
            <a:ext cx="11315700" cy="101714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6E82592-1B41-2290-81D0-7B315CCDA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8119">
            <a:off x="6534150" y="5700624"/>
            <a:ext cx="11315700" cy="101714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101C2FE-B2F0-8409-BD1D-25D8BB398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1425" y="1074562"/>
            <a:ext cx="46899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2+3+2=7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（厘米）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01BEE0F-5A36-31E2-F2AB-847C0B2A5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305" y="1728464"/>
            <a:ext cx="77313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口</a:t>
            </a:r>
            <a:r>
              <a:rPr lang="zh-CN" altLang="zh-CN" dirty="0"/>
              <a:t>答：蚂蚁要爬</a:t>
            </a:r>
            <a:r>
              <a:rPr lang="en-US" altLang="zh-CN" dirty="0"/>
              <a:t>7</a:t>
            </a:r>
            <a:r>
              <a:rPr lang="zh-CN" altLang="en-US" dirty="0"/>
              <a:t>厘米就能吃到苹果。</a:t>
            </a: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2B75F0B-BAF2-F25D-1C84-199841F61B98}"/>
              </a:ext>
            </a:extLst>
          </p:cNvPr>
          <p:cNvSpPr txBox="1"/>
          <p:nvPr/>
        </p:nvSpPr>
        <p:spPr>
          <a:xfrm>
            <a:off x="1141445" y="2659559"/>
            <a:ext cx="9909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通过本节课的练习，你有哪些收获？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TextBox 48">
            <a:extLst>
              <a:ext uri="{FF2B5EF4-FFF2-40B4-BE49-F238E27FC236}">
                <a16:creationId xmlns:a16="http://schemas.microsoft.com/office/drawing/2014/main" id="{D599DA49-67C1-6CBA-4FC5-63D97A747408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5682</TotalTime>
  <Words>244</Words>
  <Application>Microsoft Office PowerPoint</Application>
  <PresentationFormat>宽屏</PresentationFormat>
  <Paragraphs>37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Wangfen</cp:lastModifiedBy>
  <cp:revision>583</cp:revision>
  <dcterms:created xsi:type="dcterms:W3CDTF">2016-01-14T07:05:12Z</dcterms:created>
  <dcterms:modified xsi:type="dcterms:W3CDTF">2025-08-12T05:41:14Z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