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4"/>
  </p:notesMasterIdLst>
  <p:handoutMasterIdLst>
    <p:handoutMasterId r:id="rId15"/>
  </p:handoutMasterIdLst>
  <p:sldIdLst>
    <p:sldId id="256" r:id="rId2"/>
    <p:sldId id="570" r:id="rId3"/>
    <p:sldId id="593" r:id="rId4"/>
    <p:sldId id="552" r:id="rId5"/>
    <p:sldId id="586" r:id="rId6"/>
    <p:sldId id="572" r:id="rId7"/>
    <p:sldId id="575" r:id="rId8"/>
    <p:sldId id="589" r:id="rId9"/>
    <p:sldId id="548" r:id="rId10"/>
    <p:sldId id="382" r:id="rId11"/>
  </p:sldIdLst>
  <p:sldSz cx="12192000" cy="6858000"/>
  <p:notesSz cx="6858000" cy="9144000"/>
  <p:custDataLst>
    <p:tags r:id="rId1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FDF7E3"/>
    <a:srgbClr val="FCEFCF"/>
    <a:srgbClr val="F5E8A2"/>
    <a:srgbClr val="FFFDEB"/>
    <a:srgbClr val="FCF2E9"/>
    <a:srgbClr val="F04C35"/>
    <a:srgbClr val="FAE7D9"/>
    <a:srgbClr val="2E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70" d="100"/>
          <a:sy n="70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043866" y="2954568"/>
            <a:ext cx="1010426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认识东、南、西、北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E237715-068F-5629-FF1E-F988D5C51E5C}"/>
              </a:ext>
            </a:extLst>
          </p:cNvPr>
          <p:cNvGrpSpPr/>
          <p:nvPr/>
        </p:nvGrpSpPr>
        <p:grpSpPr>
          <a:xfrm>
            <a:off x="3342348" y="1163960"/>
            <a:ext cx="5507304" cy="1260000"/>
            <a:chOff x="2683913" y="1163960"/>
            <a:chExt cx="5507304" cy="1260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0EBC847-0F0A-2172-FB8A-7DDE3345A0F1}"/>
                </a:ext>
              </a:extLst>
            </p:cNvPr>
            <p:cNvSpPr txBox="1"/>
            <p:nvPr/>
          </p:nvSpPr>
          <p:spPr>
            <a:xfrm>
              <a:off x="3681565" y="1332295"/>
              <a:ext cx="450965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校园小导游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A1A0EC69-5E2E-0DD4-CB45-6628FFC45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8391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208C525-AB37-7E8E-4812-B81887EDA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29531" y="1330598"/>
              <a:ext cx="968765" cy="9267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1AEBE38-E5BF-EBCB-4433-CDDC0C7AA3D6}"/>
              </a:ext>
            </a:extLst>
          </p:cNvPr>
          <p:cNvGrpSpPr/>
          <p:nvPr/>
        </p:nvGrpSpPr>
        <p:grpSpPr>
          <a:xfrm>
            <a:off x="5881221" y="116477"/>
            <a:ext cx="6310779" cy="6741523"/>
            <a:chOff x="4915326" y="58238"/>
            <a:chExt cx="6310779" cy="674152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4F562CE-190D-5E0F-04C0-1294C9674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5326" y="58238"/>
              <a:ext cx="6310779" cy="6741523"/>
            </a:xfrm>
            <a:prstGeom prst="rect">
              <a:avLst/>
            </a:prstGeom>
          </p:spPr>
        </p:pic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BBAB0859-515D-6AB7-DFAD-648923DB18FC}"/>
                </a:ext>
              </a:extLst>
            </p:cNvPr>
            <p:cNvSpPr/>
            <p:nvPr/>
          </p:nvSpPr>
          <p:spPr>
            <a:xfrm>
              <a:off x="5969539" y="350197"/>
              <a:ext cx="791183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食堂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A30DF5B4-FC5D-7E17-7E17-A1B32D9A5DDF}"/>
                </a:ext>
              </a:extLst>
            </p:cNvPr>
            <p:cNvSpPr/>
            <p:nvPr/>
          </p:nvSpPr>
          <p:spPr>
            <a:xfrm>
              <a:off x="7598923" y="226786"/>
              <a:ext cx="943583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教学楼</a:t>
              </a: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DD96AAE7-0E5D-8DE8-57C6-E3B3017E804B}"/>
                </a:ext>
              </a:extLst>
            </p:cNvPr>
            <p:cNvSpPr/>
            <p:nvPr/>
          </p:nvSpPr>
          <p:spPr>
            <a:xfrm>
              <a:off x="9313615" y="463155"/>
              <a:ext cx="1141380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多功能厅</a:t>
              </a: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1580E891-7109-3D1C-AD2E-FAF95C2EDB39}"/>
                </a:ext>
              </a:extLst>
            </p:cNvPr>
            <p:cNvSpPr/>
            <p:nvPr/>
          </p:nvSpPr>
          <p:spPr>
            <a:xfrm>
              <a:off x="5497747" y="2736522"/>
              <a:ext cx="943583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体育馆</a:t>
              </a: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B83BCFB3-CF47-217A-6870-6BA630B50A33}"/>
                </a:ext>
              </a:extLst>
            </p:cNvPr>
            <p:cNvSpPr/>
            <p:nvPr/>
          </p:nvSpPr>
          <p:spPr>
            <a:xfrm>
              <a:off x="9884305" y="2574200"/>
              <a:ext cx="943583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图书馆</a:t>
              </a: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7C4507DC-F92B-36D3-57EA-842FA37DE07F}"/>
                </a:ext>
              </a:extLst>
            </p:cNvPr>
            <p:cNvSpPr/>
            <p:nvPr/>
          </p:nvSpPr>
          <p:spPr>
            <a:xfrm>
              <a:off x="5421547" y="4583315"/>
              <a:ext cx="943583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科技馆</a:t>
              </a: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0A74DDFA-D1E1-4E42-535B-4971BEF71569}"/>
                </a:ext>
              </a:extLst>
            </p:cNvPr>
            <p:cNvSpPr/>
            <p:nvPr/>
          </p:nvSpPr>
          <p:spPr>
            <a:xfrm>
              <a:off x="9643351" y="5401447"/>
              <a:ext cx="943583" cy="369651"/>
            </a:xfrm>
            <a:prstGeom prst="roundRect">
              <a:avLst/>
            </a:prstGeom>
            <a:solidFill>
              <a:srgbClr val="FCF2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存车处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0A3EFE82-4734-0D85-B277-FA07328050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87" y="1331598"/>
            <a:ext cx="2085312" cy="2097401"/>
          </a:xfrm>
          <a:prstGeom prst="rect">
            <a:avLst/>
          </a:prstGeom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F80CBF2D-0656-6AA7-5B0B-DBA863F4DD67}"/>
              </a:ext>
            </a:extLst>
          </p:cNvPr>
          <p:cNvSpPr/>
          <p:nvPr/>
        </p:nvSpPr>
        <p:spPr>
          <a:xfrm>
            <a:off x="1666018" y="1268943"/>
            <a:ext cx="3695390" cy="2097401"/>
          </a:xfrm>
          <a:prstGeom prst="wedgeRoundRectCallout">
            <a:avLst>
              <a:gd name="adj1" fmla="val -59309"/>
              <a:gd name="adj2" fmla="val -1305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仔细观察，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说一说校园哪里有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哪些建筑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和设施。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3D4B1F9-ABF0-E679-092A-90195E4E1AAA}"/>
              </a:ext>
            </a:extLst>
          </p:cNvPr>
          <p:cNvGrpSpPr/>
          <p:nvPr/>
        </p:nvGrpSpPr>
        <p:grpSpPr>
          <a:xfrm>
            <a:off x="323915" y="3573601"/>
            <a:ext cx="5304196" cy="2740311"/>
            <a:chOff x="323915" y="3573601"/>
            <a:chExt cx="5304196" cy="274031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1F12D3B-95F6-BAA6-C1E1-BE036FFC260F}"/>
                </a:ext>
              </a:extLst>
            </p:cNvPr>
            <p:cNvSpPr txBox="1"/>
            <p:nvPr/>
          </p:nvSpPr>
          <p:spPr>
            <a:xfrm>
              <a:off x="386061" y="3636256"/>
              <a:ext cx="5242050" cy="267765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描述时会用到哪些方向词？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需要用参照物说明吗？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在不同的地方描述的一样吗？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4.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在同一地方面朝不同方向描述的一样吗？</a:t>
              </a:r>
              <a:endParaRPr 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9DF89E6D-6A20-2036-2B1F-060D9FD77458}"/>
                </a:ext>
              </a:extLst>
            </p:cNvPr>
            <p:cNvSpPr txBox="1"/>
            <p:nvPr/>
          </p:nvSpPr>
          <p:spPr>
            <a:xfrm>
              <a:off x="323915" y="3573601"/>
              <a:ext cx="1903114" cy="4616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任务一：</a:t>
              </a:r>
              <a:endParaRPr lang="en-US" sz="24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19059B1-45EA-2BC2-EF43-5FFFDFA89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819" y="-381000"/>
            <a:ext cx="12086761" cy="12915900"/>
          </a:xfrm>
          <a:prstGeom prst="rect">
            <a:avLst/>
          </a:prstGeom>
        </p:spPr>
      </p:pic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5889D92A-E1E1-809B-88E6-AD7D1D5FDB10}"/>
              </a:ext>
            </a:extLst>
          </p:cNvPr>
          <p:cNvSpPr/>
          <p:nvPr/>
        </p:nvSpPr>
        <p:spPr>
          <a:xfrm>
            <a:off x="3814635" y="4737680"/>
            <a:ext cx="2903038" cy="1264595"/>
          </a:xfrm>
          <a:prstGeom prst="wedgeRoundRectCallout">
            <a:avLst>
              <a:gd name="adj1" fmla="val 55948"/>
              <a:gd name="adj2" fmla="val 3321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教学楼在操场的左边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D211C2EA-DA2C-80BE-91BB-5EB9E7D2639A}"/>
              </a:ext>
            </a:extLst>
          </p:cNvPr>
          <p:cNvSpPr/>
          <p:nvPr/>
        </p:nvSpPr>
        <p:spPr>
          <a:xfrm>
            <a:off x="8210599" y="4737680"/>
            <a:ext cx="2932236" cy="1264594"/>
          </a:xfrm>
          <a:prstGeom prst="wedgeRoundRectCallout">
            <a:avLst>
              <a:gd name="adj1" fmla="val -54569"/>
              <a:gd name="adj2" fmla="val 3821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教学楼在操场的右边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4E83F111-F905-F1C5-DD5F-D74DD2761412}"/>
              </a:ext>
            </a:extLst>
          </p:cNvPr>
          <p:cNvSpPr/>
          <p:nvPr/>
        </p:nvSpPr>
        <p:spPr>
          <a:xfrm>
            <a:off x="5861016" y="3215802"/>
            <a:ext cx="4028779" cy="1264595"/>
          </a:xfrm>
          <a:prstGeom prst="wedgeRoundRectCallout">
            <a:avLst>
              <a:gd name="adj1" fmla="val -8987"/>
              <a:gd name="adj2" fmla="val 13388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教学楼到底在操场的左边还是右边呢？</a:t>
            </a:r>
          </a:p>
        </p:txBody>
      </p:sp>
    </p:spTree>
    <p:extLst>
      <p:ext uri="{BB962C8B-B14F-4D97-AF65-F5344CB8AC3E}">
        <p14:creationId xmlns:p14="http://schemas.microsoft.com/office/powerpoint/2010/main" val="142267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3">
            <a:extLst>
              <a:ext uri="{FF2B5EF4-FFF2-40B4-BE49-F238E27FC236}">
                <a16:creationId xmlns:a16="http://schemas.microsoft.com/office/drawing/2014/main" id="{60BA950F-A9BE-3DC1-5D4C-202BB16C6CF9}"/>
              </a:ext>
            </a:extLst>
          </p:cNvPr>
          <p:cNvSpPr/>
          <p:nvPr/>
        </p:nvSpPr>
        <p:spPr>
          <a:xfrm>
            <a:off x="523812" y="1149890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lt"/>
              </a:rPr>
              <a:t>认一认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6BD060-1F92-0E61-F70B-16EDC966B2FB}"/>
              </a:ext>
            </a:extLst>
          </p:cNvPr>
          <p:cNvSpPr txBox="1"/>
          <p:nvPr/>
        </p:nvSpPr>
        <p:spPr>
          <a:xfrm>
            <a:off x="2962477" y="1216625"/>
            <a:ext cx="62670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怎样辨认东、南、西、北呢？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1D64FF5-822C-CC82-6C0F-B66D01993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79" y="2166414"/>
            <a:ext cx="5617520" cy="3192389"/>
          </a:xfrm>
          <a:prstGeom prst="rect">
            <a:avLst/>
          </a:prstGeom>
        </p:spPr>
      </p:pic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E66986C2-8632-C272-6839-8C0ED762438E}"/>
              </a:ext>
            </a:extLst>
          </p:cNvPr>
          <p:cNvSpPr/>
          <p:nvPr/>
        </p:nvSpPr>
        <p:spPr>
          <a:xfrm>
            <a:off x="3344378" y="3511153"/>
            <a:ext cx="4158345" cy="1803187"/>
          </a:xfrm>
          <a:prstGeom prst="wedgeRoundRectCallout">
            <a:avLst>
              <a:gd name="adj1" fmla="val -62578"/>
              <a:gd name="adj2" fmla="val -3378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科学课上学过，可以看太阳辨方向，太阳每天东升西落。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4FC7AC-732D-D1A8-6487-F40DC8569D80}"/>
              </a:ext>
            </a:extLst>
          </p:cNvPr>
          <p:cNvSpPr txBox="1"/>
          <p:nvPr/>
        </p:nvSpPr>
        <p:spPr>
          <a:xfrm>
            <a:off x="410413" y="5660230"/>
            <a:ext cx="6104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早晨起来面向太阳，前面是</a:t>
            </a:r>
            <a:r>
              <a:rPr lang="zh-CN" altLang="en-US" dirty="0">
                <a:solidFill>
                  <a:srgbClr val="EE1D23"/>
                </a:solidFill>
              </a:rPr>
              <a:t>东</a:t>
            </a:r>
            <a:r>
              <a:rPr lang="zh-CN" altLang="en-US" dirty="0"/>
              <a:t>，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0964E2-392C-D337-BE78-4F2BE54E34F9}"/>
              </a:ext>
            </a:extLst>
          </p:cNvPr>
          <p:cNvSpPr txBox="1"/>
          <p:nvPr/>
        </p:nvSpPr>
        <p:spPr>
          <a:xfrm>
            <a:off x="4868679" y="260719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东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26AB4363-A9ED-4EBA-37EC-CB2B967C93F7}"/>
              </a:ext>
            </a:extLst>
          </p:cNvPr>
          <p:cNvCxnSpPr>
            <a:cxnSpLocks/>
          </p:cNvCxnSpPr>
          <p:nvPr/>
        </p:nvCxnSpPr>
        <p:spPr>
          <a:xfrm flipV="1">
            <a:off x="966995" y="3059753"/>
            <a:ext cx="3901684" cy="943574"/>
          </a:xfrm>
          <a:prstGeom prst="straightConnector1">
            <a:avLst/>
          </a:prstGeom>
          <a:ln w="19050">
            <a:solidFill>
              <a:srgbClr val="EE1D2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59CC6C2B-899B-61A2-E6E3-AC6743D4B554}"/>
              </a:ext>
            </a:extLst>
          </p:cNvPr>
          <p:cNvSpPr txBox="1"/>
          <p:nvPr/>
        </p:nvSpPr>
        <p:spPr>
          <a:xfrm>
            <a:off x="5979268" y="5660230"/>
            <a:ext cx="230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后面是</a:t>
            </a:r>
            <a:r>
              <a:rPr lang="zh-CN" altLang="en-US" dirty="0">
                <a:solidFill>
                  <a:srgbClr val="EE1D23"/>
                </a:solidFill>
              </a:rPr>
              <a:t>西</a:t>
            </a:r>
            <a:r>
              <a:rPr lang="zh-CN" altLang="en-US" dirty="0"/>
              <a:t>，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AEBD2B3-C7DB-25FC-DD1F-9D820FD584D8}"/>
              </a:ext>
            </a:extLst>
          </p:cNvPr>
          <p:cNvSpPr txBox="1"/>
          <p:nvPr/>
        </p:nvSpPr>
        <p:spPr>
          <a:xfrm>
            <a:off x="399379" y="370264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5E36DAA-5B5F-F400-A47E-AF7214D54639}"/>
              </a:ext>
            </a:extLst>
          </p:cNvPr>
          <p:cNvSpPr txBox="1"/>
          <p:nvPr/>
        </p:nvSpPr>
        <p:spPr>
          <a:xfrm>
            <a:off x="7836229" y="5660230"/>
            <a:ext cx="230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左面是</a:t>
            </a:r>
            <a:r>
              <a:rPr lang="zh-CN" altLang="en-US" dirty="0">
                <a:solidFill>
                  <a:srgbClr val="EE1D23"/>
                </a:solidFill>
              </a:rPr>
              <a:t>北</a:t>
            </a:r>
            <a:r>
              <a:rPr lang="zh-CN" altLang="en-US" dirty="0"/>
              <a:t>，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2D74E45-BF21-8428-AB8A-CDE84806A116}"/>
              </a:ext>
            </a:extLst>
          </p:cNvPr>
          <p:cNvSpPr txBox="1"/>
          <p:nvPr/>
        </p:nvSpPr>
        <p:spPr>
          <a:xfrm>
            <a:off x="9693190" y="5660230"/>
            <a:ext cx="230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右面是</a:t>
            </a:r>
            <a:r>
              <a:rPr lang="zh-CN" altLang="en-US" dirty="0">
                <a:solidFill>
                  <a:srgbClr val="EE1D23"/>
                </a:solidFill>
              </a:rPr>
              <a:t>南</a:t>
            </a:r>
            <a:r>
              <a:rPr lang="zh-CN" altLang="en-US" dirty="0"/>
              <a:t>。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C10C823C-E393-8D9E-332E-2F5C6EF98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175" y="1303607"/>
            <a:ext cx="2295525" cy="2932953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8090403A-88CA-42B2-1592-E53883E762F0}"/>
              </a:ext>
            </a:extLst>
          </p:cNvPr>
          <p:cNvSpPr txBox="1"/>
          <p:nvPr/>
        </p:nvSpPr>
        <p:spPr>
          <a:xfrm>
            <a:off x="8539553" y="4404696"/>
            <a:ext cx="2348769" cy="954107"/>
          </a:xfrm>
          <a:prstGeom prst="rect">
            <a:avLst/>
          </a:prstGeom>
          <a:solidFill>
            <a:srgbClr val="FCF2E9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可以用指南针辨别方向。</a:t>
            </a:r>
          </a:p>
        </p:txBody>
      </p:sp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8164A7DA-15FD-A700-B8F8-4AFF825D00D3}"/>
              </a:ext>
            </a:extLst>
          </p:cNvPr>
          <p:cNvSpPr/>
          <p:nvPr/>
        </p:nvSpPr>
        <p:spPr>
          <a:xfrm>
            <a:off x="169764" y="13274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3" grpId="0"/>
      <p:bldP spid="31" grpId="0"/>
      <p:bldP spid="32" grpId="0"/>
      <p:bldP spid="33" grpId="0"/>
      <p:bldP spid="35" grpId="0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F9A252A-FEB5-AB41-FD96-787AAF66A9E2}"/>
              </a:ext>
            </a:extLst>
          </p:cNvPr>
          <p:cNvSpPr txBox="1"/>
          <p:nvPr/>
        </p:nvSpPr>
        <p:spPr>
          <a:xfrm>
            <a:off x="491546" y="253911"/>
            <a:ext cx="10825200" cy="71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 eaLnBrk="1" hangingPunct="1">
              <a:lnSpc>
                <a:spcPct val="125000"/>
              </a:lnSpc>
            </a:pP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校园里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认一认方向，并完成</a:t>
            </a:r>
            <a:r>
              <a:rPr lang="zh-CN" altLang="en-US" sz="36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记录单。</a:t>
            </a:r>
            <a:endParaRPr lang="en-US" altLang="zh-CN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021C98A-05AA-40E8-2E38-6C57F57DD1B0}"/>
              </a:ext>
            </a:extLst>
          </p:cNvPr>
          <p:cNvSpPr/>
          <p:nvPr/>
        </p:nvSpPr>
        <p:spPr>
          <a:xfrm>
            <a:off x="692294" y="1065114"/>
            <a:ext cx="10290031" cy="3224710"/>
          </a:xfrm>
          <a:prstGeom prst="rect">
            <a:avLst/>
          </a:prstGeom>
          <a:solidFill>
            <a:srgbClr val="FFFDEB"/>
          </a:solidFill>
          <a:ln w="38100">
            <a:solidFill>
              <a:srgbClr val="F5E8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eaLnBrk="1" hangingPunct="1">
              <a:lnSpc>
                <a:spcPct val="150000"/>
              </a:lnSpc>
              <a:buAutoNum type="arabicPeriod"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面向北，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后面是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，左面是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，右面是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AutoNum type="arabicPeriod"/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相对，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相对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AutoNum type="arabicPeriod"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校园的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东面有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),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南面有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西面有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，北面有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1F528D-2457-BBED-4921-85230ED3D4AC}"/>
              </a:ext>
            </a:extLst>
          </p:cNvPr>
          <p:cNvSpPr txBox="1"/>
          <p:nvPr/>
        </p:nvSpPr>
        <p:spPr>
          <a:xfrm>
            <a:off x="832971" y="4676607"/>
            <a:ext cx="9399509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想一想，太阳平常最早从校园哪个地方升起来的？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确定东方以后，再按照前后左右说一说另外三个方向。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8C81830-153C-91F9-F25E-802AAB0841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63075" y="2677469"/>
            <a:ext cx="2295525" cy="293295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2FC0CC8-36E4-CBC8-4229-A95FF4FFB637}"/>
              </a:ext>
            </a:extLst>
          </p:cNvPr>
          <p:cNvSpPr txBox="1"/>
          <p:nvPr/>
        </p:nvSpPr>
        <p:spPr>
          <a:xfrm>
            <a:off x="767800" y="4585656"/>
            <a:ext cx="1903114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任务二：</a:t>
            </a:r>
            <a:endParaRPr 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04F631B6-0925-CE92-A7B6-881186E663A0}"/>
              </a:ext>
            </a:extLst>
          </p:cNvPr>
          <p:cNvSpPr/>
          <p:nvPr/>
        </p:nvSpPr>
        <p:spPr>
          <a:xfrm>
            <a:off x="372746" y="396280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lt"/>
              </a:rPr>
              <a:t>做一做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1984167-5C2D-C410-2053-E09B10F4513E}"/>
              </a:ext>
            </a:extLst>
          </p:cNvPr>
          <p:cNvSpPr txBox="1"/>
          <p:nvPr/>
        </p:nvSpPr>
        <p:spPr>
          <a:xfrm>
            <a:off x="1698871" y="4806420"/>
            <a:ext cx="8794258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折一折，写上东、南、西、北四个方向；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试一试，用这个方向牌检测一下你刚刚填写的校园不同方向的场所吧！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03883D-E71A-81F1-A463-C7B1091C9270}"/>
              </a:ext>
            </a:extLst>
          </p:cNvPr>
          <p:cNvSpPr/>
          <p:nvPr/>
        </p:nvSpPr>
        <p:spPr>
          <a:xfrm>
            <a:off x="2677002" y="2067657"/>
            <a:ext cx="2198451" cy="219845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D42D3EDE-B354-284F-73E4-D5EDA9BB8C7F}"/>
              </a:ext>
            </a:extLst>
          </p:cNvPr>
          <p:cNvSpPr/>
          <p:nvPr/>
        </p:nvSpPr>
        <p:spPr>
          <a:xfrm>
            <a:off x="5370968" y="2894508"/>
            <a:ext cx="690664" cy="5447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096773B-C3EC-7753-E058-8BE38EE34A25}"/>
              </a:ext>
            </a:extLst>
          </p:cNvPr>
          <p:cNvGrpSpPr/>
          <p:nvPr/>
        </p:nvGrpSpPr>
        <p:grpSpPr>
          <a:xfrm>
            <a:off x="6618848" y="2130250"/>
            <a:ext cx="2198451" cy="2198451"/>
            <a:chOff x="7456561" y="4159922"/>
            <a:chExt cx="2198451" cy="219845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B80F444-F868-03A9-67D8-9984114274A4}"/>
                </a:ext>
              </a:extLst>
            </p:cNvPr>
            <p:cNvSpPr/>
            <p:nvPr/>
          </p:nvSpPr>
          <p:spPr>
            <a:xfrm>
              <a:off x="7456561" y="4159922"/>
              <a:ext cx="2198451" cy="219845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753EC9C-EE68-15CC-043B-5836F8FEE92F}"/>
                </a:ext>
              </a:extLst>
            </p:cNvPr>
            <p:cNvCxnSpPr>
              <a:stCxn id="14" idx="1"/>
              <a:endCxn id="14" idx="3"/>
            </p:cNvCxnSpPr>
            <p:nvPr/>
          </p:nvCxnSpPr>
          <p:spPr>
            <a:xfrm>
              <a:off x="7456561" y="5259148"/>
              <a:ext cx="219845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436901D-399F-5277-8A88-58A7C9A86A14}"/>
                </a:ext>
              </a:extLst>
            </p:cNvPr>
            <p:cNvCxnSpPr>
              <a:cxnSpLocks/>
              <a:stCxn id="14" idx="2"/>
              <a:endCxn id="14" idx="0"/>
            </p:cNvCxnSpPr>
            <p:nvPr/>
          </p:nvCxnSpPr>
          <p:spPr>
            <a:xfrm flipV="1">
              <a:off x="8555787" y="4159922"/>
              <a:ext cx="0" cy="2198451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BE8B72E-F834-7102-5165-0418C5AAF369}"/>
                </a:ext>
              </a:extLst>
            </p:cNvPr>
            <p:cNvSpPr txBox="1"/>
            <p:nvPr/>
          </p:nvSpPr>
          <p:spPr>
            <a:xfrm>
              <a:off x="9051303" y="4996501"/>
              <a:ext cx="545342" cy="523220"/>
            </a:xfrm>
            <a:prstGeom prst="rect">
              <a:avLst/>
            </a:prstGeom>
            <a:solidFill>
              <a:srgbClr val="FCEFCF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/>
                <a:t>东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B7B879E-6BA5-3879-4A2C-8B533B6DE7AE}"/>
                </a:ext>
              </a:extLst>
            </p:cNvPr>
            <p:cNvSpPr txBox="1"/>
            <p:nvPr/>
          </p:nvSpPr>
          <p:spPr>
            <a:xfrm>
              <a:off x="7514930" y="4996501"/>
              <a:ext cx="545342" cy="523220"/>
            </a:xfrm>
            <a:prstGeom prst="rect">
              <a:avLst/>
            </a:prstGeom>
            <a:solidFill>
              <a:srgbClr val="FCEFCF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/>
                <a:t>西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876C8C3-69CA-D89C-B932-D654B2F03125}"/>
                </a:ext>
              </a:extLst>
            </p:cNvPr>
            <p:cNvSpPr txBox="1"/>
            <p:nvPr/>
          </p:nvSpPr>
          <p:spPr>
            <a:xfrm>
              <a:off x="8283115" y="4214080"/>
              <a:ext cx="545342" cy="523220"/>
            </a:xfrm>
            <a:prstGeom prst="rect">
              <a:avLst/>
            </a:prstGeom>
            <a:solidFill>
              <a:srgbClr val="FCEFCF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/>
                <a:t>北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8B6505-5EF7-09A2-F490-2B40934FE4B7}"/>
                </a:ext>
              </a:extLst>
            </p:cNvPr>
            <p:cNvSpPr txBox="1"/>
            <p:nvPr/>
          </p:nvSpPr>
          <p:spPr>
            <a:xfrm>
              <a:off x="8283115" y="5779626"/>
              <a:ext cx="545342" cy="523220"/>
            </a:xfrm>
            <a:prstGeom prst="rect">
              <a:avLst/>
            </a:prstGeom>
            <a:solidFill>
              <a:srgbClr val="FCEFCF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/>
                <a:t>南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4CA3587-68CE-CA27-E509-2DCFDA71439D}"/>
              </a:ext>
            </a:extLst>
          </p:cNvPr>
          <p:cNvSpPr txBox="1"/>
          <p:nvPr/>
        </p:nvSpPr>
        <p:spPr>
          <a:xfrm>
            <a:off x="9022872" y="2843718"/>
            <a:ext cx="1773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方向牌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147D926-520B-12BA-5CA5-FCB78B2A2A0B}"/>
              </a:ext>
            </a:extLst>
          </p:cNvPr>
          <p:cNvSpPr txBox="1"/>
          <p:nvPr/>
        </p:nvSpPr>
        <p:spPr>
          <a:xfrm>
            <a:off x="1013335" y="1163120"/>
            <a:ext cx="7515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你能用正方形纸做一个方向牌吗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E882101-BFAC-9D36-7EB7-EAB685134BE9}"/>
              </a:ext>
            </a:extLst>
          </p:cNvPr>
          <p:cNvSpPr txBox="1"/>
          <p:nvPr/>
        </p:nvSpPr>
        <p:spPr>
          <a:xfrm>
            <a:off x="1605128" y="4350057"/>
            <a:ext cx="1903114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任务三：</a:t>
            </a:r>
            <a:endParaRPr 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8C1D787-843F-A981-2F54-9CF7F0986D5C}"/>
              </a:ext>
            </a:extLst>
          </p:cNvPr>
          <p:cNvSpPr txBox="1"/>
          <p:nvPr/>
        </p:nvSpPr>
        <p:spPr>
          <a:xfrm>
            <a:off x="652338" y="312964"/>
            <a:ext cx="8553045" cy="689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比较不同的方向牌，说一说你的发现。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AB62DC4-7CBF-C3AF-80F4-79554471F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46" y="1040473"/>
            <a:ext cx="11083636" cy="265133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DB298D83-9731-F3E4-0288-98D91FD25F8E}"/>
              </a:ext>
            </a:extLst>
          </p:cNvPr>
          <p:cNvGrpSpPr/>
          <p:nvPr/>
        </p:nvGrpSpPr>
        <p:grpSpPr>
          <a:xfrm>
            <a:off x="1333735" y="1850574"/>
            <a:ext cx="1031132" cy="1031132"/>
            <a:chOff x="1391055" y="2174131"/>
            <a:chExt cx="1031132" cy="1031132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C037F347-2C7A-DC69-3B88-0D3DF684D5B7}"/>
                </a:ext>
              </a:extLst>
            </p:cNvPr>
            <p:cNvCxnSpPr>
              <a:cxnSpLocks/>
            </p:cNvCxnSpPr>
            <p:nvPr/>
          </p:nvCxnSpPr>
          <p:spPr>
            <a:xfrm>
              <a:off x="1391055" y="2689697"/>
              <a:ext cx="1031132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4ADFD444-55E0-1F6C-E0B0-1C78BA3C323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391055" y="2689697"/>
              <a:ext cx="103113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17AE39E-7132-5287-D51A-615798093032}"/>
              </a:ext>
            </a:extLst>
          </p:cNvPr>
          <p:cNvGrpSpPr/>
          <p:nvPr/>
        </p:nvGrpSpPr>
        <p:grpSpPr>
          <a:xfrm rot="5400000">
            <a:off x="4154351" y="1850574"/>
            <a:ext cx="1031132" cy="1031132"/>
            <a:chOff x="4167247" y="2174131"/>
            <a:chExt cx="1031132" cy="1031132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EC252955-8B15-EE5C-6C93-1CF9E6A86168}"/>
                </a:ext>
              </a:extLst>
            </p:cNvPr>
            <p:cNvCxnSpPr>
              <a:cxnSpLocks/>
            </p:cNvCxnSpPr>
            <p:nvPr/>
          </p:nvCxnSpPr>
          <p:spPr>
            <a:xfrm>
              <a:off x="4167247" y="2689697"/>
              <a:ext cx="1031132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83E916B9-82E4-4778-504C-AF76BB13242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167247" y="2689697"/>
              <a:ext cx="103113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A5D8938-16DC-2476-A175-06345F7C1FA5}"/>
              </a:ext>
            </a:extLst>
          </p:cNvPr>
          <p:cNvGrpSpPr/>
          <p:nvPr/>
        </p:nvGrpSpPr>
        <p:grpSpPr>
          <a:xfrm>
            <a:off x="6965486" y="1850574"/>
            <a:ext cx="1031132" cy="1031132"/>
            <a:chOff x="1391055" y="2174131"/>
            <a:chExt cx="1031132" cy="1031132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8109946B-0C83-434D-7F79-7CDDE7FF2577}"/>
                </a:ext>
              </a:extLst>
            </p:cNvPr>
            <p:cNvCxnSpPr>
              <a:cxnSpLocks/>
            </p:cNvCxnSpPr>
            <p:nvPr/>
          </p:nvCxnSpPr>
          <p:spPr>
            <a:xfrm>
              <a:off x="1391055" y="2689697"/>
              <a:ext cx="1031132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0E14E20D-06C3-ABBE-5575-AC6AA518EAD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391055" y="2689697"/>
              <a:ext cx="103113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CAFE24C-8F07-DFE7-B0CC-A176C938E5B0}"/>
              </a:ext>
            </a:extLst>
          </p:cNvPr>
          <p:cNvGrpSpPr/>
          <p:nvPr/>
        </p:nvGrpSpPr>
        <p:grpSpPr>
          <a:xfrm rot="5400000">
            <a:off x="9779777" y="1850574"/>
            <a:ext cx="1031132" cy="1031132"/>
            <a:chOff x="4167247" y="2174131"/>
            <a:chExt cx="1031132" cy="1031132"/>
          </a:xfrm>
        </p:grpSpPr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372F495F-DDD8-80D6-DDDF-51337AD1B463}"/>
                </a:ext>
              </a:extLst>
            </p:cNvPr>
            <p:cNvCxnSpPr>
              <a:cxnSpLocks/>
            </p:cNvCxnSpPr>
            <p:nvPr/>
          </p:nvCxnSpPr>
          <p:spPr>
            <a:xfrm>
              <a:off x="4167247" y="2689697"/>
              <a:ext cx="1031132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A13411E3-B8C7-373E-3611-2E1B26975BC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167247" y="2689697"/>
              <a:ext cx="103113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C47ED9ED-D966-FA23-803A-E9367F04B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30643" y="4456764"/>
            <a:ext cx="1356818" cy="1356818"/>
          </a:xfrm>
          <a:prstGeom prst="rect">
            <a:avLst/>
          </a:prstGeom>
        </p:spPr>
      </p:pic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9B6D06F7-B487-DF6E-2CDA-4D98D67E88CC}"/>
              </a:ext>
            </a:extLst>
          </p:cNvPr>
          <p:cNvSpPr/>
          <p:nvPr/>
        </p:nvSpPr>
        <p:spPr>
          <a:xfrm>
            <a:off x="4930544" y="3857848"/>
            <a:ext cx="5718976" cy="1725362"/>
          </a:xfrm>
          <a:prstGeom prst="wedgeRoundRectCallout">
            <a:avLst>
              <a:gd name="adj1" fmla="val 54966"/>
              <a:gd name="adj2" fmla="val 3796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在不同的方向牌上，东、南、西、北的排列顺序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与时针转动方向一致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，是不变的。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B6CFA99-C033-E28F-19CD-84644C3BEB38}"/>
              </a:ext>
            </a:extLst>
          </p:cNvPr>
          <p:cNvGrpSpPr/>
          <p:nvPr/>
        </p:nvGrpSpPr>
        <p:grpSpPr>
          <a:xfrm>
            <a:off x="734879" y="1263457"/>
            <a:ext cx="2174495" cy="2206938"/>
            <a:chOff x="763015" y="857438"/>
            <a:chExt cx="2174495" cy="2206938"/>
          </a:xfrm>
        </p:grpSpPr>
        <p:sp>
          <p:nvSpPr>
            <p:cNvPr id="44" name="弧形 43">
              <a:extLst>
                <a:ext uri="{FF2B5EF4-FFF2-40B4-BE49-F238E27FC236}">
                  <a16:creationId xmlns:a16="http://schemas.microsoft.com/office/drawing/2014/main" id="{BE3EDD0A-0F03-7C13-5548-35A11B07CFA9}"/>
                </a:ext>
              </a:extLst>
            </p:cNvPr>
            <p:cNvSpPr/>
            <p:nvPr/>
          </p:nvSpPr>
          <p:spPr>
            <a:xfrm>
              <a:off x="1718475" y="857438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5" name="弧形 44">
              <a:extLst>
                <a:ext uri="{FF2B5EF4-FFF2-40B4-BE49-F238E27FC236}">
                  <a16:creationId xmlns:a16="http://schemas.microsoft.com/office/drawing/2014/main" id="{653E6311-9693-B7BC-C98D-39836A7D8339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6" name="弧形 45">
              <a:extLst>
                <a:ext uri="{FF2B5EF4-FFF2-40B4-BE49-F238E27FC236}">
                  <a16:creationId xmlns:a16="http://schemas.microsoft.com/office/drawing/2014/main" id="{CE3CECF9-1C1C-9E7E-BC22-EC5F28DFCCD7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D4D8272-6995-92BB-07D8-97770D2185AE}"/>
              </a:ext>
            </a:extLst>
          </p:cNvPr>
          <p:cNvGrpSpPr/>
          <p:nvPr/>
        </p:nvGrpSpPr>
        <p:grpSpPr>
          <a:xfrm>
            <a:off x="3560604" y="1263457"/>
            <a:ext cx="2174495" cy="2206938"/>
            <a:chOff x="763015" y="857438"/>
            <a:chExt cx="2174495" cy="2206938"/>
          </a:xfrm>
        </p:grpSpPr>
        <p:sp>
          <p:nvSpPr>
            <p:cNvPr id="48" name="弧形 47">
              <a:extLst>
                <a:ext uri="{FF2B5EF4-FFF2-40B4-BE49-F238E27FC236}">
                  <a16:creationId xmlns:a16="http://schemas.microsoft.com/office/drawing/2014/main" id="{A43958BE-0CEC-ED8A-32E3-A0EE6B3F2B63}"/>
                </a:ext>
              </a:extLst>
            </p:cNvPr>
            <p:cNvSpPr/>
            <p:nvPr/>
          </p:nvSpPr>
          <p:spPr>
            <a:xfrm>
              <a:off x="1718475" y="857438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9" name="弧形 48">
              <a:extLst>
                <a:ext uri="{FF2B5EF4-FFF2-40B4-BE49-F238E27FC236}">
                  <a16:creationId xmlns:a16="http://schemas.microsoft.com/office/drawing/2014/main" id="{A05936E8-BDA7-61FC-150E-FF84CF25BC1F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0" name="弧形 49">
              <a:extLst>
                <a:ext uri="{FF2B5EF4-FFF2-40B4-BE49-F238E27FC236}">
                  <a16:creationId xmlns:a16="http://schemas.microsoft.com/office/drawing/2014/main" id="{D16C2544-96CB-5E03-2ACE-E9DAF56A5ECA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CD99728-4934-1892-DA0A-0DB30AF9ECC2}"/>
              </a:ext>
            </a:extLst>
          </p:cNvPr>
          <p:cNvGrpSpPr/>
          <p:nvPr/>
        </p:nvGrpSpPr>
        <p:grpSpPr>
          <a:xfrm>
            <a:off x="6383176" y="1263457"/>
            <a:ext cx="2174495" cy="2206938"/>
            <a:chOff x="763015" y="857438"/>
            <a:chExt cx="2174495" cy="2206938"/>
          </a:xfrm>
        </p:grpSpPr>
        <p:sp>
          <p:nvSpPr>
            <p:cNvPr id="52" name="弧形 51">
              <a:extLst>
                <a:ext uri="{FF2B5EF4-FFF2-40B4-BE49-F238E27FC236}">
                  <a16:creationId xmlns:a16="http://schemas.microsoft.com/office/drawing/2014/main" id="{45698221-1866-0EDC-18D5-CFF266C9C3F8}"/>
                </a:ext>
              </a:extLst>
            </p:cNvPr>
            <p:cNvSpPr/>
            <p:nvPr/>
          </p:nvSpPr>
          <p:spPr>
            <a:xfrm>
              <a:off x="1718475" y="857438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3" name="弧形 52">
              <a:extLst>
                <a:ext uri="{FF2B5EF4-FFF2-40B4-BE49-F238E27FC236}">
                  <a16:creationId xmlns:a16="http://schemas.microsoft.com/office/drawing/2014/main" id="{1414900D-30BA-7DBB-E0A0-58209A94F200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4" name="弧形 53">
              <a:extLst>
                <a:ext uri="{FF2B5EF4-FFF2-40B4-BE49-F238E27FC236}">
                  <a16:creationId xmlns:a16="http://schemas.microsoft.com/office/drawing/2014/main" id="{CF80421E-62FC-FAD3-2914-0B973BF570D4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367E577A-8161-19D9-AC94-044219A6FC65}"/>
              </a:ext>
            </a:extLst>
          </p:cNvPr>
          <p:cNvGrpSpPr/>
          <p:nvPr/>
        </p:nvGrpSpPr>
        <p:grpSpPr>
          <a:xfrm>
            <a:off x="9205383" y="1263458"/>
            <a:ext cx="2174495" cy="2206937"/>
            <a:chOff x="763015" y="857439"/>
            <a:chExt cx="2174495" cy="2206937"/>
          </a:xfrm>
        </p:grpSpPr>
        <p:sp>
          <p:nvSpPr>
            <p:cNvPr id="56" name="弧形 55">
              <a:extLst>
                <a:ext uri="{FF2B5EF4-FFF2-40B4-BE49-F238E27FC236}">
                  <a16:creationId xmlns:a16="http://schemas.microsoft.com/office/drawing/2014/main" id="{5CBB109F-0B26-F89B-3B54-7A85D2CD9E6C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7" name="弧形 56">
              <a:extLst>
                <a:ext uri="{FF2B5EF4-FFF2-40B4-BE49-F238E27FC236}">
                  <a16:creationId xmlns:a16="http://schemas.microsoft.com/office/drawing/2014/main" id="{397A039B-65B1-C43E-2B79-0D5690D0B6FE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8" name="弧形 57">
              <a:extLst>
                <a:ext uri="{FF2B5EF4-FFF2-40B4-BE49-F238E27FC236}">
                  <a16:creationId xmlns:a16="http://schemas.microsoft.com/office/drawing/2014/main" id="{9100D2B8-A77C-649E-58DE-BCFE0072DA1B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6E48042A-63E5-0DA7-3CD5-C4BFBAFDF515}"/>
              </a:ext>
            </a:extLst>
          </p:cNvPr>
          <p:cNvSpPr txBox="1"/>
          <p:nvPr/>
        </p:nvSpPr>
        <p:spPr>
          <a:xfrm>
            <a:off x="1363605" y="5817527"/>
            <a:ext cx="8416172" cy="584775"/>
          </a:xfrm>
          <a:prstGeom prst="rect">
            <a:avLst/>
          </a:prstGeom>
          <a:solidFill>
            <a:srgbClr val="FDF7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只要确定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方向，其他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三个方向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就确定了。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04D01E-92FE-6941-C45E-3B3A505788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16" y="4128563"/>
            <a:ext cx="1356818" cy="1356818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7534CF7F-3F3D-3EA8-2995-6448B6FE51D6}"/>
              </a:ext>
            </a:extLst>
          </p:cNvPr>
          <p:cNvSpPr/>
          <p:nvPr/>
        </p:nvSpPr>
        <p:spPr>
          <a:xfrm>
            <a:off x="1785216" y="3869609"/>
            <a:ext cx="2946760" cy="1123931"/>
          </a:xfrm>
          <a:prstGeom prst="wedgeRoundRectCallout">
            <a:avLst>
              <a:gd name="adj1" fmla="val -58484"/>
              <a:gd name="adj2" fmla="val 3234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相对，</a:t>
            </a:r>
            <a:r>
              <a:rPr lang="zh-CN" altLang="en-US" sz="3200" b="1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相对。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0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53BDA96-D756-EC06-4382-09A21399A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6"/>
          <a:stretch/>
        </p:blipFill>
        <p:spPr>
          <a:xfrm>
            <a:off x="556080" y="426960"/>
            <a:ext cx="2649461" cy="265133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298D306-F201-B260-90D6-B0FEE7A18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687" y="145342"/>
            <a:ext cx="2295525" cy="293295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20AC0F6-C33C-F891-1352-A1B741938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932" y="3630049"/>
            <a:ext cx="1356818" cy="1356818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97B9B251-5DB4-D8C1-1986-4EA627F32D09}"/>
              </a:ext>
            </a:extLst>
          </p:cNvPr>
          <p:cNvSpPr/>
          <p:nvPr/>
        </p:nvSpPr>
        <p:spPr>
          <a:xfrm>
            <a:off x="1800860" y="3166515"/>
            <a:ext cx="4289467" cy="1740270"/>
          </a:xfrm>
          <a:prstGeom prst="wedgeRoundRectCallout">
            <a:avLst>
              <a:gd name="adj1" fmla="val -58484"/>
              <a:gd name="adj2" fmla="val 3234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可以用一幅图来表示方向，指南针上就是这样表示的。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04ECC65-E5C6-53E7-D942-BFA7B8E49E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72212" y="5029908"/>
            <a:ext cx="1259673" cy="1356818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FD3C05BC-F643-B9A2-47AB-26CEC24FFFFA}"/>
              </a:ext>
            </a:extLst>
          </p:cNvPr>
          <p:cNvSpPr/>
          <p:nvPr/>
        </p:nvSpPr>
        <p:spPr>
          <a:xfrm>
            <a:off x="1441798" y="5102202"/>
            <a:ext cx="4792176" cy="1212230"/>
          </a:xfrm>
          <a:prstGeom prst="wedgeRoundRectCallout">
            <a:avLst>
              <a:gd name="adj1" fmla="val -53830"/>
              <a:gd name="adj2" fmla="val 3513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地图通常是按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上北下南，左西右东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绘制的。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F79EC52-534D-C7F5-AC57-D48D4144E85C}"/>
              </a:ext>
            </a:extLst>
          </p:cNvPr>
          <p:cNvGrpSpPr/>
          <p:nvPr/>
        </p:nvGrpSpPr>
        <p:grpSpPr>
          <a:xfrm>
            <a:off x="6003214" y="118580"/>
            <a:ext cx="6310779" cy="6741523"/>
            <a:chOff x="6003214" y="118580"/>
            <a:chExt cx="6310779" cy="6741523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E72695E-295E-5F84-EE75-810CFF853AD2}"/>
                </a:ext>
              </a:extLst>
            </p:cNvPr>
            <p:cNvGrpSpPr/>
            <p:nvPr/>
          </p:nvGrpSpPr>
          <p:grpSpPr>
            <a:xfrm>
              <a:off x="6003214" y="118580"/>
              <a:ext cx="6310779" cy="6741523"/>
              <a:chOff x="4915326" y="58238"/>
              <a:chExt cx="6310779" cy="6741523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0BD20465-5D75-26AB-5699-4D4EE8BDC1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15326" y="58238"/>
                <a:ext cx="6310779" cy="6741523"/>
              </a:xfrm>
              <a:prstGeom prst="rect">
                <a:avLst/>
              </a:prstGeom>
            </p:spPr>
          </p:pic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EE40373D-B4A0-3B5E-7C2F-6B4FF585C6D4}"/>
                  </a:ext>
                </a:extLst>
              </p:cNvPr>
              <p:cNvSpPr/>
              <p:nvPr/>
            </p:nvSpPr>
            <p:spPr>
              <a:xfrm>
                <a:off x="5969539" y="350197"/>
                <a:ext cx="791183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食堂</a:t>
                </a:r>
              </a:p>
            </p:txBody>
          </p:sp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89764FD5-F04A-D927-37A8-8202799708D5}"/>
                  </a:ext>
                </a:extLst>
              </p:cNvPr>
              <p:cNvSpPr/>
              <p:nvPr/>
            </p:nvSpPr>
            <p:spPr>
              <a:xfrm>
                <a:off x="7598923" y="226786"/>
                <a:ext cx="943583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教学楼</a:t>
                </a:r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:a16="http://schemas.microsoft.com/office/drawing/2014/main" id="{A9CF052F-E3DC-41D2-21EF-5525660B5E50}"/>
                  </a:ext>
                </a:extLst>
              </p:cNvPr>
              <p:cNvSpPr/>
              <p:nvPr/>
            </p:nvSpPr>
            <p:spPr>
              <a:xfrm>
                <a:off x="9313615" y="463155"/>
                <a:ext cx="1141380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多功能厅</a:t>
                </a:r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6A18F051-B4A0-D1AB-F549-D5FC9D0B3375}"/>
                  </a:ext>
                </a:extLst>
              </p:cNvPr>
              <p:cNvSpPr/>
              <p:nvPr/>
            </p:nvSpPr>
            <p:spPr>
              <a:xfrm>
                <a:off x="5497747" y="2736522"/>
                <a:ext cx="943583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体育馆</a:t>
                </a:r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1076DA9D-9F79-CDB1-DF9A-E46720118218}"/>
                  </a:ext>
                </a:extLst>
              </p:cNvPr>
              <p:cNvSpPr/>
              <p:nvPr/>
            </p:nvSpPr>
            <p:spPr>
              <a:xfrm>
                <a:off x="9884305" y="2574200"/>
                <a:ext cx="943583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图书馆</a:t>
                </a:r>
              </a:p>
            </p:txBody>
          </p:sp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0B14CA7E-D794-1848-DD46-C594920708FD}"/>
                  </a:ext>
                </a:extLst>
              </p:cNvPr>
              <p:cNvSpPr/>
              <p:nvPr/>
            </p:nvSpPr>
            <p:spPr>
              <a:xfrm>
                <a:off x="5421547" y="4583315"/>
                <a:ext cx="943583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科技馆</a:t>
                </a:r>
              </a:p>
            </p:txBody>
          </p:sp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0F854F2A-359C-44C8-85AA-7116BDC9C280}"/>
                  </a:ext>
                </a:extLst>
              </p:cNvPr>
              <p:cNvSpPr/>
              <p:nvPr/>
            </p:nvSpPr>
            <p:spPr>
              <a:xfrm>
                <a:off x="9643351" y="5401447"/>
                <a:ext cx="943583" cy="369651"/>
              </a:xfrm>
              <a:prstGeom prst="roundRect">
                <a:avLst/>
              </a:prstGeom>
              <a:solidFill>
                <a:srgbClr val="FCF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存车处</a:t>
                </a:r>
              </a:p>
            </p:txBody>
          </p:sp>
        </p:grpSp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0C9010FD-8E7D-E5A4-C398-C712F7ABE164}"/>
                </a:ext>
              </a:extLst>
            </p:cNvPr>
            <p:cNvSpPr/>
            <p:nvPr/>
          </p:nvSpPr>
          <p:spPr>
            <a:xfrm>
              <a:off x="7301057" y="3166515"/>
              <a:ext cx="4289466" cy="1639464"/>
            </a:xfrm>
            <a:prstGeom prst="wedgeRoundRectCallout">
              <a:avLst>
                <a:gd name="adj1" fmla="val 531"/>
                <a:gd name="adj2" fmla="val 77552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从大门往北走，可以到教学楼</a:t>
              </a:r>
              <a:r>
                <a:rPr lang="en-US" altLang="zh-CN" sz="36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657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96E575-CA5B-AB5D-9CB5-E9324AEB3129}"/>
              </a:ext>
            </a:extLst>
          </p:cNvPr>
          <p:cNvSpPr txBox="1"/>
          <p:nvPr/>
        </p:nvSpPr>
        <p:spPr>
          <a:xfrm>
            <a:off x="853602" y="1243931"/>
            <a:ext cx="7609462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通过本节课的学习，你有哪些收获？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59D96D6-10E7-0144-4B88-0101C15EA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72" y="2072182"/>
            <a:ext cx="1356818" cy="1356818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78B46B67-29AA-FC4E-7993-A9EA45FE0C7E}"/>
              </a:ext>
            </a:extLst>
          </p:cNvPr>
          <p:cNvSpPr/>
          <p:nvPr/>
        </p:nvSpPr>
        <p:spPr>
          <a:xfrm>
            <a:off x="2596719" y="2225296"/>
            <a:ext cx="5282686" cy="1753316"/>
          </a:xfrm>
          <a:prstGeom prst="wedgeRoundRectCallout">
            <a:avLst>
              <a:gd name="adj1" fmla="val -59221"/>
              <a:gd name="adj2" fmla="val 404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相对，</a:t>
            </a:r>
            <a:r>
              <a:rPr lang="zh-CN" altLang="en-US" sz="3200" b="1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  <a:r>
              <a:rPr lang="zh-CN" altLang="en-US" sz="32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相对。只要确定一个方向，就可以找到其他三个方向。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3C3F653-A2D7-99E7-5DA4-BFEAE687F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6"/>
          <a:stretch/>
        </p:blipFill>
        <p:spPr>
          <a:xfrm>
            <a:off x="8463064" y="1776287"/>
            <a:ext cx="2649461" cy="265133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C08F6EAA-A024-C226-E7B9-6ED5A0728631}"/>
              </a:ext>
            </a:extLst>
          </p:cNvPr>
          <p:cNvGrpSpPr/>
          <p:nvPr/>
        </p:nvGrpSpPr>
        <p:grpSpPr>
          <a:xfrm>
            <a:off x="9272228" y="2586388"/>
            <a:ext cx="1031132" cy="1031132"/>
            <a:chOff x="1391055" y="2174131"/>
            <a:chExt cx="1031132" cy="1031132"/>
          </a:xfrm>
        </p:grpSpPr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048ECA51-FDD5-1E47-D5D5-384F07490D30}"/>
                </a:ext>
              </a:extLst>
            </p:cNvPr>
            <p:cNvCxnSpPr>
              <a:cxnSpLocks/>
            </p:cNvCxnSpPr>
            <p:nvPr/>
          </p:nvCxnSpPr>
          <p:spPr>
            <a:xfrm>
              <a:off x="1391055" y="2689697"/>
              <a:ext cx="1031132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2CE01674-87DA-73AE-ABED-E82C982E17A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391055" y="2689697"/>
              <a:ext cx="1031132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DD077AA-D677-F1AF-A0CE-6B314A3C71BD}"/>
              </a:ext>
            </a:extLst>
          </p:cNvPr>
          <p:cNvGrpSpPr/>
          <p:nvPr/>
        </p:nvGrpSpPr>
        <p:grpSpPr>
          <a:xfrm>
            <a:off x="8700546" y="1998485"/>
            <a:ext cx="2174495" cy="2206937"/>
            <a:chOff x="763015" y="857439"/>
            <a:chExt cx="2174495" cy="2206937"/>
          </a:xfrm>
        </p:grpSpPr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A2BEB150-41AD-09EF-7200-F325447FEA61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弧形 13">
              <a:extLst>
                <a:ext uri="{FF2B5EF4-FFF2-40B4-BE49-F238E27FC236}">
                  <a16:creationId xmlns:a16="http://schemas.microsoft.com/office/drawing/2014/main" id="{36373440-3920-641F-936E-5C339C828113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5" name="弧形 14">
              <a:extLst>
                <a:ext uri="{FF2B5EF4-FFF2-40B4-BE49-F238E27FC236}">
                  <a16:creationId xmlns:a16="http://schemas.microsoft.com/office/drawing/2014/main" id="{A1EFABE3-AF9D-17DB-C858-07F26A039135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7CD73792-98D2-0CD2-6FCB-D5D977D8C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5081" y="4827620"/>
            <a:ext cx="1356818" cy="1356818"/>
          </a:xfrm>
          <a:prstGeom prst="rect">
            <a:avLst/>
          </a:prstGeom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4F88AEE6-FC51-3331-1236-AE7D31451BB4}"/>
              </a:ext>
            </a:extLst>
          </p:cNvPr>
          <p:cNvSpPr/>
          <p:nvPr/>
        </p:nvSpPr>
        <p:spPr>
          <a:xfrm>
            <a:off x="2808514" y="4561723"/>
            <a:ext cx="4792176" cy="1212230"/>
          </a:xfrm>
          <a:prstGeom prst="wedgeRoundRectCallout">
            <a:avLst>
              <a:gd name="adj1" fmla="val 58118"/>
              <a:gd name="adj2" fmla="val 3073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地图通常是按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上北下南，左西右东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绘制的。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57D6F6EE-F9B7-9A72-463E-D0047D276C3D}"/>
              </a:ext>
            </a:extLst>
          </p:cNvPr>
          <p:cNvSpPr txBox="1"/>
          <p:nvPr/>
        </p:nvSpPr>
        <p:spPr>
          <a:xfrm>
            <a:off x="668687" y="1324647"/>
            <a:ext cx="10854627" cy="2016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1.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完成状元成才路系列丛书相关课时习题；</a:t>
            </a:r>
            <a:endParaRPr lang="en-US" altLang="zh-CN" sz="40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2.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与家长一起制作一张家庭平面图，并标注各个房间的位置和方向。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6651</TotalTime>
  <Words>534</Words>
  <Application>Microsoft Office PowerPoint</Application>
  <PresentationFormat>宽屏</PresentationFormat>
  <Paragraphs>71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587</cp:revision>
  <dcterms:created xsi:type="dcterms:W3CDTF">2016-01-14T07:05:12Z</dcterms:created>
  <dcterms:modified xsi:type="dcterms:W3CDTF">2025-08-12T05:36:09Z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