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506" r:id="rId1"/>
  </p:sldMasterIdLst>
  <p:notesMasterIdLst>
    <p:notesMasterId r:id="rId17"/>
  </p:notesMasterIdLst>
  <p:handoutMasterIdLst>
    <p:handoutMasterId r:id="rId18"/>
  </p:handoutMasterIdLst>
  <p:sldIdLst>
    <p:sldId id="256" r:id="rId2"/>
    <p:sldId id="570" r:id="rId3"/>
    <p:sldId id="593" r:id="rId4"/>
    <p:sldId id="594" r:id="rId5"/>
    <p:sldId id="586" r:id="rId6"/>
    <p:sldId id="574" r:id="rId7"/>
    <p:sldId id="588" r:id="rId8"/>
    <p:sldId id="596" r:id="rId9"/>
    <p:sldId id="595" r:id="rId10"/>
    <p:sldId id="589" r:id="rId11"/>
    <p:sldId id="610" r:id="rId12"/>
    <p:sldId id="548" r:id="rId13"/>
    <p:sldId id="382" r:id="rId14"/>
  </p:sldIdLst>
  <p:sldSz cx="12192000" cy="6858000"/>
  <p:notesSz cx="6858000" cy="9144000"/>
  <p:custDataLst>
    <p:tags r:id="rId19"/>
  </p:custDataLst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609585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121917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828754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2438339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3047924" algn="l" defTabSz="121917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3657509" algn="l" defTabSz="121917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4267093" algn="l" defTabSz="121917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4876678" algn="l" defTabSz="121917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E1D23"/>
    <a:srgbClr val="3333FF"/>
    <a:srgbClr val="FDF7E3"/>
    <a:srgbClr val="FCEFCF"/>
    <a:srgbClr val="F5E8A2"/>
    <a:srgbClr val="FFFDEB"/>
    <a:srgbClr val="FCF2E9"/>
    <a:srgbClr val="F04C35"/>
    <a:srgbClr val="FAE7D9"/>
    <a:srgbClr val="2E729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584" autoAdjust="0"/>
    <p:restoredTop sz="95026" autoAdjust="0"/>
  </p:normalViewPr>
  <p:slideViewPr>
    <p:cSldViewPr snapToGrid="0">
      <p:cViewPr varScale="1">
        <p:scale>
          <a:sx n="61" d="100"/>
          <a:sy n="61" d="100"/>
        </p:scale>
        <p:origin x="102" y="12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62" d="100"/>
          <a:sy n="62" d="100"/>
        </p:scale>
        <p:origin x="3226" y="72"/>
      </p:cViewPr>
      <p:guideLst/>
    </p:cSldViewPr>
  </p:notesViewPr>
  <p:gridSpacing cx="36004" cy="36004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tags" Target="tags/tag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>
            <a:extLst>
              <a:ext uri="{FF2B5EF4-FFF2-40B4-BE49-F238E27FC236}">
                <a16:creationId xmlns:a16="http://schemas.microsoft.com/office/drawing/2014/main" id="{C4BF417E-1351-5D95-E0C1-6517EC274CB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7BDB5497-CB00-8CDD-C3C1-8BE11AE0C735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756076A-F3CF-495A-A8EA-BE70EF93A67E}" type="datetimeFigureOut">
              <a:rPr lang="zh-CN" altLang="en-US" smtClean="0"/>
              <a:t>2025/7/25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5ABFFDA2-5735-8F5A-1F29-8818F52242E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E4E0946A-BAD8-48EF-0A95-8FE7569C13EF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8F5BF6E-E7E4-4EE6-B3A4-4C1852D0EB8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9313883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>
            <a:extLst>
              <a:ext uri="{FF2B5EF4-FFF2-40B4-BE49-F238E27FC236}">
                <a16:creationId xmlns:a16="http://schemas.microsoft.com/office/drawing/2014/main" id="{4147DD4A-DFAD-E66D-612E-DF06B6AA4B6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buFontTx/>
              <a:buNone/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664FCB6E-66DE-6E33-485F-B5908295A503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buFontTx/>
              <a:buNone/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幻灯片图像占位符 3">
            <a:extLst>
              <a:ext uri="{FF2B5EF4-FFF2-40B4-BE49-F238E27FC236}">
                <a16:creationId xmlns:a16="http://schemas.microsoft.com/office/drawing/2014/main" id="{D4105D6E-6992-8A52-3F34-2B878097F5B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>
            <a:extLst>
              <a:ext uri="{FF2B5EF4-FFF2-40B4-BE49-F238E27FC236}">
                <a16:creationId xmlns:a16="http://schemas.microsoft.com/office/drawing/2014/main" id="{F1135C7D-3E35-BDAA-F676-B5A87047A28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单击此处编辑母版文本样式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9294EA76-DCF9-5C09-29E0-13D9F119A445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buFontTx/>
              <a:buNone/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4230780F-1F21-A17D-892E-20BE89EDF52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buFont typeface="Arial" panose="020B0604020202020204" pitchFamily="34" charset="0"/>
              <a:buNone/>
              <a:defRPr sz="1200"/>
            </a:lvl1pPr>
          </a:lstStyle>
          <a:p>
            <a:pPr>
              <a:defRPr/>
            </a:pPr>
            <a:fld id="{67B0EFFF-912F-49FC-AA1D-5A646695673F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1pPr>
    <a:lvl2pPr marL="609585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2pPr>
    <a:lvl3pPr marL="1219170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3pPr>
    <a:lvl4pPr marL="1828754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4pPr>
    <a:lvl5pPr marL="2438339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5pPr>
    <a:lvl6pPr marL="3047924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57509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67093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76678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87CE4070-D2FE-980F-ADFF-E4CC3B9F9BC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图片 4">
            <a:extLst>
              <a:ext uri="{FF2B5EF4-FFF2-40B4-BE49-F238E27FC236}">
                <a16:creationId xmlns:a16="http://schemas.microsoft.com/office/drawing/2014/main" id="{B326FF1C-9061-42D2-B814-229E6095FA2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105640" y="96230"/>
            <a:ext cx="980357" cy="9609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096150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EE2D34AA-2093-BCCD-CDA4-8CED666522B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305899FF-F0A9-71A3-FCFB-7EA4B93483C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105640" y="96230"/>
            <a:ext cx="980357" cy="9609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127202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4">
            <a:extLst>
              <a:ext uri="{FF2B5EF4-FFF2-40B4-BE49-F238E27FC236}">
                <a16:creationId xmlns:a16="http://schemas.microsoft.com/office/drawing/2014/main" id="{85C8D1C9-4268-09B5-9CDC-B2D9299AC71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105640" y="96230"/>
            <a:ext cx="980357" cy="9609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B0CEA67C-B615-DA20-1DFC-A4B04D6A090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5294" r="17132"/>
          <a:stretch/>
        </p:blipFill>
        <p:spPr>
          <a:xfrm>
            <a:off x="-1" y="6604000"/>
            <a:ext cx="12192001" cy="254000"/>
          </a:xfrm>
          <a:custGeom>
            <a:avLst/>
            <a:gdLst>
              <a:gd name="connsiteX0" fmla="*/ 0 w 12192001"/>
              <a:gd name="connsiteY0" fmla="*/ 0 h 254000"/>
              <a:gd name="connsiteX1" fmla="*/ 555413 w 12192001"/>
              <a:gd name="connsiteY1" fmla="*/ 0 h 254000"/>
              <a:gd name="connsiteX2" fmla="*/ 1232747 w 12192001"/>
              <a:gd name="connsiteY2" fmla="*/ 0 h 254000"/>
              <a:gd name="connsiteX3" fmla="*/ 2153920 w 12192001"/>
              <a:gd name="connsiteY3" fmla="*/ 0 h 254000"/>
              <a:gd name="connsiteX4" fmla="*/ 2953174 w 12192001"/>
              <a:gd name="connsiteY4" fmla="*/ 0 h 254000"/>
              <a:gd name="connsiteX5" fmla="*/ 3874347 w 12192001"/>
              <a:gd name="connsiteY5" fmla="*/ 0 h 254000"/>
              <a:gd name="connsiteX6" fmla="*/ 4185920 w 12192001"/>
              <a:gd name="connsiteY6" fmla="*/ 0 h 254000"/>
              <a:gd name="connsiteX7" fmla="*/ 4985174 w 12192001"/>
              <a:gd name="connsiteY7" fmla="*/ 0 h 254000"/>
              <a:gd name="connsiteX8" fmla="*/ 5662507 w 12192001"/>
              <a:gd name="connsiteY8" fmla="*/ 0 h 254000"/>
              <a:gd name="connsiteX9" fmla="*/ 6096000 w 12192001"/>
              <a:gd name="connsiteY9" fmla="*/ 0 h 254000"/>
              <a:gd name="connsiteX10" fmla="*/ 6407574 w 12192001"/>
              <a:gd name="connsiteY10" fmla="*/ 0 h 254000"/>
              <a:gd name="connsiteX11" fmla="*/ 7084907 w 12192001"/>
              <a:gd name="connsiteY11" fmla="*/ 0 h 254000"/>
              <a:gd name="connsiteX12" fmla="*/ 7884161 w 12192001"/>
              <a:gd name="connsiteY12" fmla="*/ 0 h 254000"/>
              <a:gd name="connsiteX13" fmla="*/ 8317654 w 12192001"/>
              <a:gd name="connsiteY13" fmla="*/ 0 h 254000"/>
              <a:gd name="connsiteX14" fmla="*/ 8873067 w 12192001"/>
              <a:gd name="connsiteY14" fmla="*/ 0 h 254000"/>
              <a:gd name="connsiteX15" fmla="*/ 9306561 w 12192001"/>
              <a:gd name="connsiteY15" fmla="*/ 0 h 254000"/>
              <a:gd name="connsiteX16" fmla="*/ 9861974 w 12192001"/>
              <a:gd name="connsiteY16" fmla="*/ 0 h 254000"/>
              <a:gd name="connsiteX17" fmla="*/ 10539308 w 12192001"/>
              <a:gd name="connsiteY17" fmla="*/ 0 h 254000"/>
              <a:gd name="connsiteX18" fmla="*/ 11094721 w 12192001"/>
              <a:gd name="connsiteY18" fmla="*/ 0 h 254000"/>
              <a:gd name="connsiteX19" fmla="*/ 12192001 w 12192001"/>
              <a:gd name="connsiteY19" fmla="*/ 0 h 254000"/>
              <a:gd name="connsiteX20" fmla="*/ 12192001 w 12192001"/>
              <a:gd name="connsiteY20" fmla="*/ 254000 h 254000"/>
              <a:gd name="connsiteX21" fmla="*/ 11758508 w 12192001"/>
              <a:gd name="connsiteY21" fmla="*/ 254000 h 254000"/>
              <a:gd name="connsiteX22" fmla="*/ 10959254 w 12192001"/>
              <a:gd name="connsiteY22" fmla="*/ 254000 h 254000"/>
              <a:gd name="connsiteX23" fmla="*/ 10160001 w 12192001"/>
              <a:gd name="connsiteY23" fmla="*/ 254000 h 254000"/>
              <a:gd name="connsiteX24" fmla="*/ 9238827 w 12192001"/>
              <a:gd name="connsiteY24" fmla="*/ 254000 h 254000"/>
              <a:gd name="connsiteX25" fmla="*/ 8683414 w 12192001"/>
              <a:gd name="connsiteY25" fmla="*/ 254000 h 254000"/>
              <a:gd name="connsiteX26" fmla="*/ 7762241 w 12192001"/>
              <a:gd name="connsiteY26" fmla="*/ 254000 h 254000"/>
              <a:gd name="connsiteX27" fmla="*/ 7084907 w 12192001"/>
              <a:gd name="connsiteY27" fmla="*/ 254000 h 254000"/>
              <a:gd name="connsiteX28" fmla="*/ 6773334 w 12192001"/>
              <a:gd name="connsiteY28" fmla="*/ 254000 h 254000"/>
              <a:gd name="connsiteX29" fmla="*/ 6339841 w 12192001"/>
              <a:gd name="connsiteY29" fmla="*/ 254000 h 254000"/>
              <a:gd name="connsiteX30" fmla="*/ 6028267 w 12192001"/>
              <a:gd name="connsiteY30" fmla="*/ 254000 h 254000"/>
              <a:gd name="connsiteX31" fmla="*/ 5472854 w 12192001"/>
              <a:gd name="connsiteY31" fmla="*/ 254000 h 254000"/>
              <a:gd name="connsiteX32" fmla="*/ 4917440 w 12192001"/>
              <a:gd name="connsiteY32" fmla="*/ 254000 h 254000"/>
              <a:gd name="connsiteX33" fmla="*/ 4483947 w 12192001"/>
              <a:gd name="connsiteY33" fmla="*/ 254000 h 254000"/>
              <a:gd name="connsiteX34" fmla="*/ 3806614 w 12192001"/>
              <a:gd name="connsiteY34" fmla="*/ 254000 h 254000"/>
              <a:gd name="connsiteX35" fmla="*/ 3129280 w 12192001"/>
              <a:gd name="connsiteY35" fmla="*/ 254000 h 254000"/>
              <a:gd name="connsiteX36" fmla="*/ 2817707 w 12192001"/>
              <a:gd name="connsiteY36" fmla="*/ 254000 h 254000"/>
              <a:gd name="connsiteX37" fmla="*/ 2140374 w 12192001"/>
              <a:gd name="connsiteY37" fmla="*/ 254000 h 254000"/>
              <a:gd name="connsiteX38" fmla="*/ 1463040 w 12192001"/>
              <a:gd name="connsiteY38" fmla="*/ 254000 h 254000"/>
              <a:gd name="connsiteX39" fmla="*/ 1029547 w 12192001"/>
              <a:gd name="connsiteY39" fmla="*/ 254000 h 254000"/>
              <a:gd name="connsiteX40" fmla="*/ 596053 w 12192001"/>
              <a:gd name="connsiteY40" fmla="*/ 254000 h 254000"/>
              <a:gd name="connsiteX41" fmla="*/ 0 w 12192001"/>
              <a:gd name="connsiteY41" fmla="*/ 254000 h 254000"/>
              <a:gd name="connsiteX42" fmla="*/ 0 w 12192001"/>
              <a:gd name="connsiteY42" fmla="*/ 0 h 25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</a:cxnLst>
            <a:rect l="l" t="t" r="r" b="b"/>
            <a:pathLst>
              <a:path w="12192001" h="254000" fill="none" extrusionOk="0">
                <a:moveTo>
                  <a:pt x="0" y="0"/>
                </a:moveTo>
                <a:cubicBezTo>
                  <a:pt x="145676" y="-13640"/>
                  <a:pt x="303391" y="-18960"/>
                  <a:pt x="555413" y="0"/>
                </a:cubicBezTo>
                <a:cubicBezTo>
                  <a:pt x="807435" y="18960"/>
                  <a:pt x="1034511" y="-26547"/>
                  <a:pt x="1232747" y="0"/>
                </a:cubicBezTo>
                <a:cubicBezTo>
                  <a:pt x="1430983" y="26547"/>
                  <a:pt x="1926515" y="37152"/>
                  <a:pt x="2153920" y="0"/>
                </a:cubicBezTo>
                <a:cubicBezTo>
                  <a:pt x="2381325" y="-37152"/>
                  <a:pt x="2638522" y="-9963"/>
                  <a:pt x="2953174" y="0"/>
                </a:cubicBezTo>
                <a:cubicBezTo>
                  <a:pt x="3267826" y="9963"/>
                  <a:pt x="3463849" y="22795"/>
                  <a:pt x="3874347" y="0"/>
                </a:cubicBezTo>
                <a:cubicBezTo>
                  <a:pt x="4284845" y="-22795"/>
                  <a:pt x="4112471" y="-12921"/>
                  <a:pt x="4185920" y="0"/>
                </a:cubicBezTo>
                <a:cubicBezTo>
                  <a:pt x="4259369" y="12921"/>
                  <a:pt x="4731745" y="6020"/>
                  <a:pt x="4985174" y="0"/>
                </a:cubicBezTo>
                <a:cubicBezTo>
                  <a:pt x="5238603" y="-6020"/>
                  <a:pt x="5362193" y="7457"/>
                  <a:pt x="5662507" y="0"/>
                </a:cubicBezTo>
                <a:cubicBezTo>
                  <a:pt x="5962821" y="-7457"/>
                  <a:pt x="5975389" y="14937"/>
                  <a:pt x="6096000" y="0"/>
                </a:cubicBezTo>
                <a:cubicBezTo>
                  <a:pt x="6216611" y="-14937"/>
                  <a:pt x="6279236" y="-14459"/>
                  <a:pt x="6407574" y="0"/>
                </a:cubicBezTo>
                <a:cubicBezTo>
                  <a:pt x="6535912" y="14459"/>
                  <a:pt x="6870720" y="22031"/>
                  <a:pt x="7084907" y="0"/>
                </a:cubicBezTo>
                <a:cubicBezTo>
                  <a:pt x="7299094" y="-22031"/>
                  <a:pt x="7686832" y="13379"/>
                  <a:pt x="7884161" y="0"/>
                </a:cubicBezTo>
                <a:cubicBezTo>
                  <a:pt x="8081490" y="-13379"/>
                  <a:pt x="8136380" y="-18176"/>
                  <a:pt x="8317654" y="0"/>
                </a:cubicBezTo>
                <a:cubicBezTo>
                  <a:pt x="8498928" y="18176"/>
                  <a:pt x="8601804" y="-4492"/>
                  <a:pt x="8873067" y="0"/>
                </a:cubicBezTo>
                <a:cubicBezTo>
                  <a:pt x="9144330" y="4492"/>
                  <a:pt x="9147189" y="11211"/>
                  <a:pt x="9306561" y="0"/>
                </a:cubicBezTo>
                <a:cubicBezTo>
                  <a:pt x="9465933" y="-11211"/>
                  <a:pt x="9742026" y="-3562"/>
                  <a:pt x="9861974" y="0"/>
                </a:cubicBezTo>
                <a:cubicBezTo>
                  <a:pt x="9981922" y="3562"/>
                  <a:pt x="10321963" y="29033"/>
                  <a:pt x="10539308" y="0"/>
                </a:cubicBezTo>
                <a:cubicBezTo>
                  <a:pt x="10756653" y="-29033"/>
                  <a:pt x="10929671" y="-8856"/>
                  <a:pt x="11094721" y="0"/>
                </a:cubicBezTo>
                <a:cubicBezTo>
                  <a:pt x="11259771" y="8856"/>
                  <a:pt x="11889497" y="12551"/>
                  <a:pt x="12192001" y="0"/>
                </a:cubicBezTo>
                <a:cubicBezTo>
                  <a:pt x="12181169" y="106059"/>
                  <a:pt x="12193498" y="134933"/>
                  <a:pt x="12192001" y="254000"/>
                </a:cubicBezTo>
                <a:cubicBezTo>
                  <a:pt x="12099852" y="262971"/>
                  <a:pt x="11901549" y="263681"/>
                  <a:pt x="11758508" y="254000"/>
                </a:cubicBezTo>
                <a:cubicBezTo>
                  <a:pt x="11615467" y="244319"/>
                  <a:pt x="11311824" y="226624"/>
                  <a:pt x="10959254" y="254000"/>
                </a:cubicBezTo>
                <a:cubicBezTo>
                  <a:pt x="10606684" y="281376"/>
                  <a:pt x="10431036" y="248982"/>
                  <a:pt x="10160001" y="254000"/>
                </a:cubicBezTo>
                <a:cubicBezTo>
                  <a:pt x="9888966" y="259018"/>
                  <a:pt x="9689351" y="268440"/>
                  <a:pt x="9238827" y="254000"/>
                </a:cubicBezTo>
                <a:cubicBezTo>
                  <a:pt x="8788303" y="239560"/>
                  <a:pt x="8949660" y="228153"/>
                  <a:pt x="8683414" y="254000"/>
                </a:cubicBezTo>
                <a:cubicBezTo>
                  <a:pt x="8417168" y="279847"/>
                  <a:pt x="8042907" y="214327"/>
                  <a:pt x="7762241" y="254000"/>
                </a:cubicBezTo>
                <a:cubicBezTo>
                  <a:pt x="7481575" y="293673"/>
                  <a:pt x="7310121" y="279488"/>
                  <a:pt x="7084907" y="254000"/>
                </a:cubicBezTo>
                <a:cubicBezTo>
                  <a:pt x="6859693" y="228512"/>
                  <a:pt x="6870678" y="251290"/>
                  <a:pt x="6773334" y="254000"/>
                </a:cubicBezTo>
                <a:cubicBezTo>
                  <a:pt x="6675990" y="256710"/>
                  <a:pt x="6494483" y="273926"/>
                  <a:pt x="6339841" y="254000"/>
                </a:cubicBezTo>
                <a:cubicBezTo>
                  <a:pt x="6185199" y="234074"/>
                  <a:pt x="6147637" y="253230"/>
                  <a:pt x="6028267" y="254000"/>
                </a:cubicBezTo>
                <a:cubicBezTo>
                  <a:pt x="5908897" y="254770"/>
                  <a:pt x="5655435" y="236995"/>
                  <a:pt x="5472854" y="254000"/>
                </a:cubicBezTo>
                <a:cubicBezTo>
                  <a:pt x="5290273" y="271005"/>
                  <a:pt x="5065592" y="230928"/>
                  <a:pt x="4917440" y="254000"/>
                </a:cubicBezTo>
                <a:cubicBezTo>
                  <a:pt x="4769288" y="277072"/>
                  <a:pt x="4622030" y="259920"/>
                  <a:pt x="4483947" y="254000"/>
                </a:cubicBezTo>
                <a:cubicBezTo>
                  <a:pt x="4345864" y="248080"/>
                  <a:pt x="4079073" y="264140"/>
                  <a:pt x="3806614" y="254000"/>
                </a:cubicBezTo>
                <a:cubicBezTo>
                  <a:pt x="3534155" y="243860"/>
                  <a:pt x="3323050" y="238921"/>
                  <a:pt x="3129280" y="254000"/>
                </a:cubicBezTo>
                <a:cubicBezTo>
                  <a:pt x="2935510" y="269079"/>
                  <a:pt x="2932743" y="267695"/>
                  <a:pt x="2817707" y="254000"/>
                </a:cubicBezTo>
                <a:cubicBezTo>
                  <a:pt x="2702671" y="240305"/>
                  <a:pt x="2303363" y="264813"/>
                  <a:pt x="2140374" y="254000"/>
                </a:cubicBezTo>
                <a:cubicBezTo>
                  <a:pt x="1977385" y="243187"/>
                  <a:pt x="1690643" y="252081"/>
                  <a:pt x="1463040" y="254000"/>
                </a:cubicBezTo>
                <a:cubicBezTo>
                  <a:pt x="1235437" y="255919"/>
                  <a:pt x="1118695" y="233826"/>
                  <a:pt x="1029547" y="254000"/>
                </a:cubicBezTo>
                <a:cubicBezTo>
                  <a:pt x="940399" y="274174"/>
                  <a:pt x="736952" y="274277"/>
                  <a:pt x="596053" y="254000"/>
                </a:cubicBezTo>
                <a:cubicBezTo>
                  <a:pt x="455154" y="233723"/>
                  <a:pt x="152737" y="234373"/>
                  <a:pt x="0" y="254000"/>
                </a:cubicBezTo>
                <a:cubicBezTo>
                  <a:pt x="8919" y="197144"/>
                  <a:pt x="8882" y="112781"/>
                  <a:pt x="0" y="0"/>
                </a:cubicBezTo>
                <a:close/>
              </a:path>
              <a:path w="12192001" h="254000" stroke="0" extrusionOk="0">
                <a:moveTo>
                  <a:pt x="0" y="0"/>
                </a:moveTo>
                <a:cubicBezTo>
                  <a:pt x="133661" y="-6488"/>
                  <a:pt x="179796" y="-6163"/>
                  <a:pt x="311573" y="0"/>
                </a:cubicBezTo>
                <a:cubicBezTo>
                  <a:pt x="443350" y="6163"/>
                  <a:pt x="510527" y="-3077"/>
                  <a:pt x="623147" y="0"/>
                </a:cubicBezTo>
                <a:cubicBezTo>
                  <a:pt x="735767" y="3077"/>
                  <a:pt x="866872" y="-7575"/>
                  <a:pt x="934720" y="0"/>
                </a:cubicBezTo>
                <a:cubicBezTo>
                  <a:pt x="1002568" y="7575"/>
                  <a:pt x="1332094" y="-3835"/>
                  <a:pt x="1490133" y="0"/>
                </a:cubicBezTo>
                <a:cubicBezTo>
                  <a:pt x="1648172" y="3835"/>
                  <a:pt x="1797388" y="21647"/>
                  <a:pt x="1923627" y="0"/>
                </a:cubicBezTo>
                <a:cubicBezTo>
                  <a:pt x="2049866" y="-21647"/>
                  <a:pt x="2414104" y="-4383"/>
                  <a:pt x="2600960" y="0"/>
                </a:cubicBezTo>
                <a:cubicBezTo>
                  <a:pt x="2787816" y="4383"/>
                  <a:pt x="3163021" y="2012"/>
                  <a:pt x="3522134" y="0"/>
                </a:cubicBezTo>
                <a:cubicBezTo>
                  <a:pt x="3881247" y="-2012"/>
                  <a:pt x="3801054" y="27598"/>
                  <a:pt x="4077547" y="0"/>
                </a:cubicBezTo>
                <a:cubicBezTo>
                  <a:pt x="4354040" y="-27598"/>
                  <a:pt x="4295998" y="6881"/>
                  <a:pt x="4389120" y="0"/>
                </a:cubicBezTo>
                <a:cubicBezTo>
                  <a:pt x="4482242" y="-6881"/>
                  <a:pt x="4621992" y="10500"/>
                  <a:pt x="4822614" y="0"/>
                </a:cubicBezTo>
                <a:cubicBezTo>
                  <a:pt x="5023236" y="-10500"/>
                  <a:pt x="5297440" y="24651"/>
                  <a:pt x="5499947" y="0"/>
                </a:cubicBezTo>
                <a:cubicBezTo>
                  <a:pt x="5702454" y="-24651"/>
                  <a:pt x="5904615" y="20321"/>
                  <a:pt x="6055360" y="0"/>
                </a:cubicBezTo>
                <a:cubicBezTo>
                  <a:pt x="6206105" y="-20321"/>
                  <a:pt x="6387977" y="-9521"/>
                  <a:pt x="6610774" y="0"/>
                </a:cubicBezTo>
                <a:cubicBezTo>
                  <a:pt x="6833571" y="9521"/>
                  <a:pt x="6999520" y="-1638"/>
                  <a:pt x="7166187" y="0"/>
                </a:cubicBezTo>
                <a:cubicBezTo>
                  <a:pt x="7332854" y="1638"/>
                  <a:pt x="7585147" y="3773"/>
                  <a:pt x="7843521" y="0"/>
                </a:cubicBezTo>
                <a:cubicBezTo>
                  <a:pt x="8101895" y="-3773"/>
                  <a:pt x="8135915" y="-10874"/>
                  <a:pt x="8277014" y="0"/>
                </a:cubicBezTo>
                <a:cubicBezTo>
                  <a:pt x="8418113" y="10874"/>
                  <a:pt x="8756405" y="26410"/>
                  <a:pt x="8954347" y="0"/>
                </a:cubicBezTo>
                <a:cubicBezTo>
                  <a:pt x="9152289" y="-26410"/>
                  <a:pt x="9202918" y="-12533"/>
                  <a:pt x="9387841" y="0"/>
                </a:cubicBezTo>
                <a:cubicBezTo>
                  <a:pt x="9572764" y="12533"/>
                  <a:pt x="9915845" y="32015"/>
                  <a:pt x="10187094" y="0"/>
                </a:cubicBezTo>
                <a:cubicBezTo>
                  <a:pt x="10458343" y="-32015"/>
                  <a:pt x="10626389" y="-13496"/>
                  <a:pt x="10986348" y="0"/>
                </a:cubicBezTo>
                <a:cubicBezTo>
                  <a:pt x="11346307" y="13496"/>
                  <a:pt x="11687673" y="28562"/>
                  <a:pt x="12192001" y="0"/>
                </a:cubicBezTo>
                <a:cubicBezTo>
                  <a:pt x="12201589" y="58823"/>
                  <a:pt x="12201052" y="172612"/>
                  <a:pt x="12192001" y="254000"/>
                </a:cubicBezTo>
                <a:cubicBezTo>
                  <a:pt x="11941683" y="248848"/>
                  <a:pt x="11792788" y="256397"/>
                  <a:pt x="11636588" y="254000"/>
                </a:cubicBezTo>
                <a:cubicBezTo>
                  <a:pt x="11480388" y="251603"/>
                  <a:pt x="11266941" y="274427"/>
                  <a:pt x="10959254" y="254000"/>
                </a:cubicBezTo>
                <a:cubicBezTo>
                  <a:pt x="10651567" y="233573"/>
                  <a:pt x="10505470" y="216915"/>
                  <a:pt x="10160001" y="254000"/>
                </a:cubicBezTo>
                <a:cubicBezTo>
                  <a:pt x="9814532" y="291085"/>
                  <a:pt x="9671359" y="264628"/>
                  <a:pt x="9360747" y="254000"/>
                </a:cubicBezTo>
                <a:cubicBezTo>
                  <a:pt x="9050135" y="243372"/>
                  <a:pt x="8918357" y="236833"/>
                  <a:pt x="8683414" y="254000"/>
                </a:cubicBezTo>
                <a:cubicBezTo>
                  <a:pt x="8448471" y="271167"/>
                  <a:pt x="8338799" y="261558"/>
                  <a:pt x="8249921" y="254000"/>
                </a:cubicBezTo>
                <a:cubicBezTo>
                  <a:pt x="8161043" y="246442"/>
                  <a:pt x="8054708" y="238626"/>
                  <a:pt x="7938347" y="254000"/>
                </a:cubicBezTo>
                <a:cubicBezTo>
                  <a:pt x="7821986" y="269374"/>
                  <a:pt x="7588386" y="238043"/>
                  <a:pt x="7382934" y="254000"/>
                </a:cubicBezTo>
                <a:cubicBezTo>
                  <a:pt x="7177482" y="269957"/>
                  <a:pt x="6968070" y="240771"/>
                  <a:pt x="6705601" y="254000"/>
                </a:cubicBezTo>
                <a:cubicBezTo>
                  <a:pt x="6443132" y="267229"/>
                  <a:pt x="6074312" y="267438"/>
                  <a:pt x="5784427" y="254000"/>
                </a:cubicBezTo>
                <a:cubicBezTo>
                  <a:pt x="5494542" y="240562"/>
                  <a:pt x="5303202" y="292183"/>
                  <a:pt x="4985174" y="254000"/>
                </a:cubicBezTo>
                <a:cubicBezTo>
                  <a:pt x="4667146" y="215817"/>
                  <a:pt x="4391302" y="238160"/>
                  <a:pt x="4064000" y="254000"/>
                </a:cubicBezTo>
                <a:cubicBezTo>
                  <a:pt x="3736698" y="269840"/>
                  <a:pt x="3483284" y="220296"/>
                  <a:pt x="3142827" y="254000"/>
                </a:cubicBezTo>
                <a:cubicBezTo>
                  <a:pt x="2802370" y="287704"/>
                  <a:pt x="2639441" y="268720"/>
                  <a:pt x="2465494" y="254000"/>
                </a:cubicBezTo>
                <a:cubicBezTo>
                  <a:pt x="2291547" y="239280"/>
                  <a:pt x="2066244" y="245683"/>
                  <a:pt x="1788160" y="254000"/>
                </a:cubicBezTo>
                <a:cubicBezTo>
                  <a:pt x="1510076" y="262317"/>
                  <a:pt x="1441498" y="260386"/>
                  <a:pt x="1354667" y="254000"/>
                </a:cubicBezTo>
                <a:cubicBezTo>
                  <a:pt x="1267836" y="247614"/>
                  <a:pt x="1081345" y="254129"/>
                  <a:pt x="921173" y="254000"/>
                </a:cubicBezTo>
                <a:cubicBezTo>
                  <a:pt x="761001" y="253871"/>
                  <a:pt x="222441" y="283038"/>
                  <a:pt x="0" y="254000"/>
                </a:cubicBezTo>
                <a:cubicBezTo>
                  <a:pt x="4220" y="159271"/>
                  <a:pt x="-7538" y="55941"/>
                  <a:pt x="0" y="0"/>
                </a:cubicBezTo>
                <a:close/>
              </a:path>
            </a:pathLst>
          </a:custGeom>
          <a:ln>
            <a:solidFill>
              <a:srgbClr val="D4D794"/>
            </a:solidFill>
            <a:extLst>
              <a:ext uri="{C807C97D-BFC1-408E-A445-0C87EB9F89A2}">
                <ask:lineSketchStyleProps xmlns:ask="http://schemas.microsoft.com/office/drawing/2018/sketchyshapes" sd="3888845737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</p:pic>
    </p:spTree>
    <p:extLst>
      <p:ext uri="{BB962C8B-B14F-4D97-AF65-F5344CB8AC3E}">
        <p14:creationId xmlns:p14="http://schemas.microsoft.com/office/powerpoint/2010/main" val="35075970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823898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7/25/2025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89483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518" r:id="rId1"/>
    <p:sldLayoutId id="2147484521" r:id="rId2"/>
    <p:sldLayoutId id="2147484519" r:id="rId3"/>
    <p:sldLayoutId id="2147484520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0.png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7" Type="http://schemas.openxmlformats.org/officeDocument/2006/relationships/image" Target="../media/image18.png"/><Relationship Id="rId2" Type="http://schemas.openxmlformats.org/officeDocument/2006/relationships/hyperlink" Target="&#22823;&#33258;&#28982;&#25351;&#24341;&#26041;&#21521;.mp4" TargetMode="Externa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7.pn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2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48">
            <a:extLst>
              <a:ext uri="{FF2B5EF4-FFF2-40B4-BE49-F238E27FC236}">
                <a16:creationId xmlns:a16="http://schemas.microsoft.com/office/drawing/2014/main" id="{72F45528-CDFA-53A1-CAF7-795348768469}"/>
              </a:ext>
            </a:extLst>
          </p:cNvPr>
          <p:cNvSpPr txBox="1"/>
          <p:nvPr/>
        </p:nvSpPr>
        <p:spPr>
          <a:xfrm>
            <a:off x="1043866" y="2954568"/>
            <a:ext cx="10104269" cy="123110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defTabSz="914377"/>
            <a:r>
              <a:rPr lang="zh-CN" altLang="en-US" sz="8000" b="1" dirty="0">
                <a:solidFill>
                  <a:schemeClr val="bg1"/>
                </a:solidFill>
                <a:effectLst>
                  <a:outerShdw dist="635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校园小导游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8A9F0511-0277-244E-97DD-A8E6C21B8682}"/>
              </a:ext>
            </a:extLst>
          </p:cNvPr>
          <p:cNvSpPr txBox="1"/>
          <p:nvPr/>
        </p:nvSpPr>
        <p:spPr>
          <a:xfrm>
            <a:off x="212271" y="186501"/>
            <a:ext cx="270821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dist="635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阿里巴巴普惠体 R" panose="00020600040101010101" pitchFamily="18" charset="-122"/>
                <a:sym typeface="+mn-ea"/>
              </a:rPr>
              <a:t>R·</a:t>
            </a: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dist="635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阿里巴巴普惠体 R" panose="00020600040101010101" pitchFamily="18" charset="-122"/>
                <a:sym typeface="+mn-ea"/>
              </a:rPr>
              <a:t>二年级数学上册</a:t>
            </a:r>
            <a:endParaRPr lang="zh-CN" altLang="en-US" sz="2000" dirty="0">
              <a:effectLst>
                <a:outerShdw dist="63500" dir="2700000" algn="tl">
                  <a:srgbClr val="000000">
                    <a:alpha val="43137"/>
                  </a:srgbClr>
                </a:outerShdw>
              </a:effectLst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pSp>
        <p:nvGrpSpPr>
          <p:cNvPr id="2" name="组合 1">
            <a:extLst>
              <a:ext uri="{FF2B5EF4-FFF2-40B4-BE49-F238E27FC236}">
                <a16:creationId xmlns:a16="http://schemas.microsoft.com/office/drawing/2014/main" id="{10FD67D5-0F97-CA31-2365-0A2A293508C2}"/>
              </a:ext>
            </a:extLst>
          </p:cNvPr>
          <p:cNvGrpSpPr/>
          <p:nvPr/>
        </p:nvGrpSpPr>
        <p:grpSpPr>
          <a:xfrm>
            <a:off x="3342348" y="1163960"/>
            <a:ext cx="5507304" cy="1260000"/>
            <a:chOff x="2683913" y="1163960"/>
            <a:chExt cx="5507304" cy="1260000"/>
          </a:xfrm>
        </p:grpSpPr>
        <p:sp>
          <p:nvSpPr>
            <p:cNvPr id="7" name="文本框 6">
              <a:extLst>
                <a:ext uri="{FF2B5EF4-FFF2-40B4-BE49-F238E27FC236}">
                  <a16:creationId xmlns:a16="http://schemas.microsoft.com/office/drawing/2014/main" id="{2D854421-31B8-2449-435C-5B65A10703F0}"/>
                </a:ext>
              </a:extLst>
            </p:cNvPr>
            <p:cNvSpPr txBox="1"/>
            <p:nvPr/>
          </p:nvSpPr>
          <p:spPr>
            <a:xfrm>
              <a:off x="3681565" y="1332295"/>
              <a:ext cx="4509652" cy="92333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5400" b="1" dirty="0">
                  <a:solidFill>
                    <a:schemeClr val="bg1"/>
                  </a:solidFill>
                  <a:effectLst>
                    <a:outerShdw dist="63500" dir="2700000" algn="tl">
                      <a:srgbClr val="000000">
                        <a:alpha val="43137"/>
                      </a:srgbClr>
                    </a:outerShdw>
                  </a:effectLst>
                  <a:latin typeface="宋体" panose="02010600030101010101" pitchFamily="2" charset="-122"/>
                </a:rPr>
                <a:t>校园小导游</a:t>
              </a:r>
              <a:endParaRPr lang="zh-CN" altLang="en-US" sz="4400" b="1" dirty="0">
                <a:solidFill>
                  <a:schemeClr val="bg1"/>
                </a:solidFill>
                <a:effectLst>
                  <a:outerShdw dist="63500" dir="2700000" algn="tl">
                    <a:srgbClr val="000000">
                      <a:alpha val="43137"/>
                    </a:srgbClr>
                  </a:outerShdw>
                </a:effectLst>
                <a:latin typeface="宋体" panose="02010600030101010101" pitchFamily="2" charset="-122"/>
              </a:endParaRPr>
            </a:p>
          </p:txBody>
        </p:sp>
        <p:sp>
          <p:nvSpPr>
            <p:cNvPr id="8" name="椭圆 7">
              <a:extLst>
                <a:ext uri="{FF2B5EF4-FFF2-40B4-BE49-F238E27FC236}">
                  <a16:creationId xmlns:a16="http://schemas.microsoft.com/office/drawing/2014/main" id="{887C2E99-C43B-DB75-88A4-857245F9ABF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683913" y="1163960"/>
              <a:ext cx="1260000" cy="1260000"/>
            </a:xfrm>
            <a:prstGeom prst="ellipse">
              <a:avLst/>
            </a:prstGeom>
            <a:solidFill>
              <a:srgbClr val="0079AD"/>
            </a:solidFill>
            <a:ln>
              <a:noFill/>
            </a:ln>
            <a:effectLst>
              <a:outerShdw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7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pic>
          <p:nvPicPr>
            <p:cNvPr id="9" name="图片 8">
              <a:extLst>
                <a:ext uri="{FF2B5EF4-FFF2-40B4-BE49-F238E27FC236}">
                  <a16:creationId xmlns:a16="http://schemas.microsoft.com/office/drawing/2014/main" id="{BBF01459-FA09-868F-0843-3484CC3013C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829531" y="1330598"/>
              <a:ext cx="968765" cy="926725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流程图: 终止 1">
            <a:extLst>
              <a:ext uri="{FF2B5EF4-FFF2-40B4-BE49-F238E27FC236}">
                <a16:creationId xmlns:a16="http://schemas.microsoft.com/office/drawing/2014/main" id="{ED36D97D-B9E1-3055-E41B-5AB7EBD7CC7B}"/>
              </a:ext>
            </a:extLst>
          </p:cNvPr>
          <p:cNvSpPr/>
          <p:nvPr/>
        </p:nvSpPr>
        <p:spPr>
          <a:xfrm>
            <a:off x="217389" y="236513"/>
            <a:ext cx="2591125" cy="803480"/>
          </a:xfrm>
          <a:prstGeom prst="flowChartTerminator">
            <a:avLst/>
          </a:prstGeom>
          <a:solidFill>
            <a:srgbClr val="48725E"/>
          </a:solidFill>
          <a:ln w="12700" cap="flat" cmpd="sng" algn="ctr">
            <a:noFill/>
            <a:prstDash val="solid"/>
            <a:miter lim="800000"/>
          </a:ln>
          <a:effectLst>
            <a:outerShdw dist="76200" dir="2700000" algn="tl" rotWithShape="0">
              <a:srgbClr val="D4D794">
                <a:alpha val="40000"/>
              </a:srgbClr>
            </a:outerShdw>
          </a:effectLst>
        </p:spPr>
        <p:txBody>
          <a:bodyPr rtlCol="0" anchor="ctr"/>
          <a:lstStyle/>
          <a:p>
            <a:pPr algn="dist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zh-CN" altLang="en-US" sz="4000" kern="0" dirty="0">
                <a:ln w="12700" cap="rnd" cmpd="sng">
                  <a:solidFill>
                    <a:schemeClr val="bg1"/>
                  </a:solidFill>
                  <a:round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琥珀" panose="02010800040101010101" pitchFamily="2" charset="-122"/>
                <a:ea typeface="华文琥珀" panose="02010800040101010101" pitchFamily="2" charset="-122"/>
              </a:rPr>
              <a:t>情境导入</a:t>
            </a:r>
            <a:endParaRPr lang="en-US" altLang="zh-CN" sz="4000" kern="0" dirty="0">
              <a:ln w="12700" cap="rnd" cmpd="sng">
                <a:solidFill>
                  <a:schemeClr val="bg1"/>
                </a:solidFill>
                <a:round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文琥珀" panose="02010800040101010101" pitchFamily="2" charset="-122"/>
              <a:ea typeface="华文琥珀" panose="02010800040101010101" pitchFamily="2" charset="-122"/>
            </a:endParaRP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D4F562CE-190D-5E0F-04C0-1294C9674FA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15326" y="58238"/>
            <a:ext cx="6310779" cy="6741523"/>
          </a:xfrm>
          <a:prstGeom prst="rect">
            <a:avLst/>
          </a:prstGeom>
        </p:spPr>
      </p:pic>
      <p:sp>
        <p:nvSpPr>
          <p:cNvPr id="14" name="矩形: 圆角 13">
            <a:extLst>
              <a:ext uri="{FF2B5EF4-FFF2-40B4-BE49-F238E27FC236}">
                <a16:creationId xmlns:a16="http://schemas.microsoft.com/office/drawing/2014/main" id="{BBAB0859-515D-6AB7-DFAD-648923DB18FC}"/>
              </a:ext>
            </a:extLst>
          </p:cNvPr>
          <p:cNvSpPr/>
          <p:nvPr/>
        </p:nvSpPr>
        <p:spPr>
          <a:xfrm>
            <a:off x="5969539" y="350197"/>
            <a:ext cx="791183" cy="369651"/>
          </a:xfrm>
          <a:prstGeom prst="roundRect">
            <a:avLst/>
          </a:prstGeom>
          <a:solidFill>
            <a:srgbClr val="FCF2E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食堂</a:t>
            </a:r>
          </a:p>
        </p:txBody>
      </p:sp>
      <p:sp>
        <p:nvSpPr>
          <p:cNvPr id="15" name="矩形: 圆角 14">
            <a:extLst>
              <a:ext uri="{FF2B5EF4-FFF2-40B4-BE49-F238E27FC236}">
                <a16:creationId xmlns:a16="http://schemas.microsoft.com/office/drawing/2014/main" id="{A30DF5B4-FC5D-7E17-7E17-A1B32D9A5DDF}"/>
              </a:ext>
            </a:extLst>
          </p:cNvPr>
          <p:cNvSpPr/>
          <p:nvPr/>
        </p:nvSpPr>
        <p:spPr>
          <a:xfrm>
            <a:off x="7598923" y="226786"/>
            <a:ext cx="943583" cy="369651"/>
          </a:xfrm>
          <a:prstGeom prst="roundRect">
            <a:avLst/>
          </a:prstGeom>
          <a:solidFill>
            <a:srgbClr val="FCF2E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教学楼</a:t>
            </a:r>
          </a:p>
        </p:txBody>
      </p:sp>
      <p:sp>
        <p:nvSpPr>
          <p:cNvPr id="17" name="矩形: 圆角 16">
            <a:extLst>
              <a:ext uri="{FF2B5EF4-FFF2-40B4-BE49-F238E27FC236}">
                <a16:creationId xmlns:a16="http://schemas.microsoft.com/office/drawing/2014/main" id="{DD96AAE7-0E5D-8DE8-57C6-E3B3017E804B}"/>
              </a:ext>
            </a:extLst>
          </p:cNvPr>
          <p:cNvSpPr/>
          <p:nvPr/>
        </p:nvSpPr>
        <p:spPr>
          <a:xfrm>
            <a:off x="9313615" y="463155"/>
            <a:ext cx="1141380" cy="369651"/>
          </a:xfrm>
          <a:prstGeom prst="roundRect">
            <a:avLst/>
          </a:prstGeom>
          <a:solidFill>
            <a:srgbClr val="FCF2E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多功能厅</a:t>
            </a:r>
          </a:p>
        </p:txBody>
      </p:sp>
      <p:sp>
        <p:nvSpPr>
          <p:cNvPr id="18" name="矩形: 圆角 17">
            <a:extLst>
              <a:ext uri="{FF2B5EF4-FFF2-40B4-BE49-F238E27FC236}">
                <a16:creationId xmlns:a16="http://schemas.microsoft.com/office/drawing/2014/main" id="{1580E891-7109-3D1C-AD2E-FAF95C2EDB39}"/>
              </a:ext>
            </a:extLst>
          </p:cNvPr>
          <p:cNvSpPr/>
          <p:nvPr/>
        </p:nvSpPr>
        <p:spPr>
          <a:xfrm>
            <a:off x="5497747" y="2736522"/>
            <a:ext cx="943583" cy="369651"/>
          </a:xfrm>
          <a:prstGeom prst="roundRect">
            <a:avLst/>
          </a:prstGeom>
          <a:solidFill>
            <a:srgbClr val="FCF2E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体育馆</a:t>
            </a:r>
          </a:p>
        </p:txBody>
      </p:sp>
      <p:sp>
        <p:nvSpPr>
          <p:cNvPr id="19" name="矩形: 圆角 18">
            <a:extLst>
              <a:ext uri="{FF2B5EF4-FFF2-40B4-BE49-F238E27FC236}">
                <a16:creationId xmlns:a16="http://schemas.microsoft.com/office/drawing/2014/main" id="{B83BCFB3-CF47-217A-6870-6BA630B50A33}"/>
              </a:ext>
            </a:extLst>
          </p:cNvPr>
          <p:cNvSpPr/>
          <p:nvPr/>
        </p:nvSpPr>
        <p:spPr>
          <a:xfrm>
            <a:off x="9884305" y="2574200"/>
            <a:ext cx="943583" cy="369651"/>
          </a:xfrm>
          <a:prstGeom prst="roundRect">
            <a:avLst/>
          </a:prstGeom>
          <a:solidFill>
            <a:srgbClr val="FCF2E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图书馆</a:t>
            </a:r>
          </a:p>
        </p:txBody>
      </p:sp>
      <p:sp>
        <p:nvSpPr>
          <p:cNvPr id="20" name="矩形: 圆角 19">
            <a:extLst>
              <a:ext uri="{FF2B5EF4-FFF2-40B4-BE49-F238E27FC236}">
                <a16:creationId xmlns:a16="http://schemas.microsoft.com/office/drawing/2014/main" id="{7C4507DC-F92B-36D3-57EA-842FA37DE07F}"/>
              </a:ext>
            </a:extLst>
          </p:cNvPr>
          <p:cNvSpPr/>
          <p:nvPr/>
        </p:nvSpPr>
        <p:spPr>
          <a:xfrm>
            <a:off x="5421547" y="4583315"/>
            <a:ext cx="943583" cy="369651"/>
          </a:xfrm>
          <a:prstGeom prst="roundRect">
            <a:avLst/>
          </a:prstGeom>
          <a:solidFill>
            <a:srgbClr val="FCF2E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科技馆</a:t>
            </a:r>
          </a:p>
        </p:txBody>
      </p:sp>
      <p:sp>
        <p:nvSpPr>
          <p:cNvPr id="21" name="矩形: 圆角 20">
            <a:extLst>
              <a:ext uri="{FF2B5EF4-FFF2-40B4-BE49-F238E27FC236}">
                <a16:creationId xmlns:a16="http://schemas.microsoft.com/office/drawing/2014/main" id="{0A74DDFA-D1E1-4E42-535B-4971BEF71569}"/>
              </a:ext>
            </a:extLst>
          </p:cNvPr>
          <p:cNvSpPr/>
          <p:nvPr/>
        </p:nvSpPr>
        <p:spPr>
          <a:xfrm>
            <a:off x="9643351" y="5401447"/>
            <a:ext cx="943583" cy="369651"/>
          </a:xfrm>
          <a:prstGeom prst="roundRect">
            <a:avLst/>
          </a:prstGeom>
          <a:solidFill>
            <a:srgbClr val="FCF2E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存车处</a:t>
            </a:r>
          </a:p>
        </p:txBody>
      </p:sp>
      <p:pic>
        <p:nvPicPr>
          <p:cNvPr id="22" name="图片 21">
            <a:extLst>
              <a:ext uri="{FF2B5EF4-FFF2-40B4-BE49-F238E27FC236}">
                <a16:creationId xmlns:a16="http://schemas.microsoft.com/office/drawing/2014/main" id="{0A3EFE82-4734-0D85-B277-FA073280502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5270" y="4538547"/>
            <a:ext cx="2085312" cy="2097401"/>
          </a:xfrm>
          <a:prstGeom prst="rect">
            <a:avLst/>
          </a:prstGeom>
        </p:spPr>
      </p:pic>
      <p:sp>
        <p:nvSpPr>
          <p:cNvPr id="23" name="对话气泡: 圆角矩形 22">
            <a:extLst>
              <a:ext uri="{FF2B5EF4-FFF2-40B4-BE49-F238E27FC236}">
                <a16:creationId xmlns:a16="http://schemas.microsoft.com/office/drawing/2014/main" id="{F80CBF2D-0656-6AA7-5B0B-DBA863F4DD67}"/>
              </a:ext>
            </a:extLst>
          </p:cNvPr>
          <p:cNvSpPr/>
          <p:nvPr/>
        </p:nvSpPr>
        <p:spPr>
          <a:xfrm>
            <a:off x="712972" y="2419501"/>
            <a:ext cx="4529616" cy="1373344"/>
          </a:xfrm>
          <a:prstGeom prst="wedgeRoundRectCallout">
            <a:avLst>
              <a:gd name="adj1" fmla="val -32474"/>
              <a:gd name="adj2" fmla="val 93109"/>
              <a:gd name="adj3" fmla="val 16667"/>
            </a:avLst>
          </a:prstGeom>
          <a:solidFill>
            <a:schemeClr val="bg1"/>
          </a:solidFill>
          <a:ln w="190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>
              <a:lnSpc>
                <a:spcPct val="114000"/>
              </a:lnSpc>
            </a:pP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你们知道这些建筑在校园里的具体位置吗？</a:t>
            </a:r>
          </a:p>
        </p:txBody>
      </p:sp>
      <p:sp>
        <p:nvSpPr>
          <p:cNvPr id="5" name="对话气泡: 圆角矩形 4">
            <a:extLst>
              <a:ext uri="{FF2B5EF4-FFF2-40B4-BE49-F238E27FC236}">
                <a16:creationId xmlns:a16="http://schemas.microsoft.com/office/drawing/2014/main" id="{30F27E57-6727-6F62-57F1-2A32F519950F}"/>
              </a:ext>
            </a:extLst>
          </p:cNvPr>
          <p:cNvSpPr/>
          <p:nvPr/>
        </p:nvSpPr>
        <p:spPr>
          <a:xfrm>
            <a:off x="712972" y="2057472"/>
            <a:ext cx="4529616" cy="2097401"/>
          </a:xfrm>
          <a:prstGeom prst="wedgeRoundRectCallout">
            <a:avLst>
              <a:gd name="adj1" fmla="val -32210"/>
              <a:gd name="adj2" fmla="val 75888"/>
              <a:gd name="adj3" fmla="val 16667"/>
            </a:avLst>
          </a:prstGeom>
          <a:solidFill>
            <a:schemeClr val="bg1"/>
          </a:solidFill>
          <a:ln w="190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>
              <a:lnSpc>
                <a:spcPct val="114000"/>
              </a:lnSpc>
            </a:pP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如果我们想从大门走到教学楼，应该怎么走呢？</a:t>
            </a:r>
          </a:p>
        </p:txBody>
      </p:sp>
      <p:sp>
        <p:nvSpPr>
          <p:cNvPr id="3" name="对话气泡: 圆角矩形 2">
            <a:extLst>
              <a:ext uri="{FF2B5EF4-FFF2-40B4-BE49-F238E27FC236}">
                <a16:creationId xmlns:a16="http://schemas.microsoft.com/office/drawing/2014/main" id="{2CC6451B-335C-6E9F-ADDC-DF601661C0D6}"/>
              </a:ext>
            </a:extLst>
          </p:cNvPr>
          <p:cNvSpPr/>
          <p:nvPr/>
        </p:nvSpPr>
        <p:spPr>
          <a:xfrm>
            <a:off x="6948150" y="2805889"/>
            <a:ext cx="2572392" cy="1973912"/>
          </a:xfrm>
          <a:prstGeom prst="wedgeRoundRectCallout">
            <a:avLst>
              <a:gd name="adj1" fmla="val 4706"/>
              <a:gd name="adj2" fmla="val 69812"/>
              <a:gd name="adj3" fmla="val 16667"/>
            </a:avLst>
          </a:prstGeom>
          <a:solidFill>
            <a:schemeClr val="bg1"/>
          </a:solidFill>
          <a:ln w="190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>
              <a:lnSpc>
                <a:spcPct val="114000"/>
              </a:lnSpc>
            </a:pPr>
            <a:r>
              <a:rPr lang="zh-CN" altLang="en-US" sz="32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从大门往北走，可以到教学楼</a:t>
            </a:r>
            <a:r>
              <a:rPr lang="en-US" altLang="zh-CN" sz="32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……</a:t>
            </a:r>
            <a:endParaRPr lang="zh-CN" altLang="en-US" sz="3200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5631225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6" presetClass="emph" presetSubtype="0" repeatCount="3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500" tmFilter="0, 0; .2, .5; .8, .5; 1, 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" dur="250" autoRev="1" fill="hold"/>
                                        <p:tgtEl>
                                          <p:spTgt spid="2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2" presetID="26" presetClass="emph" presetSubtype="0" repeatCount="3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500" tmFilter="0, 0; .2, .5; .8, .5; 1, 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4" dur="250" autoRev="1" fill="hold"/>
                                        <p:tgtEl>
                                          <p:spTgt spid="2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26" presetClass="emph" presetSubtype="0" repeatCount="3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 tmFilter="0, 0; .2, .5; .8, .5; 1, 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7" dur="250" autoRev="1" fill="hold"/>
                                        <p:tgtEl>
                                          <p:spTgt spid="1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8" presetID="26" presetClass="emph" presetSubtype="0" repeatCount="3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 tmFilter="0, 0; .2, .5; .8, .5; 1, 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0" dur="250" autoRev="1" fill="hold"/>
                                        <p:tgtEl>
                                          <p:spTgt spid="1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mph" presetSubtype="0" repeatCount="3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 tmFilter="0, 0; .2, .5; .8, .5; 1, 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3" dur="250" autoRev="1" fill="hold"/>
                                        <p:tgtEl>
                                          <p:spTgt spid="1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4" presetID="26" presetClass="emph" presetSubtype="0" repeatCount="3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500" tmFilter="0, 0; .2, .5; .8, .5; 1, 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6" dur="250" autoRev="1" fill="hold"/>
                                        <p:tgtEl>
                                          <p:spTgt spid="1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7" presetID="26" presetClass="emph" presetSubtype="0" repeatCount="3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500" tmFilter="0, 0; .2, .5; .8, .5; 1, 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9" dur="250" autoRev="1" fill="hold"/>
                                        <p:tgtEl>
                                          <p:spTgt spid="1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3" grpId="0" animBg="1"/>
      <p:bldP spid="23" grpId="1" animBg="1"/>
      <p:bldP spid="5" grpId="0" animBg="1"/>
      <p:bldP spid="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>
            <a:extLst>
              <a:ext uri="{FF2B5EF4-FFF2-40B4-BE49-F238E27FC236}">
                <a16:creationId xmlns:a16="http://schemas.microsoft.com/office/drawing/2014/main" id="{E861BB5A-7825-1BF4-7365-D66BAEFDDE2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63832" y="58238"/>
            <a:ext cx="6310779" cy="6741523"/>
          </a:xfrm>
          <a:prstGeom prst="rect">
            <a:avLst/>
          </a:prstGeom>
        </p:spPr>
      </p:pic>
      <p:sp>
        <p:nvSpPr>
          <p:cNvPr id="7" name="矩形: 圆角 6">
            <a:extLst>
              <a:ext uri="{FF2B5EF4-FFF2-40B4-BE49-F238E27FC236}">
                <a16:creationId xmlns:a16="http://schemas.microsoft.com/office/drawing/2014/main" id="{9A876CE1-0A0F-D049-4EAA-720C175CEFD1}"/>
              </a:ext>
            </a:extLst>
          </p:cNvPr>
          <p:cNvSpPr/>
          <p:nvPr/>
        </p:nvSpPr>
        <p:spPr>
          <a:xfrm>
            <a:off x="6718045" y="350197"/>
            <a:ext cx="791183" cy="369651"/>
          </a:xfrm>
          <a:prstGeom prst="roundRect">
            <a:avLst/>
          </a:prstGeom>
          <a:solidFill>
            <a:srgbClr val="FCF2E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食堂</a:t>
            </a:r>
          </a:p>
        </p:txBody>
      </p:sp>
      <p:sp>
        <p:nvSpPr>
          <p:cNvPr id="8" name="矩形: 圆角 7">
            <a:extLst>
              <a:ext uri="{FF2B5EF4-FFF2-40B4-BE49-F238E27FC236}">
                <a16:creationId xmlns:a16="http://schemas.microsoft.com/office/drawing/2014/main" id="{7139E41C-CAA4-7D3A-2D72-D279786B6FAF}"/>
              </a:ext>
            </a:extLst>
          </p:cNvPr>
          <p:cNvSpPr/>
          <p:nvPr/>
        </p:nvSpPr>
        <p:spPr>
          <a:xfrm>
            <a:off x="8347429" y="226786"/>
            <a:ext cx="943583" cy="369651"/>
          </a:xfrm>
          <a:prstGeom prst="roundRect">
            <a:avLst/>
          </a:prstGeom>
          <a:solidFill>
            <a:srgbClr val="FCF2E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教学楼</a:t>
            </a:r>
          </a:p>
        </p:txBody>
      </p:sp>
      <p:sp>
        <p:nvSpPr>
          <p:cNvPr id="9" name="矩形: 圆角 8">
            <a:extLst>
              <a:ext uri="{FF2B5EF4-FFF2-40B4-BE49-F238E27FC236}">
                <a16:creationId xmlns:a16="http://schemas.microsoft.com/office/drawing/2014/main" id="{209548E5-8144-F108-B150-7013A08C4D04}"/>
              </a:ext>
            </a:extLst>
          </p:cNvPr>
          <p:cNvSpPr/>
          <p:nvPr/>
        </p:nvSpPr>
        <p:spPr>
          <a:xfrm>
            <a:off x="10062121" y="463155"/>
            <a:ext cx="1141380" cy="369651"/>
          </a:xfrm>
          <a:prstGeom prst="roundRect">
            <a:avLst/>
          </a:prstGeom>
          <a:solidFill>
            <a:srgbClr val="FCF2E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多功能厅</a:t>
            </a:r>
          </a:p>
        </p:txBody>
      </p:sp>
      <p:sp>
        <p:nvSpPr>
          <p:cNvPr id="14" name="矩形: 圆角 13">
            <a:extLst>
              <a:ext uri="{FF2B5EF4-FFF2-40B4-BE49-F238E27FC236}">
                <a16:creationId xmlns:a16="http://schemas.microsoft.com/office/drawing/2014/main" id="{25C2A97E-FF47-E1CE-A248-21BAD31DEE90}"/>
              </a:ext>
            </a:extLst>
          </p:cNvPr>
          <p:cNvSpPr/>
          <p:nvPr/>
        </p:nvSpPr>
        <p:spPr>
          <a:xfrm>
            <a:off x="6246253" y="2736522"/>
            <a:ext cx="943583" cy="369651"/>
          </a:xfrm>
          <a:prstGeom prst="roundRect">
            <a:avLst/>
          </a:prstGeom>
          <a:solidFill>
            <a:srgbClr val="FCF2E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体育馆</a:t>
            </a:r>
          </a:p>
        </p:txBody>
      </p:sp>
      <p:sp>
        <p:nvSpPr>
          <p:cNvPr id="15" name="矩形: 圆角 14">
            <a:extLst>
              <a:ext uri="{FF2B5EF4-FFF2-40B4-BE49-F238E27FC236}">
                <a16:creationId xmlns:a16="http://schemas.microsoft.com/office/drawing/2014/main" id="{32C53E48-55BB-91A7-CE2F-D1FF07994973}"/>
              </a:ext>
            </a:extLst>
          </p:cNvPr>
          <p:cNvSpPr/>
          <p:nvPr/>
        </p:nvSpPr>
        <p:spPr>
          <a:xfrm>
            <a:off x="10632811" y="2574200"/>
            <a:ext cx="943583" cy="369651"/>
          </a:xfrm>
          <a:prstGeom prst="roundRect">
            <a:avLst/>
          </a:prstGeom>
          <a:solidFill>
            <a:srgbClr val="FCF2E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图书馆</a:t>
            </a:r>
          </a:p>
        </p:txBody>
      </p:sp>
      <p:sp>
        <p:nvSpPr>
          <p:cNvPr id="16" name="矩形: 圆角 15">
            <a:extLst>
              <a:ext uri="{FF2B5EF4-FFF2-40B4-BE49-F238E27FC236}">
                <a16:creationId xmlns:a16="http://schemas.microsoft.com/office/drawing/2014/main" id="{9B114510-C395-6DEA-D0E6-8B9C80D5C201}"/>
              </a:ext>
            </a:extLst>
          </p:cNvPr>
          <p:cNvSpPr/>
          <p:nvPr/>
        </p:nvSpPr>
        <p:spPr>
          <a:xfrm>
            <a:off x="6170053" y="4583315"/>
            <a:ext cx="943583" cy="369651"/>
          </a:xfrm>
          <a:prstGeom prst="roundRect">
            <a:avLst/>
          </a:prstGeom>
          <a:solidFill>
            <a:srgbClr val="FCF2E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科技馆</a:t>
            </a:r>
          </a:p>
        </p:txBody>
      </p:sp>
      <p:sp>
        <p:nvSpPr>
          <p:cNvPr id="17" name="矩形: 圆角 16">
            <a:extLst>
              <a:ext uri="{FF2B5EF4-FFF2-40B4-BE49-F238E27FC236}">
                <a16:creationId xmlns:a16="http://schemas.microsoft.com/office/drawing/2014/main" id="{DCC75432-CFE0-4AB5-0C13-C5F939E7EA9E}"/>
              </a:ext>
            </a:extLst>
          </p:cNvPr>
          <p:cNvSpPr/>
          <p:nvPr/>
        </p:nvSpPr>
        <p:spPr>
          <a:xfrm>
            <a:off x="10391857" y="5401447"/>
            <a:ext cx="943583" cy="369651"/>
          </a:xfrm>
          <a:prstGeom prst="roundRect">
            <a:avLst/>
          </a:prstGeom>
          <a:solidFill>
            <a:srgbClr val="FCF2E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存车处</a:t>
            </a:r>
          </a:p>
        </p:txBody>
      </p:sp>
      <p:pic>
        <p:nvPicPr>
          <p:cNvPr id="26" name="图片 25">
            <a:extLst>
              <a:ext uri="{FF2B5EF4-FFF2-40B4-BE49-F238E27FC236}">
                <a16:creationId xmlns:a16="http://schemas.microsoft.com/office/drawing/2014/main" id="{F2EF3786-6F75-0169-2DA4-7AFFC308018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44070" y="4583315"/>
            <a:ext cx="2596877" cy="3342184"/>
          </a:xfrm>
          <a:prstGeom prst="rect">
            <a:avLst/>
          </a:prstGeom>
        </p:spPr>
      </p:pic>
      <p:sp>
        <p:nvSpPr>
          <p:cNvPr id="2" name="文本框 1">
            <a:extLst>
              <a:ext uri="{FF2B5EF4-FFF2-40B4-BE49-F238E27FC236}">
                <a16:creationId xmlns:a16="http://schemas.microsoft.com/office/drawing/2014/main" id="{C467A3B9-C66A-DD12-4FE4-BD54297B6BB7}"/>
              </a:ext>
            </a:extLst>
          </p:cNvPr>
          <p:cNvSpPr txBox="1"/>
          <p:nvPr/>
        </p:nvSpPr>
        <p:spPr>
          <a:xfrm>
            <a:off x="380471" y="1225689"/>
            <a:ext cx="5641477" cy="26854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3600" b="1">
                <a:latin typeface="黑体" panose="02010609060101010101" pitchFamily="49" charset="-122"/>
                <a:ea typeface="黑体" panose="02010609060101010101" pitchFamily="49" charset="-122"/>
              </a:rPr>
              <a:t>家长接待日</a:t>
            </a:r>
            <a:endParaRPr lang="en-US" altLang="zh-CN" sz="3600" b="1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3600" b="1"/>
              <a:t>       作为校园小导游，请你带领家长们参观一下我们的校园吧！</a:t>
            </a:r>
            <a:endParaRPr lang="en-US" altLang="zh-CN" sz="3600" b="1"/>
          </a:p>
        </p:txBody>
      </p:sp>
      <p:sp>
        <p:nvSpPr>
          <p:cNvPr id="3" name="流程图: 终止 2">
            <a:extLst>
              <a:ext uri="{FF2B5EF4-FFF2-40B4-BE49-F238E27FC236}">
                <a16:creationId xmlns:a16="http://schemas.microsoft.com/office/drawing/2014/main" id="{B38CDCF5-5401-99CA-FF2D-1F3A3A96AB26}"/>
              </a:ext>
            </a:extLst>
          </p:cNvPr>
          <p:cNvSpPr/>
          <p:nvPr/>
        </p:nvSpPr>
        <p:spPr>
          <a:xfrm>
            <a:off x="217389" y="236513"/>
            <a:ext cx="2591125" cy="803480"/>
          </a:xfrm>
          <a:prstGeom prst="flowChartTerminator">
            <a:avLst/>
          </a:prstGeom>
          <a:solidFill>
            <a:srgbClr val="48725E"/>
          </a:solidFill>
          <a:ln w="12700" cap="flat" cmpd="sng" algn="ctr">
            <a:noFill/>
            <a:prstDash val="solid"/>
            <a:miter lim="800000"/>
          </a:ln>
          <a:effectLst>
            <a:outerShdw dist="76200" dir="2700000" algn="tl" rotWithShape="0">
              <a:srgbClr val="D4D794">
                <a:alpha val="40000"/>
              </a:srgbClr>
            </a:outerShdw>
          </a:effectLst>
        </p:spPr>
        <p:txBody>
          <a:bodyPr rtlCol="0" anchor="ctr"/>
          <a:lstStyle/>
          <a:p>
            <a:pPr algn="dist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zh-CN" altLang="en-US" sz="4000" kern="0" dirty="0">
                <a:ln w="12700" cap="rnd" cmpd="sng">
                  <a:solidFill>
                    <a:schemeClr val="bg1"/>
                  </a:solidFill>
                  <a:round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琥珀" panose="02010800040101010101" pitchFamily="2" charset="-122"/>
                <a:ea typeface="华文琥珀" panose="02010800040101010101" pitchFamily="2" charset="-122"/>
              </a:rPr>
              <a:t>情境导入</a:t>
            </a:r>
            <a:endParaRPr lang="en-US" altLang="zh-CN" sz="4000" kern="0" dirty="0">
              <a:ln w="12700" cap="rnd" cmpd="sng">
                <a:solidFill>
                  <a:schemeClr val="bg1"/>
                </a:solidFill>
                <a:round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文琥珀" panose="02010800040101010101" pitchFamily="2" charset="-122"/>
              <a:ea typeface="华文琥珀" panose="02010800040101010101" pitchFamily="2" charset="-122"/>
            </a:endParaRPr>
          </a:p>
        </p:txBody>
      </p:sp>
      <p:sp>
        <p:nvSpPr>
          <p:cNvPr id="4" name="对话气泡: 圆角矩形 3">
            <a:extLst>
              <a:ext uri="{FF2B5EF4-FFF2-40B4-BE49-F238E27FC236}">
                <a16:creationId xmlns:a16="http://schemas.microsoft.com/office/drawing/2014/main" id="{D956A82B-D4FD-C8EE-F197-3C1519DE3B84}"/>
              </a:ext>
            </a:extLst>
          </p:cNvPr>
          <p:cNvSpPr/>
          <p:nvPr/>
        </p:nvSpPr>
        <p:spPr>
          <a:xfrm>
            <a:off x="943896" y="4277032"/>
            <a:ext cx="4719936" cy="1494066"/>
          </a:xfrm>
          <a:prstGeom prst="wedgeRoundRectCallout">
            <a:avLst>
              <a:gd name="adj1" fmla="val 56969"/>
              <a:gd name="adj2" fmla="val 39796"/>
              <a:gd name="adj3" fmla="val 16667"/>
            </a:avLst>
          </a:prstGeom>
          <a:solidFill>
            <a:schemeClr val="bg1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36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作为导游我们要做好哪些前期准备工作？</a:t>
            </a:r>
            <a:endParaRPr lang="en-US" altLang="zh-CN" sz="3600" b="1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4226770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流程图: 终止 6">
            <a:extLst>
              <a:ext uri="{FF2B5EF4-FFF2-40B4-BE49-F238E27FC236}">
                <a16:creationId xmlns:a16="http://schemas.microsoft.com/office/drawing/2014/main" id="{F1DAB2D6-37C4-EDDA-92FC-FB373FA6F14B}"/>
              </a:ext>
            </a:extLst>
          </p:cNvPr>
          <p:cNvSpPr/>
          <p:nvPr/>
        </p:nvSpPr>
        <p:spPr>
          <a:xfrm>
            <a:off x="217389" y="236513"/>
            <a:ext cx="2591125" cy="803480"/>
          </a:xfrm>
          <a:prstGeom prst="flowChartTerminator">
            <a:avLst/>
          </a:prstGeom>
          <a:solidFill>
            <a:srgbClr val="48725E"/>
          </a:solidFill>
          <a:ln w="12700" cap="flat" cmpd="sng" algn="ctr">
            <a:noFill/>
            <a:prstDash val="solid"/>
            <a:miter lim="800000"/>
          </a:ln>
          <a:effectLst>
            <a:outerShdw dist="76200" dir="2700000" algn="tl" rotWithShape="0">
              <a:srgbClr val="D4D794">
                <a:alpha val="40000"/>
              </a:srgbClr>
            </a:outerShdw>
          </a:effectLst>
        </p:spPr>
        <p:txBody>
          <a:bodyPr rtlCol="0" anchor="ctr"/>
          <a:lstStyle/>
          <a:p>
            <a:pPr algn="dist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zh-CN" altLang="en-US" sz="4000" kern="0">
                <a:ln w="12700" cap="rnd" cmpd="sng">
                  <a:solidFill>
                    <a:schemeClr val="bg1"/>
                  </a:solidFill>
                  <a:round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琥珀" panose="02010800040101010101" pitchFamily="2" charset="-122"/>
                <a:ea typeface="华文琥珀" panose="02010800040101010101" pitchFamily="2" charset="-122"/>
              </a:rPr>
              <a:t>小组合作</a:t>
            </a:r>
            <a:endParaRPr lang="en-US" altLang="zh-CN" sz="4000" kern="0" dirty="0">
              <a:ln w="12700" cap="rnd" cmpd="sng">
                <a:solidFill>
                  <a:schemeClr val="bg1"/>
                </a:solidFill>
                <a:round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文琥珀" panose="02010800040101010101" pitchFamily="2" charset="-122"/>
              <a:ea typeface="华文琥珀" panose="02010800040101010101" pitchFamily="2" charset="-122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A83B8DF2-4A56-22C5-C4D1-80A551028B43}"/>
              </a:ext>
            </a:extLst>
          </p:cNvPr>
          <p:cNvSpPr txBox="1"/>
          <p:nvPr/>
        </p:nvSpPr>
        <p:spPr>
          <a:xfrm>
            <a:off x="962008" y="1331541"/>
            <a:ext cx="342754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>
                <a:latin typeface="黑体" panose="02010609060101010101" pitchFamily="49" charset="-122"/>
                <a:ea typeface="黑体" panose="02010609060101010101" pitchFamily="49" charset="-122"/>
              </a:rPr>
              <a:t>导游准备工作：</a:t>
            </a:r>
            <a:endParaRPr lang="zh-CN" altLang="en-US" sz="36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85534139-7BF0-3D54-1ADC-C09F22E62DCF}"/>
              </a:ext>
            </a:extLst>
          </p:cNvPr>
          <p:cNvSpPr txBox="1"/>
          <p:nvPr/>
        </p:nvSpPr>
        <p:spPr>
          <a:xfrm>
            <a:off x="1244758" y="2269420"/>
            <a:ext cx="9702484" cy="341632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zh-CN" sz="36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1.</a:t>
            </a:r>
            <a:r>
              <a:rPr lang="zh-CN" altLang="en-US" sz="36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了解学校有哪些建筑物，所在位置方向是？</a:t>
            </a:r>
          </a:p>
          <a:p>
            <a:r>
              <a:rPr lang="en-US" sz="3600" b="1">
                <a:latin typeface="楷体" panose="02010609060101010101" pitchFamily="49" charset="-122"/>
                <a:ea typeface="楷体" panose="02010609060101010101" pitchFamily="49" charset="-122"/>
              </a:rPr>
              <a:t>2.</a:t>
            </a:r>
            <a:r>
              <a:rPr lang="zh-CN" altLang="en-US" sz="3600" b="1">
                <a:latin typeface="楷体" panose="02010609060101010101" pitchFamily="49" charset="-122"/>
                <a:ea typeface="楷体" panose="02010609060101010101" pitchFamily="49" charset="-122"/>
              </a:rPr>
              <a:t>根据综合了解到的校园信息，画出校园平面图，并标注东、南、西、北方向。</a:t>
            </a:r>
            <a:endParaRPr lang="en-US" altLang="zh-CN" sz="3600" b="1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en-US" sz="3600" b="1">
                <a:latin typeface="楷体" panose="02010609060101010101" pitchFamily="49" charset="-122"/>
                <a:ea typeface="楷体" panose="02010609060101010101" pitchFamily="49" charset="-122"/>
              </a:rPr>
              <a:t>3.</a:t>
            </a:r>
            <a:r>
              <a:rPr lang="zh-CN" altLang="en-US" sz="3600" b="1">
                <a:latin typeface="楷体" panose="02010609060101010101" pitchFamily="49" charset="-122"/>
                <a:ea typeface="楷体" panose="02010609060101010101" pitchFamily="49" charset="-122"/>
              </a:rPr>
              <a:t>在校园平面图上设计出导游路线。</a:t>
            </a:r>
            <a:endParaRPr lang="en-US" altLang="zh-CN" sz="3600" b="1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en-US" sz="3600" b="1">
                <a:latin typeface="楷体" panose="02010609060101010101" pitchFamily="49" charset="-122"/>
                <a:ea typeface="楷体" panose="02010609060101010101" pitchFamily="49" charset="-122"/>
              </a:rPr>
              <a:t>4.</a:t>
            </a:r>
            <a:r>
              <a:rPr lang="zh-CN" altLang="en-US" sz="3600" b="1">
                <a:latin typeface="楷体" panose="02010609060101010101" pitchFamily="49" charset="-122"/>
                <a:ea typeface="楷体" panose="02010609060101010101" pitchFamily="49" charset="-122"/>
              </a:rPr>
              <a:t>小组内互相说一说，你想带家长参观哪些地方？从哪里往哪个方向走到哪里然后</a:t>
            </a:r>
            <a:r>
              <a:rPr lang="en-US" altLang="zh-CN" sz="3600" b="1">
                <a:latin typeface="楷体" panose="02010609060101010101" pitchFamily="49" charset="-122"/>
                <a:ea typeface="楷体" panose="02010609060101010101" pitchFamily="49" charset="-122"/>
              </a:rPr>
              <a:t>……</a:t>
            </a:r>
            <a:endParaRPr lang="en-US" sz="36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0970461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D248953C-F7F0-CB25-B06C-E62257D835E5}"/>
              </a:ext>
            </a:extLst>
          </p:cNvPr>
          <p:cNvSpPr txBox="1"/>
          <p:nvPr/>
        </p:nvSpPr>
        <p:spPr>
          <a:xfrm>
            <a:off x="682769" y="710428"/>
            <a:ext cx="275748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9140" eaLnBrk="1" hangingPunct="1"/>
            <a:r>
              <a:rPr lang="zh-CN" altLang="en-US" sz="4000" b="1" dirty="0">
                <a:solidFill>
                  <a:srgbClr val="ED7D31"/>
                </a:solidFill>
                <a:latin typeface="Times New Roman"/>
                <a:ea typeface="黑体"/>
              </a:rPr>
              <a:t>事例展示：</a:t>
            </a: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756A948B-00F7-5780-9926-4C0868727C52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26208" y="1962091"/>
            <a:ext cx="3586255" cy="3575845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3A6F3BE1-A160-BB5E-5851-C357A9B87F3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10313519" y="4859527"/>
            <a:ext cx="1356818" cy="1356818"/>
          </a:xfrm>
          <a:prstGeom prst="rect">
            <a:avLst/>
          </a:prstGeom>
        </p:spPr>
      </p:pic>
      <p:sp>
        <p:nvSpPr>
          <p:cNvPr id="8" name="对话气泡: 圆角矩形 7">
            <a:extLst>
              <a:ext uri="{FF2B5EF4-FFF2-40B4-BE49-F238E27FC236}">
                <a16:creationId xmlns:a16="http://schemas.microsoft.com/office/drawing/2014/main" id="{708B563B-4C86-5DA6-AFE1-1AD0557AD5DD}"/>
              </a:ext>
            </a:extLst>
          </p:cNvPr>
          <p:cNvSpPr/>
          <p:nvPr/>
        </p:nvSpPr>
        <p:spPr>
          <a:xfrm>
            <a:off x="5420502" y="1609121"/>
            <a:ext cx="5445290" cy="2632139"/>
          </a:xfrm>
          <a:prstGeom prst="wedgeRoundRectCallout">
            <a:avLst>
              <a:gd name="adj1" fmla="val 36849"/>
              <a:gd name="adj2" fmla="val 76219"/>
              <a:gd name="adj3" fmla="val 16667"/>
            </a:avLst>
          </a:prstGeom>
          <a:solidFill>
            <a:schemeClr val="bg1"/>
          </a:solidFill>
          <a:ln w="190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14000"/>
              </a:lnSpc>
            </a:pPr>
            <a:r>
              <a:rPr lang="zh-CN" altLang="en-US" sz="32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我想带家长参观教学楼和多功能厅。从大门往北走，先到教学楼，再从教学楼往东走，然后到多功能厅。</a:t>
            </a:r>
          </a:p>
        </p:txBody>
      </p:sp>
    </p:spTree>
    <p:extLst>
      <p:ext uri="{BB962C8B-B14F-4D97-AF65-F5344CB8AC3E}">
        <p14:creationId xmlns:p14="http://schemas.microsoft.com/office/powerpoint/2010/main" val="42879788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圆角矩形 3">
            <a:extLst>
              <a:ext uri="{FF2B5EF4-FFF2-40B4-BE49-F238E27FC236}">
                <a16:creationId xmlns:a16="http://schemas.microsoft.com/office/drawing/2014/main" id="{1D8EDE38-EA56-47E6-D91D-EC126C4875EE}"/>
              </a:ext>
            </a:extLst>
          </p:cNvPr>
          <p:cNvSpPr/>
          <p:nvPr/>
        </p:nvSpPr>
        <p:spPr>
          <a:xfrm>
            <a:off x="399379" y="585259"/>
            <a:ext cx="2304256" cy="718247"/>
          </a:xfrm>
          <a:prstGeom prst="roundRect">
            <a:avLst>
              <a:gd name="adj" fmla="val 50000"/>
            </a:avLst>
          </a:prstGeom>
          <a:solidFill>
            <a:srgbClr val="FCD4BC"/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037FB7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  <a:sym typeface="+mn-lt"/>
              </a:rPr>
              <a:t>小讲堂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601D26EC-1E23-0221-632A-81D6E23F1699}"/>
              </a:ext>
            </a:extLst>
          </p:cNvPr>
          <p:cNvSpPr txBox="1"/>
          <p:nvPr/>
        </p:nvSpPr>
        <p:spPr>
          <a:xfrm>
            <a:off x="2891545" y="621216"/>
            <a:ext cx="861627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zh-CN" altLang="en-US" sz="3600" b="1" dirty="0">
                <a:solidFill>
                  <a:srgbClr val="231F2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关于方向，你还有什么感兴趣的问题？</a:t>
            </a:r>
            <a:endParaRPr lang="zh-CN" altLang="en-US" sz="4400" b="1" dirty="0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DD75FE31-E6F1-70CB-F93A-03BB054D2E6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50588" y="1951272"/>
            <a:ext cx="1353600" cy="1353600"/>
          </a:xfrm>
          <a:prstGeom prst="rect">
            <a:avLst/>
          </a:prstGeom>
        </p:spPr>
      </p:pic>
      <p:sp>
        <p:nvSpPr>
          <p:cNvPr id="7" name="对话气泡: 圆角矩形 6">
            <a:extLst>
              <a:ext uri="{FF2B5EF4-FFF2-40B4-BE49-F238E27FC236}">
                <a16:creationId xmlns:a16="http://schemas.microsoft.com/office/drawing/2014/main" id="{150E0121-8A64-CD1E-6310-094FFF348C15}"/>
              </a:ext>
            </a:extLst>
          </p:cNvPr>
          <p:cNvSpPr/>
          <p:nvPr/>
        </p:nvSpPr>
        <p:spPr>
          <a:xfrm>
            <a:off x="2314452" y="1764721"/>
            <a:ext cx="3959888" cy="1221670"/>
          </a:xfrm>
          <a:prstGeom prst="wedgeRoundRectCallout">
            <a:avLst>
              <a:gd name="adj1" fmla="val -57093"/>
              <a:gd name="adj2" fmla="val 35197"/>
              <a:gd name="adj3" fmla="val 16667"/>
            </a:avLst>
          </a:prstGeom>
          <a:solidFill>
            <a:schemeClr val="bg1"/>
          </a:solidFill>
          <a:ln w="190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>
              <a:lnSpc>
                <a:spcPct val="114000"/>
              </a:lnSpc>
            </a:pP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没有太阳和指南针时，怎么辨别方向？</a:t>
            </a: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0DA9FE9C-D21A-0AA9-BF44-A08175EA986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285790" y="1951272"/>
            <a:ext cx="1353600" cy="1353600"/>
          </a:xfrm>
          <a:prstGeom prst="rect">
            <a:avLst/>
          </a:prstGeom>
        </p:spPr>
      </p:pic>
      <p:sp>
        <p:nvSpPr>
          <p:cNvPr id="9" name="对话气泡: 圆角矩形 8">
            <a:extLst>
              <a:ext uri="{FF2B5EF4-FFF2-40B4-BE49-F238E27FC236}">
                <a16:creationId xmlns:a16="http://schemas.microsoft.com/office/drawing/2014/main" id="{616C72BA-39D9-9A38-F328-A71F2A40A7DF}"/>
              </a:ext>
            </a:extLst>
          </p:cNvPr>
          <p:cNvSpPr/>
          <p:nvPr/>
        </p:nvSpPr>
        <p:spPr>
          <a:xfrm>
            <a:off x="6574439" y="1704103"/>
            <a:ext cx="3200402" cy="1342905"/>
          </a:xfrm>
          <a:prstGeom prst="wedgeRoundRectCallout">
            <a:avLst>
              <a:gd name="adj1" fmla="val 62573"/>
              <a:gd name="adj2" fmla="val 40145"/>
              <a:gd name="adj3" fmla="val 16667"/>
            </a:avLst>
          </a:prstGeom>
          <a:solidFill>
            <a:schemeClr val="bg1"/>
          </a:solidFill>
          <a:ln w="190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14000"/>
              </a:lnSpc>
            </a:pP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怎么用路线指示牌辨别方向？</a:t>
            </a:r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72714E7B-C4AD-89AF-DA28-774643B3B57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50588" y="4126332"/>
            <a:ext cx="1353600" cy="1353600"/>
          </a:xfrm>
          <a:prstGeom prst="rect">
            <a:avLst/>
          </a:prstGeom>
        </p:spPr>
      </p:pic>
      <p:sp>
        <p:nvSpPr>
          <p:cNvPr id="11" name="对话气泡: 圆角矩形 10">
            <a:extLst>
              <a:ext uri="{FF2B5EF4-FFF2-40B4-BE49-F238E27FC236}">
                <a16:creationId xmlns:a16="http://schemas.microsoft.com/office/drawing/2014/main" id="{EC330D95-4F35-9385-337B-8DFFF16886AC}"/>
              </a:ext>
            </a:extLst>
          </p:cNvPr>
          <p:cNvSpPr/>
          <p:nvPr/>
        </p:nvSpPr>
        <p:spPr>
          <a:xfrm>
            <a:off x="2314452" y="3701374"/>
            <a:ext cx="3917816" cy="1221670"/>
          </a:xfrm>
          <a:prstGeom prst="wedgeRoundRectCallout">
            <a:avLst>
              <a:gd name="adj1" fmla="val -57093"/>
              <a:gd name="adj2" fmla="val 35197"/>
              <a:gd name="adj3" fmla="val 16667"/>
            </a:avLst>
          </a:prstGeom>
          <a:solidFill>
            <a:schemeClr val="bg1"/>
          </a:solidFill>
          <a:ln w="190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>
              <a:lnSpc>
                <a:spcPct val="114000"/>
              </a:lnSpc>
            </a:pP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指南针是谁发明的？一直是这个样子吗？</a:t>
            </a:r>
          </a:p>
        </p:txBody>
      </p:sp>
      <p:pic>
        <p:nvPicPr>
          <p:cNvPr id="16" name="图片 15">
            <a:extLst>
              <a:ext uri="{FF2B5EF4-FFF2-40B4-BE49-F238E27FC236}">
                <a16:creationId xmlns:a16="http://schemas.microsoft.com/office/drawing/2014/main" id="{CDB11BA0-DCE9-79D3-4BBE-F10291D749B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10285790" y="4126332"/>
            <a:ext cx="1353600" cy="1353600"/>
          </a:xfrm>
          <a:prstGeom prst="rect">
            <a:avLst/>
          </a:prstGeom>
        </p:spPr>
      </p:pic>
      <p:sp>
        <p:nvSpPr>
          <p:cNvPr id="17" name="对话气泡: 圆角矩形 16">
            <a:extLst>
              <a:ext uri="{FF2B5EF4-FFF2-40B4-BE49-F238E27FC236}">
                <a16:creationId xmlns:a16="http://schemas.microsoft.com/office/drawing/2014/main" id="{8E744D74-6E04-6BD6-D36D-2F5C8843E532}"/>
              </a:ext>
            </a:extLst>
          </p:cNvPr>
          <p:cNvSpPr/>
          <p:nvPr/>
        </p:nvSpPr>
        <p:spPr>
          <a:xfrm>
            <a:off x="6438980" y="3541930"/>
            <a:ext cx="3438567" cy="1745387"/>
          </a:xfrm>
          <a:prstGeom prst="wedgeRoundRectCallout">
            <a:avLst>
              <a:gd name="adj1" fmla="val 65917"/>
              <a:gd name="adj2" fmla="val 30663"/>
              <a:gd name="adj3" fmla="val 16667"/>
            </a:avLst>
          </a:prstGeom>
          <a:solidFill>
            <a:schemeClr val="bg1"/>
          </a:solidFill>
          <a:ln w="190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>
              <a:lnSpc>
                <a:spcPct val="114000"/>
              </a:lnSpc>
            </a:pP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手机导航是怎么辨认东、南、西、北的？</a:t>
            </a: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9C54B2DD-4741-BFB9-FD7E-04967891D18D}"/>
              </a:ext>
            </a:extLst>
          </p:cNvPr>
          <p:cNvSpPr txBox="1"/>
          <p:nvPr/>
        </p:nvSpPr>
        <p:spPr>
          <a:xfrm>
            <a:off x="666626" y="5678906"/>
            <a:ext cx="1085874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eaLnBrk="1" fontAlgn="auto" hangingPunct="1">
              <a:spcBef>
                <a:spcPts val="0"/>
              </a:spcBef>
              <a:spcAft>
                <a:spcPts val="0"/>
              </a:spcAft>
              <a:defRPr sz="3600" b="1">
                <a:solidFill>
                  <a:srgbClr val="231F20"/>
                </a:solidFill>
                <a:latin typeface="楷体" panose="02010609060101010101" pitchFamily="49" charset="-122"/>
                <a:ea typeface="楷体" panose="02010609060101010101" pitchFamily="49" charset="-122"/>
              </a:defRPr>
            </a:lvl1pPr>
          </a:lstStyle>
          <a:p>
            <a:r>
              <a:rPr lang="zh-CN" altLang="en-US" dirty="0"/>
              <a:t>选一个感兴趣的问题，研究一下，给大家讲一讲吧。</a:t>
            </a:r>
          </a:p>
        </p:txBody>
      </p:sp>
    </p:spTree>
    <p:extLst>
      <p:ext uri="{BB962C8B-B14F-4D97-AF65-F5344CB8AC3E}">
        <p14:creationId xmlns:p14="http://schemas.microsoft.com/office/powerpoint/2010/main" val="17398664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  <p:bldP spid="11" grpId="0" animBg="1"/>
      <p:bldP spid="17" grpId="0" animBg="1"/>
      <p:bldP spid="1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圆角矩形 3">
            <a:extLst>
              <a:ext uri="{FF2B5EF4-FFF2-40B4-BE49-F238E27FC236}">
                <a16:creationId xmlns:a16="http://schemas.microsoft.com/office/drawing/2014/main" id="{2D042403-B2E4-E0F8-6E16-097865119641}"/>
              </a:ext>
            </a:extLst>
          </p:cNvPr>
          <p:cNvSpPr/>
          <p:nvPr/>
        </p:nvSpPr>
        <p:spPr>
          <a:xfrm>
            <a:off x="399379" y="468526"/>
            <a:ext cx="3413864" cy="718247"/>
          </a:xfrm>
          <a:prstGeom prst="roundRect">
            <a:avLst>
              <a:gd name="adj" fmla="val 50000"/>
            </a:avLst>
          </a:prstGeom>
          <a:solidFill>
            <a:srgbClr val="FCD4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600" b="1" dirty="0">
                <a:solidFill>
                  <a:srgbClr val="037FB7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lt"/>
              </a:rPr>
              <a:t>小讲堂开播啦</a:t>
            </a:r>
          </a:p>
        </p:txBody>
      </p:sp>
      <p:sp>
        <p:nvSpPr>
          <p:cNvPr id="4" name="文本框 3">
            <a:hlinkClick r:id="rId2" action="ppaction://hlinkfile"/>
            <a:extLst>
              <a:ext uri="{FF2B5EF4-FFF2-40B4-BE49-F238E27FC236}">
                <a16:creationId xmlns:a16="http://schemas.microsoft.com/office/drawing/2014/main" id="{141F0629-272A-E196-5EB3-C851D60A9578}"/>
              </a:ext>
            </a:extLst>
          </p:cNvPr>
          <p:cNvSpPr txBox="1"/>
          <p:nvPr/>
        </p:nvSpPr>
        <p:spPr>
          <a:xfrm>
            <a:off x="3969964" y="181318"/>
            <a:ext cx="497813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3600" b="1" u="sng" dirty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大自然为你指引方向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0939DF1F-F83E-9941-28E7-0BF9B2F453A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7465" y="1470414"/>
            <a:ext cx="3833023" cy="2087703"/>
          </a:xfrm>
          <a:prstGeom prst="rect">
            <a:avLst/>
          </a:prstGeom>
        </p:spPr>
      </p:pic>
      <p:sp>
        <p:nvSpPr>
          <p:cNvPr id="8" name="文本框 7">
            <a:extLst>
              <a:ext uri="{FF2B5EF4-FFF2-40B4-BE49-F238E27FC236}">
                <a16:creationId xmlns:a16="http://schemas.microsoft.com/office/drawing/2014/main" id="{3FBD2C40-4EBD-4CCA-5A37-B62580544754}"/>
              </a:ext>
            </a:extLst>
          </p:cNvPr>
          <p:cNvSpPr txBox="1"/>
          <p:nvPr/>
        </p:nvSpPr>
        <p:spPr>
          <a:xfrm>
            <a:off x="138330" y="3270827"/>
            <a:ext cx="4836268" cy="574581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>
                <a:solidFill>
                  <a:srgbClr val="EE1D23"/>
                </a:solidFill>
              </a:rPr>
              <a:t>面向北极星</a:t>
            </a:r>
            <a:r>
              <a:rPr lang="zh-CN" altLang="en-US" sz="2400" b="1" dirty="0"/>
              <a:t>，前面是</a:t>
            </a:r>
            <a:r>
              <a:rPr lang="zh-CN" altLang="en-US" sz="2400" b="1" dirty="0">
                <a:solidFill>
                  <a:srgbClr val="EE1D23"/>
                </a:solidFill>
              </a:rPr>
              <a:t>北</a:t>
            </a:r>
            <a:r>
              <a:rPr lang="zh-CN" altLang="en-US" sz="2400" b="1" dirty="0"/>
              <a:t>。</a:t>
            </a:r>
          </a:p>
        </p:txBody>
      </p:sp>
      <p:pic>
        <p:nvPicPr>
          <p:cNvPr id="3" name="Picture 4">
            <a:extLst>
              <a:ext uri="{FF2B5EF4-FFF2-40B4-BE49-F238E27FC236}">
                <a16:creationId xmlns:a16="http://schemas.microsoft.com/office/drawing/2014/main" id="{AB73B2DF-E3BA-CA00-3E15-D9C049F2E1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431231" y="939938"/>
            <a:ext cx="3341767" cy="250589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BE79B274-7808-2A12-3424-5AD8198CAF3B}"/>
              </a:ext>
            </a:extLst>
          </p:cNvPr>
          <p:cNvSpPr txBox="1"/>
          <p:nvPr/>
        </p:nvSpPr>
        <p:spPr>
          <a:xfrm>
            <a:off x="4431231" y="3056327"/>
            <a:ext cx="3341767" cy="83099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zh-CN" altLang="en-US" sz="2400" b="1" dirty="0">
                <a:solidFill>
                  <a:srgbClr val="EE1D23"/>
                </a:solidFill>
              </a:rPr>
              <a:t>枝叶茂密</a:t>
            </a:r>
            <a:r>
              <a:rPr lang="zh-CN" altLang="en-US" sz="2400" b="1" dirty="0"/>
              <a:t>的一面是</a:t>
            </a:r>
            <a:r>
              <a:rPr lang="zh-CN" altLang="en-US" sz="2400" b="1" dirty="0">
                <a:solidFill>
                  <a:srgbClr val="EE1D23"/>
                </a:solidFill>
              </a:rPr>
              <a:t>南</a:t>
            </a:r>
            <a:r>
              <a:rPr lang="zh-CN" altLang="en-US" sz="2400" b="1" dirty="0"/>
              <a:t>，</a:t>
            </a:r>
            <a:r>
              <a:rPr lang="zh-CN" altLang="en-US" sz="2400" b="1" dirty="0">
                <a:solidFill>
                  <a:srgbClr val="EE1D23"/>
                </a:solidFill>
              </a:rPr>
              <a:t>稀疏</a:t>
            </a:r>
            <a:r>
              <a:rPr lang="zh-CN" altLang="en-US" sz="2400" b="1" dirty="0"/>
              <a:t>的一面是</a:t>
            </a:r>
            <a:r>
              <a:rPr lang="zh-CN" altLang="en-US" sz="2400" b="1" dirty="0">
                <a:solidFill>
                  <a:srgbClr val="EE1D23"/>
                </a:solidFill>
              </a:rPr>
              <a:t>北</a:t>
            </a:r>
            <a:r>
              <a:rPr lang="zh-CN" altLang="en-US" sz="2400" b="1" dirty="0"/>
              <a:t>。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A1AB3E3-6828-3339-36A1-79293B0C97D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8323276" y="926521"/>
            <a:ext cx="2762781" cy="283436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id="{10B7ECCB-6698-6E57-D5E7-4AEA10B9B7B0}"/>
              </a:ext>
            </a:extLst>
          </p:cNvPr>
          <p:cNvSpPr txBox="1"/>
          <p:nvPr/>
        </p:nvSpPr>
        <p:spPr>
          <a:xfrm>
            <a:off x="7862708" y="3137634"/>
            <a:ext cx="4430725" cy="83099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zh-CN" altLang="en-US" sz="2400" b="1" dirty="0"/>
              <a:t>利用树桩年轮辨认方向，</a:t>
            </a:r>
            <a:r>
              <a:rPr lang="zh-CN" altLang="en-US" sz="2400" b="1" dirty="0">
                <a:solidFill>
                  <a:srgbClr val="EE1D23"/>
                </a:solidFill>
              </a:rPr>
              <a:t>密的</a:t>
            </a:r>
            <a:r>
              <a:rPr lang="zh-CN" altLang="en-US" sz="2400" b="1" dirty="0"/>
              <a:t>一面是</a:t>
            </a:r>
            <a:r>
              <a:rPr lang="zh-CN" altLang="en-US" sz="2400" b="1" dirty="0">
                <a:solidFill>
                  <a:srgbClr val="EE1D23"/>
                </a:solidFill>
              </a:rPr>
              <a:t>北</a:t>
            </a:r>
            <a:r>
              <a:rPr lang="zh-CN" altLang="en-US" sz="2400" b="1" dirty="0"/>
              <a:t>，</a:t>
            </a:r>
            <a:r>
              <a:rPr lang="zh-CN" altLang="en-US" sz="2400" b="1" dirty="0">
                <a:solidFill>
                  <a:srgbClr val="EE1D23"/>
                </a:solidFill>
              </a:rPr>
              <a:t>疏的</a:t>
            </a:r>
            <a:r>
              <a:rPr lang="zh-CN" altLang="en-US" sz="2400" b="1" dirty="0"/>
              <a:t>一面是</a:t>
            </a:r>
            <a:r>
              <a:rPr lang="zh-CN" altLang="en-US" sz="2400" b="1" dirty="0">
                <a:solidFill>
                  <a:srgbClr val="EE1D23"/>
                </a:solidFill>
              </a:rPr>
              <a:t>南</a:t>
            </a:r>
            <a:r>
              <a:rPr lang="zh-CN" altLang="en-US" sz="2400" b="1" dirty="0"/>
              <a:t>。</a:t>
            </a:r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61841CB8-8F05-5B60-7E0B-5A8322759ED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035677" y="3923204"/>
            <a:ext cx="3272596" cy="227553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1" name="文本框 10">
            <a:extLst>
              <a:ext uri="{FF2B5EF4-FFF2-40B4-BE49-F238E27FC236}">
                <a16:creationId xmlns:a16="http://schemas.microsoft.com/office/drawing/2014/main" id="{0E7A692F-6F77-D864-FF7B-4F7B338F1EEB}"/>
              </a:ext>
            </a:extLst>
          </p:cNvPr>
          <p:cNvSpPr txBox="1"/>
          <p:nvPr/>
        </p:nvSpPr>
        <p:spPr>
          <a:xfrm>
            <a:off x="399379" y="5584863"/>
            <a:ext cx="3272596" cy="83099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zh-CN" altLang="en-US" sz="2400" b="1" dirty="0">
                <a:solidFill>
                  <a:srgbClr val="EE1D23"/>
                </a:solidFill>
              </a:rPr>
              <a:t>雪化得快的</a:t>
            </a:r>
            <a:r>
              <a:rPr lang="zh-CN" altLang="en-US" sz="2400" b="1" dirty="0"/>
              <a:t>一面是</a:t>
            </a:r>
            <a:r>
              <a:rPr lang="zh-CN" altLang="en-US" sz="2400" b="1" dirty="0">
                <a:solidFill>
                  <a:srgbClr val="EE1D23"/>
                </a:solidFill>
              </a:rPr>
              <a:t>南</a:t>
            </a:r>
            <a:r>
              <a:rPr lang="zh-CN" altLang="en-US" sz="2400" b="1" dirty="0"/>
              <a:t>，</a:t>
            </a:r>
            <a:r>
              <a:rPr lang="zh-CN" altLang="en-US" sz="2400" b="1" dirty="0">
                <a:solidFill>
                  <a:srgbClr val="EE1D23"/>
                </a:solidFill>
              </a:rPr>
              <a:t>慢的</a:t>
            </a:r>
            <a:r>
              <a:rPr lang="zh-CN" altLang="en-US" sz="2400" b="1" dirty="0"/>
              <a:t>一面是</a:t>
            </a:r>
            <a:r>
              <a:rPr lang="zh-CN" altLang="en-US" sz="2400" b="1" dirty="0">
                <a:solidFill>
                  <a:srgbClr val="EE1D23"/>
                </a:solidFill>
              </a:rPr>
              <a:t>北</a:t>
            </a:r>
            <a:r>
              <a:rPr lang="zh-CN" altLang="en-US" sz="2400" b="1" dirty="0"/>
              <a:t>。</a:t>
            </a:r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id="{61CACEA4-CEC4-E74C-366E-EA7588A02B3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589745" y="4101824"/>
            <a:ext cx="3419961" cy="240311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3" name="文本框 12">
            <a:extLst>
              <a:ext uri="{FF2B5EF4-FFF2-40B4-BE49-F238E27FC236}">
                <a16:creationId xmlns:a16="http://schemas.microsoft.com/office/drawing/2014/main" id="{8B5FFF66-A30E-6DC2-C370-6907DE3A96A3}"/>
              </a:ext>
            </a:extLst>
          </p:cNvPr>
          <p:cNvSpPr txBox="1"/>
          <p:nvPr/>
        </p:nvSpPr>
        <p:spPr>
          <a:xfrm>
            <a:off x="8446342" y="4416878"/>
            <a:ext cx="3419961" cy="83099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zh-CN" altLang="en-US" sz="2400" b="1" dirty="0">
                <a:solidFill>
                  <a:srgbClr val="EE1D23"/>
                </a:solidFill>
              </a:rPr>
              <a:t>布满青苔</a:t>
            </a:r>
            <a:r>
              <a:rPr lang="zh-CN" altLang="en-US" sz="2400" b="1" dirty="0"/>
              <a:t>的一面是</a:t>
            </a:r>
            <a:r>
              <a:rPr lang="zh-CN" altLang="en-US" sz="2400" b="1" dirty="0">
                <a:solidFill>
                  <a:srgbClr val="EE1D23"/>
                </a:solidFill>
              </a:rPr>
              <a:t>北</a:t>
            </a:r>
            <a:r>
              <a:rPr lang="zh-CN" altLang="en-US" sz="2400" b="1" dirty="0"/>
              <a:t>，</a:t>
            </a:r>
            <a:r>
              <a:rPr lang="zh-CN" altLang="en-US" sz="2400" b="1" dirty="0">
                <a:solidFill>
                  <a:srgbClr val="EE1D23"/>
                </a:solidFill>
              </a:rPr>
              <a:t>光秃</a:t>
            </a:r>
            <a:r>
              <a:rPr lang="zh-CN" altLang="en-US" sz="2400" b="1" dirty="0"/>
              <a:t>的一面是</a:t>
            </a:r>
            <a:r>
              <a:rPr lang="zh-CN" altLang="en-US" sz="2400" b="1" dirty="0">
                <a:solidFill>
                  <a:srgbClr val="EE1D23"/>
                </a:solidFill>
              </a:rPr>
              <a:t>南</a:t>
            </a:r>
            <a:r>
              <a:rPr lang="zh-CN" altLang="en-US" sz="2400" b="1" dirty="0"/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30033456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F3670160-7379-9003-27C9-02B5EEE0A8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23781" y="3728245"/>
            <a:ext cx="7717470" cy="3500908"/>
          </a:xfrm>
          <a:prstGeom prst="rect">
            <a:avLst/>
          </a:prstGeom>
        </p:spPr>
      </p:pic>
      <p:pic>
        <p:nvPicPr>
          <p:cNvPr id="2" name="图片 1">
            <a:extLst>
              <a:ext uri="{FF2B5EF4-FFF2-40B4-BE49-F238E27FC236}">
                <a16:creationId xmlns:a16="http://schemas.microsoft.com/office/drawing/2014/main" id="{7DD8AD6C-C362-A559-38B9-1788C256D8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7985" y="593957"/>
            <a:ext cx="5674531" cy="3368443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8933700F-8E00-72D4-7CCB-BD9F5F6A4D5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61100" y="803701"/>
            <a:ext cx="4781157" cy="3158699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E0E4EAF0-D822-D5A3-3481-4056F0D7925F}"/>
              </a:ext>
            </a:extLst>
          </p:cNvPr>
          <p:cNvSpPr txBox="1"/>
          <p:nvPr/>
        </p:nvSpPr>
        <p:spPr>
          <a:xfrm>
            <a:off x="4495800" y="92358"/>
            <a:ext cx="478115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>
                <a:latin typeface="黑体" panose="02010609060101010101" pitchFamily="49" charset="-122"/>
                <a:ea typeface="黑体" panose="02010609060101010101" pitchFamily="49" charset="-122"/>
              </a:rPr>
              <a:t>路线指示牌</a:t>
            </a:r>
            <a:endParaRPr lang="en-US" sz="4000" b="1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8220750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文本框 17">
            <a:extLst>
              <a:ext uri="{FF2B5EF4-FFF2-40B4-BE49-F238E27FC236}">
                <a16:creationId xmlns:a16="http://schemas.microsoft.com/office/drawing/2014/main" id="{045D4D2F-C9FB-925C-A3CB-8DB261EC9C7D}"/>
              </a:ext>
            </a:extLst>
          </p:cNvPr>
          <p:cNvSpPr txBox="1"/>
          <p:nvPr/>
        </p:nvSpPr>
        <p:spPr>
          <a:xfrm>
            <a:off x="4747695" y="6097251"/>
            <a:ext cx="26966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/>
            <a:r>
              <a:rPr lang="zh-CN" altLang="en-US" sz="2000" b="1" dirty="0">
                <a:solidFill>
                  <a:srgbClr val="D4D794"/>
                </a:solidFill>
                <a:latin typeface="宋体" panose="02010600030101010101" pitchFamily="2" charset="-122"/>
              </a:rPr>
              <a:t>点击图片播放视频</a:t>
            </a:r>
          </a:p>
        </p:txBody>
      </p:sp>
      <p:pic>
        <p:nvPicPr>
          <p:cNvPr id="19" name="最早的指南针什么样？">
            <a:hlinkClick r:id="" action="ppaction://media"/>
            <a:extLst>
              <a:ext uri="{FF2B5EF4-FFF2-40B4-BE49-F238E27FC236}">
                <a16:creationId xmlns:a16="http://schemas.microsoft.com/office/drawing/2014/main" id="{85FAC036-F30D-0773-D5CC-12FD5E829EE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17599" y="360639"/>
            <a:ext cx="9956799" cy="5600699"/>
          </a:xfrm>
          <a:prstGeom prst="rect">
            <a:avLst/>
          </a:prstGeom>
        </p:spPr>
      </p:pic>
      <p:sp>
        <p:nvSpPr>
          <p:cNvPr id="2" name="文本框 1">
            <a:extLst>
              <a:ext uri="{FF2B5EF4-FFF2-40B4-BE49-F238E27FC236}">
                <a16:creationId xmlns:a16="http://schemas.microsoft.com/office/drawing/2014/main" id="{7B18CF46-B430-B633-64F3-C47D92DA85D4}"/>
              </a:ext>
            </a:extLst>
          </p:cNvPr>
          <p:cNvSpPr txBox="1"/>
          <p:nvPr/>
        </p:nvSpPr>
        <p:spPr>
          <a:xfrm>
            <a:off x="266700" y="224726"/>
            <a:ext cx="4569895" cy="70788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b="1">
                <a:latin typeface="黑体" panose="02010609060101010101" pitchFamily="49" charset="-122"/>
                <a:ea typeface="黑体" panose="02010609060101010101" pitchFamily="49" charset="-122"/>
              </a:rPr>
              <a:t>指南针</a:t>
            </a:r>
            <a:endParaRPr lang="en-US" sz="4000" b="1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4763240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video fullScrn="1"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9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>
            <a:extLst>
              <a:ext uri="{FF2B5EF4-FFF2-40B4-BE49-F238E27FC236}">
                <a16:creationId xmlns:a16="http://schemas.microsoft.com/office/drawing/2014/main" id="{BFBA17B4-755B-8563-FB44-16546E392C6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86910" y="709413"/>
            <a:ext cx="3680369" cy="5667768"/>
          </a:xfrm>
          <a:prstGeom prst="rect">
            <a:avLst/>
          </a:prstGeom>
        </p:spPr>
      </p:pic>
      <p:pic>
        <p:nvPicPr>
          <p:cNvPr id="2050" name="Picture 2">
            <a:extLst>
              <a:ext uri="{FF2B5EF4-FFF2-40B4-BE49-F238E27FC236}">
                <a16:creationId xmlns:a16="http://schemas.microsoft.com/office/drawing/2014/main" id="{D0D35F55-C72F-CF78-4BD6-7A4EA90AAF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03041" y="426025"/>
            <a:ext cx="2877705" cy="62345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>
            <a:extLst>
              <a:ext uri="{FF2B5EF4-FFF2-40B4-BE49-F238E27FC236}">
                <a16:creationId xmlns:a16="http://schemas.microsoft.com/office/drawing/2014/main" id="{158FC15D-40A6-CD40-AC8D-AADBDAFE47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473443" y="709416"/>
            <a:ext cx="2815516" cy="56677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文本框 1">
            <a:extLst>
              <a:ext uri="{FF2B5EF4-FFF2-40B4-BE49-F238E27FC236}">
                <a16:creationId xmlns:a16="http://schemas.microsoft.com/office/drawing/2014/main" id="{F606DA5C-E702-00AF-48A3-4CCAF57AECFD}"/>
              </a:ext>
            </a:extLst>
          </p:cNvPr>
          <p:cNvSpPr txBox="1"/>
          <p:nvPr/>
        </p:nvSpPr>
        <p:spPr>
          <a:xfrm>
            <a:off x="190500" y="119812"/>
            <a:ext cx="4569895" cy="70788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b="1">
                <a:latin typeface="黑体" panose="02010609060101010101" pitchFamily="49" charset="-122"/>
                <a:ea typeface="黑体" panose="02010609060101010101" pitchFamily="49" charset="-122"/>
              </a:rPr>
              <a:t>手机导航</a:t>
            </a:r>
            <a:endParaRPr lang="en-US" sz="4000" b="1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98265771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>
            <a:extLst>
              <a:ext uri="{FF2B5EF4-FFF2-40B4-BE49-F238E27FC236}">
                <a16:creationId xmlns:a16="http://schemas.microsoft.com/office/drawing/2014/main" id="{E5FE6BB4-E171-4E55-8E7B-CFD7FC50FD91}"/>
              </a:ext>
            </a:extLst>
          </p:cNvPr>
          <p:cNvGrpSpPr/>
          <p:nvPr/>
        </p:nvGrpSpPr>
        <p:grpSpPr>
          <a:xfrm>
            <a:off x="749300" y="215900"/>
            <a:ext cx="10093326" cy="4262026"/>
            <a:chOff x="749300" y="215900"/>
            <a:chExt cx="10093326" cy="4262026"/>
          </a:xfrm>
        </p:grpSpPr>
        <p:sp>
          <p:nvSpPr>
            <p:cNvPr id="6" name="矩形 5">
              <a:extLst>
                <a:ext uri="{FF2B5EF4-FFF2-40B4-BE49-F238E27FC236}">
                  <a16:creationId xmlns:a16="http://schemas.microsoft.com/office/drawing/2014/main" id="{7B02B9EF-49ED-466A-97C9-7444D2A82A87}"/>
                </a:ext>
              </a:extLst>
            </p:cNvPr>
            <p:cNvSpPr/>
            <p:nvPr/>
          </p:nvSpPr>
          <p:spPr>
            <a:xfrm>
              <a:off x="749300" y="215900"/>
              <a:ext cx="10093326" cy="426202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254000" dist="50800" dir="5400000" algn="ctr" rotWithShape="0">
                <a:srgbClr val="000000">
                  <a:alpha val="2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pic>
          <p:nvPicPr>
            <p:cNvPr id="2" name="图片 1">
              <a:extLst>
                <a:ext uri="{FF2B5EF4-FFF2-40B4-BE49-F238E27FC236}">
                  <a16:creationId xmlns:a16="http://schemas.microsoft.com/office/drawing/2014/main" id="{71CEF3D1-C8EA-4138-B54B-1F9E42EC6D6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9FBF0"/>
                </a:clrFrom>
                <a:clrTo>
                  <a:srgbClr val="F9FBF0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956109" y="215900"/>
              <a:ext cx="9368991" cy="4251325"/>
            </a:xfrm>
            <a:prstGeom prst="rect">
              <a:avLst/>
            </a:prstGeom>
          </p:spPr>
        </p:pic>
      </p:grpSp>
      <p:grpSp>
        <p:nvGrpSpPr>
          <p:cNvPr id="8" name="组合 7">
            <a:extLst>
              <a:ext uri="{FF2B5EF4-FFF2-40B4-BE49-F238E27FC236}">
                <a16:creationId xmlns:a16="http://schemas.microsoft.com/office/drawing/2014/main" id="{99CF5A28-44E1-4DB9-A685-D396E3CD41A8}"/>
              </a:ext>
            </a:extLst>
          </p:cNvPr>
          <p:cNvGrpSpPr/>
          <p:nvPr/>
        </p:nvGrpSpPr>
        <p:grpSpPr>
          <a:xfrm>
            <a:off x="1349374" y="4645025"/>
            <a:ext cx="8124825" cy="1781175"/>
            <a:chOff x="1349374" y="4467225"/>
            <a:chExt cx="8124825" cy="1781175"/>
          </a:xfrm>
        </p:grpSpPr>
        <p:sp>
          <p:nvSpPr>
            <p:cNvPr id="5" name="对话气泡: 圆角矩形 4">
              <a:extLst>
                <a:ext uri="{FF2B5EF4-FFF2-40B4-BE49-F238E27FC236}">
                  <a16:creationId xmlns:a16="http://schemas.microsoft.com/office/drawing/2014/main" id="{A81CAC24-8C8D-4E15-8663-6942D746F932}"/>
                </a:ext>
              </a:extLst>
            </p:cNvPr>
            <p:cNvSpPr/>
            <p:nvPr/>
          </p:nvSpPr>
          <p:spPr>
            <a:xfrm>
              <a:off x="1349374" y="4467225"/>
              <a:ext cx="8124825" cy="1781175"/>
            </a:xfrm>
            <a:prstGeom prst="wedgeRoundRectCallout">
              <a:avLst>
                <a:gd name="adj1" fmla="val 52697"/>
                <a:gd name="adj2" fmla="val -37439"/>
                <a:gd name="adj3" fmla="val 16667"/>
              </a:avLst>
            </a:prstGeom>
            <a:solidFill>
              <a:schemeClr val="bg1"/>
            </a:solidFill>
            <a:ln w="25400">
              <a:solidFill>
                <a:schemeClr val="accent2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" name="文本框 2">
              <a:extLst>
                <a:ext uri="{FF2B5EF4-FFF2-40B4-BE49-F238E27FC236}">
                  <a16:creationId xmlns:a16="http://schemas.microsoft.com/office/drawing/2014/main" id="{32244473-56D6-4122-BC3E-695A36AB95F0}"/>
                </a:ext>
              </a:extLst>
            </p:cNvPr>
            <p:cNvSpPr txBox="1"/>
            <p:nvPr/>
          </p:nvSpPr>
          <p:spPr>
            <a:xfrm>
              <a:off x="1563687" y="4711254"/>
              <a:ext cx="7808913" cy="13038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" panose="02010609060101010101" pitchFamily="49" charset="-122"/>
                  <a:cs typeface="+mn-cs"/>
                </a:rPr>
                <a:t>人员密集的场所都会张贴它，遇到火灾等紧急情况，它可以帮助我们快速逃离</a:t>
              </a:r>
              <a:r>
                <a:rPr kumimoji="0" lang="en-US" altLang="zh-CN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" panose="02010609060101010101" pitchFamily="49" charset="-122"/>
                  <a:cs typeface="+mn-cs"/>
                </a:rPr>
                <a:t>······</a:t>
              </a:r>
              <a:endPara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cs"/>
              </a:endParaRPr>
            </a:p>
          </p:txBody>
        </p:sp>
      </p:grpSp>
      <p:pic>
        <p:nvPicPr>
          <p:cNvPr id="4" name="图片 3">
            <a:extLst>
              <a:ext uri="{FF2B5EF4-FFF2-40B4-BE49-F238E27FC236}">
                <a16:creationId xmlns:a16="http://schemas.microsoft.com/office/drawing/2014/main" id="{4CAE7762-442C-436D-B72D-3B512A4DB34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688512" y="4162340"/>
            <a:ext cx="2464800" cy="2479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585266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流程图: 终止 15">
            <a:extLst>
              <a:ext uri="{FF2B5EF4-FFF2-40B4-BE49-F238E27FC236}">
                <a16:creationId xmlns:a16="http://schemas.microsoft.com/office/drawing/2014/main" id="{D9E37A59-0B9A-71B1-53E1-F053D94253BB}"/>
              </a:ext>
            </a:extLst>
          </p:cNvPr>
          <p:cNvSpPr/>
          <p:nvPr/>
        </p:nvSpPr>
        <p:spPr>
          <a:xfrm>
            <a:off x="217389" y="236513"/>
            <a:ext cx="2591125" cy="803480"/>
          </a:xfrm>
          <a:prstGeom prst="flowChartTerminator">
            <a:avLst/>
          </a:prstGeom>
          <a:solidFill>
            <a:srgbClr val="48725E"/>
          </a:solidFill>
          <a:ln w="12700" cap="flat" cmpd="sng" algn="ctr">
            <a:noFill/>
            <a:prstDash val="solid"/>
            <a:miter lim="800000"/>
          </a:ln>
          <a:effectLst>
            <a:outerShdw dist="76200" dir="2700000" algn="tl" rotWithShape="0">
              <a:srgbClr val="D4D794">
                <a:alpha val="40000"/>
              </a:srgbClr>
            </a:outerShdw>
          </a:effectLst>
        </p:spPr>
        <p:txBody>
          <a:bodyPr rtlCol="0" anchor="ctr"/>
          <a:lstStyle/>
          <a:p>
            <a:pPr algn="dist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zh-CN" altLang="en-US" sz="4000" kern="0">
                <a:ln w="12700" cap="rnd" cmpd="sng">
                  <a:solidFill>
                    <a:schemeClr val="bg1"/>
                  </a:solidFill>
                  <a:round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琥珀" panose="02010800040101010101" pitchFamily="2" charset="-122"/>
                <a:ea typeface="华文琥珀" panose="02010800040101010101" pitchFamily="2" charset="-122"/>
              </a:rPr>
              <a:t>课堂小结</a:t>
            </a:r>
            <a:endParaRPr lang="en-US" altLang="zh-CN" sz="4000" kern="0" dirty="0">
              <a:ln w="12700" cap="rnd" cmpd="sng">
                <a:solidFill>
                  <a:schemeClr val="bg1"/>
                </a:solidFill>
                <a:round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文琥珀" panose="02010800040101010101" pitchFamily="2" charset="-122"/>
              <a:ea typeface="华文琥珀" panose="02010800040101010101" pitchFamily="2" charset="-122"/>
            </a:endParaRPr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3270C6CA-3C03-4967-45AF-5AEF9621567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7109928" y="2818470"/>
            <a:ext cx="4016248" cy="4039530"/>
          </a:xfrm>
          <a:prstGeom prst="rect">
            <a:avLst/>
          </a:prstGeom>
        </p:spPr>
      </p:pic>
      <p:sp>
        <p:nvSpPr>
          <p:cNvPr id="3" name="对话气泡: 圆角矩形 2">
            <a:extLst>
              <a:ext uri="{FF2B5EF4-FFF2-40B4-BE49-F238E27FC236}">
                <a16:creationId xmlns:a16="http://schemas.microsoft.com/office/drawing/2014/main" id="{04F23DC6-63A9-CE77-A559-82C2FD3EB0F3}"/>
              </a:ext>
            </a:extLst>
          </p:cNvPr>
          <p:cNvSpPr/>
          <p:nvPr/>
        </p:nvSpPr>
        <p:spPr>
          <a:xfrm>
            <a:off x="1748420" y="2045880"/>
            <a:ext cx="5708631" cy="2010554"/>
          </a:xfrm>
          <a:prstGeom prst="wedgeRoundRectCallout">
            <a:avLst>
              <a:gd name="adj1" fmla="val 65252"/>
              <a:gd name="adj2" fmla="val 28132"/>
              <a:gd name="adj3" fmla="val 16667"/>
            </a:avLst>
          </a:prstGeom>
          <a:solidFill>
            <a:schemeClr val="bg1"/>
          </a:solidFill>
          <a:ln w="190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eaLnBrk="1" hangingPunct="1">
              <a:lnSpc>
                <a:spcPct val="114000"/>
              </a:lnSpc>
              <a:defRPr/>
            </a:pPr>
            <a:r>
              <a:rPr lang="zh-CN" altLang="en-US" sz="44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通过本节课的学习，你有哪些收获？</a:t>
            </a:r>
          </a:p>
        </p:txBody>
      </p:sp>
    </p:spTree>
    <p:extLst>
      <p:ext uri="{BB962C8B-B14F-4D97-AF65-F5344CB8AC3E}">
        <p14:creationId xmlns:p14="http://schemas.microsoft.com/office/powerpoint/2010/main" val="64293267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E96E0B79-0FFA-850C-6E28-D0F540C050F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7109928" y="2818470"/>
            <a:ext cx="4016248" cy="4039530"/>
          </a:xfrm>
          <a:prstGeom prst="rect">
            <a:avLst/>
          </a:prstGeom>
        </p:spPr>
      </p:pic>
      <p:sp>
        <p:nvSpPr>
          <p:cNvPr id="6" name="流程图: 终止 5">
            <a:extLst>
              <a:ext uri="{FF2B5EF4-FFF2-40B4-BE49-F238E27FC236}">
                <a16:creationId xmlns:a16="http://schemas.microsoft.com/office/drawing/2014/main" id="{DF0A8F12-0260-4A50-6224-F821F27FF68B}"/>
              </a:ext>
            </a:extLst>
          </p:cNvPr>
          <p:cNvSpPr/>
          <p:nvPr/>
        </p:nvSpPr>
        <p:spPr>
          <a:xfrm>
            <a:off x="217389" y="236513"/>
            <a:ext cx="2591125" cy="803480"/>
          </a:xfrm>
          <a:prstGeom prst="flowChartTerminator">
            <a:avLst/>
          </a:prstGeom>
          <a:solidFill>
            <a:srgbClr val="D4D794"/>
          </a:solidFill>
          <a:ln w="12700" cap="flat" cmpd="sng" algn="ctr">
            <a:noFill/>
            <a:prstDash val="solid"/>
            <a:miter lim="800000"/>
          </a:ln>
          <a:effectLst>
            <a:outerShdw dist="76200" dir="2700000" algn="tl" rotWithShape="0">
              <a:srgbClr val="D4D794">
                <a:alpha val="40000"/>
              </a:srgbClr>
            </a:outerShdw>
          </a:effectLst>
        </p:spPr>
        <p:txBody>
          <a:bodyPr rtlCol="0" anchor="ctr"/>
          <a:lstStyle/>
          <a:p>
            <a:pPr algn="dist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zh-CN" altLang="en-US" sz="4000" kern="0" dirty="0">
                <a:ln w="12700" cap="rnd" cmpd="sng">
                  <a:solidFill>
                    <a:schemeClr val="bg1"/>
                  </a:solidFill>
                  <a:round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琥珀" panose="02010800040101010101" pitchFamily="2" charset="-122"/>
                <a:ea typeface="华文琥珀" panose="02010800040101010101" pitchFamily="2" charset="-122"/>
              </a:rPr>
              <a:t>课后作业</a:t>
            </a:r>
            <a:endParaRPr lang="en-US" altLang="zh-CN" sz="4000" kern="0" dirty="0">
              <a:ln w="12700" cap="rnd" cmpd="sng">
                <a:solidFill>
                  <a:schemeClr val="bg1"/>
                </a:solidFill>
                <a:round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文琥珀" panose="02010800040101010101" pitchFamily="2" charset="-122"/>
              <a:ea typeface="华文琥珀" panose="02010800040101010101" pitchFamily="2" charset="-122"/>
            </a:endParaRPr>
          </a:p>
        </p:txBody>
      </p:sp>
      <p:sp>
        <p:nvSpPr>
          <p:cNvPr id="2" name="TextBox 48">
            <a:extLst>
              <a:ext uri="{FF2B5EF4-FFF2-40B4-BE49-F238E27FC236}">
                <a16:creationId xmlns:a16="http://schemas.microsoft.com/office/drawing/2014/main" id="{57D6F6EE-F9B7-9A72-463E-D0047D276C3D}"/>
              </a:ext>
            </a:extLst>
          </p:cNvPr>
          <p:cNvSpPr txBox="1"/>
          <p:nvPr/>
        </p:nvSpPr>
        <p:spPr>
          <a:xfrm>
            <a:off x="668687" y="1324647"/>
            <a:ext cx="10854627" cy="20163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914377">
              <a:lnSpc>
                <a:spcPct val="114000"/>
              </a:lnSpc>
            </a:pPr>
            <a:r>
              <a:rPr lang="en-US" altLang="zh-CN" sz="4000" b="1" dirty="0">
                <a:solidFill>
                  <a:schemeClr val="bg1"/>
                </a:solidFill>
                <a:effectLst>
                  <a:outerShdw dist="635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cs typeface="+mn-ea"/>
                <a:sym typeface="+mn-lt"/>
              </a:rPr>
              <a:t>1.</a:t>
            </a:r>
            <a:r>
              <a:rPr lang="zh-CN" altLang="en-US" sz="4000" b="1" dirty="0">
                <a:solidFill>
                  <a:schemeClr val="bg1"/>
                </a:solidFill>
                <a:effectLst>
                  <a:outerShdw dist="635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cs typeface="+mn-ea"/>
                <a:sym typeface="+mn-lt"/>
              </a:rPr>
              <a:t>完成状元成才路系列丛书相关课时习题；</a:t>
            </a:r>
            <a:endParaRPr lang="en-US" altLang="zh-CN" sz="4000" b="1" dirty="0">
              <a:solidFill>
                <a:schemeClr val="bg1"/>
              </a:solidFill>
              <a:effectLst>
                <a:outerShdw dist="63500" dir="2700000" algn="tl">
                  <a:srgbClr val="000000">
                    <a:alpha val="43137"/>
                  </a:srgbClr>
                </a:outerShdw>
              </a:effectLst>
              <a:latin typeface="黑体" panose="02010609060101010101" pitchFamily="49" charset="-122"/>
              <a:ea typeface="黑体" panose="02010609060101010101" pitchFamily="49" charset="-122"/>
              <a:cs typeface="+mn-ea"/>
              <a:sym typeface="+mn-lt"/>
            </a:endParaRPr>
          </a:p>
          <a:p>
            <a:pPr defTabSz="914377">
              <a:lnSpc>
                <a:spcPct val="114000"/>
              </a:lnSpc>
            </a:pPr>
            <a:r>
              <a:rPr lang="en-US" altLang="zh-CN" sz="4000" b="1" dirty="0">
                <a:solidFill>
                  <a:schemeClr val="bg1"/>
                </a:solidFill>
                <a:effectLst>
                  <a:outerShdw dist="635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cs typeface="+mn-ea"/>
                <a:sym typeface="+mn-lt"/>
              </a:rPr>
              <a:t>2.</a:t>
            </a:r>
            <a:r>
              <a:rPr lang="zh-CN" altLang="en-US" sz="4000" b="1" dirty="0">
                <a:solidFill>
                  <a:schemeClr val="bg1"/>
                </a:solidFill>
                <a:effectLst>
                  <a:outerShdw dist="635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cs typeface="+mn-ea"/>
                <a:sym typeface="+mn-lt"/>
              </a:rPr>
              <a:t>与家长一起制作一张家庭平面图，并标注各个房间的位置和方向。</a:t>
            </a:r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GUIDESSETTING" val="{&quot;Id&quot;:&quot;GuidesStyle_Normal&quot;,&quot;Name&quot;:&quot;GuidesStyle_Normal&quot;,&quot;Kind&quot;:0,&quot;OldGuidesSetting&quot;:{&quot;HeaderHeight&quot;:15.0,&quot;FooterHeight&quot;:9.0,&quot;SideMargin&quot;:5.5,&quot;TopMargin&quot;:0.0,&quot;BottomMargin&quot;:0.0,&quot;IntervalMargin&quot;:1.5}}"/>
</p:tagLst>
</file>

<file path=ppt/theme/theme1.xml><?xml version="1.0" encoding="utf-8"?>
<a:theme xmlns:a="http://schemas.openxmlformats.org/drawingml/2006/main" name="Office 2013 - 2022 主题">
  <a:themeElements>
    <a:clrScheme name="Office 2013 - 2022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2013 - 2022 主题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13 - 2022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等线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6452</TotalTime>
  <Words>441</Words>
  <Application>Microsoft Office PowerPoint</Application>
  <PresentationFormat>宽屏</PresentationFormat>
  <Paragraphs>57</Paragraphs>
  <Slides>15</Slides>
  <Notes>0</Notes>
  <HiddenSlides>0</HiddenSlides>
  <MMClips>1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15</vt:i4>
      </vt:variant>
    </vt:vector>
  </HeadingPairs>
  <TitlesOfParts>
    <vt:vector size="25" baseType="lpstr">
      <vt:lpstr>黑体</vt:lpstr>
      <vt:lpstr>华文琥珀</vt:lpstr>
      <vt:lpstr>楷体</vt:lpstr>
      <vt:lpstr>宋体</vt:lpstr>
      <vt:lpstr>微软雅黑</vt:lpstr>
      <vt:lpstr>Arial</vt:lpstr>
      <vt:lpstr>Calibri</vt:lpstr>
      <vt:lpstr>Calibri Light</vt:lpstr>
      <vt:lpstr>Times New Roman</vt:lpstr>
      <vt:lpstr>Office 2013 - 2022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Manager/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subject>状元成才路</dc:subject>
  <dc:creator>状元成才路</dc:creator>
  <cp:keywords>状元成才路</cp:keywords>
  <dc:description>状元成才路</dc:description>
  <cp:lastModifiedBy>Admin</cp:lastModifiedBy>
  <cp:revision>587</cp:revision>
  <dcterms:created xsi:type="dcterms:W3CDTF">2016-01-14T07:05:12Z</dcterms:created>
  <dcterms:modified xsi:type="dcterms:W3CDTF">2025-07-25T05:58:56Z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2052-10.1.0.7400</vt:lpwstr>
  </property>
</Properties>
</file>