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5"/>
  </p:notesMasterIdLst>
  <p:handoutMasterIdLst>
    <p:handoutMasterId r:id="rId16"/>
  </p:handoutMasterIdLst>
  <p:sldIdLst>
    <p:sldId id="256" r:id="rId2"/>
    <p:sldId id="570" r:id="rId3"/>
    <p:sldId id="594" r:id="rId4"/>
    <p:sldId id="552" r:id="rId5"/>
    <p:sldId id="595" r:id="rId6"/>
    <p:sldId id="572" r:id="rId7"/>
    <p:sldId id="575" r:id="rId8"/>
    <p:sldId id="590" r:id="rId9"/>
    <p:sldId id="591" r:id="rId10"/>
    <p:sldId id="548" r:id="rId11"/>
    <p:sldId id="382" r:id="rId12"/>
  </p:sldIdLst>
  <p:sldSz cx="12192000" cy="6858000"/>
  <p:notesSz cx="6858000" cy="9144000"/>
  <p:custDataLst>
    <p:tags r:id="rId1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E1D23"/>
    <a:srgbClr val="FDF7E3"/>
    <a:srgbClr val="F04C35"/>
    <a:srgbClr val="FAE7D9"/>
    <a:srgbClr val="2E7297"/>
    <a:srgbClr val="D4D794"/>
    <a:srgbClr val="FFFFFF"/>
    <a:srgbClr val="FEF2E3"/>
    <a:srgbClr val="FEF7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84" autoAdjust="0"/>
    <p:restoredTop sz="95026" autoAdjust="0"/>
  </p:normalViewPr>
  <p:slideViewPr>
    <p:cSldViewPr snapToGrid="0">
      <p:cViewPr varScale="1">
        <p:scale>
          <a:sx n="113" d="100"/>
          <a:sy n="113" d="100"/>
        </p:scale>
        <p:origin x="5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身体上的长度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0FD67D5-0F97-CA31-2365-0A2A293508C2}"/>
              </a:ext>
            </a:extLst>
          </p:cNvPr>
          <p:cNvGrpSpPr/>
          <p:nvPr/>
        </p:nvGrpSpPr>
        <p:grpSpPr>
          <a:xfrm>
            <a:off x="2868212" y="1163960"/>
            <a:ext cx="6455577" cy="1260000"/>
            <a:chOff x="2683913" y="1163960"/>
            <a:chExt cx="6455577" cy="126000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D854421-31B8-2449-435C-5B65A10703F0}"/>
                </a:ext>
              </a:extLst>
            </p:cNvPr>
            <p:cNvSpPr txBox="1"/>
            <p:nvPr/>
          </p:nvSpPr>
          <p:spPr>
            <a:xfrm>
              <a:off x="3681564" y="1332295"/>
              <a:ext cx="545792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身体上的尺子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887C2E99-C43B-DB75-88A4-857245F9AB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8391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BBF01459-FA09-868F-0843-3484CC301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29531" y="1330598"/>
              <a:ext cx="968765" cy="9267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情境导入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B7A8290-2931-A649-2A8C-ED9299472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039" y="1830358"/>
            <a:ext cx="4340044" cy="4738992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2F2E2345-9326-681A-7759-9C6F2FD2A655}"/>
              </a:ext>
            </a:extLst>
          </p:cNvPr>
          <p:cNvSpPr/>
          <p:nvPr/>
        </p:nvSpPr>
        <p:spPr>
          <a:xfrm>
            <a:off x="6096000" y="2322803"/>
            <a:ext cx="4487486" cy="1328121"/>
          </a:xfrm>
          <a:prstGeom prst="wedgeRoundRectCallout">
            <a:avLst>
              <a:gd name="adj1" fmla="val -55689"/>
              <a:gd name="adj2" fmla="val 2454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要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给你买衣服了，需要量一下你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的身高。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8FB8968E-8023-51BE-E0EE-BEADED49ECC4}"/>
              </a:ext>
            </a:extLst>
          </p:cNvPr>
          <p:cNvSpPr/>
          <p:nvPr/>
        </p:nvSpPr>
        <p:spPr>
          <a:xfrm>
            <a:off x="509080" y="1337913"/>
            <a:ext cx="11173840" cy="984890"/>
          </a:xfrm>
          <a:prstGeom prst="wedgeRoundRectCallout">
            <a:avLst>
              <a:gd name="adj1" fmla="val 49738"/>
              <a:gd name="adj2" fmla="val 25043"/>
              <a:gd name="adj3" fmla="val 16667"/>
            </a:avLst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生活</a:t>
            </a:r>
            <a:r>
              <a:rPr lang="zh-CN" altLang="en-US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中，什么情况下需要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知道</a:t>
            </a:r>
            <a:r>
              <a:rPr lang="zh-CN" altLang="en-US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身体上一些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部位的长度？</a:t>
            </a:r>
          </a:p>
        </p:txBody>
      </p:sp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09A1E9B8-BCE4-27A9-45D6-88ABA878D63C}"/>
              </a:ext>
            </a:extLst>
          </p:cNvPr>
          <p:cNvSpPr/>
          <p:nvPr/>
        </p:nvSpPr>
        <p:spPr>
          <a:xfrm>
            <a:off x="6410395" y="4143369"/>
            <a:ext cx="3858695" cy="1725093"/>
          </a:xfrm>
          <a:prstGeom prst="wedgeRoundRectCallout">
            <a:avLst>
              <a:gd name="adj1" fmla="val -58019"/>
              <a:gd name="adj2" fmla="val -3667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买上衣时要量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肩宽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、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臂长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、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颈围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等。</a:t>
            </a:r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4235A86-BC57-BCB5-8915-D6345A9405A5}"/>
              </a:ext>
            </a:extLst>
          </p:cNvPr>
          <p:cNvSpPr/>
          <p:nvPr/>
        </p:nvSpPr>
        <p:spPr>
          <a:xfrm>
            <a:off x="602210" y="4690065"/>
            <a:ext cx="3858695" cy="984890"/>
          </a:xfrm>
          <a:prstGeom prst="wedgeRoundRectCallout">
            <a:avLst>
              <a:gd name="adj1" fmla="val 53159"/>
              <a:gd name="adj2" fmla="val -1339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买裤子时要量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腰围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、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腿长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等。</a:t>
            </a:r>
          </a:p>
        </p:txBody>
      </p: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终止 6">
            <a:extLst>
              <a:ext uri="{FF2B5EF4-FFF2-40B4-BE49-F238E27FC236}">
                <a16:creationId xmlns:a16="http://schemas.microsoft.com/office/drawing/2014/main" id="{F1DAB2D6-37C4-EDDA-92FC-FB373FA6F14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探索新知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05C552B-BCF6-2CA2-B834-60BF84F79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392" y="2450088"/>
            <a:ext cx="2316687" cy="3985753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D8452B44-0F73-1E31-90ED-74C38DBF7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841" y="2874877"/>
            <a:ext cx="3518968" cy="336634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D494B24-697B-8E7B-34C1-335FB07A270B}"/>
              </a:ext>
            </a:extLst>
          </p:cNvPr>
          <p:cNvSpPr txBox="1"/>
          <p:nvPr/>
        </p:nvSpPr>
        <p:spPr>
          <a:xfrm>
            <a:off x="927850" y="1083321"/>
            <a:ext cx="60729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    你想了解自己身体哪些部位的长度</a:t>
            </a: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D1E7BBB-D8A5-B235-2E8C-CB74987152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686454"/>
              </p:ext>
            </p:extLst>
          </p:nvPr>
        </p:nvGraphicFramePr>
        <p:xfrm>
          <a:off x="6899448" y="508127"/>
          <a:ext cx="5046666" cy="5841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2545">
                  <a:extLst>
                    <a:ext uri="{9D8B030D-6E8A-4147-A177-3AD203B41FA5}">
                      <a16:colId xmlns:a16="http://schemas.microsoft.com/office/drawing/2014/main" val="2589031972"/>
                    </a:ext>
                  </a:extLst>
                </a:gridCol>
                <a:gridCol w="4044121">
                  <a:extLst>
                    <a:ext uri="{9D8B030D-6E8A-4147-A177-3AD203B41FA5}">
                      <a16:colId xmlns:a16="http://schemas.microsoft.com/office/drawing/2014/main" val="386398313"/>
                    </a:ext>
                  </a:extLst>
                </a:gridCol>
              </a:tblGrid>
              <a:tr h="85557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测量</a:t>
                      </a:r>
                      <a:endParaRPr lang="en-US" altLang="zh-CN" sz="24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部位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具体范围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620995"/>
                  </a:ext>
                </a:extLst>
              </a:tr>
              <a:tr h="7104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身高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从头顶到脚底的垂直距离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107842"/>
                  </a:ext>
                </a:extLst>
              </a:tr>
              <a:tr h="7104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肩宽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两肩峰点之间的水平距离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939618"/>
                  </a:ext>
                </a:extLst>
              </a:tr>
              <a:tr h="7104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腰围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腰部最细处的水平围长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218588"/>
                  </a:ext>
                </a:extLst>
              </a:tr>
              <a:tr h="7104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头围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头部最大处的水平围长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087652"/>
                  </a:ext>
                </a:extLst>
              </a:tr>
              <a:tr h="7104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颈围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颈部最细处的水平围长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883788"/>
                  </a:ext>
                </a:extLst>
              </a:tr>
              <a:tr h="7104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臂长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从肩峰到中指尖端的距离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838927"/>
                  </a:ext>
                </a:extLst>
              </a:tr>
              <a:tr h="72319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腿长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从股骨顶端外侧凸起到地面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77931"/>
                  </a:ext>
                </a:extLst>
              </a:tr>
            </a:tbl>
          </a:graphicData>
        </a:graphic>
      </p:graphicFrame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24D69FFD-EFF3-1C32-5E5C-F15E0BB04661}"/>
              </a:ext>
            </a:extLst>
          </p:cNvPr>
          <p:cNvSpPr/>
          <p:nvPr/>
        </p:nvSpPr>
        <p:spPr>
          <a:xfrm>
            <a:off x="3322920" y="598490"/>
            <a:ext cx="3062121" cy="1851598"/>
          </a:xfrm>
          <a:prstGeom prst="wedgeRoundRectCallout">
            <a:avLst>
              <a:gd name="adj1" fmla="val -32824"/>
              <a:gd name="adj2" fmla="val 66426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可以用什么样的尺子进行测量呢？</a:t>
            </a:r>
            <a:endParaRPr lang="en-US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704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6D3312-EB46-2487-1F71-62CFCD1A6FD7}"/>
              </a:ext>
            </a:extLst>
          </p:cNvPr>
          <p:cNvSpPr txBox="1"/>
          <p:nvPr/>
        </p:nvSpPr>
        <p:spPr>
          <a:xfrm>
            <a:off x="525672" y="469192"/>
            <a:ext cx="2683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认识尺子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A876314-B258-CBB4-8082-438DADA117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210"/>
          <a:stretch/>
        </p:blipFill>
        <p:spPr>
          <a:xfrm>
            <a:off x="509337" y="1762485"/>
            <a:ext cx="4235025" cy="47262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4492B17-500F-0402-74B8-736B4C3E0C62}"/>
              </a:ext>
            </a:extLst>
          </p:cNvPr>
          <p:cNvSpPr txBox="1"/>
          <p:nvPr/>
        </p:nvSpPr>
        <p:spPr>
          <a:xfrm>
            <a:off x="1742518" y="2403560"/>
            <a:ext cx="13740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直尺</a:t>
            </a:r>
            <a:endParaRPr lang="zh-CN" altLang="en-US" sz="16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BE5FED6-6DAD-CD71-1A3F-F080ABB0C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867812" y="3286599"/>
            <a:ext cx="5953125" cy="20002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2B5EAFD-3097-1661-EF12-1C5D3C771FD7}"/>
              </a:ext>
            </a:extLst>
          </p:cNvPr>
          <p:cNvSpPr txBox="1"/>
          <p:nvPr/>
        </p:nvSpPr>
        <p:spPr>
          <a:xfrm>
            <a:off x="3370329" y="4532784"/>
            <a:ext cx="13740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米尺</a:t>
            </a:r>
            <a:endParaRPr lang="zh-CN" altLang="en-US" sz="16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E01C4F0-4E80-8BC4-568F-06B58EC09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9738" y="778741"/>
            <a:ext cx="2201723" cy="235787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4E86027D-C493-F5A4-B759-3C7CC4792ED8}"/>
              </a:ext>
            </a:extLst>
          </p:cNvPr>
          <p:cNvSpPr txBox="1"/>
          <p:nvPr/>
        </p:nvSpPr>
        <p:spPr>
          <a:xfrm>
            <a:off x="5873582" y="3136612"/>
            <a:ext cx="13740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软尺</a:t>
            </a:r>
            <a:endParaRPr lang="zh-CN" altLang="en-US" sz="1600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3158BA2-CEE8-63A2-1959-F2B360B15B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0312" y="1445102"/>
            <a:ext cx="3455552" cy="1905531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B4C50C2E-B673-9A6C-FCD0-0F5E0ECF462C}"/>
              </a:ext>
            </a:extLst>
          </p:cNvPr>
          <p:cNvSpPr txBox="1"/>
          <p:nvPr/>
        </p:nvSpPr>
        <p:spPr>
          <a:xfrm>
            <a:off x="9031071" y="3332545"/>
            <a:ext cx="13740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卷尺</a:t>
            </a:r>
            <a:endParaRPr lang="zh-CN" altLang="en-US" sz="1600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0CF0B6A2-A452-3024-7BD2-E8DEDF2707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025" y="4013199"/>
            <a:ext cx="2658894" cy="236779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6D6AA51A-C343-9408-1813-029D3084FF13}"/>
              </a:ext>
            </a:extLst>
          </p:cNvPr>
          <p:cNvSpPr txBox="1"/>
          <p:nvPr/>
        </p:nvSpPr>
        <p:spPr>
          <a:xfrm>
            <a:off x="8987300" y="4904710"/>
            <a:ext cx="13740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皮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尺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69419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F9F7E11-D668-F8BC-10BA-AC3C0CDF0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903130"/>
              </p:ext>
            </p:extLst>
          </p:nvPr>
        </p:nvGraphicFramePr>
        <p:xfrm>
          <a:off x="6899448" y="508127"/>
          <a:ext cx="5046666" cy="5841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2545">
                  <a:extLst>
                    <a:ext uri="{9D8B030D-6E8A-4147-A177-3AD203B41FA5}">
                      <a16:colId xmlns:a16="http://schemas.microsoft.com/office/drawing/2014/main" val="2589031972"/>
                    </a:ext>
                  </a:extLst>
                </a:gridCol>
                <a:gridCol w="4044121">
                  <a:extLst>
                    <a:ext uri="{9D8B030D-6E8A-4147-A177-3AD203B41FA5}">
                      <a16:colId xmlns:a16="http://schemas.microsoft.com/office/drawing/2014/main" val="386398313"/>
                    </a:ext>
                  </a:extLst>
                </a:gridCol>
              </a:tblGrid>
              <a:tr h="85557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测量</a:t>
                      </a:r>
                      <a:endParaRPr lang="en-US" altLang="zh-CN" sz="24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部位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具体范围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620995"/>
                  </a:ext>
                </a:extLst>
              </a:tr>
              <a:tr h="7104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身高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从头顶到脚底的垂直距离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107842"/>
                  </a:ext>
                </a:extLst>
              </a:tr>
              <a:tr h="7104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肩宽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两肩峰点之间的水平距离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939618"/>
                  </a:ext>
                </a:extLst>
              </a:tr>
              <a:tr h="7104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腰围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腰部最细处的水平围长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218588"/>
                  </a:ext>
                </a:extLst>
              </a:tr>
              <a:tr h="7104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头围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头部最大处的水平围长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087652"/>
                  </a:ext>
                </a:extLst>
              </a:tr>
              <a:tr h="7104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颈围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颈部最细处的水平围长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883788"/>
                  </a:ext>
                </a:extLst>
              </a:tr>
              <a:tr h="7104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臂长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从肩峰到中指尖端的距离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838927"/>
                  </a:ext>
                </a:extLst>
              </a:tr>
              <a:tr h="72319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腿长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从股骨顶端外侧凸起到地面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77931"/>
                  </a:ext>
                </a:extLst>
              </a:tr>
            </a:tbl>
          </a:graphicData>
        </a:graphic>
      </p:graphicFrame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1BFE7ABD-B0F7-3461-D46A-93FB6638A0A5}"/>
              </a:ext>
            </a:extLst>
          </p:cNvPr>
          <p:cNvSpPr/>
          <p:nvPr/>
        </p:nvSpPr>
        <p:spPr>
          <a:xfrm>
            <a:off x="736291" y="404599"/>
            <a:ext cx="5831746" cy="1554653"/>
          </a:xfrm>
          <a:prstGeom prst="wedgeRoundRectCallout">
            <a:avLst>
              <a:gd name="adj1" fmla="val 56749"/>
              <a:gd name="adj2" fmla="val -779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说一说测量的方法以及测量时要注意些什么？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BE07D71-E1A1-FB93-E037-6D9A44DE7849}"/>
              </a:ext>
            </a:extLst>
          </p:cNvPr>
          <p:cNvGrpSpPr/>
          <p:nvPr/>
        </p:nvGrpSpPr>
        <p:grpSpPr>
          <a:xfrm>
            <a:off x="-18454" y="2222078"/>
            <a:ext cx="6415565" cy="1838385"/>
            <a:chOff x="-18454" y="2222078"/>
            <a:chExt cx="6415565" cy="1838385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25FD4B84-2C4D-EAC3-F6E8-84764A1D8BD1}"/>
                </a:ext>
              </a:extLst>
            </p:cNvPr>
            <p:cNvSpPr/>
            <p:nvPr/>
          </p:nvSpPr>
          <p:spPr>
            <a:xfrm>
              <a:off x="1488559" y="2222078"/>
              <a:ext cx="4908552" cy="1488788"/>
            </a:xfrm>
            <a:prstGeom prst="wedgeRoundRectCallout">
              <a:avLst>
                <a:gd name="adj1" fmla="val -53230"/>
                <a:gd name="adj2" fmla="val 32639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eaLnBrk="1" hangingPunct="1">
                <a:lnSpc>
                  <a:spcPct val="114000"/>
                </a:lnSpc>
                <a:defRPr/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测量身高时，人要站直，这样测量的身高才准确。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F4EF56B-FB63-FE4F-1228-E4D1CAA15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8454" y="2703645"/>
              <a:ext cx="1356818" cy="1356818"/>
            </a:xfrm>
            <a:prstGeom prst="rect">
              <a:avLst/>
            </a:prstGeom>
          </p:spPr>
        </p:pic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7E6E5107-3311-55EE-F83A-72FE42C66164}"/>
              </a:ext>
            </a:extLst>
          </p:cNvPr>
          <p:cNvGrpSpPr/>
          <p:nvPr/>
        </p:nvGrpSpPr>
        <p:grpSpPr>
          <a:xfrm>
            <a:off x="565365" y="4154355"/>
            <a:ext cx="6184989" cy="2845606"/>
            <a:chOff x="565365" y="4154355"/>
            <a:chExt cx="6184989" cy="2845606"/>
          </a:xfrm>
        </p:grpSpPr>
        <p:sp>
          <p:nvSpPr>
            <p:cNvPr id="4" name="对话气泡: 圆角矩形 3">
              <a:extLst>
                <a:ext uri="{FF2B5EF4-FFF2-40B4-BE49-F238E27FC236}">
                  <a16:creationId xmlns:a16="http://schemas.microsoft.com/office/drawing/2014/main" id="{E984F7B4-9FE2-F969-3473-64AC34C75D7F}"/>
                </a:ext>
              </a:extLst>
            </p:cNvPr>
            <p:cNvSpPr/>
            <p:nvPr/>
          </p:nvSpPr>
          <p:spPr>
            <a:xfrm>
              <a:off x="565365" y="4154355"/>
              <a:ext cx="5831746" cy="1488788"/>
            </a:xfrm>
            <a:prstGeom prst="wedgeRoundRectCallout">
              <a:avLst>
                <a:gd name="adj1" fmla="val 37177"/>
                <a:gd name="adj2" fmla="val 58508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eaLnBrk="1" hangingPunct="1">
                <a:lnSpc>
                  <a:spcPct val="114000"/>
                </a:lnSpc>
                <a:defRPr/>
              </a:pPr>
              <a:r>
                <a:rPr lang="zh-CN" altLang="en-US" sz="32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选择合适的尺子，尺子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的刻度“</a:t>
              </a:r>
              <a:r>
                <a:rPr lang="en-US" altLang="zh-CN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”要与测量的起点重合。</a:t>
              </a: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B5B78DB-B61C-D175-B6A4-49C5343E0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93536" y="5643143"/>
              <a:ext cx="1356818" cy="13568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91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>
            <a:extLst>
              <a:ext uri="{FF2B5EF4-FFF2-40B4-BE49-F238E27FC236}">
                <a16:creationId xmlns:a16="http://schemas.microsoft.com/office/drawing/2014/main" id="{4967B4BE-E276-7986-0D3A-B99FA396492A}"/>
              </a:ext>
            </a:extLst>
          </p:cNvPr>
          <p:cNvSpPr txBox="1"/>
          <p:nvPr/>
        </p:nvSpPr>
        <p:spPr>
          <a:xfrm>
            <a:off x="375481" y="363351"/>
            <a:ext cx="3412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 eaLnBrk="1" hangingPunct="1"/>
            <a:r>
              <a:rPr lang="zh-CN" altLang="en-US" sz="4000" b="1" dirty="0">
                <a:solidFill>
                  <a:srgbClr val="ED7D31"/>
                </a:solidFill>
                <a:latin typeface="Times New Roman"/>
                <a:ea typeface="黑体"/>
              </a:rPr>
              <a:t>小组合作：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7195960-5B72-F10A-D433-1A10765DBAFC}"/>
              </a:ext>
            </a:extLst>
          </p:cNvPr>
          <p:cNvSpPr txBox="1"/>
          <p:nvPr/>
        </p:nvSpPr>
        <p:spPr>
          <a:xfrm>
            <a:off x="839760" y="4253102"/>
            <a:ext cx="10089497" cy="206210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defTabSz="1219140" eaLnBrk="1" hangingPunct="1"/>
            <a:r>
              <a:rPr lang="en-US" altLang="zh-CN" sz="3200" b="1">
                <a:solidFill>
                  <a:prstClr val="black"/>
                </a:solidFill>
                <a:latin typeface="Times New Roman"/>
                <a:ea typeface="楷体"/>
              </a:rPr>
              <a:t>1.</a:t>
            </a:r>
            <a:r>
              <a:rPr lang="zh-CN" altLang="en-US" sz="3200" b="1">
                <a:solidFill>
                  <a:prstClr val="black"/>
                </a:solidFill>
                <a:latin typeface="Times New Roman"/>
                <a:ea typeface="楷体"/>
              </a:rPr>
              <a:t>小组内分工合作，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  <a:ea typeface="楷体"/>
              </a:rPr>
              <a:t>选则合适</a:t>
            </a:r>
            <a:r>
              <a:rPr lang="zh-CN" altLang="en-US" sz="3200" b="1">
                <a:solidFill>
                  <a:prstClr val="black"/>
                </a:solidFill>
                <a:latin typeface="Times New Roman"/>
                <a:ea typeface="楷体"/>
              </a:rPr>
              <a:t>的尺子测量表中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身体上的长度，并记录在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表格中。</a:t>
            </a:r>
            <a:endParaRPr lang="en-US" altLang="zh-CN" sz="3200" b="1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defTabSz="1219140" eaLnBrk="1" hangingPunct="1"/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测量</a:t>
            </a:r>
            <a:r>
              <a:rPr lang="zh-CN" altLang="en-US" sz="3200" b="1">
                <a:solidFill>
                  <a:prstClr val="black"/>
                </a:solidFill>
                <a:latin typeface="Times New Roman"/>
                <a:ea typeface="楷体"/>
                <a:cs typeface="Times New Roman" panose="02020603050405020304" pitchFamily="18" charset="0"/>
              </a:rPr>
              <a:t>过程中注意尺子的使用安全，不要戳或弹到人；</a:t>
            </a:r>
            <a:endParaRPr lang="en-US" altLang="zh-CN" sz="3200" b="1">
              <a:solidFill>
                <a:prstClr val="black"/>
              </a:solidFill>
              <a:latin typeface="Times New Roman"/>
              <a:ea typeface="楷体"/>
              <a:cs typeface="Times New Roman" panose="02020603050405020304" pitchFamily="18" charset="0"/>
            </a:endParaRPr>
          </a:p>
          <a:p>
            <a:pPr defTabSz="1219140" eaLnBrk="1" hangingPunct="1"/>
            <a:r>
              <a:rPr lang="en-US" altLang="zh-CN" sz="3200" b="1">
                <a:solidFill>
                  <a:prstClr val="black"/>
                </a:solidFill>
                <a:latin typeface="Times New Roman"/>
                <a:ea typeface="楷体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solidFill>
                  <a:prstClr val="black"/>
                </a:solidFill>
                <a:latin typeface="Times New Roman"/>
                <a:ea typeface="楷体"/>
                <a:cs typeface="Times New Roman" panose="02020603050405020304" pitchFamily="18" charset="0"/>
              </a:rPr>
              <a:t>有问题随时举手示意。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7DC1707-8E43-A442-B00E-12332B8827D9}"/>
              </a:ext>
            </a:extLst>
          </p:cNvPr>
          <p:cNvSpPr txBox="1"/>
          <p:nvPr/>
        </p:nvSpPr>
        <p:spPr>
          <a:xfrm>
            <a:off x="2739107" y="424907"/>
            <a:ext cx="968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量一量你们身体上的长度，并记录在下表中。</a:t>
            </a:r>
            <a:endParaRPr 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C57BAC00-3E9E-8414-B683-2ADDEC489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715291"/>
              </p:ext>
            </p:extLst>
          </p:nvPr>
        </p:nvGraphicFramePr>
        <p:xfrm>
          <a:off x="1057474" y="1132793"/>
          <a:ext cx="909822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566">
                  <a:extLst>
                    <a:ext uri="{9D8B030D-6E8A-4147-A177-3AD203B41FA5}">
                      <a16:colId xmlns:a16="http://schemas.microsoft.com/office/drawing/2014/main" val="1088951508"/>
                    </a:ext>
                  </a:extLst>
                </a:gridCol>
                <a:gridCol w="1609174">
                  <a:extLst>
                    <a:ext uri="{9D8B030D-6E8A-4147-A177-3AD203B41FA5}">
                      <a16:colId xmlns:a16="http://schemas.microsoft.com/office/drawing/2014/main" val="2785536260"/>
                    </a:ext>
                  </a:extLst>
                </a:gridCol>
                <a:gridCol w="1062580">
                  <a:extLst>
                    <a:ext uri="{9D8B030D-6E8A-4147-A177-3AD203B41FA5}">
                      <a16:colId xmlns:a16="http://schemas.microsoft.com/office/drawing/2014/main" val="2362233209"/>
                    </a:ext>
                  </a:extLst>
                </a:gridCol>
                <a:gridCol w="1062580">
                  <a:extLst>
                    <a:ext uri="{9D8B030D-6E8A-4147-A177-3AD203B41FA5}">
                      <a16:colId xmlns:a16="http://schemas.microsoft.com/office/drawing/2014/main" val="2050765667"/>
                    </a:ext>
                  </a:extLst>
                </a:gridCol>
                <a:gridCol w="1062580">
                  <a:extLst>
                    <a:ext uri="{9D8B030D-6E8A-4147-A177-3AD203B41FA5}">
                      <a16:colId xmlns:a16="http://schemas.microsoft.com/office/drawing/2014/main" val="313882821"/>
                    </a:ext>
                  </a:extLst>
                </a:gridCol>
                <a:gridCol w="1062580">
                  <a:extLst>
                    <a:ext uri="{9D8B030D-6E8A-4147-A177-3AD203B41FA5}">
                      <a16:colId xmlns:a16="http://schemas.microsoft.com/office/drawing/2014/main" val="2985151850"/>
                    </a:ext>
                  </a:extLst>
                </a:gridCol>
                <a:gridCol w="1062580">
                  <a:extLst>
                    <a:ext uri="{9D8B030D-6E8A-4147-A177-3AD203B41FA5}">
                      <a16:colId xmlns:a16="http://schemas.microsoft.com/office/drawing/2014/main" val="146504987"/>
                    </a:ext>
                  </a:extLst>
                </a:gridCol>
                <a:gridCol w="1062580">
                  <a:extLst>
                    <a:ext uri="{9D8B030D-6E8A-4147-A177-3AD203B41FA5}">
                      <a16:colId xmlns:a16="http://schemas.microsoft.com/office/drawing/2014/main" val="297308152"/>
                    </a:ext>
                  </a:extLst>
                </a:gridCol>
              </a:tblGrid>
              <a:tr h="49836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姓名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身高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肩宽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腰围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头围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颈围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臂长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腿长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338383"/>
                  </a:ext>
                </a:extLst>
              </a:tr>
              <a:tr h="49836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888748"/>
                  </a:ext>
                </a:extLst>
              </a:tr>
              <a:tr h="49836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altLang="zh-CN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744347"/>
                  </a:ext>
                </a:extLst>
              </a:tr>
              <a:tr h="49836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altLang="zh-CN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276950"/>
                  </a:ext>
                </a:extLst>
              </a:tr>
              <a:tr h="49836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altLang="zh-CN" sz="3200" b="1" kern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497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57F4E9A3-5B8C-2DE3-1971-44293EA36A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925995"/>
              </p:ext>
            </p:extLst>
          </p:nvPr>
        </p:nvGraphicFramePr>
        <p:xfrm>
          <a:off x="811123" y="1397165"/>
          <a:ext cx="10569753" cy="3389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3673">
                  <a:extLst>
                    <a:ext uri="{9D8B030D-6E8A-4147-A177-3AD203B41FA5}">
                      <a16:colId xmlns:a16="http://schemas.microsoft.com/office/drawing/2014/main" val="1088951508"/>
                    </a:ext>
                  </a:extLst>
                </a:gridCol>
                <a:gridCol w="1869440">
                  <a:extLst>
                    <a:ext uri="{9D8B030D-6E8A-4147-A177-3AD203B41FA5}">
                      <a16:colId xmlns:a16="http://schemas.microsoft.com/office/drawing/2014/main" val="27855362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622332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507656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8828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51518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5049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308152"/>
                    </a:ext>
                  </a:extLst>
                </a:gridCol>
              </a:tblGrid>
              <a:tr h="67726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姓名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身高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肩宽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腰围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头围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颈围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臂长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腿长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338383"/>
                  </a:ext>
                </a:extLst>
              </a:tr>
              <a:tr h="67726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状状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051887"/>
                  </a:ext>
                </a:extLst>
              </a:tr>
              <a:tr h="67726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元元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65 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888748"/>
                  </a:ext>
                </a:extLst>
              </a:tr>
              <a:tr h="67726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成成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744347"/>
                  </a:ext>
                </a:extLst>
              </a:tr>
              <a:tr h="67726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才才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52.5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28.5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 marL="114300" marR="114300" marT="95250" marB="95250"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276950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422CC639-5C3D-3DB3-8AB7-C0B063963A55}"/>
              </a:ext>
            </a:extLst>
          </p:cNvPr>
          <p:cNvSpPr txBox="1"/>
          <p:nvPr/>
        </p:nvSpPr>
        <p:spPr>
          <a:xfrm>
            <a:off x="2479376" y="519942"/>
            <a:ext cx="7543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b="1">
                <a:solidFill>
                  <a:srgbClr val="3333FF"/>
                </a:solidFill>
              </a:rPr>
              <a:t>身体上的长度</a:t>
            </a:r>
            <a:r>
              <a:rPr lang="zh-CN" altLang="en-US" b="1">
                <a:solidFill>
                  <a:srgbClr val="3333FF"/>
                </a:solidFill>
              </a:rPr>
              <a:t>（单位：厘米）</a:t>
            </a:r>
            <a:endParaRPr lang="zh-CN" altLang="en-US" sz="4000" b="1" dirty="0">
              <a:solidFill>
                <a:srgbClr val="3333FF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348D44B-F2FC-4ACF-EE4F-5FD90AB6998C}"/>
              </a:ext>
            </a:extLst>
          </p:cNvPr>
          <p:cNvSpPr txBox="1"/>
          <p:nvPr/>
        </p:nvSpPr>
        <p:spPr>
          <a:xfrm>
            <a:off x="733569" y="350605"/>
            <a:ext cx="2757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40" eaLnBrk="1" hangingPunct="1"/>
            <a:r>
              <a:rPr lang="zh-CN" altLang="en-US" sz="4000" b="1">
                <a:solidFill>
                  <a:srgbClr val="ED7D31"/>
                </a:solidFill>
                <a:latin typeface="Times New Roman"/>
                <a:ea typeface="黑体"/>
              </a:rPr>
              <a:t>示例展示</a:t>
            </a:r>
            <a:r>
              <a:rPr lang="zh-CN" altLang="en-US" sz="4000" b="1" dirty="0">
                <a:solidFill>
                  <a:srgbClr val="ED7D31"/>
                </a:solidFill>
                <a:latin typeface="Times New Roman"/>
                <a:ea typeface="黑体"/>
              </a:rPr>
              <a:t>：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F703205C-61A7-8FDC-4F99-D1EEA0B58F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118" y="4887725"/>
            <a:ext cx="2141076" cy="2153488"/>
          </a:xfrm>
          <a:prstGeom prst="rect">
            <a:avLst/>
          </a:prstGeom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6773B217-27D4-C2F0-CC34-E3CF38B3707F}"/>
              </a:ext>
            </a:extLst>
          </p:cNvPr>
          <p:cNvSpPr/>
          <p:nvPr/>
        </p:nvSpPr>
        <p:spPr>
          <a:xfrm>
            <a:off x="2943194" y="5068864"/>
            <a:ext cx="8437682" cy="1246795"/>
          </a:xfrm>
          <a:prstGeom prst="wedgeRoundRectCallout">
            <a:avLst>
              <a:gd name="adj1" fmla="val -55433"/>
              <a:gd name="adj2" fmla="val -3262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观察身体的每个部位长度大概在哪个范围？一般一个人哪个部位最长，哪个部位最短？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61691C67-D7D5-537E-099D-821AFC031635}"/>
              </a:ext>
            </a:extLst>
          </p:cNvPr>
          <p:cNvSpPr/>
          <p:nvPr/>
        </p:nvSpPr>
        <p:spPr>
          <a:xfrm>
            <a:off x="5557420" y="346265"/>
            <a:ext cx="4987474" cy="1424451"/>
          </a:xfrm>
          <a:prstGeom prst="wedgeRoundRectCallout">
            <a:avLst>
              <a:gd name="adj1" fmla="val -43338"/>
              <a:gd name="adj2" fmla="val 793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这些测量数据在日常生活中有哪些应用？</a:t>
            </a: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45C5A61-8B98-A9E8-681E-1A07613EF2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88350" y="456692"/>
            <a:ext cx="4445912" cy="594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C63A353F-70F3-59EF-AEA7-F1FEDDC59E7F}"/>
              </a:ext>
            </a:extLst>
          </p:cNvPr>
          <p:cNvSpPr txBox="1"/>
          <p:nvPr/>
        </p:nvSpPr>
        <p:spPr>
          <a:xfrm>
            <a:off x="398924" y="456692"/>
            <a:ext cx="2242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3333FF"/>
                </a:solidFill>
              </a:rPr>
              <a:t>健康监测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069F90F5-C8B6-A81D-809F-8A9F26B82E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369" y="1669380"/>
            <a:ext cx="5675168" cy="351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94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A341D0E-4550-91E3-E4F5-DFF04F1F62AD}"/>
              </a:ext>
            </a:extLst>
          </p:cNvPr>
          <p:cNvSpPr txBox="1"/>
          <p:nvPr/>
        </p:nvSpPr>
        <p:spPr>
          <a:xfrm>
            <a:off x="398924" y="456692"/>
            <a:ext cx="2242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3333FF"/>
                </a:solidFill>
              </a:rPr>
              <a:t>服装设计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867AAC5-9620-F8FF-6C9A-D2C195C64686}"/>
              </a:ext>
            </a:extLst>
          </p:cNvPr>
          <p:cNvGrpSpPr/>
          <p:nvPr/>
        </p:nvGrpSpPr>
        <p:grpSpPr>
          <a:xfrm>
            <a:off x="2796297" y="752247"/>
            <a:ext cx="8009193" cy="5353505"/>
            <a:chOff x="2796297" y="752247"/>
            <a:chExt cx="8009193" cy="5353505"/>
          </a:xfrm>
        </p:grpSpPr>
        <p:pic>
          <p:nvPicPr>
            <p:cNvPr id="5122" name="Picture 2">
              <a:extLst>
                <a:ext uri="{FF2B5EF4-FFF2-40B4-BE49-F238E27FC236}">
                  <a16:creationId xmlns:a16="http://schemas.microsoft.com/office/drawing/2014/main" id="{E891C54A-CD0C-EA3C-43A9-9235D8A40E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6297" y="752247"/>
              <a:ext cx="8009193" cy="5353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D524A2B9-C8ED-E83C-88BD-EF925B2A5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20100" y="4328159"/>
              <a:ext cx="609600" cy="2400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6156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CCBE5D6-7DD0-7C8E-6883-7121C027AC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456C80E0-9392-76C6-D235-76C762D2C06C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TextBox 48">
            <a:extLst>
              <a:ext uri="{FF2B5EF4-FFF2-40B4-BE49-F238E27FC236}">
                <a16:creationId xmlns:a16="http://schemas.microsoft.com/office/drawing/2014/main" id="{57D6F6EE-F9B7-9A72-463E-D0047D276C3D}"/>
              </a:ext>
            </a:extLst>
          </p:cNvPr>
          <p:cNvSpPr txBox="1"/>
          <p:nvPr/>
        </p:nvSpPr>
        <p:spPr>
          <a:xfrm>
            <a:off x="668687" y="1324647"/>
            <a:ext cx="10854627" cy="13145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en-US" altLang="zh-CN" sz="4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1.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完成状元成才路系列丛书相关课时习题；</a:t>
            </a:r>
            <a:endParaRPr lang="en-US" altLang="zh-CN" sz="4000" b="1" dirty="0">
              <a:solidFill>
                <a:schemeClr val="bg1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  <a:p>
            <a:pPr defTabSz="914377">
              <a:lnSpc>
                <a:spcPct val="114000"/>
              </a:lnSpc>
            </a:pPr>
            <a:r>
              <a:rPr lang="en-US" altLang="zh-CN" sz="4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2.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测量家人的身体数据，制作家庭健康档案表。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6272</TotalTime>
  <Words>493</Words>
  <Application>Microsoft Office PowerPoint</Application>
  <PresentationFormat>宽屏</PresentationFormat>
  <Paragraphs>118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587</cp:revision>
  <dcterms:created xsi:type="dcterms:W3CDTF">2016-01-14T07:05:12Z</dcterms:created>
  <dcterms:modified xsi:type="dcterms:W3CDTF">2025-07-25T09:26:46Z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