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handoutMasterIdLst>
    <p:handoutMasterId r:id="rId21"/>
  </p:handoutMasterIdLst>
  <p:sldIdLst>
    <p:sldId id="263" r:id="rId2"/>
    <p:sldId id="368" r:id="rId3"/>
    <p:sldId id="383" r:id="rId4"/>
    <p:sldId id="344" r:id="rId5"/>
    <p:sldId id="370" r:id="rId6"/>
    <p:sldId id="387" r:id="rId7"/>
    <p:sldId id="388" r:id="rId8"/>
    <p:sldId id="374" r:id="rId9"/>
    <p:sldId id="385" r:id="rId10"/>
    <p:sldId id="382" r:id="rId11"/>
    <p:sldId id="384" r:id="rId12"/>
    <p:sldId id="373" r:id="rId13"/>
    <p:sldId id="369" r:id="rId14"/>
    <p:sldId id="386" r:id="rId15"/>
    <p:sldId id="376" r:id="rId16"/>
    <p:sldId id="377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69037"/>
    <a:srgbClr val="FEEFD0"/>
    <a:srgbClr val="F9B6AE"/>
    <a:srgbClr val="118A8D"/>
    <a:srgbClr val="22C0C4"/>
    <a:srgbClr val="FFFFFF"/>
    <a:srgbClr val="CAD7D7"/>
    <a:srgbClr val="1CA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111" d="100"/>
          <a:sy n="111" d="100"/>
        </p:scale>
        <p:origin x="132" y="7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2025/12/11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419064" y="3246196"/>
            <a:ext cx="93538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整理和复习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741E49D-8563-FFDD-9498-94F9212CE56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A40F76A-F214-CE99-9CAA-D20009EB5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82" y="3506822"/>
            <a:ext cx="2474998" cy="2659819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A1FFF125-B39A-1BFF-315E-94B12F4CE9FC}"/>
              </a:ext>
            </a:extLst>
          </p:cNvPr>
          <p:cNvSpPr/>
          <p:nvPr/>
        </p:nvSpPr>
        <p:spPr>
          <a:xfrm>
            <a:off x="1885540" y="1515358"/>
            <a:ext cx="8129543" cy="1913642"/>
          </a:xfrm>
          <a:prstGeom prst="wedgeRoundRectCallout">
            <a:avLst>
              <a:gd name="adj1" fmla="val 38557"/>
              <a:gd name="adj2" fmla="val 77446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121914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回顾本单元学习，你有哪些收获？说说你们学到了哪些知识？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id="{A428BE36-E7AD-BB73-F176-92670EDB0017}"/>
              </a:ext>
            </a:extLst>
          </p:cNvPr>
          <p:cNvGrpSpPr/>
          <p:nvPr/>
        </p:nvGrpSpPr>
        <p:grpSpPr>
          <a:xfrm>
            <a:off x="3119448" y="2186285"/>
            <a:ext cx="6192688" cy="576064"/>
            <a:chOff x="3119448" y="4014772"/>
            <a:chExt cx="6192688" cy="57606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2C06154-5D35-6381-0225-14147327A4D1}"/>
                </a:ext>
              </a:extLst>
            </p:cNvPr>
            <p:cNvGrpSpPr/>
            <p:nvPr/>
          </p:nvGrpSpPr>
          <p:grpSpPr>
            <a:xfrm>
              <a:off x="3119448" y="4014772"/>
              <a:ext cx="1296144" cy="576064"/>
              <a:chOff x="1631504" y="2852936"/>
              <a:chExt cx="1296144" cy="576064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161A1E37-DC9C-0A71-3FD1-C9273017737A}"/>
                  </a:ext>
                </a:extLst>
              </p:cNvPr>
              <p:cNvSpPr/>
              <p:nvPr/>
            </p:nvSpPr>
            <p:spPr>
              <a:xfrm>
                <a:off x="1631504" y="2852936"/>
                <a:ext cx="576064" cy="576064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F50F0208-053C-0B37-1A4E-DC90AD0C4E8C}"/>
                  </a:ext>
                </a:extLst>
              </p:cNvPr>
              <p:cNvSpPr/>
              <p:nvPr/>
            </p:nvSpPr>
            <p:spPr>
              <a:xfrm>
                <a:off x="2351584" y="2852936"/>
                <a:ext cx="576064" cy="576064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3E78A45-D89C-01CD-40BA-5B7EA0AE32E0}"/>
                </a:ext>
              </a:extLst>
            </p:cNvPr>
            <p:cNvGrpSpPr/>
            <p:nvPr/>
          </p:nvGrpSpPr>
          <p:grpSpPr>
            <a:xfrm>
              <a:off x="4991656" y="4014772"/>
              <a:ext cx="1296144" cy="576064"/>
              <a:chOff x="3592657" y="2852936"/>
              <a:chExt cx="1296144" cy="576064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1A221245-8505-F6EA-96F4-B8F894B2EFE1}"/>
                  </a:ext>
                </a:extLst>
              </p:cNvPr>
              <p:cNvSpPr/>
              <p:nvPr/>
            </p:nvSpPr>
            <p:spPr>
              <a:xfrm>
                <a:off x="3592657" y="2852936"/>
                <a:ext cx="576064" cy="576064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45455A4B-7865-50B7-C0BA-373D64E63A17}"/>
                  </a:ext>
                </a:extLst>
              </p:cNvPr>
              <p:cNvSpPr/>
              <p:nvPr/>
            </p:nvSpPr>
            <p:spPr>
              <a:xfrm>
                <a:off x="4312737" y="2852936"/>
                <a:ext cx="576064" cy="576064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85E7AB7-BBA7-46CF-D01B-87A177EC0506}"/>
                </a:ext>
              </a:extLst>
            </p:cNvPr>
            <p:cNvGrpSpPr/>
            <p:nvPr/>
          </p:nvGrpSpPr>
          <p:grpSpPr>
            <a:xfrm>
              <a:off x="6863864" y="4014772"/>
              <a:ext cx="1296144" cy="576064"/>
              <a:chOff x="5375920" y="2852936"/>
              <a:chExt cx="1296144" cy="576064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C73D5F67-16F3-6D42-B25E-B024CA8F3C81}"/>
                  </a:ext>
                </a:extLst>
              </p:cNvPr>
              <p:cNvSpPr/>
              <p:nvPr/>
            </p:nvSpPr>
            <p:spPr>
              <a:xfrm>
                <a:off x="5375920" y="2852936"/>
                <a:ext cx="576064" cy="576064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563CE7F5-209C-F84B-6309-A8FA836A89F3}"/>
                  </a:ext>
                </a:extLst>
              </p:cNvPr>
              <p:cNvSpPr/>
              <p:nvPr/>
            </p:nvSpPr>
            <p:spPr>
              <a:xfrm>
                <a:off x="6096000" y="2852936"/>
                <a:ext cx="576064" cy="576064"/>
              </a:xfrm>
              <a:prstGeom prst="ellips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4C784B3-95F3-9D8F-6C83-1324E696037B}"/>
                </a:ext>
              </a:extLst>
            </p:cNvPr>
            <p:cNvSpPr/>
            <p:nvPr/>
          </p:nvSpPr>
          <p:spPr>
            <a:xfrm>
              <a:off x="8736072" y="4014772"/>
              <a:ext cx="576064" cy="576064"/>
            </a:xfrm>
            <a:prstGeom prst="ellips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DE8AF700-8EEF-648A-D997-111AC1A403E9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E07D482-8CA9-BBF7-6A8B-014E9643FCEB}"/>
              </a:ext>
            </a:extLst>
          </p:cNvPr>
          <p:cNvGrpSpPr/>
          <p:nvPr/>
        </p:nvGrpSpPr>
        <p:grpSpPr>
          <a:xfrm>
            <a:off x="767408" y="1178173"/>
            <a:ext cx="11297530" cy="646331"/>
            <a:chOff x="767408" y="3070701"/>
            <a:chExt cx="11297530" cy="64633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E3E0A57-E34A-852B-B267-12F8B54BCAC1}"/>
                </a:ext>
              </a:extLst>
            </p:cNvPr>
            <p:cNvSpPr txBox="1"/>
            <p:nvPr/>
          </p:nvSpPr>
          <p:spPr>
            <a:xfrm>
              <a:off x="767408" y="3070701"/>
              <a:ext cx="112975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latin typeface="+mn-lt"/>
                  <a:ea typeface="+mn-ea"/>
                </a:rPr>
                <a:t>7</a:t>
              </a:r>
              <a:r>
                <a:rPr lang="zh-CN" altLang="en-US" sz="3600" b="1" dirty="0">
                  <a:latin typeface="+mn-lt"/>
                  <a:ea typeface="+mn-ea"/>
                </a:rPr>
                <a:t>个      ，每</a:t>
              </a:r>
              <a:r>
                <a:rPr lang="en-US" altLang="zh-CN" sz="3600" b="1" dirty="0">
                  <a:latin typeface="+mn-lt"/>
                  <a:ea typeface="+mn-ea"/>
                </a:rPr>
                <a:t>2</a:t>
              </a:r>
              <a:r>
                <a:rPr lang="zh-CN" altLang="en-US" sz="3600" b="1" dirty="0">
                  <a:latin typeface="+mn-lt"/>
                  <a:ea typeface="+mn-ea"/>
                </a:rPr>
                <a:t>个为一份，可以分成几份？还剩几个？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F73B657-38FB-4D5E-C298-B43383036168}"/>
                </a:ext>
              </a:extLst>
            </p:cNvPr>
            <p:cNvSpPr/>
            <p:nvPr/>
          </p:nvSpPr>
          <p:spPr>
            <a:xfrm>
              <a:off x="1631504" y="3105834"/>
              <a:ext cx="576064" cy="576064"/>
            </a:xfrm>
            <a:prstGeom prst="ellips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59E9CA55-EEB8-40CD-0653-85FD464781FD}"/>
              </a:ext>
            </a:extLst>
          </p:cNvPr>
          <p:cNvSpPr/>
          <p:nvPr/>
        </p:nvSpPr>
        <p:spPr>
          <a:xfrm>
            <a:off x="2879864" y="1970261"/>
            <a:ext cx="1751752" cy="1008112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EBEBFCB-8F84-4B92-D5D6-370E53FFB87B}"/>
              </a:ext>
            </a:extLst>
          </p:cNvPr>
          <p:cNvSpPr/>
          <p:nvPr/>
        </p:nvSpPr>
        <p:spPr>
          <a:xfrm>
            <a:off x="4774770" y="1970261"/>
            <a:ext cx="1751752" cy="1008112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D69FFC8-0B14-BC4F-8951-E8F46F3FFC89}"/>
              </a:ext>
            </a:extLst>
          </p:cNvPr>
          <p:cNvSpPr/>
          <p:nvPr/>
        </p:nvSpPr>
        <p:spPr>
          <a:xfrm>
            <a:off x="6669676" y="1970261"/>
            <a:ext cx="1751752" cy="1008112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A238747-60FF-AD08-B539-089F2AB6A1C3}"/>
              </a:ext>
            </a:extLst>
          </p:cNvPr>
          <p:cNvSpPr txBox="1"/>
          <p:nvPr/>
        </p:nvSpPr>
        <p:spPr>
          <a:xfrm>
            <a:off x="2860928" y="3194397"/>
            <a:ext cx="73097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7 ÷ 2 = 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（份）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A49595B8-3055-C5C8-F7E6-3BD3DA77F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4813" y="4158561"/>
            <a:ext cx="2093381" cy="2249703"/>
          </a:xfrm>
          <a:prstGeom prst="rect">
            <a:avLst/>
          </a:prstGeom>
        </p:spPr>
      </p:pic>
      <p:sp>
        <p:nvSpPr>
          <p:cNvPr id="29" name="圆角矩形标注 5">
            <a:extLst>
              <a:ext uri="{FF2B5EF4-FFF2-40B4-BE49-F238E27FC236}">
                <a16:creationId xmlns:a16="http://schemas.microsoft.com/office/drawing/2014/main" id="{D604C575-0754-6649-1534-286C6BF62151}"/>
              </a:ext>
            </a:extLst>
          </p:cNvPr>
          <p:cNvSpPr/>
          <p:nvPr/>
        </p:nvSpPr>
        <p:spPr bwMode="auto">
          <a:xfrm>
            <a:off x="2441145" y="5312430"/>
            <a:ext cx="7309710" cy="686592"/>
          </a:xfrm>
          <a:prstGeom prst="wedgeRoundRectCallout">
            <a:avLst>
              <a:gd name="adj1" fmla="val -56896"/>
              <a:gd name="adj2" fmla="val -337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平均分时有剩余，也可以用除法表示。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C4D19BC-D8FB-EDCF-97DA-92DE3C66C9C9}"/>
              </a:ext>
            </a:extLst>
          </p:cNvPr>
          <p:cNvSpPr txBox="1"/>
          <p:nvPr/>
        </p:nvSpPr>
        <p:spPr>
          <a:xfrm>
            <a:off x="2730372" y="3863435"/>
            <a:ext cx="677108" cy="16537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被除数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E1FBC4E-112B-6396-DF1F-72900AEACF94}"/>
              </a:ext>
            </a:extLst>
          </p:cNvPr>
          <p:cNvSpPr txBox="1"/>
          <p:nvPr/>
        </p:nvSpPr>
        <p:spPr>
          <a:xfrm>
            <a:off x="3657888" y="3863435"/>
            <a:ext cx="677108" cy="16537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除数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A8F9E06-4662-E33C-1B36-14CF960EDB46}"/>
              </a:ext>
            </a:extLst>
          </p:cNvPr>
          <p:cNvSpPr txBox="1"/>
          <p:nvPr/>
        </p:nvSpPr>
        <p:spPr>
          <a:xfrm>
            <a:off x="4436216" y="3863435"/>
            <a:ext cx="677108" cy="16537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商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259D240-7C21-F95F-0CF0-2A7F40D7247B}"/>
              </a:ext>
            </a:extLst>
          </p:cNvPr>
          <p:cNvSpPr txBox="1"/>
          <p:nvPr/>
        </p:nvSpPr>
        <p:spPr>
          <a:xfrm>
            <a:off x="6916968" y="3863435"/>
            <a:ext cx="677108" cy="16537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余数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86FDD7D-9C27-C078-6A5C-1B904E47A2FA}"/>
              </a:ext>
            </a:extLst>
          </p:cNvPr>
          <p:cNvSpPr txBox="1"/>
          <p:nvPr/>
        </p:nvSpPr>
        <p:spPr>
          <a:xfrm>
            <a:off x="7880185" y="4086656"/>
            <a:ext cx="4124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+mn-lt"/>
                <a:ea typeface="+mj-ea"/>
              </a:rPr>
              <a:t>读作：</a:t>
            </a:r>
            <a:r>
              <a:rPr lang="en-US" altLang="zh-CN" sz="2800" b="1" dirty="0">
                <a:latin typeface="+mn-lt"/>
                <a:ea typeface="+mj-ea"/>
              </a:rPr>
              <a:t>7</a:t>
            </a:r>
            <a:r>
              <a:rPr lang="zh-CN" altLang="en-US" sz="2800" dirty="0">
                <a:latin typeface="+mn-lt"/>
                <a:ea typeface="+mj-ea"/>
              </a:rPr>
              <a:t>除以</a:t>
            </a:r>
            <a:r>
              <a:rPr lang="en-US" altLang="zh-CN" sz="2800" b="1" dirty="0">
                <a:latin typeface="+mn-lt"/>
                <a:ea typeface="+mj-ea"/>
              </a:rPr>
              <a:t>2</a:t>
            </a:r>
            <a:r>
              <a:rPr lang="zh-CN" altLang="en-US" sz="2800" dirty="0">
                <a:latin typeface="+mn-lt"/>
                <a:ea typeface="+mj-ea"/>
              </a:rPr>
              <a:t>等于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dirty="0">
                <a:latin typeface="+mn-lt"/>
                <a:ea typeface="+mj-ea"/>
              </a:rPr>
              <a:t>余</a:t>
            </a:r>
            <a:r>
              <a:rPr lang="en-US" altLang="zh-CN" sz="2800" b="1" dirty="0">
                <a:latin typeface="+mn-lt"/>
                <a:ea typeface="+mj-ea"/>
              </a:rPr>
              <a:t>1</a:t>
            </a:r>
            <a:endParaRPr lang="zh-CN" altLang="en-US" sz="2800" b="1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1530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7" grpId="0"/>
      <p:bldP spid="29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CF78A72-FB30-8E29-C49C-45CE15E47ABB}"/>
              </a:ext>
            </a:extLst>
          </p:cNvPr>
          <p:cNvSpPr txBox="1"/>
          <p:nvPr/>
        </p:nvSpPr>
        <p:spPr>
          <a:xfrm>
            <a:off x="767408" y="587253"/>
            <a:ext cx="10657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+mn-ea"/>
              </a:rPr>
              <a:t>列竖式计算：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67859B-BB33-5B8F-30D8-BCDB6DBC3AE8}"/>
              </a:ext>
            </a:extLst>
          </p:cNvPr>
          <p:cNvSpPr txBox="1"/>
          <p:nvPr/>
        </p:nvSpPr>
        <p:spPr>
          <a:xfrm>
            <a:off x="3845333" y="587253"/>
            <a:ext cx="36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</a:rPr>
              <a:t>13÷4=</a:t>
            </a:r>
            <a:endParaRPr lang="zh-CN" altLang="en-US" sz="3600" b="1" dirty="0"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80B8C2C-4EE1-913D-585A-4592CD82550F}"/>
              </a:ext>
            </a:extLst>
          </p:cNvPr>
          <p:cNvSpPr txBox="1"/>
          <p:nvPr/>
        </p:nvSpPr>
        <p:spPr>
          <a:xfrm>
            <a:off x="4671869" y="1305592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8C08349-32BA-38F4-8313-9674CDCCA1C8}"/>
              </a:ext>
            </a:extLst>
          </p:cNvPr>
          <p:cNvSpPr txBox="1"/>
          <p:nvPr/>
        </p:nvSpPr>
        <p:spPr>
          <a:xfrm>
            <a:off x="4114389" y="2589933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C715913-6B2B-4F10-41E5-86FA28B82C00}"/>
              </a:ext>
            </a:extLst>
          </p:cNvPr>
          <p:cNvCxnSpPr>
            <a:cxnSpLocks/>
          </p:cNvCxnSpPr>
          <p:nvPr/>
        </p:nvCxnSpPr>
        <p:spPr>
          <a:xfrm>
            <a:off x="3948579" y="3213404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06B5AF8-8794-744C-B3DB-D6380DC0E589}"/>
              </a:ext>
            </a:extLst>
          </p:cNvPr>
          <p:cNvSpPr txBox="1"/>
          <p:nvPr/>
        </p:nvSpPr>
        <p:spPr>
          <a:xfrm>
            <a:off x="4671869" y="3214717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DB9D240-2EAE-9911-278A-BE17CC6CA703}"/>
              </a:ext>
            </a:extLst>
          </p:cNvPr>
          <p:cNvGrpSpPr/>
          <p:nvPr/>
        </p:nvGrpSpPr>
        <p:grpSpPr>
          <a:xfrm>
            <a:off x="3401661" y="1696940"/>
            <a:ext cx="2207942" cy="1096703"/>
            <a:chOff x="2135560" y="2956252"/>
            <a:chExt cx="2207942" cy="109670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3EE41DDC-64A9-1916-0BB5-DD5179D5A941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C999E199-B5B9-4FFF-4C41-6F02557054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弧形 20">
                <a:extLst>
                  <a:ext uri="{FF2B5EF4-FFF2-40B4-BE49-F238E27FC236}">
                    <a16:creationId xmlns:a16="http://schemas.microsoft.com/office/drawing/2014/main" id="{B19D2C7C-2593-DD42-3F03-9E87AA629937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120F216-6DEC-C902-0429-86BAEE36D3B6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4463C18-F3E3-D142-F06C-3CA4F43B92A1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179D4-92DD-15BA-F31A-D629D1EC6BAD}"/>
              </a:ext>
            </a:extLst>
          </p:cNvPr>
          <p:cNvSpPr txBox="1"/>
          <p:nvPr/>
        </p:nvSpPr>
        <p:spPr>
          <a:xfrm>
            <a:off x="5364181" y="587253"/>
            <a:ext cx="24273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3614675-9DAC-30EC-E901-1B910CE28123}"/>
              </a:ext>
            </a:extLst>
          </p:cNvPr>
          <p:cNvSpPr txBox="1"/>
          <p:nvPr/>
        </p:nvSpPr>
        <p:spPr>
          <a:xfrm>
            <a:off x="5067913" y="1976762"/>
            <a:ext cx="2861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被除数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C7CE7CC-68BF-8875-4C1E-AC3E405D0C52}"/>
              </a:ext>
            </a:extLst>
          </p:cNvPr>
          <p:cNvSpPr txBox="1"/>
          <p:nvPr/>
        </p:nvSpPr>
        <p:spPr>
          <a:xfrm>
            <a:off x="1601461" y="1976762"/>
            <a:ext cx="2861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除数</a:t>
            </a:r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endParaRPr lang="zh-CN" altLang="en-US" sz="32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49B33FA-2FED-4611-4ADD-A1FFE0DA8F17}"/>
              </a:ext>
            </a:extLst>
          </p:cNvPr>
          <p:cNvSpPr txBox="1"/>
          <p:nvPr/>
        </p:nvSpPr>
        <p:spPr>
          <a:xfrm>
            <a:off x="5067913" y="1306045"/>
            <a:ext cx="22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商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2496565-94D7-22C0-8DC6-92D14CF30C85}"/>
              </a:ext>
            </a:extLst>
          </p:cNvPr>
          <p:cNvSpPr txBox="1"/>
          <p:nvPr/>
        </p:nvSpPr>
        <p:spPr>
          <a:xfrm>
            <a:off x="5067913" y="2620710"/>
            <a:ext cx="3476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en-US" altLang="zh-CN" sz="3200" b="1" dirty="0">
                <a:solidFill>
                  <a:srgbClr val="3333CC"/>
                </a:solidFill>
                <a:latin typeface="+mn-lt"/>
                <a:ea typeface="+mj-ea"/>
              </a:rPr>
              <a:t>4×3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的积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249E0B2-D550-E7DF-2ECD-E57E5B9CD381}"/>
              </a:ext>
            </a:extLst>
          </p:cNvPr>
          <p:cNvSpPr txBox="1"/>
          <p:nvPr/>
        </p:nvSpPr>
        <p:spPr>
          <a:xfrm>
            <a:off x="5067913" y="3245495"/>
            <a:ext cx="2252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+mj-ea"/>
                <a:ea typeface="+mj-ea"/>
              </a:rPr>
              <a:t>……</a:t>
            </a: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余数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9100D2F-0EA0-1B3C-145A-84D3E6B591BD}"/>
              </a:ext>
            </a:extLst>
          </p:cNvPr>
          <p:cNvSpPr txBox="1"/>
          <p:nvPr/>
        </p:nvSpPr>
        <p:spPr>
          <a:xfrm>
            <a:off x="658559" y="3880504"/>
            <a:ext cx="6211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计算有余数的除法时要注意：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AA40C3E-B2E3-A5F7-53F9-E7629B33E588}"/>
              </a:ext>
            </a:extLst>
          </p:cNvPr>
          <p:cNvSpPr txBox="1"/>
          <p:nvPr/>
        </p:nvSpPr>
        <p:spPr>
          <a:xfrm>
            <a:off x="658559" y="4504913"/>
            <a:ext cx="6211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1.</a:t>
            </a:r>
            <a:r>
              <a:rPr lang="zh-CN" altLang="en-US" dirty="0">
                <a:solidFill>
                  <a:srgbClr val="F00C08"/>
                </a:solidFill>
              </a:rPr>
              <a:t>余数小于除数。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72B8CF-4CC8-FFBD-0B5F-D19CB182BA39}"/>
              </a:ext>
            </a:extLst>
          </p:cNvPr>
          <p:cNvSpPr txBox="1"/>
          <p:nvPr/>
        </p:nvSpPr>
        <p:spPr>
          <a:xfrm>
            <a:off x="658559" y="5129323"/>
            <a:ext cx="11270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2.</a:t>
            </a:r>
            <a:r>
              <a:rPr lang="zh-CN" altLang="en-US" dirty="0">
                <a:solidFill>
                  <a:srgbClr val="F00C08"/>
                </a:solidFill>
              </a:rPr>
              <a:t>列竖式时注意被除数、除数、商的位置，特别是商的位置。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D9BD386-F8EA-7368-74CD-B69A64B17B3A}"/>
              </a:ext>
            </a:extLst>
          </p:cNvPr>
          <p:cNvSpPr txBox="1"/>
          <p:nvPr/>
        </p:nvSpPr>
        <p:spPr>
          <a:xfrm>
            <a:off x="658559" y="5753732"/>
            <a:ext cx="85337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3.</a:t>
            </a:r>
            <a:r>
              <a:rPr lang="zh-CN" altLang="en-US" dirty="0">
                <a:solidFill>
                  <a:srgbClr val="F00C08"/>
                </a:solidFill>
              </a:rPr>
              <a:t>试商要细心，最接近被除数且小于被除数。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1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CB2BE57-3516-F382-BACA-C779E0DDF152}"/>
              </a:ext>
            </a:extLst>
          </p:cNvPr>
          <p:cNvSpPr txBox="1"/>
          <p:nvPr/>
        </p:nvSpPr>
        <p:spPr>
          <a:xfrm>
            <a:off x="551384" y="1091476"/>
            <a:ext cx="11089232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n-ea"/>
              </a:rPr>
              <a:t>        将</a:t>
            </a:r>
            <a:r>
              <a:rPr lang="en-US" altLang="zh-CN" sz="3600" b="1" dirty="0">
                <a:latin typeface="+mn-lt"/>
                <a:ea typeface="+mn-ea"/>
              </a:rPr>
              <a:t>50</a:t>
            </a:r>
            <a:r>
              <a:rPr lang="zh-CN" altLang="en-US" sz="3600" b="1" dirty="0">
                <a:latin typeface="+mn-lt"/>
                <a:ea typeface="+mn-ea"/>
              </a:rPr>
              <a:t>个鸡蛋装在包装盒里，</a:t>
            </a:r>
            <a:r>
              <a:rPr lang="en-US" altLang="zh-CN" sz="3600" b="1" dirty="0">
                <a:latin typeface="+mn-lt"/>
                <a:ea typeface="+mn-ea"/>
              </a:rPr>
              <a:t>8</a:t>
            </a:r>
            <a:r>
              <a:rPr lang="zh-CN" altLang="en-US" sz="3600" b="1" dirty="0">
                <a:latin typeface="+mn-lt"/>
                <a:ea typeface="+mn-ea"/>
              </a:rPr>
              <a:t>个装一盒，可以装满几盒？要准备几个包装盒才能全部装下？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4B5CB6B-2F07-22ED-9989-6A3880522A9C}"/>
              </a:ext>
            </a:extLst>
          </p:cNvPr>
          <p:cNvSpPr txBox="1"/>
          <p:nvPr/>
        </p:nvSpPr>
        <p:spPr>
          <a:xfrm>
            <a:off x="2423592" y="2562618"/>
            <a:ext cx="6336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50÷8=6</a:t>
            </a:r>
            <a:r>
              <a:rPr lang="zh-CN" altLang="en-US" b="0" dirty="0"/>
              <a:t>（盒）</a:t>
            </a:r>
            <a:r>
              <a:rPr lang="en-US" altLang="zh-CN" b="0" dirty="0">
                <a:latin typeface="+mn-ea"/>
                <a:ea typeface="+mn-ea"/>
              </a:rPr>
              <a:t>……</a:t>
            </a:r>
            <a:r>
              <a:rPr lang="en-US" altLang="zh-CN" dirty="0"/>
              <a:t>2</a:t>
            </a:r>
            <a:r>
              <a:rPr lang="zh-CN" altLang="en-US" b="0" dirty="0"/>
              <a:t>（个）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C9032FC-5CDB-49DA-1A66-20519A9F56D7}"/>
              </a:ext>
            </a:extLst>
          </p:cNvPr>
          <p:cNvSpPr txBox="1"/>
          <p:nvPr/>
        </p:nvSpPr>
        <p:spPr>
          <a:xfrm>
            <a:off x="2423592" y="3325886"/>
            <a:ext cx="3168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6+1=7</a:t>
            </a:r>
            <a:r>
              <a:rPr lang="zh-CN" altLang="en-US" b="0" dirty="0"/>
              <a:t>（盒）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4E9ED9-9E14-7287-FE4D-8483594A661A}"/>
              </a:ext>
            </a:extLst>
          </p:cNvPr>
          <p:cNvSpPr txBox="1"/>
          <p:nvPr/>
        </p:nvSpPr>
        <p:spPr>
          <a:xfrm>
            <a:off x="695400" y="4089154"/>
            <a:ext cx="1137726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口答：可以装满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6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盒，要准备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7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个包装盒才能全部装下。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52C946-C45C-0D40-EE04-3CEF1C7BFA22}"/>
              </a:ext>
            </a:extLst>
          </p:cNvPr>
          <p:cNvSpPr txBox="1"/>
          <p:nvPr/>
        </p:nvSpPr>
        <p:spPr>
          <a:xfrm>
            <a:off x="1991544" y="5229200"/>
            <a:ext cx="784887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进一法：</a:t>
            </a:r>
            <a:r>
              <a:rPr lang="zh-CN" altLang="en-US" sz="3600" dirty="0">
                <a:latin typeface="+mj-ea"/>
                <a:ea typeface="+mj-ea"/>
              </a:rPr>
              <a:t>租车、租船、装货（装完）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A37A5D4-CCE1-82A6-94DE-684BE7F521B1}"/>
              </a:ext>
            </a:extLst>
          </p:cNvPr>
          <p:cNvSpPr txBox="1"/>
          <p:nvPr/>
        </p:nvSpPr>
        <p:spPr>
          <a:xfrm>
            <a:off x="551384" y="764704"/>
            <a:ext cx="11089232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n-ea"/>
              </a:rPr>
              <a:t>一盒面包</a:t>
            </a:r>
            <a:r>
              <a:rPr lang="en-US" altLang="zh-CN" sz="3600" b="1" dirty="0">
                <a:latin typeface="+mn-lt"/>
                <a:ea typeface="+mn-ea"/>
              </a:rPr>
              <a:t>9</a:t>
            </a:r>
            <a:r>
              <a:rPr lang="zh-CN" altLang="en-US" sz="3600" b="1" dirty="0">
                <a:latin typeface="+mn-lt"/>
                <a:ea typeface="+mn-ea"/>
              </a:rPr>
              <a:t>元，用</a:t>
            </a:r>
            <a:r>
              <a:rPr lang="en-US" altLang="zh-CN" sz="3600" b="1" dirty="0">
                <a:latin typeface="+mn-lt"/>
                <a:ea typeface="+mn-ea"/>
              </a:rPr>
              <a:t>30</a:t>
            </a:r>
            <a:r>
              <a:rPr lang="zh-CN" altLang="en-US" sz="3600" b="1" dirty="0">
                <a:latin typeface="+mn-lt"/>
                <a:ea typeface="+mn-ea"/>
              </a:rPr>
              <a:t>元可以买几盒？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FE6407-8B51-2160-E96C-169FD055E4A0}"/>
              </a:ext>
            </a:extLst>
          </p:cNvPr>
          <p:cNvSpPr txBox="1"/>
          <p:nvPr/>
        </p:nvSpPr>
        <p:spPr>
          <a:xfrm>
            <a:off x="2279576" y="1692595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30÷9=3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（盒）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E010B8-CD47-80EF-1EDD-A4534190B735}"/>
              </a:ext>
            </a:extLst>
          </p:cNvPr>
          <p:cNvSpPr txBox="1"/>
          <p:nvPr/>
        </p:nvSpPr>
        <p:spPr>
          <a:xfrm>
            <a:off x="1622104" y="2598172"/>
            <a:ext cx="1003379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口答：一盒面包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9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元，用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30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元可以买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盒。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7A4127F-D3F5-8E5E-65AA-57525E627794}"/>
              </a:ext>
            </a:extLst>
          </p:cNvPr>
          <p:cNvSpPr txBox="1"/>
          <p:nvPr/>
        </p:nvSpPr>
        <p:spPr>
          <a:xfrm>
            <a:off x="2279576" y="3550941"/>
            <a:ext cx="763284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去尾法：</a:t>
            </a:r>
            <a:r>
              <a:rPr lang="zh-CN" altLang="en-US" sz="3600" dirty="0">
                <a:latin typeface="+mj-ea"/>
                <a:ea typeface="+mj-ea"/>
              </a:rPr>
              <a:t>买东西、做衣服、扎花束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0ABF836-5A33-DA76-B480-A01FB4863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4813" y="4118080"/>
            <a:ext cx="2093381" cy="2249703"/>
          </a:xfrm>
          <a:prstGeom prst="rect">
            <a:avLst/>
          </a:prstGeom>
        </p:spPr>
      </p:pic>
      <p:sp>
        <p:nvSpPr>
          <p:cNvPr id="10" name="圆角矩形标注 5">
            <a:extLst>
              <a:ext uri="{FF2B5EF4-FFF2-40B4-BE49-F238E27FC236}">
                <a16:creationId xmlns:a16="http://schemas.microsoft.com/office/drawing/2014/main" id="{2045D58E-0FE8-9A49-0E78-C3B548AA3CE5}"/>
              </a:ext>
            </a:extLst>
          </p:cNvPr>
          <p:cNvSpPr/>
          <p:nvPr/>
        </p:nvSpPr>
        <p:spPr bwMode="auto">
          <a:xfrm>
            <a:off x="2568191" y="4555595"/>
            <a:ext cx="9038996" cy="1374672"/>
          </a:xfrm>
          <a:prstGeom prst="wedgeRoundRectCallout">
            <a:avLst>
              <a:gd name="adj1" fmla="val -56314"/>
              <a:gd name="adj2" fmla="val -79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解决问题时，要考虑实际情况，不同的情况要用不同的方法来解答。有时要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进一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，有时要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去尾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833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42603F-305F-6083-D9E4-A6F69F51DB10}"/>
              </a:ext>
            </a:extLst>
          </p:cNvPr>
          <p:cNvSpPr txBox="1"/>
          <p:nvPr/>
        </p:nvSpPr>
        <p:spPr>
          <a:xfrm>
            <a:off x="551384" y="611131"/>
            <a:ext cx="11089232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n-ea"/>
              </a:rPr>
              <a:t>按下面的规律摆下去，第</a:t>
            </a:r>
            <a:r>
              <a:rPr lang="en-US" altLang="zh-CN" sz="3600" b="1" dirty="0">
                <a:latin typeface="+mn-lt"/>
                <a:ea typeface="+mn-ea"/>
              </a:rPr>
              <a:t>16</a:t>
            </a:r>
            <a:r>
              <a:rPr lang="zh-CN" altLang="en-US" sz="3600" b="1" dirty="0">
                <a:latin typeface="+mn-lt"/>
                <a:ea typeface="+mn-ea"/>
              </a:rPr>
              <a:t>面小旗是什么颜色？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1E83E84-6E7A-B000-C069-532605AC4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1403811"/>
            <a:ext cx="10076033" cy="1143857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8353B4F9-1178-D1BC-85BA-2294FE7022C2}"/>
              </a:ext>
            </a:extLst>
          </p:cNvPr>
          <p:cNvSpPr/>
          <p:nvPr/>
        </p:nvSpPr>
        <p:spPr>
          <a:xfrm>
            <a:off x="1051560" y="1413248"/>
            <a:ext cx="2230120" cy="1140636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6B96DF-60CD-640E-38B7-199184D298B6}"/>
              </a:ext>
            </a:extLst>
          </p:cNvPr>
          <p:cNvSpPr txBox="1"/>
          <p:nvPr/>
        </p:nvSpPr>
        <p:spPr>
          <a:xfrm>
            <a:off x="2711624" y="2705364"/>
            <a:ext cx="6336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16÷3=5</a:t>
            </a:r>
            <a:r>
              <a:rPr lang="zh-CN" altLang="en-US" b="0" dirty="0"/>
              <a:t>（组）</a:t>
            </a:r>
            <a:r>
              <a:rPr lang="en-US" altLang="zh-CN" b="0" dirty="0">
                <a:latin typeface="+mn-ea"/>
                <a:ea typeface="+mn-ea"/>
              </a:rPr>
              <a:t>……</a:t>
            </a:r>
            <a:r>
              <a:rPr lang="en-US" altLang="zh-CN" dirty="0"/>
              <a:t>1</a:t>
            </a:r>
            <a:r>
              <a:rPr lang="zh-CN" altLang="en-US" b="0" dirty="0"/>
              <a:t>（面）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E6C985-9B14-2756-4999-8A29126EA41F}"/>
              </a:ext>
            </a:extLst>
          </p:cNvPr>
          <p:cNvSpPr txBox="1"/>
          <p:nvPr/>
        </p:nvSpPr>
        <p:spPr>
          <a:xfrm>
            <a:off x="1343472" y="3476821"/>
            <a:ext cx="92890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口答：余数是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，第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/>
              </a:rPr>
              <a:t>16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面小旗是黄色的。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A2830D-7843-E489-9B86-F16AAA168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4295470"/>
            <a:ext cx="74106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总数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÷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每组个数</a:t>
            </a:r>
            <a:r>
              <a:rPr lang="en-US" altLang="zh-CN" sz="3600" b="1" kern="0" dirty="0">
                <a:solidFill>
                  <a:srgbClr val="002060"/>
                </a:solidFill>
                <a:latin typeface="+mn-lt"/>
                <a:ea typeface="+mn-ea"/>
              </a:rPr>
              <a:t>=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组数……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</a:rPr>
              <a:t>余几个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E7B6FE6-7F5C-1740-91B2-6E190100E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548" y="5102838"/>
            <a:ext cx="8136904" cy="114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33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余数是几，对应一组中的第几个；</a:t>
            </a:r>
          </a:p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3333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没有余数，对应一组中的最后一个。</a:t>
            </a:r>
          </a:p>
        </p:txBody>
      </p:sp>
    </p:spTree>
    <p:extLst>
      <p:ext uri="{BB962C8B-B14F-4D97-AF65-F5344CB8AC3E}">
        <p14:creationId xmlns:p14="http://schemas.microsoft.com/office/powerpoint/2010/main" val="369068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7D31FA1C-D346-FAD2-8FE4-9F7B6A18E7B8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课堂练习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054BC2EA-4451-24A6-09B2-8CADEF509AE0}"/>
              </a:ext>
            </a:extLst>
          </p:cNvPr>
          <p:cNvSpPr/>
          <p:nvPr/>
        </p:nvSpPr>
        <p:spPr>
          <a:xfrm>
            <a:off x="500743" y="99723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803B71A-02F8-3796-671B-7CF7B0FEB655}"/>
              </a:ext>
            </a:extLst>
          </p:cNvPr>
          <p:cNvSpPr txBox="1"/>
          <p:nvPr/>
        </p:nvSpPr>
        <p:spPr>
          <a:xfrm>
            <a:off x="1176121" y="94438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买文具。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1B3AF14-137A-CC4D-9C59-CEB5452B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289" y="1184954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067D7B8-4A56-6BE7-15DE-7A66AF198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912" y="1825630"/>
            <a:ext cx="2127857" cy="27554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2208443-ABDA-2926-4EF3-BDF3F0F49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2169415"/>
            <a:ext cx="1871003" cy="2105343"/>
          </a:xfrm>
          <a:prstGeom prst="rect">
            <a:avLst/>
          </a:prstGeom>
        </p:spPr>
      </p:pic>
      <p:sp>
        <p:nvSpPr>
          <p:cNvPr id="9" name="圆角矩形标注 5">
            <a:extLst>
              <a:ext uri="{FF2B5EF4-FFF2-40B4-BE49-F238E27FC236}">
                <a16:creationId xmlns:a16="http://schemas.microsoft.com/office/drawing/2014/main" id="{24C6AA37-8F69-705C-CABE-FD0C7EACB3B0}"/>
              </a:ext>
            </a:extLst>
          </p:cNvPr>
          <p:cNvSpPr/>
          <p:nvPr/>
        </p:nvSpPr>
        <p:spPr bwMode="auto">
          <a:xfrm>
            <a:off x="5519936" y="2429999"/>
            <a:ext cx="3004199" cy="1199654"/>
          </a:xfrm>
          <a:prstGeom prst="wedgeRoundRectCallout">
            <a:avLst>
              <a:gd name="adj1" fmla="val 67830"/>
              <a:gd name="adj2" fmla="val 2987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我有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元，能买几支？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C2E8CA0D-52BD-36D5-8C39-ED05F8D56CE7}"/>
              </a:ext>
            </a:extLst>
          </p:cNvPr>
          <p:cNvSpPr/>
          <p:nvPr/>
        </p:nvSpPr>
        <p:spPr>
          <a:xfrm>
            <a:off x="3139439" y="3552287"/>
            <a:ext cx="1588409" cy="8432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BAF252-B770-BC5D-A10D-998D179D410A}"/>
              </a:ext>
            </a:extLst>
          </p:cNvPr>
          <p:cNvSpPr txBox="1"/>
          <p:nvPr/>
        </p:nvSpPr>
        <p:spPr>
          <a:xfrm>
            <a:off x="3139439" y="4585836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15÷6=2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（支）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（元）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05DA53C-FB9F-44A9-D74A-D77084741716}"/>
              </a:ext>
            </a:extLst>
          </p:cNvPr>
          <p:cNvSpPr txBox="1"/>
          <p:nvPr/>
        </p:nvSpPr>
        <p:spPr>
          <a:xfrm>
            <a:off x="3139439" y="5267281"/>
            <a:ext cx="3294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2+1=3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（支）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80EF6BE-FDC3-02A3-8F2B-DD338DE81231}"/>
              </a:ext>
            </a:extLst>
          </p:cNvPr>
          <p:cNvSpPr txBox="1"/>
          <p:nvPr/>
        </p:nvSpPr>
        <p:spPr>
          <a:xfrm>
            <a:off x="6096000" y="5673046"/>
            <a:ext cx="549667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</a:t>
            </a:r>
            <a:r>
              <a:rPr lang="en-US" altLang="zh-CN" dirty="0"/>
              <a:t>15</a:t>
            </a:r>
            <a:r>
              <a:rPr lang="zh-CN" altLang="en-US" b="0" dirty="0"/>
              <a:t>元能买</a:t>
            </a:r>
            <a:r>
              <a:rPr lang="en-US" altLang="zh-CN" dirty="0"/>
              <a:t>3</a:t>
            </a:r>
            <a:r>
              <a:rPr lang="zh-CN" altLang="en-US" b="0" dirty="0"/>
              <a:t>支。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32DC417A-8FEA-4ACB-D266-53B8E013B754}"/>
              </a:ext>
            </a:extLst>
          </p:cNvPr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1AD0A3-E678-2880-E2A2-CED22B36BC2D}"/>
              </a:ext>
            </a:extLst>
          </p:cNvPr>
          <p:cNvSpPr txBox="1"/>
          <p:nvPr/>
        </p:nvSpPr>
        <p:spPr>
          <a:xfrm>
            <a:off x="1176121" y="1196752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小丽按规律摆了一排图形。第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个是什么图形？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7F1FD2B-937B-61BB-1CC9-72B1BDDAE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620688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0C359F1-4285-E89B-DB22-274E7B0E9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32" y="2162539"/>
            <a:ext cx="10630336" cy="625314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83DBC057-B015-7477-B346-1C20048F8342}"/>
              </a:ext>
            </a:extLst>
          </p:cNvPr>
          <p:cNvSpPr/>
          <p:nvPr/>
        </p:nvSpPr>
        <p:spPr>
          <a:xfrm>
            <a:off x="695400" y="2060848"/>
            <a:ext cx="3384376" cy="84328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CA4F98-DB8D-2EFE-BE46-0314EA206647}"/>
              </a:ext>
            </a:extLst>
          </p:cNvPr>
          <p:cNvSpPr txBox="1"/>
          <p:nvPr/>
        </p:nvSpPr>
        <p:spPr>
          <a:xfrm>
            <a:off x="2567608" y="3279533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33÷6=5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95261FD-60C8-6D37-6B9E-16720535B7AD}"/>
              </a:ext>
            </a:extLst>
          </p:cNvPr>
          <p:cNvSpPr txBox="1"/>
          <p:nvPr/>
        </p:nvSpPr>
        <p:spPr>
          <a:xfrm>
            <a:off x="1919536" y="4301269"/>
            <a:ext cx="61241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口答：第</a:t>
            </a:r>
            <a:r>
              <a:rPr lang="en-US" altLang="zh-CN" dirty="0"/>
              <a:t>33</a:t>
            </a:r>
            <a:r>
              <a:rPr lang="zh-CN" altLang="en-US" b="0" dirty="0"/>
              <a:t>个是正方形。</a:t>
            </a:r>
          </a:p>
        </p:txBody>
      </p:sp>
    </p:spTree>
    <p:extLst>
      <p:ext uri="{BB962C8B-B14F-4D97-AF65-F5344CB8AC3E}">
        <p14:creationId xmlns:p14="http://schemas.microsoft.com/office/powerpoint/2010/main" val="408936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31CD881E-D752-7836-A7EE-2D7AD46F7706}"/>
              </a:ext>
            </a:extLst>
          </p:cNvPr>
          <p:cNvSpPr/>
          <p:nvPr/>
        </p:nvSpPr>
        <p:spPr>
          <a:xfrm>
            <a:off x="500743" y="13936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666E1C1-633A-15AE-5345-A180D79C21AE}"/>
              </a:ext>
            </a:extLst>
          </p:cNvPr>
          <p:cNvSpPr txBox="1"/>
          <p:nvPr/>
        </p:nvSpPr>
        <p:spPr>
          <a:xfrm>
            <a:off x="1176121" y="134076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想一想，填一填。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0012780-8DB2-FA2F-52AD-4F7ED66C0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489" y="1581334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7E80DF7-D354-6930-43DE-F8CE401A2ACB}"/>
              </a:ext>
            </a:extLst>
          </p:cNvPr>
          <p:cNvSpPr txBox="1"/>
          <p:nvPr/>
        </p:nvSpPr>
        <p:spPr>
          <a:xfrm>
            <a:off x="838432" y="2191778"/>
            <a:ext cx="10515136" cy="2791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÷5=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△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……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最大是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÷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△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……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最小是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÷5=5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……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Arial" panose="020B0604020202020204" pitchFamily="34" charset="0"/>
                <a:sym typeface="Times New Roman" panose="02020603050405020304" pitchFamily="18" charset="0"/>
              </a:rPr>
              <a:t>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最大是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，这时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☆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Arial" panose="020B0604020202020204" pitchFamily="34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DF212B6-5D6F-3460-6E1A-8756753DDCF6}"/>
              </a:ext>
            </a:extLst>
          </p:cNvPr>
          <p:cNvSpPr txBox="1"/>
          <p:nvPr/>
        </p:nvSpPr>
        <p:spPr>
          <a:xfrm>
            <a:off x="8096984" y="2244625"/>
            <a:ext cx="675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FAA725D-C0EB-2F39-9F95-5F2CF22DC0A5}"/>
              </a:ext>
            </a:extLst>
          </p:cNvPr>
          <p:cNvSpPr txBox="1"/>
          <p:nvPr/>
        </p:nvSpPr>
        <p:spPr>
          <a:xfrm>
            <a:off x="8096984" y="2941342"/>
            <a:ext cx="675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6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CE1F35-06DA-BCC5-B032-3E7B5B52F040}"/>
              </a:ext>
            </a:extLst>
          </p:cNvPr>
          <p:cNvSpPr txBox="1"/>
          <p:nvPr/>
        </p:nvSpPr>
        <p:spPr>
          <a:xfrm>
            <a:off x="7847052" y="3639289"/>
            <a:ext cx="675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E306817-0C70-9D1E-97AF-A2879DEA019E}"/>
              </a:ext>
            </a:extLst>
          </p:cNvPr>
          <p:cNvSpPr txBox="1"/>
          <p:nvPr/>
        </p:nvSpPr>
        <p:spPr>
          <a:xfrm>
            <a:off x="1307659" y="4309793"/>
            <a:ext cx="9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29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7101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5ECC7686-4DE4-B65B-A016-5720E3423D3E}"/>
              </a:ext>
            </a:extLst>
          </p:cNvPr>
          <p:cNvSpPr/>
          <p:nvPr/>
        </p:nvSpPr>
        <p:spPr>
          <a:xfrm>
            <a:off x="500743" y="5710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924CF10-7E5C-884A-B79F-84E309E58AD9}"/>
              </a:ext>
            </a:extLst>
          </p:cNvPr>
          <p:cNvSpPr txBox="1"/>
          <p:nvPr/>
        </p:nvSpPr>
        <p:spPr>
          <a:xfrm>
            <a:off x="1176121" y="51820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一个星期有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天，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天。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C2D1737-AA8F-29B5-F3B3-C73703272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771543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E19616B-0B68-79C8-8E1A-8B117F7BE19D}"/>
              </a:ext>
            </a:extLst>
          </p:cNvPr>
          <p:cNvSpPr txBox="1"/>
          <p:nvPr/>
        </p:nvSpPr>
        <p:spPr>
          <a:xfrm>
            <a:off x="1176121" y="130332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月有几个星期？还多几天？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1940D68-8192-ACD2-08E8-3F1A26A0A7E6}"/>
              </a:ext>
            </a:extLst>
          </p:cNvPr>
          <p:cNvSpPr txBox="1"/>
          <p:nvPr/>
        </p:nvSpPr>
        <p:spPr>
          <a:xfrm>
            <a:off x="1176121" y="3502832"/>
            <a:ext cx="1032047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）如果某年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个星期六和星期日，那么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日是星期几？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AA15DAD-693C-8387-0A0C-848359CDEB57}"/>
              </a:ext>
            </a:extLst>
          </p:cNvPr>
          <p:cNvSpPr txBox="1"/>
          <p:nvPr/>
        </p:nvSpPr>
        <p:spPr>
          <a:xfrm>
            <a:off x="2440948" y="2060517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30÷7=4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（天）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54D0ED8-75B7-AAE4-7B49-BABB509CEB62}"/>
              </a:ext>
            </a:extLst>
          </p:cNvPr>
          <p:cNvSpPr txBox="1"/>
          <p:nvPr/>
        </p:nvSpPr>
        <p:spPr>
          <a:xfrm>
            <a:off x="2063552" y="2770517"/>
            <a:ext cx="7344816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</a:t>
            </a:r>
            <a:r>
              <a:rPr lang="en-US" altLang="zh-CN" dirty="0"/>
              <a:t>6</a:t>
            </a:r>
            <a:r>
              <a:rPr lang="zh-CN" altLang="en-US" b="0" dirty="0"/>
              <a:t>月有</a:t>
            </a:r>
            <a:r>
              <a:rPr lang="en-US" altLang="zh-CN" dirty="0"/>
              <a:t>4</a:t>
            </a:r>
            <a:r>
              <a:rPr lang="zh-CN" altLang="en-US" b="0" dirty="0"/>
              <a:t>个星期，还多</a:t>
            </a:r>
            <a:r>
              <a:rPr lang="en-US" altLang="zh-CN" dirty="0"/>
              <a:t>2</a:t>
            </a:r>
            <a:r>
              <a:rPr lang="zh-CN" altLang="en-US" b="0" dirty="0"/>
              <a:t>天。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F0C7038-88A0-5923-95A1-339CDD9AE9B0}"/>
              </a:ext>
            </a:extLst>
          </p:cNvPr>
          <p:cNvSpPr txBox="1"/>
          <p:nvPr/>
        </p:nvSpPr>
        <p:spPr>
          <a:xfrm>
            <a:off x="2063552" y="5085184"/>
            <a:ext cx="511256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en-US" altLang="zh-CN" dirty="0"/>
              <a:t>6</a:t>
            </a:r>
            <a:r>
              <a:rPr lang="zh-CN" altLang="en-US" b="0" dirty="0"/>
              <a:t>月</a:t>
            </a:r>
            <a:r>
              <a:rPr lang="en-US" altLang="zh-CN" dirty="0"/>
              <a:t>1</a:t>
            </a:r>
            <a:r>
              <a:rPr lang="zh-CN" altLang="en-US" b="0" dirty="0"/>
              <a:t>日是星期六。</a:t>
            </a:r>
          </a:p>
        </p:txBody>
      </p:sp>
    </p:spTree>
    <p:extLst>
      <p:ext uri="{BB962C8B-B14F-4D97-AF65-F5344CB8AC3E}">
        <p14:creationId xmlns:p14="http://schemas.microsoft.com/office/powerpoint/2010/main" val="241967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03FE5D65-C217-7E3A-241B-A564A1AD43FC}"/>
              </a:ext>
            </a:extLst>
          </p:cNvPr>
          <p:cNvSpPr/>
          <p:nvPr/>
        </p:nvSpPr>
        <p:spPr>
          <a:xfrm>
            <a:off x="500743" y="123533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D22C7C3-870C-ABB7-8453-3B195E454DEC}"/>
              </a:ext>
            </a:extLst>
          </p:cNvPr>
          <p:cNvSpPr txBox="1"/>
          <p:nvPr/>
        </p:nvSpPr>
        <p:spPr>
          <a:xfrm>
            <a:off x="1176121" y="118249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将除法竖式补充完整。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10B88A5-5458-1C63-AB70-ACA22403F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44" y="1423056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F695B5C-7E74-3BC2-03C3-B6D7F84CEB7E}"/>
              </a:ext>
            </a:extLst>
          </p:cNvPr>
          <p:cNvGrpSpPr/>
          <p:nvPr/>
        </p:nvGrpSpPr>
        <p:grpSpPr>
          <a:xfrm>
            <a:off x="1152866" y="2260573"/>
            <a:ext cx="1952210" cy="2714682"/>
            <a:chOff x="2564014" y="2348880"/>
            <a:chExt cx="1952210" cy="271468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5D2CE29-043C-3259-416E-7D56403CE29D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7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04130D6C-BF8F-1D6E-B1F6-0F94119335FC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43B9ECBE-09D4-E3CC-ED01-57989160B7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弧形 18">
                <a:extLst>
                  <a:ext uri="{FF2B5EF4-FFF2-40B4-BE49-F238E27FC236}">
                    <a16:creationId xmlns:a16="http://schemas.microsoft.com/office/drawing/2014/main" id="{4D16ABA7-8DC8-28D2-6DA2-A44FD405F629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EFEBC3B-CED0-144D-43A7-B330B43D2D92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1E9766F-2F03-6091-269E-090034DD0A30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61B5613-6FF1-1A2E-5D75-FD83D0E776A2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3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E9FCFF-AA9D-44AB-EF3E-D6922E1D061A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D0E87DE-CC96-7F4A-8316-324AA6369D10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7214249-38C3-A7F2-03D3-C6A1F179E029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67870B9-7521-0765-3861-E8D6872AF7BF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3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DE4690E-558D-ACFF-AF73-FFC3D2C01B86}"/>
              </a:ext>
            </a:extLst>
          </p:cNvPr>
          <p:cNvGrpSpPr/>
          <p:nvPr/>
        </p:nvGrpSpPr>
        <p:grpSpPr>
          <a:xfrm>
            <a:off x="3797552" y="2260573"/>
            <a:ext cx="1952210" cy="2714682"/>
            <a:chOff x="2564014" y="2348880"/>
            <a:chExt cx="1952210" cy="271468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99DDD80-E892-F041-DCD5-1A7C2E281A89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4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7317D0D-AE22-564A-A7AF-6424AF320E7F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234ADA3F-786C-3BEA-1527-40E0108C07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弧形 39">
                <a:extLst>
                  <a:ext uri="{FF2B5EF4-FFF2-40B4-BE49-F238E27FC236}">
                    <a16:creationId xmlns:a16="http://schemas.microsoft.com/office/drawing/2014/main" id="{B9567491-D1BC-9A08-4AA6-63A5B1565D7C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4A424A8-29EC-FEF9-8BFE-FF597073FD54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6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E458BB1-C32A-CE23-6084-D8B7FA0F15DC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5838E94-539B-A08D-2F4C-DE8A020A5248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8A5C869B-8F62-DB76-E364-B6B3EE303325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CF353D4-59C0-9E8A-1A45-18BCC70BC626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0FCE5CE-3272-DB29-44BA-4280B011CBB1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64187BB-0D27-1907-3D39-58295EDB9F92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181E63E-22C6-F4AD-F1E0-D20AC85B87D1}"/>
              </a:ext>
            </a:extLst>
          </p:cNvPr>
          <p:cNvGrpSpPr/>
          <p:nvPr/>
        </p:nvGrpSpPr>
        <p:grpSpPr>
          <a:xfrm>
            <a:off x="6442238" y="2260573"/>
            <a:ext cx="1952210" cy="2714682"/>
            <a:chOff x="2564014" y="2348880"/>
            <a:chExt cx="1952210" cy="2714682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5B043B5-B51A-E70B-ACD7-82C3DF4885F3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2A2E423-80D3-36C1-E4BA-5D085A4F8BCC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9E084BC3-398F-34DD-479D-938108CE07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弧形 51">
                <a:extLst>
                  <a:ext uri="{FF2B5EF4-FFF2-40B4-BE49-F238E27FC236}">
                    <a16:creationId xmlns:a16="http://schemas.microsoft.com/office/drawing/2014/main" id="{1D0FE227-0F9B-F3B8-B892-4173531F6FBB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313D7E9-0943-D216-610A-A035A88E71AE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E867ABAF-7A95-E17B-7B1D-74E3EC604FBF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3381F2E4-06B4-1F61-6DF8-39788CB878D3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2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1D94252B-C86E-3E87-EEF5-1717A09BB79B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7792C54-0909-0FBC-DA1B-EBFC7D6F06D2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E1FCEC76-FD6F-5096-190F-5C550C430CDA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E4F127E4-85A3-052B-5D3D-EEE9E56C84DC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3CCCF2B-7FFC-A96B-5942-7FCCADAB3F03}"/>
              </a:ext>
            </a:extLst>
          </p:cNvPr>
          <p:cNvGrpSpPr/>
          <p:nvPr/>
        </p:nvGrpSpPr>
        <p:grpSpPr>
          <a:xfrm>
            <a:off x="9086924" y="2260573"/>
            <a:ext cx="1952210" cy="2714682"/>
            <a:chOff x="2564014" y="2348880"/>
            <a:chExt cx="1952210" cy="2714682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69BDD86-AAC4-5550-CCD1-25325B030C75}"/>
                </a:ext>
              </a:extLst>
            </p:cNvPr>
            <p:cNvSpPr/>
            <p:nvPr/>
          </p:nvSpPr>
          <p:spPr>
            <a:xfrm>
              <a:off x="2564014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1C86591E-8826-0A6E-C3BD-754E58523E6F}"/>
                </a:ext>
              </a:extLst>
            </p:cNvPr>
            <p:cNvGrpSpPr/>
            <p:nvPr/>
          </p:nvGrpSpPr>
          <p:grpSpPr>
            <a:xfrm>
              <a:off x="2681509" y="2754141"/>
              <a:ext cx="1834715" cy="1096703"/>
              <a:chOff x="3067485" y="2885985"/>
              <a:chExt cx="1834715" cy="1096703"/>
            </a:xfrm>
          </p:grpSpPr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70911E32-EB87-7016-00E4-FE63448067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弧形 63">
                <a:extLst>
                  <a:ext uri="{FF2B5EF4-FFF2-40B4-BE49-F238E27FC236}">
                    <a16:creationId xmlns:a16="http://schemas.microsoft.com/office/drawing/2014/main" id="{D241EFB0-6C0D-F219-29B2-AF8811CE59F7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7B8C919-3663-0727-9E12-BF3A2350DF50}"/>
                </a:ext>
              </a:extLst>
            </p:cNvPr>
            <p:cNvSpPr/>
            <p:nvPr/>
          </p:nvSpPr>
          <p:spPr>
            <a:xfrm>
              <a:off x="3896858" y="2348880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68BD6F4-29EF-7B2A-E4A7-8BFFB1C5B18D}"/>
                </a:ext>
              </a:extLst>
            </p:cNvPr>
            <p:cNvSpPr/>
            <p:nvPr/>
          </p:nvSpPr>
          <p:spPr>
            <a:xfrm>
              <a:off x="3896858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2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E4BC8B9-B651-CA53-0B1F-E90A6E655C16}"/>
                </a:ext>
              </a:extLst>
            </p:cNvPr>
            <p:cNvSpPr/>
            <p:nvPr/>
          </p:nvSpPr>
          <p:spPr>
            <a:xfrm>
              <a:off x="3347779" y="3736119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A093F4AD-5F05-6572-CAC3-0828008314F4}"/>
                </a:ext>
              </a:extLst>
            </p:cNvPr>
            <p:cNvCxnSpPr>
              <a:cxnSpLocks/>
            </p:cNvCxnSpPr>
            <p:nvPr/>
          </p:nvCxnSpPr>
          <p:spPr>
            <a:xfrm>
              <a:off x="3170024" y="4395085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7B7E9E93-F497-40FC-AA0C-B7D111746FB4}"/>
                </a:ext>
              </a:extLst>
            </p:cNvPr>
            <p:cNvSpPr/>
            <p:nvPr/>
          </p:nvSpPr>
          <p:spPr>
            <a:xfrm>
              <a:off x="3896858" y="4506008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00C08"/>
                  </a:solidFill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F04983AC-3185-8D7E-D438-29BAD8825F18}"/>
                </a:ext>
              </a:extLst>
            </p:cNvPr>
            <p:cNvSpPr/>
            <p:nvPr/>
          </p:nvSpPr>
          <p:spPr>
            <a:xfrm>
              <a:off x="3896858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5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1D871F74-204F-2CF7-DD4C-18F23FE773F8}"/>
                </a:ext>
              </a:extLst>
            </p:cNvPr>
            <p:cNvSpPr/>
            <p:nvPr/>
          </p:nvSpPr>
          <p:spPr>
            <a:xfrm>
              <a:off x="3347779" y="3102596"/>
              <a:ext cx="471646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34DB392E-944E-FB8C-2782-67F73094B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958" y="2300695"/>
            <a:ext cx="397069" cy="479989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BEC1A60D-E78A-109C-2680-13C19AED9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958" y="4455341"/>
            <a:ext cx="397069" cy="479989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2B31F37E-1B2C-8DBF-485F-257BC11C6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605" y="3684689"/>
            <a:ext cx="397069" cy="479989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F74283B4-48A8-27F9-6180-AD0270B5B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399" y="3684689"/>
            <a:ext cx="397069" cy="479989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E429E5EB-6BBA-2C93-D428-450D0BED6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605" y="3047968"/>
            <a:ext cx="397069" cy="479989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08FE86F6-3835-1157-BB64-D723292D0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399" y="3047968"/>
            <a:ext cx="397069" cy="479989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CE763611-42B7-2640-5490-880EAEBC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391" y="3047968"/>
            <a:ext cx="397069" cy="479989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55129F27-FF1F-BD70-C564-FCCFE1CE5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85" y="3047968"/>
            <a:ext cx="397069" cy="479989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FA3BA142-8E45-6451-8370-2C027904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723" y="3054910"/>
            <a:ext cx="397069" cy="479989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7EF4012-57EA-A6BF-7568-2395E367C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110" y="2299355"/>
            <a:ext cx="397069" cy="479989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C776477A-0F5F-5B29-B49D-03F4BCC0E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056" y="4455341"/>
            <a:ext cx="397069" cy="479989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13461F48-8140-3059-3A29-B0D4A6CC8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336" y="3054910"/>
            <a:ext cx="397069" cy="479989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AC0424D1-438B-C8D3-2AA8-D59518B44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723" y="2299355"/>
            <a:ext cx="397069" cy="479989"/>
          </a:xfrm>
          <a:prstGeom prst="rect">
            <a:avLst/>
          </a:prstGeom>
        </p:spPr>
      </p:pic>
      <p:sp>
        <p:nvSpPr>
          <p:cNvPr id="79" name="文本框 78">
            <a:extLst>
              <a:ext uri="{FF2B5EF4-FFF2-40B4-BE49-F238E27FC236}">
                <a16:creationId xmlns:a16="http://schemas.microsoft.com/office/drawing/2014/main" id="{865B8026-0F74-271E-338C-F8DBDE8B2EE0}"/>
              </a:ext>
            </a:extLst>
          </p:cNvPr>
          <p:cNvSpPr txBox="1"/>
          <p:nvPr/>
        </p:nvSpPr>
        <p:spPr>
          <a:xfrm>
            <a:off x="9118580" y="5200675"/>
            <a:ext cx="3170108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sz="3200" b="0" dirty="0"/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F61FEEB-BE3E-426D-6FED-DE7D45E22473}"/>
              </a:ext>
            </a:extLst>
          </p:cNvPr>
          <p:cNvSpPr/>
          <p:nvPr/>
        </p:nvSpPr>
        <p:spPr>
          <a:xfrm>
            <a:off x="500743" y="119101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C0F72E8-40D5-7E2C-5152-5E83B89BB018}"/>
              </a:ext>
            </a:extLst>
          </p:cNvPr>
          <p:cNvSpPr txBox="1"/>
          <p:nvPr/>
        </p:nvSpPr>
        <p:spPr>
          <a:xfrm>
            <a:off x="1199455" y="1117850"/>
            <a:ext cx="10153129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有一些橘子，平均分给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人，或平均分给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人，都会剩下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个，这些橘子最少有多少个？还可能是多少个？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C27D3F-BAF2-C95A-A431-96A3EC1CC6ED}"/>
              </a:ext>
            </a:extLst>
          </p:cNvPr>
          <p:cNvSpPr txBox="1"/>
          <p:nvPr/>
        </p:nvSpPr>
        <p:spPr>
          <a:xfrm>
            <a:off x="2783632" y="3212976"/>
            <a:ext cx="3816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2×3+1=7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69FE9B0-5AA2-1016-6AE5-84F00D41AA23}"/>
              </a:ext>
            </a:extLst>
          </p:cNvPr>
          <p:cNvSpPr txBox="1"/>
          <p:nvPr/>
        </p:nvSpPr>
        <p:spPr>
          <a:xfrm>
            <a:off x="1703281" y="4005064"/>
            <a:ext cx="9145475" cy="13058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口答：这些橘子最少有</a:t>
            </a:r>
            <a:r>
              <a:rPr lang="en-US" altLang="zh-CN" dirty="0"/>
              <a:t>7</a:t>
            </a:r>
            <a:r>
              <a:rPr lang="zh-CN" altLang="en-US" b="0" dirty="0"/>
              <a:t>个。还可能是</a:t>
            </a:r>
            <a:r>
              <a:rPr lang="en-US" altLang="zh-CN" dirty="0"/>
              <a:t>13</a:t>
            </a:r>
            <a:r>
              <a:rPr lang="zh-CN" altLang="en-US" b="0" dirty="0"/>
              <a:t>个，</a:t>
            </a:r>
            <a:r>
              <a:rPr lang="en-US" altLang="zh-CN" dirty="0"/>
              <a:t>19</a:t>
            </a:r>
            <a:r>
              <a:rPr lang="zh-CN" altLang="en-US" b="0" dirty="0"/>
              <a:t>个</a:t>
            </a:r>
            <a:r>
              <a:rPr lang="en-US" altLang="zh-CN" dirty="0">
                <a:latin typeface="+mn-ea"/>
                <a:ea typeface="+mn-ea"/>
              </a:rPr>
              <a:t>……</a:t>
            </a:r>
            <a:endParaRPr lang="zh-CN" altLang="en-US" b="0" dirty="0">
              <a:latin typeface="+mn-ea"/>
              <a:ea typeface="+mn-ea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0DC9D062-346A-6190-050A-839966731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2667109"/>
            <a:ext cx="36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BF491E5-E247-36D1-FAAA-85623AE6F24C}"/>
              </a:ext>
            </a:extLst>
          </p:cNvPr>
          <p:cNvSpPr txBox="1"/>
          <p:nvPr/>
        </p:nvSpPr>
        <p:spPr>
          <a:xfrm>
            <a:off x="695400" y="414824"/>
            <a:ext cx="63436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0" i="0" u="none" strike="noStrike" baseline="0" dirty="0">
                <a:solidFill>
                  <a:srgbClr val="3333CC"/>
                </a:solidFill>
                <a:latin typeface="+mj-ea"/>
                <a:ea typeface="+mj-ea"/>
              </a:rPr>
              <a:t>下面是小丽整理的“知识图”：</a:t>
            </a:r>
            <a:endParaRPr lang="zh-CN" altLang="en-US" sz="40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5905F49A-E50C-C17B-CCB8-3DE684835A04}"/>
              </a:ext>
            </a:extLst>
          </p:cNvPr>
          <p:cNvSpPr/>
          <p:nvPr/>
        </p:nvSpPr>
        <p:spPr>
          <a:xfrm>
            <a:off x="5087888" y="1124744"/>
            <a:ext cx="1728192" cy="648072"/>
          </a:xfrm>
          <a:prstGeom prst="roundRect">
            <a:avLst/>
          </a:prstGeom>
          <a:solidFill>
            <a:srgbClr val="FEEFD0"/>
          </a:solidFill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平均分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1907B8C-C87B-9D8E-8FA6-A9BC0CBFD1D7}"/>
              </a:ext>
            </a:extLst>
          </p:cNvPr>
          <p:cNvSpPr/>
          <p:nvPr/>
        </p:nvSpPr>
        <p:spPr>
          <a:xfrm>
            <a:off x="3503712" y="2376581"/>
            <a:ext cx="2088232" cy="648072"/>
          </a:xfrm>
          <a:prstGeom prst="roundRect">
            <a:avLst/>
          </a:prstGeom>
          <a:solidFill>
            <a:srgbClr val="FEEFD0"/>
          </a:solidFill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表内除法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74052B0B-053B-3A5F-FE6A-0DED85DFBF4A}"/>
              </a:ext>
            </a:extLst>
          </p:cNvPr>
          <p:cNvSpPr/>
          <p:nvPr/>
        </p:nvSpPr>
        <p:spPr>
          <a:xfrm>
            <a:off x="6312026" y="2376581"/>
            <a:ext cx="2880320" cy="648072"/>
          </a:xfrm>
          <a:prstGeom prst="roundRect">
            <a:avLst/>
          </a:prstGeom>
          <a:solidFill>
            <a:srgbClr val="FEEFD0"/>
          </a:solidFill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有余数的除法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34D2C59-72D7-B56C-7E40-92E460C1EF47}"/>
              </a:ext>
            </a:extLst>
          </p:cNvPr>
          <p:cNvCxnSpPr>
            <a:stCxn id="11" idx="2"/>
          </p:cNvCxnSpPr>
          <p:nvPr/>
        </p:nvCxnSpPr>
        <p:spPr>
          <a:xfrm flipH="1">
            <a:off x="5087888" y="1772816"/>
            <a:ext cx="864096" cy="603765"/>
          </a:xfrm>
          <a:prstGeom prst="straightConnector1">
            <a:avLst/>
          </a:prstGeom>
          <a:solidFill>
            <a:srgbClr val="FEEFD0"/>
          </a:solidFill>
          <a:ln w="19050">
            <a:solidFill>
              <a:srgbClr val="F6903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90BD211-2A13-A417-86F3-19DBE64F2061}"/>
              </a:ext>
            </a:extLst>
          </p:cNvPr>
          <p:cNvCxnSpPr>
            <a:cxnSpLocks/>
          </p:cNvCxnSpPr>
          <p:nvPr/>
        </p:nvCxnSpPr>
        <p:spPr>
          <a:xfrm>
            <a:off x="5954788" y="1772816"/>
            <a:ext cx="864096" cy="603765"/>
          </a:xfrm>
          <a:prstGeom prst="straightConnector1">
            <a:avLst/>
          </a:prstGeom>
          <a:solidFill>
            <a:srgbClr val="FEEFD0"/>
          </a:solidFill>
          <a:ln w="19050">
            <a:solidFill>
              <a:srgbClr val="F6903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FF21FC77-E3EE-F363-68E1-79314954DE8F}"/>
              </a:ext>
            </a:extLst>
          </p:cNvPr>
          <p:cNvSpPr txBox="1"/>
          <p:nvPr/>
        </p:nvSpPr>
        <p:spPr>
          <a:xfrm>
            <a:off x="3503712" y="1781353"/>
            <a:ext cx="1890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没有剩余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6EAD332-B1B8-6BD9-CA2F-271EC0E4D5C1}"/>
              </a:ext>
            </a:extLst>
          </p:cNvPr>
          <p:cNvSpPr txBox="1"/>
          <p:nvPr/>
        </p:nvSpPr>
        <p:spPr>
          <a:xfrm>
            <a:off x="6782955" y="1781353"/>
            <a:ext cx="1890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有剩余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9761FCC-EE06-713B-B0BA-62954ED589C9}"/>
              </a:ext>
            </a:extLst>
          </p:cNvPr>
          <p:cNvGrpSpPr/>
          <p:nvPr/>
        </p:nvGrpSpPr>
        <p:grpSpPr>
          <a:xfrm>
            <a:off x="620265" y="1944533"/>
            <a:ext cx="626341" cy="265809"/>
            <a:chOff x="644040" y="2427956"/>
            <a:chExt cx="541030" cy="229604"/>
          </a:xfrm>
          <a:solidFill>
            <a:srgbClr val="FEEFD0"/>
          </a:solidFill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119C265-BE80-CC77-4883-1CC13B848A94}"/>
                </a:ext>
              </a:extLst>
            </p:cNvPr>
            <p:cNvSpPr/>
            <p:nvPr/>
          </p:nvSpPr>
          <p:spPr>
            <a:xfrm>
              <a:off x="644040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11CFD107-A3CE-EA37-D9B2-C6B255E972BE}"/>
                </a:ext>
              </a:extLst>
            </p:cNvPr>
            <p:cNvSpPr/>
            <p:nvPr/>
          </p:nvSpPr>
          <p:spPr>
            <a:xfrm>
              <a:off x="955466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9865682-07B0-098E-FD07-D2E2F192B584}"/>
              </a:ext>
            </a:extLst>
          </p:cNvPr>
          <p:cNvGrpSpPr/>
          <p:nvPr/>
        </p:nvGrpSpPr>
        <p:grpSpPr>
          <a:xfrm>
            <a:off x="1366391" y="1944534"/>
            <a:ext cx="609617" cy="265808"/>
            <a:chOff x="1343960" y="2427956"/>
            <a:chExt cx="526584" cy="229604"/>
          </a:xfrm>
          <a:solidFill>
            <a:srgbClr val="FEEFD0"/>
          </a:solidFill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B03CA1B5-9967-79D6-5336-CC020F0C3293}"/>
                </a:ext>
              </a:extLst>
            </p:cNvPr>
            <p:cNvSpPr/>
            <p:nvPr/>
          </p:nvSpPr>
          <p:spPr>
            <a:xfrm>
              <a:off x="1343960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2758DC5D-1955-69F1-DC19-BF455F07C2C3}"/>
                </a:ext>
              </a:extLst>
            </p:cNvPr>
            <p:cNvSpPr/>
            <p:nvPr/>
          </p:nvSpPr>
          <p:spPr>
            <a:xfrm>
              <a:off x="1640940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38232E2-D52C-41FA-8CA9-C1FBA0D21C6D}"/>
              </a:ext>
            </a:extLst>
          </p:cNvPr>
          <p:cNvGrpSpPr/>
          <p:nvPr/>
        </p:nvGrpSpPr>
        <p:grpSpPr>
          <a:xfrm>
            <a:off x="2095793" y="1944533"/>
            <a:ext cx="622901" cy="265809"/>
            <a:chOff x="2034564" y="2427956"/>
            <a:chExt cx="538058" cy="229604"/>
          </a:xfrm>
          <a:solidFill>
            <a:srgbClr val="FEEFD0"/>
          </a:solidFill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6D4319F-E448-66C7-03B0-CB641F4B9BDF}"/>
                </a:ext>
              </a:extLst>
            </p:cNvPr>
            <p:cNvSpPr/>
            <p:nvPr/>
          </p:nvSpPr>
          <p:spPr>
            <a:xfrm>
              <a:off x="2034564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FD5E4CA-9EAA-21A3-B3B5-FBCE8DCA859E}"/>
                </a:ext>
              </a:extLst>
            </p:cNvPr>
            <p:cNvSpPr/>
            <p:nvPr/>
          </p:nvSpPr>
          <p:spPr>
            <a:xfrm>
              <a:off x="2343018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1AB89E2-BAF5-EC41-7EF6-FDC46BAF3100}"/>
              </a:ext>
            </a:extLst>
          </p:cNvPr>
          <p:cNvGrpSpPr/>
          <p:nvPr/>
        </p:nvGrpSpPr>
        <p:grpSpPr>
          <a:xfrm>
            <a:off x="2838479" y="1944533"/>
            <a:ext cx="609401" cy="265809"/>
            <a:chOff x="2731969" y="2427956"/>
            <a:chExt cx="526397" cy="229604"/>
          </a:xfrm>
          <a:solidFill>
            <a:srgbClr val="FEEFD0"/>
          </a:solidFill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75A0E928-1C00-3D7F-BEAD-EBAE772E7A4C}"/>
                </a:ext>
              </a:extLst>
            </p:cNvPr>
            <p:cNvSpPr/>
            <p:nvPr/>
          </p:nvSpPr>
          <p:spPr>
            <a:xfrm>
              <a:off x="2731969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654D119E-7957-C9CE-64BC-70FB6206862D}"/>
                </a:ext>
              </a:extLst>
            </p:cNvPr>
            <p:cNvSpPr/>
            <p:nvPr/>
          </p:nvSpPr>
          <p:spPr>
            <a:xfrm>
              <a:off x="3028762" y="2427956"/>
              <a:ext cx="229604" cy="229604"/>
            </a:xfrm>
            <a:prstGeom prst="ellipse">
              <a:avLst/>
            </a:prstGeom>
            <a:grpFill/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BBFFC9C7-383E-7F57-EBAF-8D62E6CD2114}"/>
              </a:ext>
            </a:extLst>
          </p:cNvPr>
          <p:cNvSpPr/>
          <p:nvPr/>
        </p:nvSpPr>
        <p:spPr>
          <a:xfrm>
            <a:off x="594360" y="1872525"/>
            <a:ext cx="683896" cy="404604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FE25B65-7003-0E19-AB07-00FED7CF4344}"/>
              </a:ext>
            </a:extLst>
          </p:cNvPr>
          <p:cNvSpPr/>
          <p:nvPr/>
        </p:nvSpPr>
        <p:spPr>
          <a:xfrm>
            <a:off x="1330965" y="1872525"/>
            <a:ext cx="683896" cy="404604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07B325C-3BB6-2AFF-C6C2-D92B176F7ED9}"/>
              </a:ext>
            </a:extLst>
          </p:cNvPr>
          <p:cNvSpPr/>
          <p:nvPr/>
        </p:nvSpPr>
        <p:spPr>
          <a:xfrm>
            <a:off x="2067570" y="1872525"/>
            <a:ext cx="683896" cy="404604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C5395C2-3CFB-BA70-6718-F68D991897D5}"/>
              </a:ext>
            </a:extLst>
          </p:cNvPr>
          <p:cNvSpPr/>
          <p:nvPr/>
        </p:nvSpPr>
        <p:spPr>
          <a:xfrm>
            <a:off x="2804175" y="1872525"/>
            <a:ext cx="683896" cy="404604"/>
          </a:xfrm>
          <a:prstGeom prst="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5C14DB7-8DDA-BDD7-794A-7E568774B270}"/>
              </a:ext>
            </a:extLst>
          </p:cNvPr>
          <p:cNvSpPr txBox="1"/>
          <p:nvPr/>
        </p:nvSpPr>
        <p:spPr>
          <a:xfrm>
            <a:off x="1402295" y="2366744"/>
            <a:ext cx="1548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8÷2=4</a:t>
            </a:r>
            <a:endParaRPr lang="zh-CN" altLang="en-US" sz="3200" b="1" dirty="0">
              <a:latin typeface="+mn-lt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32F6C6B2-6534-74D6-0D17-44407F372514}"/>
              </a:ext>
            </a:extLst>
          </p:cNvPr>
          <p:cNvGrpSpPr/>
          <p:nvPr/>
        </p:nvGrpSpPr>
        <p:grpSpPr>
          <a:xfrm>
            <a:off x="8328660" y="1872396"/>
            <a:ext cx="2859367" cy="404733"/>
            <a:chOff x="8328660" y="1988711"/>
            <a:chExt cx="2859367" cy="404733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60210173-DA17-C530-CA24-57B1795B5586}"/>
                </a:ext>
              </a:extLst>
            </p:cNvPr>
            <p:cNvSpPr/>
            <p:nvPr/>
          </p:nvSpPr>
          <p:spPr>
            <a:xfrm>
              <a:off x="8360412" y="2060848"/>
              <a:ext cx="265809" cy="265809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8B45561C-122D-A7E2-3C1E-5082C45AB57F}"/>
                </a:ext>
              </a:extLst>
            </p:cNvPr>
            <p:cNvSpPr/>
            <p:nvPr/>
          </p:nvSpPr>
          <p:spPr>
            <a:xfrm>
              <a:off x="8726385" y="2060848"/>
              <a:ext cx="265809" cy="265809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A3956CD9-3391-F671-FB29-36D69A3AB51A}"/>
                </a:ext>
              </a:extLst>
            </p:cNvPr>
            <p:cNvSpPr/>
            <p:nvPr/>
          </p:nvSpPr>
          <p:spPr>
            <a:xfrm>
              <a:off x="9092358" y="2060848"/>
              <a:ext cx="265808" cy="265808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09825063-0687-8749-F847-942C5F312DDC}"/>
                </a:ext>
              </a:extLst>
            </p:cNvPr>
            <p:cNvSpPr/>
            <p:nvPr/>
          </p:nvSpPr>
          <p:spPr>
            <a:xfrm>
              <a:off x="9458330" y="2060848"/>
              <a:ext cx="265808" cy="265808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333CBFD1-A5A5-9649-C306-B4F1BDBFE538}"/>
                </a:ext>
              </a:extLst>
            </p:cNvPr>
            <p:cNvSpPr/>
            <p:nvPr/>
          </p:nvSpPr>
          <p:spPr>
            <a:xfrm>
              <a:off x="9824302" y="2060848"/>
              <a:ext cx="265809" cy="265809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73A02F36-E6DF-99DC-3F72-71149DB332BC}"/>
                </a:ext>
              </a:extLst>
            </p:cNvPr>
            <p:cNvSpPr/>
            <p:nvPr/>
          </p:nvSpPr>
          <p:spPr>
            <a:xfrm>
              <a:off x="10190275" y="2060848"/>
              <a:ext cx="265809" cy="265809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AC6EDD3D-71B2-4C26-C7B3-3BA01A8F565C}"/>
                </a:ext>
              </a:extLst>
            </p:cNvPr>
            <p:cNvSpPr/>
            <p:nvPr/>
          </p:nvSpPr>
          <p:spPr>
            <a:xfrm>
              <a:off x="10556248" y="2060848"/>
              <a:ext cx="265809" cy="265809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AEFF25D3-46CA-8259-6490-522F520FCB5A}"/>
                </a:ext>
              </a:extLst>
            </p:cNvPr>
            <p:cNvSpPr/>
            <p:nvPr/>
          </p:nvSpPr>
          <p:spPr>
            <a:xfrm>
              <a:off x="10922218" y="2060848"/>
              <a:ext cx="265809" cy="265809"/>
            </a:xfrm>
            <a:prstGeom prst="ellipse">
              <a:avLst/>
            </a:prstGeom>
            <a:solidFill>
              <a:srgbClr val="FEEFD0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33E0D45-77F6-67EF-F493-F996896F93FF}"/>
                </a:ext>
              </a:extLst>
            </p:cNvPr>
            <p:cNvSpPr/>
            <p:nvPr/>
          </p:nvSpPr>
          <p:spPr>
            <a:xfrm>
              <a:off x="8328660" y="1988840"/>
              <a:ext cx="1061720" cy="404604"/>
            </a:xfrm>
            <a:prstGeom prst="rect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DC8CA25D-73EE-E111-22B3-C2F234B961E8}"/>
                </a:ext>
              </a:extLst>
            </p:cNvPr>
            <p:cNvSpPr/>
            <p:nvPr/>
          </p:nvSpPr>
          <p:spPr>
            <a:xfrm>
              <a:off x="9422132" y="1988711"/>
              <a:ext cx="1070608" cy="404604"/>
            </a:xfrm>
            <a:prstGeom prst="rect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2745F138-BE9F-45BC-559A-52FBB4BAE796}"/>
              </a:ext>
            </a:extLst>
          </p:cNvPr>
          <p:cNvSpPr txBox="1"/>
          <p:nvPr/>
        </p:nvSpPr>
        <p:spPr>
          <a:xfrm>
            <a:off x="9311999" y="2366743"/>
            <a:ext cx="2754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8÷3=2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  <a:r>
              <a:rPr lang="en-US" altLang="zh-CN" sz="3200" b="1" dirty="0">
                <a:latin typeface="+mn-lt"/>
              </a:rPr>
              <a:t>2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92BB95F7-C59F-3802-937F-6388CBFCB2CC}"/>
              </a:ext>
            </a:extLst>
          </p:cNvPr>
          <p:cNvCxnSpPr>
            <a:cxnSpLocks/>
          </p:cNvCxnSpPr>
          <p:nvPr/>
        </p:nvCxnSpPr>
        <p:spPr>
          <a:xfrm>
            <a:off x="7604268" y="3124761"/>
            <a:ext cx="0" cy="350195"/>
          </a:xfrm>
          <a:prstGeom prst="straightConnector1">
            <a:avLst/>
          </a:prstGeom>
          <a:solidFill>
            <a:srgbClr val="FEEFD0"/>
          </a:solidFill>
          <a:ln w="19050">
            <a:solidFill>
              <a:srgbClr val="F6903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02ADD5CE-D6E3-98BC-9F47-76A57C833465}"/>
              </a:ext>
            </a:extLst>
          </p:cNvPr>
          <p:cNvGrpSpPr/>
          <p:nvPr/>
        </p:nvGrpSpPr>
        <p:grpSpPr>
          <a:xfrm>
            <a:off x="6507534" y="3384559"/>
            <a:ext cx="2166049" cy="2144849"/>
            <a:chOff x="3264482" y="3936630"/>
            <a:chExt cx="2166049" cy="2144849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57370420-3259-26E2-C007-C6BEE6827BE9}"/>
                </a:ext>
              </a:extLst>
            </p:cNvPr>
            <p:cNvSpPr txBox="1"/>
            <p:nvPr/>
          </p:nvSpPr>
          <p:spPr>
            <a:xfrm>
              <a:off x="4448039" y="3936630"/>
              <a:ext cx="79208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3</a:t>
              </a:r>
              <a:endParaRPr lang="zh-CN" altLang="en-US" sz="1600" dirty="0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7A7F115B-7649-7529-CD42-AA13B8B1452F}"/>
                </a:ext>
              </a:extLst>
            </p:cNvPr>
            <p:cNvSpPr txBox="1"/>
            <p:nvPr/>
          </p:nvSpPr>
          <p:spPr>
            <a:xfrm>
              <a:off x="3935317" y="4950026"/>
              <a:ext cx="149521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1   2</a:t>
              </a:r>
              <a:endParaRPr lang="zh-CN" altLang="en-US" sz="1600" dirty="0"/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18951570-62DD-1B68-8F84-98A70510D6CB}"/>
                </a:ext>
              </a:extLst>
            </p:cNvPr>
            <p:cNvCxnSpPr>
              <a:cxnSpLocks/>
            </p:cNvCxnSpPr>
            <p:nvPr/>
          </p:nvCxnSpPr>
          <p:spPr>
            <a:xfrm>
              <a:off x="3769507" y="5515752"/>
              <a:ext cx="12246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C04DF33E-0DCA-31D8-A9E6-8D5233EB5FA1}"/>
                </a:ext>
              </a:extLst>
            </p:cNvPr>
            <p:cNvSpPr txBox="1"/>
            <p:nvPr/>
          </p:nvSpPr>
          <p:spPr>
            <a:xfrm>
              <a:off x="4448039" y="5496704"/>
              <a:ext cx="79208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endParaRPr lang="zh-CN" altLang="en-US" sz="1600" dirty="0"/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01D2DC44-C22E-2FDE-6522-1C54D4F35FCA}"/>
                </a:ext>
              </a:extLst>
            </p:cNvPr>
            <p:cNvGrpSpPr/>
            <p:nvPr/>
          </p:nvGrpSpPr>
          <p:grpSpPr>
            <a:xfrm>
              <a:off x="3264482" y="4250317"/>
              <a:ext cx="2166049" cy="1096703"/>
              <a:chOff x="2177453" y="2956252"/>
              <a:chExt cx="2166049" cy="1096703"/>
            </a:xfrm>
          </p:grpSpPr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65883043-7858-0D2E-23B1-252A9E2B9C65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724606" cy="1096703"/>
                <a:chOff x="3067485" y="2885985"/>
                <a:chExt cx="1724606" cy="1096703"/>
              </a:xfrm>
            </p:grpSpPr>
            <p:cxnSp>
              <p:nvCxnSpPr>
                <p:cNvPr id="69" name="直接连接符 68">
                  <a:extLst>
                    <a:ext uri="{FF2B5EF4-FFF2-40B4-BE49-F238E27FC236}">
                      <a16:creationId xmlns:a16="http://schemas.microsoft.com/office/drawing/2014/main" id="{F7EE4748-4389-2127-44EE-AB2DAAC515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193124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弧形 69">
                  <a:extLst>
                    <a:ext uri="{FF2B5EF4-FFF2-40B4-BE49-F238E27FC236}">
                      <a16:creationId xmlns:a16="http://schemas.microsoft.com/office/drawing/2014/main" id="{22477CB2-0283-715D-1F96-745DB3F16656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19157524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DDAE9310-2786-233C-5424-AF81B03ADDA3}"/>
                  </a:ext>
                </a:extLst>
              </p:cNvPr>
              <p:cNvSpPr txBox="1"/>
              <p:nvPr/>
            </p:nvSpPr>
            <p:spPr>
              <a:xfrm>
                <a:off x="2197687" y="3203004"/>
                <a:ext cx="79208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4</a:t>
                </a:r>
                <a:endParaRPr lang="zh-CN" altLang="en-US" sz="1600" dirty="0"/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E8A22C21-B25E-B859-AF75-6566800F5C00}"/>
                  </a:ext>
                </a:extLst>
              </p:cNvPr>
              <p:cNvSpPr txBox="1"/>
              <p:nvPr/>
            </p:nvSpPr>
            <p:spPr>
              <a:xfrm>
                <a:off x="2848288" y="3189681"/>
                <a:ext cx="149521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   </a:t>
                </a: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黑体"/>
                  </a:rPr>
                  <a:t>3</a:t>
                </a:r>
                <a:endParaRPr lang="zh-CN" altLang="en-US" sz="1600" dirty="0"/>
              </a:p>
            </p:txBody>
          </p:sp>
        </p:grp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C25C3956-A47F-D6FD-39C1-32B0B3DF654B}"/>
              </a:ext>
            </a:extLst>
          </p:cNvPr>
          <p:cNvSpPr txBox="1"/>
          <p:nvPr/>
        </p:nvSpPr>
        <p:spPr>
          <a:xfrm>
            <a:off x="8570001" y="3418806"/>
            <a:ext cx="2880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解决实际问题</a:t>
            </a:r>
          </a:p>
        </p:txBody>
      </p:sp>
      <p:cxnSp>
        <p:nvCxnSpPr>
          <p:cNvPr id="93" name="直接箭头连接符 92">
            <a:extLst>
              <a:ext uri="{FF2B5EF4-FFF2-40B4-BE49-F238E27FC236}">
                <a16:creationId xmlns:a16="http://schemas.microsoft.com/office/drawing/2014/main" id="{E1A56D07-8701-85CB-AAD2-44AA5DF86711}"/>
              </a:ext>
            </a:extLst>
          </p:cNvPr>
          <p:cNvCxnSpPr>
            <a:cxnSpLocks/>
          </p:cNvCxnSpPr>
          <p:nvPr/>
        </p:nvCxnSpPr>
        <p:spPr>
          <a:xfrm>
            <a:off x="7604268" y="5472925"/>
            <a:ext cx="0" cy="350195"/>
          </a:xfrm>
          <a:prstGeom prst="straightConnector1">
            <a:avLst/>
          </a:prstGeom>
          <a:solidFill>
            <a:srgbClr val="FEEFD0"/>
          </a:solidFill>
          <a:ln w="19050">
            <a:solidFill>
              <a:srgbClr val="F6903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93053FD7-48C7-3641-F8DA-EF31A2A0F4F7}"/>
              </a:ext>
            </a:extLst>
          </p:cNvPr>
          <p:cNvSpPr txBox="1"/>
          <p:nvPr/>
        </p:nvSpPr>
        <p:spPr>
          <a:xfrm>
            <a:off x="6782955" y="5823120"/>
            <a:ext cx="2675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余数</a:t>
            </a:r>
            <a:r>
              <a:rPr lang="en-US" altLang="zh-CN" sz="3200" b="1" dirty="0">
                <a:latin typeface="+mn-lt"/>
                <a:ea typeface="+mn-ea"/>
              </a:rPr>
              <a:t>&lt;</a:t>
            </a:r>
            <a:r>
              <a:rPr lang="zh-CN" altLang="en-US" sz="3200" b="1" dirty="0">
                <a:latin typeface="+mn-ea"/>
                <a:ea typeface="+mn-ea"/>
              </a:rPr>
              <a:t>除数</a:t>
            </a:r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9DA88C10-2460-93CB-227B-6A242C55AFB3}"/>
              </a:ext>
            </a:extLst>
          </p:cNvPr>
          <p:cNvGrpSpPr/>
          <p:nvPr/>
        </p:nvGrpSpPr>
        <p:grpSpPr>
          <a:xfrm>
            <a:off x="3610335" y="3501008"/>
            <a:ext cx="3243064" cy="1665014"/>
            <a:chOff x="3287688" y="3935317"/>
            <a:chExt cx="3243064" cy="1665014"/>
          </a:xfrm>
        </p:grpSpPr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8FCC2747-2A14-E644-9CB0-69A4BE40EC3E}"/>
                </a:ext>
              </a:extLst>
            </p:cNvPr>
            <p:cNvSpPr txBox="1"/>
            <p:nvPr/>
          </p:nvSpPr>
          <p:spPr>
            <a:xfrm>
              <a:off x="3287688" y="3961739"/>
              <a:ext cx="32430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+mn-lt"/>
                  <a:ea typeface="+mn-ea"/>
                </a:rPr>
                <a:t>想：      </a:t>
              </a:r>
              <a:r>
                <a:rPr lang="en-US" altLang="zh-CN" sz="2800" b="1" dirty="0">
                  <a:latin typeface="+mn-lt"/>
                  <a:ea typeface="+mn-ea"/>
                </a:rPr>
                <a:t>×4 &lt; 13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id="{91C41FEC-246E-CFA8-A2C5-A96489A1BF31}"/>
                </a:ext>
              </a:extLst>
            </p:cNvPr>
            <p:cNvGrpSpPr/>
            <p:nvPr/>
          </p:nvGrpSpPr>
          <p:grpSpPr>
            <a:xfrm>
              <a:off x="3719736" y="3935317"/>
              <a:ext cx="2117605" cy="1665014"/>
              <a:chOff x="3719736" y="3935317"/>
              <a:chExt cx="2117605" cy="1665014"/>
            </a:xfrm>
          </p:grpSpPr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E4E977BC-E83D-B123-A398-702C3E9B0FE2}"/>
                  </a:ext>
                </a:extLst>
              </p:cNvPr>
              <p:cNvSpPr/>
              <p:nvPr/>
            </p:nvSpPr>
            <p:spPr>
              <a:xfrm>
                <a:off x="4034677" y="3935317"/>
                <a:ext cx="576064" cy="57606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6903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/>
                <a:endPara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7" name="直接箭头连接符 96">
                <a:extLst>
                  <a:ext uri="{FF2B5EF4-FFF2-40B4-BE49-F238E27FC236}">
                    <a16:creationId xmlns:a16="http://schemas.microsoft.com/office/drawing/2014/main" id="{1AF067A2-7626-281C-F1CB-3594FD1074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22709" y="4599506"/>
                <a:ext cx="0" cy="437925"/>
              </a:xfrm>
              <a:prstGeom prst="straightConnector1">
                <a:avLst/>
              </a:prstGeom>
              <a:solidFill>
                <a:srgbClr val="FEEFD0"/>
              </a:solidFill>
              <a:ln w="19050">
                <a:solidFill>
                  <a:srgbClr val="F69037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83B9A33B-B333-084F-34CD-3E7EEFE98CBA}"/>
                  </a:ext>
                </a:extLst>
              </p:cNvPr>
              <p:cNvSpPr txBox="1"/>
              <p:nvPr/>
            </p:nvSpPr>
            <p:spPr>
              <a:xfrm>
                <a:off x="3719736" y="5077111"/>
                <a:ext cx="211760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>
                    <a:latin typeface="+mn-ea"/>
                    <a:ea typeface="+mn-ea"/>
                  </a:rPr>
                  <a:t>最大的</a:t>
                </a:r>
              </a:p>
            </p:txBody>
          </p:sp>
        </p:grpSp>
      </p:grpSp>
      <p:sp>
        <p:nvSpPr>
          <p:cNvPr id="111" name="文本框 110">
            <a:extLst>
              <a:ext uri="{FF2B5EF4-FFF2-40B4-BE49-F238E27FC236}">
                <a16:creationId xmlns:a16="http://schemas.microsoft.com/office/drawing/2014/main" id="{6250A45A-3C43-A2EE-6F1C-D04E823A2000}"/>
              </a:ext>
            </a:extLst>
          </p:cNvPr>
          <p:cNvSpPr txBox="1"/>
          <p:nvPr/>
        </p:nvSpPr>
        <p:spPr>
          <a:xfrm>
            <a:off x="695400" y="5299145"/>
            <a:ext cx="6000734" cy="1144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0" i="0" u="none" strike="noStrike" baseline="0">
                <a:latin typeface="+mj-ea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3333CC"/>
                </a:solidFill>
              </a:rPr>
              <a:t>请参考她的知识图独立制作本单元的知识图，并向大家展示</a:t>
            </a:r>
            <a:r>
              <a:rPr lang="en-US" altLang="zh-CN" dirty="0">
                <a:solidFill>
                  <a:srgbClr val="3333CC"/>
                </a:solidFill>
              </a:rPr>
              <a:t>!</a:t>
            </a:r>
            <a:endParaRPr lang="zh-CN" altLang="en-US" dirty="0">
              <a:solidFill>
                <a:srgbClr val="3333CC"/>
              </a:solidFill>
            </a:endParaRPr>
          </a:p>
        </p:txBody>
      </p:sp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F4844127-4376-85E6-C213-DC3558C408F5}"/>
              </a:ext>
            </a:extLst>
          </p:cNvPr>
          <p:cNvCxnSpPr>
            <a:cxnSpLocks/>
          </p:cNvCxnSpPr>
          <p:nvPr/>
        </p:nvCxnSpPr>
        <p:spPr>
          <a:xfrm>
            <a:off x="8544272" y="3140968"/>
            <a:ext cx="936104" cy="360040"/>
          </a:xfrm>
          <a:prstGeom prst="straightConnector1">
            <a:avLst/>
          </a:prstGeom>
          <a:solidFill>
            <a:srgbClr val="FEEFD0"/>
          </a:solidFill>
          <a:ln w="19050">
            <a:solidFill>
              <a:srgbClr val="F69037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570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320EA728-D9B3-4A1A-86CC-7D4EE1C8894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4FC28B1-D53E-F38C-31C3-61D6D3ECCFF2}"/>
              </a:ext>
            </a:extLst>
          </p:cNvPr>
          <p:cNvSpPr txBox="1"/>
          <p:nvPr/>
        </p:nvSpPr>
        <p:spPr>
          <a:xfrm>
            <a:off x="607590" y="1732775"/>
            <a:ext cx="738664" cy="336637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有余数的除法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1B820B90-9BC9-774F-2AA0-E16037AFD548}"/>
              </a:ext>
            </a:extLst>
          </p:cNvPr>
          <p:cNvSpPr/>
          <p:nvPr/>
        </p:nvSpPr>
        <p:spPr>
          <a:xfrm>
            <a:off x="1343472" y="1219720"/>
            <a:ext cx="288498" cy="4392488"/>
          </a:xfrm>
          <a:prstGeom prst="leftBrace">
            <a:avLst>
              <a:gd name="adj1" fmla="val 3084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80067B-59CE-1B11-F384-4666C7D39F4C}"/>
              </a:ext>
            </a:extLst>
          </p:cNvPr>
          <p:cNvSpPr txBox="1"/>
          <p:nvPr/>
        </p:nvSpPr>
        <p:spPr>
          <a:xfrm>
            <a:off x="1631970" y="1111708"/>
            <a:ext cx="9952440" cy="11440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含义：</a:t>
            </a:r>
            <a:r>
              <a:rPr lang="zh-CN" altLang="en-US" sz="3200" dirty="0">
                <a:latin typeface="+mj-ea"/>
                <a:ea typeface="+mj-ea"/>
              </a:rPr>
              <a:t>当平均分一些物品，有剩余且不够再分时，剩余的数叫余数，带有余数的除法就是有余数的除法。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5432A6-F03B-7A9F-91C1-7155DA60CD61}"/>
              </a:ext>
            </a:extLst>
          </p:cNvPr>
          <p:cNvSpPr txBox="1"/>
          <p:nvPr/>
        </p:nvSpPr>
        <p:spPr>
          <a:xfrm>
            <a:off x="1631970" y="2341186"/>
            <a:ext cx="7416358" cy="6045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余数和除数的关系：</a:t>
            </a:r>
            <a:r>
              <a:rPr lang="zh-CN" altLang="en-US" sz="3200" dirty="0">
                <a:latin typeface="+mj-ea"/>
                <a:ea typeface="+mj-ea"/>
              </a:rPr>
              <a:t>余数</a:t>
            </a:r>
            <a:r>
              <a:rPr lang="en-US" altLang="zh-CN" sz="3200" b="1" dirty="0">
                <a:latin typeface="+mn-lt"/>
                <a:ea typeface="+mj-ea"/>
              </a:rPr>
              <a:t>&lt;</a:t>
            </a:r>
            <a:r>
              <a:rPr lang="zh-CN" altLang="en-US" sz="3200" dirty="0">
                <a:latin typeface="+mj-ea"/>
                <a:ea typeface="+mj-ea"/>
              </a:rPr>
              <a:t>除数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BF6E70-5AF5-41E6-3036-F55328D0354D}"/>
              </a:ext>
            </a:extLst>
          </p:cNvPr>
          <p:cNvSpPr txBox="1"/>
          <p:nvPr/>
        </p:nvSpPr>
        <p:spPr>
          <a:xfrm>
            <a:off x="1631970" y="3436023"/>
            <a:ext cx="2375798" cy="6045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竖式计算</a:t>
            </a: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A75B1E8E-485A-B016-3370-5102AEEE67DC}"/>
              </a:ext>
            </a:extLst>
          </p:cNvPr>
          <p:cNvSpPr/>
          <p:nvPr/>
        </p:nvSpPr>
        <p:spPr>
          <a:xfrm>
            <a:off x="3503712" y="3191312"/>
            <a:ext cx="230088" cy="1094010"/>
          </a:xfrm>
          <a:prstGeom prst="leftBrace">
            <a:avLst>
              <a:gd name="adj1" fmla="val 3084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923B3E-52F3-A092-A318-B963C7918856}"/>
              </a:ext>
            </a:extLst>
          </p:cNvPr>
          <p:cNvSpPr txBox="1"/>
          <p:nvPr/>
        </p:nvSpPr>
        <p:spPr>
          <a:xfrm>
            <a:off x="3733800" y="3031221"/>
            <a:ext cx="4301181" cy="6045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ea"/>
                <a:ea typeface="+mj-ea"/>
              </a:rPr>
              <a:t>一商二乘三减四比较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A5BDD8A-FBE7-AE9D-A5DB-092B5CD452B7}"/>
              </a:ext>
            </a:extLst>
          </p:cNvPr>
          <p:cNvSpPr txBox="1"/>
          <p:nvPr/>
        </p:nvSpPr>
        <p:spPr>
          <a:xfrm>
            <a:off x="3733800" y="3815540"/>
            <a:ext cx="5530552" cy="582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ea"/>
                <a:ea typeface="+mj-ea"/>
              </a:rPr>
              <a:t>被除数＝除数</a:t>
            </a:r>
            <a:r>
              <a:rPr lang="en-US" altLang="zh-CN" sz="3200" dirty="0">
                <a:latin typeface="+mj-ea"/>
                <a:ea typeface="+mj-ea"/>
              </a:rPr>
              <a:t>×</a:t>
            </a:r>
            <a:r>
              <a:rPr lang="zh-CN" altLang="en-US" sz="3200" dirty="0">
                <a:latin typeface="+mj-ea"/>
                <a:ea typeface="+mj-ea"/>
              </a:rPr>
              <a:t>商＋余数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AC95F64-72EB-AC95-9A9C-694824F76FEA}"/>
              </a:ext>
            </a:extLst>
          </p:cNvPr>
          <p:cNvSpPr txBox="1"/>
          <p:nvPr/>
        </p:nvSpPr>
        <p:spPr>
          <a:xfrm>
            <a:off x="1631970" y="5149480"/>
            <a:ext cx="2375798" cy="6045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解决问题</a:t>
            </a:r>
          </a:p>
        </p:txBody>
      </p: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5B85F4D7-76F8-8BC7-6EBE-EE9AFA86EA46}"/>
              </a:ext>
            </a:extLst>
          </p:cNvPr>
          <p:cNvSpPr/>
          <p:nvPr/>
        </p:nvSpPr>
        <p:spPr>
          <a:xfrm>
            <a:off x="3503712" y="4679322"/>
            <a:ext cx="230088" cy="1544904"/>
          </a:xfrm>
          <a:prstGeom prst="leftBrace">
            <a:avLst>
              <a:gd name="adj1" fmla="val 3084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5F6632E-9B4A-8C44-7355-1C90CEF0177E}"/>
              </a:ext>
            </a:extLst>
          </p:cNvPr>
          <p:cNvSpPr txBox="1"/>
          <p:nvPr/>
        </p:nvSpPr>
        <p:spPr>
          <a:xfrm>
            <a:off x="3733800" y="4517210"/>
            <a:ext cx="4436368" cy="582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ea"/>
                <a:ea typeface="+mj-ea"/>
              </a:rPr>
              <a:t>“进一法”解决问题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6941ED1-C300-61FA-8FA6-2CAEF0F6192E}"/>
              </a:ext>
            </a:extLst>
          </p:cNvPr>
          <p:cNvSpPr txBox="1"/>
          <p:nvPr/>
        </p:nvSpPr>
        <p:spPr>
          <a:xfrm>
            <a:off x="3733800" y="5157939"/>
            <a:ext cx="4436368" cy="582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ea"/>
                <a:ea typeface="+mj-ea"/>
              </a:rPr>
              <a:t>“去尾法”解决问题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A1861FA-9071-C0CE-EB1A-BA9B9A1D991B}"/>
              </a:ext>
            </a:extLst>
          </p:cNvPr>
          <p:cNvSpPr txBox="1"/>
          <p:nvPr/>
        </p:nvSpPr>
        <p:spPr>
          <a:xfrm>
            <a:off x="3733800" y="5798668"/>
            <a:ext cx="2578224" cy="582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+mj-ea"/>
                <a:ea typeface="+mj-ea"/>
              </a:rPr>
              <a:t>周期问题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6" grpId="0"/>
      <p:bldP spid="7" grpId="0"/>
      <p:bldP spid="8" grpId="0" animBg="1"/>
      <p:bldP spid="9" grpId="0"/>
      <p:bldP spid="10" grpId="0"/>
      <p:bldP spid="12" grpId="0"/>
      <p:bldP spid="13" grpId="0" animBg="1"/>
      <p:bldP spid="14" grpId="0"/>
      <p:bldP spid="15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48A9AA-4295-FB03-4A29-525ED2256FEA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916</Words>
  <Application>Microsoft Office PowerPoint</Application>
  <PresentationFormat>宽屏</PresentationFormat>
  <Paragraphs>149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70</cp:revision>
  <dcterms:created xsi:type="dcterms:W3CDTF">2015-08-27T07:30:00Z</dcterms:created>
  <dcterms:modified xsi:type="dcterms:W3CDTF">2025-12-11T10:04:59Z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