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handoutMasterIdLst>
    <p:handoutMasterId r:id="rId19"/>
  </p:handoutMasterIdLst>
  <p:sldIdLst>
    <p:sldId id="263" r:id="rId2"/>
    <p:sldId id="368" r:id="rId3"/>
    <p:sldId id="383" r:id="rId4"/>
    <p:sldId id="344" r:id="rId5"/>
    <p:sldId id="370" r:id="rId6"/>
    <p:sldId id="369" r:id="rId7"/>
    <p:sldId id="384" r:id="rId8"/>
    <p:sldId id="373" r:id="rId9"/>
    <p:sldId id="386" r:id="rId10"/>
    <p:sldId id="374" r:id="rId11"/>
    <p:sldId id="385" r:id="rId12"/>
    <p:sldId id="382" r:id="rId13"/>
    <p:sldId id="376" r:id="rId14"/>
    <p:sldId id="377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0C08"/>
    <a:srgbClr val="3333CC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6391" autoAdjust="0"/>
  </p:normalViewPr>
  <p:slideViewPr>
    <p:cSldViewPr>
      <p:cViewPr varScale="1">
        <p:scale>
          <a:sx n="111" d="100"/>
          <a:sy n="111" d="100"/>
        </p:scale>
        <p:origin x="132" y="78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2025/12/11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419064" y="3246196"/>
            <a:ext cx="935387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解决问题（</a:t>
            </a:r>
            <a:r>
              <a:rPr lang="en-US" altLang="zh-CN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741E49D-8563-FFDD-9498-94F9212CE560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4D53CBB-966F-7B7D-C08E-937D380C0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384" y="1029367"/>
            <a:ext cx="904663" cy="90466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BC31BA1F-ACE3-B014-2886-A7D7BC935921}"/>
              </a:ext>
            </a:extLst>
          </p:cNvPr>
          <p:cNvSpPr txBox="1"/>
          <p:nvPr/>
        </p:nvSpPr>
        <p:spPr>
          <a:xfrm>
            <a:off x="1542926" y="1137149"/>
            <a:ext cx="10097690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烘焙（</a:t>
            </a:r>
            <a:r>
              <a:rPr lang="en-US" altLang="zh-CN" sz="3600" b="1" dirty="0" err="1">
                <a:solidFill>
                  <a:srgbClr val="231F20"/>
                </a:solidFill>
                <a:effectLst/>
                <a:latin typeface="+mn-lt"/>
                <a:ea typeface="+mn-ea"/>
              </a:rPr>
              <a:t>bèi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）小组做了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块蛋糕，每个盒子装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块。可以装满几盒，还剩几块？装下全部蛋糕需要几个盒子？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ADDA953-C41C-49C5-636C-18EABF417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3250512"/>
            <a:ext cx="2160240" cy="69436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67FF0B2-C190-56EF-DA4F-6A8BBC7FB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41" y="4295451"/>
            <a:ext cx="1364169" cy="1931811"/>
          </a:xfrm>
          <a:prstGeom prst="rect">
            <a:avLst/>
          </a:prstGeom>
        </p:spPr>
      </p:pic>
      <p:sp>
        <p:nvSpPr>
          <p:cNvPr id="7" name="圆角矩形标注 5">
            <a:extLst>
              <a:ext uri="{FF2B5EF4-FFF2-40B4-BE49-F238E27FC236}">
                <a16:creationId xmlns:a16="http://schemas.microsoft.com/office/drawing/2014/main" id="{8D38D3C1-F45E-7E18-CCCA-8BFF34DAFAF4}"/>
              </a:ext>
            </a:extLst>
          </p:cNvPr>
          <p:cNvSpPr/>
          <p:nvPr/>
        </p:nvSpPr>
        <p:spPr bwMode="auto">
          <a:xfrm>
            <a:off x="2423592" y="4213557"/>
            <a:ext cx="2459056" cy="1214334"/>
          </a:xfrm>
          <a:prstGeom prst="wedgeRoundRectCallout">
            <a:avLst>
              <a:gd name="adj1" fmla="val -67544"/>
              <a:gd name="adj2" fmla="val 390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知道了蛋糕的数量。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5394BE-2970-DD72-D6D7-A76221E660B1}"/>
              </a:ext>
            </a:extLst>
          </p:cNvPr>
          <p:cNvSpPr/>
          <p:nvPr/>
        </p:nvSpPr>
        <p:spPr>
          <a:xfrm>
            <a:off x="5807968" y="1137149"/>
            <a:ext cx="1983887" cy="662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C6A85F3-727D-D06E-BBB9-B109A8510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416" y="4628522"/>
            <a:ext cx="1420788" cy="1598739"/>
          </a:xfrm>
          <a:prstGeom prst="rect">
            <a:avLst/>
          </a:prstGeom>
        </p:spPr>
      </p:pic>
      <p:sp>
        <p:nvSpPr>
          <p:cNvPr id="12" name="圆角矩形标注 5">
            <a:extLst>
              <a:ext uri="{FF2B5EF4-FFF2-40B4-BE49-F238E27FC236}">
                <a16:creationId xmlns:a16="http://schemas.microsoft.com/office/drawing/2014/main" id="{26922E2A-BE07-0648-57CC-AE8489B6ABBC}"/>
              </a:ext>
            </a:extLst>
          </p:cNvPr>
          <p:cNvSpPr/>
          <p:nvPr/>
        </p:nvSpPr>
        <p:spPr bwMode="auto">
          <a:xfrm>
            <a:off x="5752747" y="4365104"/>
            <a:ext cx="3676969" cy="1214334"/>
          </a:xfrm>
          <a:prstGeom prst="wedgeRoundRectCallout">
            <a:avLst>
              <a:gd name="adj1" fmla="val 65139"/>
              <a:gd name="adj2" fmla="val 3901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还知道了每个盒子装几块。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1DFFDE4-C0EF-5B42-168E-9ECEDAA7F7FB}"/>
              </a:ext>
            </a:extLst>
          </p:cNvPr>
          <p:cNvSpPr/>
          <p:nvPr/>
        </p:nvSpPr>
        <p:spPr>
          <a:xfrm>
            <a:off x="10418323" y="1137149"/>
            <a:ext cx="787941" cy="6624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1DF4261-B08D-96A0-C798-21963E90FD4E}"/>
              </a:ext>
            </a:extLst>
          </p:cNvPr>
          <p:cNvCxnSpPr/>
          <p:nvPr/>
        </p:nvCxnSpPr>
        <p:spPr>
          <a:xfrm>
            <a:off x="1703512" y="2420888"/>
            <a:ext cx="962764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0499ABB-DE74-A261-F6FB-85F4FBB29EDC}"/>
              </a:ext>
            </a:extLst>
          </p:cNvPr>
          <p:cNvCxnSpPr>
            <a:cxnSpLocks/>
          </p:cNvCxnSpPr>
          <p:nvPr/>
        </p:nvCxnSpPr>
        <p:spPr>
          <a:xfrm>
            <a:off x="1703512" y="3068960"/>
            <a:ext cx="162334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E3028AE8-41A6-92B2-509F-5E7C2ECD2C5C}"/>
              </a:ext>
            </a:extLst>
          </p:cNvPr>
          <p:cNvSpPr txBox="1"/>
          <p:nvPr/>
        </p:nvSpPr>
        <p:spPr>
          <a:xfrm>
            <a:off x="4468533" y="3333868"/>
            <a:ext cx="31317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effectLst/>
                <a:latin typeface="+mj-ea"/>
                <a:ea typeface="+mj-ea"/>
              </a:rPr>
              <a:t>要解决的问题</a:t>
            </a:r>
            <a:endParaRPr lang="zh-CN" altLang="en-US" sz="40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910B5909-CC9E-C08A-B145-4ED0C46E6C4B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3093396" y="3151762"/>
            <a:ext cx="1375137" cy="47449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8AF700-8EEF-648A-D997-111AC1A403E9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9B715B9-DC79-30ED-47A3-852D0237D1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384" y="1029367"/>
            <a:ext cx="904663" cy="90466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66CB888-7541-5D59-9B8F-55C491D44FEA}"/>
              </a:ext>
            </a:extLst>
          </p:cNvPr>
          <p:cNvSpPr txBox="1"/>
          <p:nvPr/>
        </p:nvSpPr>
        <p:spPr>
          <a:xfrm>
            <a:off x="1542926" y="1137149"/>
            <a:ext cx="10097690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烘焙（</a:t>
            </a:r>
            <a:r>
              <a:rPr lang="en-US" altLang="zh-CN" sz="3600" b="1" dirty="0" err="1">
                <a:solidFill>
                  <a:srgbClr val="231F20"/>
                </a:solidFill>
                <a:effectLst/>
                <a:latin typeface="+mn-lt"/>
                <a:ea typeface="+mn-ea"/>
              </a:rPr>
              <a:t>bèi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）小组做了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块蛋糕，每个盒子装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块。可以装满几盒，还剩几块？装下全部蛋糕需要几个盒子？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DD534D78-2DB8-DE03-7645-F6DCAA08BAE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3250511"/>
            <a:ext cx="2154977" cy="69436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2C6DC2C-0353-83E0-AB43-C31AE2BA6BEA}"/>
              </a:ext>
            </a:extLst>
          </p:cNvPr>
          <p:cNvSpPr txBox="1"/>
          <p:nvPr/>
        </p:nvSpPr>
        <p:spPr>
          <a:xfrm>
            <a:off x="1127448" y="4126426"/>
            <a:ext cx="9937104" cy="202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defTabSz="914400" eaLnBrk="1" latinLnBrk="0" hangingPunct="1">
              <a:lnSpc>
                <a:spcPct val="120000"/>
              </a:lnSpc>
              <a:defRPr sz="3600" b="1">
                <a:solidFill>
                  <a:srgbClr val="3366FF"/>
                </a:solidFill>
                <a:latin typeface="+mn-lt"/>
                <a:ea typeface="黑体" panose="02010609060101010101" pitchFamily="49" charset="-122"/>
                <a:cs typeface="Arial" panose="020B0604020202020204" pitchFamily="34" charset="0"/>
              </a:defRPr>
            </a:lvl1pPr>
            <a:lvl2pPr marL="457200" defTabSz="914400" eaLnBrk="1" latinLnBrk="0" hangingPunct="1">
              <a:defRPr sz="1800">
                <a:latin typeface="+mn-lt"/>
                <a:ea typeface="+mn-ea"/>
              </a:defRPr>
            </a:lvl2pPr>
            <a:lvl3pPr marL="914400" defTabSz="914400" eaLnBrk="1" latinLnBrk="0" hangingPunct="1">
              <a:defRPr sz="1800">
                <a:latin typeface="+mn-lt"/>
                <a:ea typeface="+mn-ea"/>
              </a:defRPr>
            </a:lvl3pPr>
            <a:lvl4pPr marL="1371600" defTabSz="914400" eaLnBrk="1" latinLnBrk="0" hangingPunct="1">
              <a:defRPr sz="1800">
                <a:latin typeface="+mn-lt"/>
                <a:ea typeface="+mn-ea"/>
              </a:defRPr>
            </a:lvl4pPr>
            <a:lvl5pPr marL="1828800" defTabSz="914400" eaLnBrk="1" latinLnBrk="0" hangingPunct="1">
              <a:defRPr sz="1800">
                <a:latin typeface="+mn-lt"/>
                <a:ea typeface="+mn-ea"/>
              </a:defRPr>
            </a:lvl5pPr>
            <a:lvl6pPr marL="2286000" defTabSz="914400">
              <a:defRPr sz="1800">
                <a:latin typeface="+mn-lt"/>
                <a:ea typeface="+mn-ea"/>
              </a:defRPr>
            </a:lvl6pPr>
            <a:lvl7pPr marL="2743200" defTabSz="914400">
              <a:defRPr sz="1800">
                <a:latin typeface="+mn-lt"/>
                <a:ea typeface="+mn-ea"/>
              </a:defRPr>
            </a:lvl7pPr>
            <a:lvl8pPr marL="3200400" defTabSz="914400">
              <a:defRPr sz="1800">
                <a:latin typeface="+mn-lt"/>
                <a:ea typeface="+mn-ea"/>
              </a:defRPr>
            </a:lvl8pPr>
            <a:lvl9pPr marL="3657600" defTabSz="914400"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dirty="0">
                <a:latin typeface="Arial" panose="020B0604020202020204" pitchFamily="34" charset="0"/>
              </a:rPr>
              <a:t>活动要求：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</a:rPr>
              <a:t>1.</a:t>
            </a:r>
            <a:r>
              <a:rPr lang="zh-CN" altLang="en-US" dirty="0">
                <a:latin typeface="Arial" panose="020B0604020202020204" pitchFamily="34" charset="0"/>
              </a:rPr>
              <a:t>用学具摆一摆或在作业纸上画一画；</a:t>
            </a:r>
            <a:endParaRPr lang="en-US" altLang="zh-CN" dirty="0">
              <a:latin typeface="Arial" panose="020B0604020202020204" pitchFamily="34" charset="0"/>
            </a:endParaRPr>
          </a:p>
          <a:p>
            <a:r>
              <a:rPr lang="en-US" altLang="zh-CN" dirty="0">
                <a:latin typeface="Arial" panose="020B0604020202020204" pitchFamily="34" charset="0"/>
              </a:rPr>
              <a:t>2.</a:t>
            </a:r>
            <a:r>
              <a:rPr lang="zh-CN" altLang="en-US" dirty="0">
                <a:latin typeface="Arial" panose="020B0604020202020204" pitchFamily="34" charset="0"/>
              </a:rPr>
              <a:t>小组内互相说一说自己的想法和计算过程。</a:t>
            </a:r>
          </a:p>
        </p:txBody>
      </p:sp>
    </p:spTree>
    <p:extLst>
      <p:ext uri="{BB962C8B-B14F-4D97-AF65-F5344CB8AC3E}">
        <p14:creationId xmlns:p14="http://schemas.microsoft.com/office/powerpoint/2010/main" val="4015305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6B72F9F-F539-8FB8-D1B6-C43FF50AF93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2591577"/>
            <a:ext cx="2154977" cy="69436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04B07CE-5A37-13E7-98FF-1B059B71D0A5}"/>
              </a:ext>
            </a:extLst>
          </p:cNvPr>
          <p:cNvSpPr txBox="1"/>
          <p:nvPr/>
        </p:nvSpPr>
        <p:spPr>
          <a:xfrm>
            <a:off x="695400" y="510115"/>
            <a:ext cx="10097690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烘焙（</a:t>
            </a:r>
            <a:r>
              <a:rPr lang="en-US" altLang="zh-CN" sz="3600" b="1" dirty="0" err="1">
                <a:solidFill>
                  <a:srgbClr val="231F20"/>
                </a:solidFill>
                <a:effectLst/>
                <a:latin typeface="+mn-lt"/>
                <a:ea typeface="+mn-ea"/>
              </a:rPr>
              <a:t>bèi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）小组做了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块蛋糕，每个盒子装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块。可以装满几盒，还剩几块？装下全部蛋糕需要几个盒子？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5D1E08E-D841-2C86-714C-3C19380C2137}"/>
              </a:ext>
            </a:extLst>
          </p:cNvPr>
          <p:cNvSpPr txBox="1"/>
          <p:nvPr/>
        </p:nvSpPr>
        <p:spPr>
          <a:xfrm>
            <a:off x="3347264" y="2615593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画图表示</a:t>
            </a: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3AF1738-92EB-8F5E-6334-90EAF61A777E}"/>
              </a:ext>
            </a:extLst>
          </p:cNvPr>
          <p:cNvGrpSpPr>
            <a:grpSpLocks/>
          </p:cNvGrpSpPr>
          <p:nvPr/>
        </p:nvGrpSpPr>
        <p:grpSpPr>
          <a:xfrm>
            <a:off x="1273985" y="3792287"/>
            <a:ext cx="2340260" cy="504056"/>
            <a:chOff x="2063552" y="3717032"/>
            <a:chExt cx="2340260" cy="50405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3EA087F7-C30B-3ADD-9D91-FE4542FD2801}"/>
                </a:ext>
              </a:extLst>
            </p:cNvPr>
            <p:cNvSpPr>
              <a:spLocks/>
            </p:cNvSpPr>
            <p:nvPr/>
          </p:nvSpPr>
          <p:spPr>
            <a:xfrm>
              <a:off x="2063552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A8FAAA5-F51D-C238-9B5B-DE192D97621E}"/>
                </a:ext>
              </a:extLst>
            </p:cNvPr>
            <p:cNvSpPr>
              <a:spLocks/>
            </p:cNvSpPr>
            <p:nvPr/>
          </p:nvSpPr>
          <p:spPr>
            <a:xfrm>
              <a:off x="2675620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09F5BB5-4560-5CE5-675F-5C7C1C0EEF78}"/>
                </a:ext>
              </a:extLst>
            </p:cNvPr>
            <p:cNvSpPr>
              <a:spLocks/>
            </p:cNvSpPr>
            <p:nvPr/>
          </p:nvSpPr>
          <p:spPr>
            <a:xfrm>
              <a:off x="3287688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76467A5-3004-41E5-7141-DC234F591A70}"/>
                </a:ext>
              </a:extLst>
            </p:cNvPr>
            <p:cNvSpPr>
              <a:spLocks/>
            </p:cNvSpPr>
            <p:nvPr/>
          </p:nvSpPr>
          <p:spPr>
            <a:xfrm>
              <a:off x="3899756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10790AA-3702-AC46-0209-CB5C5FF2AE0F}"/>
              </a:ext>
            </a:extLst>
          </p:cNvPr>
          <p:cNvGrpSpPr>
            <a:grpSpLocks/>
          </p:cNvGrpSpPr>
          <p:nvPr/>
        </p:nvGrpSpPr>
        <p:grpSpPr>
          <a:xfrm>
            <a:off x="4349987" y="3792287"/>
            <a:ext cx="2340260" cy="504056"/>
            <a:chOff x="2063552" y="3717032"/>
            <a:chExt cx="2340260" cy="504056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19EE219D-9FED-BCA7-DA27-8EA2CE73F0B1}"/>
                </a:ext>
              </a:extLst>
            </p:cNvPr>
            <p:cNvSpPr>
              <a:spLocks/>
            </p:cNvSpPr>
            <p:nvPr/>
          </p:nvSpPr>
          <p:spPr>
            <a:xfrm>
              <a:off x="2063552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11F0880D-F374-021E-C4B7-BB79ECD65DA9}"/>
                </a:ext>
              </a:extLst>
            </p:cNvPr>
            <p:cNvSpPr>
              <a:spLocks/>
            </p:cNvSpPr>
            <p:nvPr/>
          </p:nvSpPr>
          <p:spPr>
            <a:xfrm>
              <a:off x="2675620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85384FC4-B478-AF25-6200-95CD7D556CC5}"/>
                </a:ext>
              </a:extLst>
            </p:cNvPr>
            <p:cNvSpPr>
              <a:spLocks/>
            </p:cNvSpPr>
            <p:nvPr/>
          </p:nvSpPr>
          <p:spPr>
            <a:xfrm>
              <a:off x="3287688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1CD21505-4E01-FFB2-7051-A4BB9CB9E90F}"/>
                </a:ext>
              </a:extLst>
            </p:cNvPr>
            <p:cNvSpPr>
              <a:spLocks/>
            </p:cNvSpPr>
            <p:nvPr/>
          </p:nvSpPr>
          <p:spPr>
            <a:xfrm>
              <a:off x="3899756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54053222-267F-92F8-AFC4-50AC64968983}"/>
              </a:ext>
            </a:extLst>
          </p:cNvPr>
          <p:cNvGrpSpPr/>
          <p:nvPr/>
        </p:nvGrpSpPr>
        <p:grpSpPr>
          <a:xfrm>
            <a:off x="7425989" y="3792287"/>
            <a:ext cx="2340260" cy="504056"/>
            <a:chOff x="2063552" y="3717032"/>
            <a:chExt cx="2340260" cy="504056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C61F82AF-743B-B9F6-77FB-848D99DD556E}"/>
                </a:ext>
              </a:extLst>
            </p:cNvPr>
            <p:cNvSpPr/>
            <p:nvPr/>
          </p:nvSpPr>
          <p:spPr>
            <a:xfrm>
              <a:off x="2063552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4B6BD287-2D81-79C7-C3E3-812F55E482B6}"/>
                </a:ext>
              </a:extLst>
            </p:cNvPr>
            <p:cNvSpPr/>
            <p:nvPr/>
          </p:nvSpPr>
          <p:spPr>
            <a:xfrm>
              <a:off x="2675620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C9EA566-4913-9225-3E16-9F43D38B65A5}"/>
                </a:ext>
              </a:extLst>
            </p:cNvPr>
            <p:cNvSpPr/>
            <p:nvPr/>
          </p:nvSpPr>
          <p:spPr>
            <a:xfrm>
              <a:off x="3287688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6D4A38AA-E424-2151-0B0A-6CEBA31AD2D4}"/>
                </a:ext>
              </a:extLst>
            </p:cNvPr>
            <p:cNvSpPr/>
            <p:nvPr/>
          </p:nvSpPr>
          <p:spPr>
            <a:xfrm>
              <a:off x="3899756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DC98AF42-BE42-EAF2-6E19-D5665B18F16E}"/>
              </a:ext>
            </a:extLst>
          </p:cNvPr>
          <p:cNvGrpSpPr/>
          <p:nvPr/>
        </p:nvGrpSpPr>
        <p:grpSpPr>
          <a:xfrm>
            <a:off x="1271464" y="4852690"/>
            <a:ext cx="2340260" cy="504056"/>
            <a:chOff x="2063552" y="3717032"/>
            <a:chExt cx="2340260" cy="504056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D22A7746-B641-4988-3A9D-4B8DCD49AEE2}"/>
                </a:ext>
              </a:extLst>
            </p:cNvPr>
            <p:cNvSpPr/>
            <p:nvPr/>
          </p:nvSpPr>
          <p:spPr>
            <a:xfrm>
              <a:off x="2063552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3E8E88F9-709A-D471-E114-A0444D91FD06}"/>
                </a:ext>
              </a:extLst>
            </p:cNvPr>
            <p:cNvSpPr/>
            <p:nvPr/>
          </p:nvSpPr>
          <p:spPr>
            <a:xfrm>
              <a:off x="2675620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8707F880-6C5F-510F-62A3-906BF39C857C}"/>
                </a:ext>
              </a:extLst>
            </p:cNvPr>
            <p:cNvSpPr/>
            <p:nvPr/>
          </p:nvSpPr>
          <p:spPr>
            <a:xfrm>
              <a:off x="3287688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6BA2E2B2-C454-FB1A-B676-D04CD280B4A0}"/>
                </a:ext>
              </a:extLst>
            </p:cNvPr>
            <p:cNvSpPr/>
            <p:nvPr/>
          </p:nvSpPr>
          <p:spPr>
            <a:xfrm>
              <a:off x="3899756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9D38DFE-A466-526E-1CCB-43474715F4A9}"/>
              </a:ext>
            </a:extLst>
          </p:cNvPr>
          <p:cNvGrpSpPr/>
          <p:nvPr/>
        </p:nvGrpSpPr>
        <p:grpSpPr>
          <a:xfrm>
            <a:off x="4349987" y="4852690"/>
            <a:ext cx="2340260" cy="504056"/>
            <a:chOff x="2063552" y="3717032"/>
            <a:chExt cx="2340260" cy="504056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722DCFB6-D892-C88F-4AB7-611C5A2732FB}"/>
                </a:ext>
              </a:extLst>
            </p:cNvPr>
            <p:cNvSpPr/>
            <p:nvPr/>
          </p:nvSpPr>
          <p:spPr>
            <a:xfrm>
              <a:off x="2063552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501D695F-2B02-E29D-FC92-B7D4CADD3513}"/>
                </a:ext>
              </a:extLst>
            </p:cNvPr>
            <p:cNvSpPr/>
            <p:nvPr/>
          </p:nvSpPr>
          <p:spPr>
            <a:xfrm>
              <a:off x="2675620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B10553BF-448B-9020-3778-95C1ADBF203A}"/>
                </a:ext>
              </a:extLst>
            </p:cNvPr>
            <p:cNvSpPr/>
            <p:nvPr/>
          </p:nvSpPr>
          <p:spPr>
            <a:xfrm>
              <a:off x="3287688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C56CB26F-8DF9-00FA-EDD9-782EA7553578}"/>
                </a:ext>
              </a:extLst>
            </p:cNvPr>
            <p:cNvSpPr/>
            <p:nvPr/>
          </p:nvSpPr>
          <p:spPr>
            <a:xfrm>
              <a:off x="3899756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0B2E5EE4-EE3E-4C0D-0C7E-0FFE690F3AF6}"/>
              </a:ext>
            </a:extLst>
          </p:cNvPr>
          <p:cNvGrpSpPr/>
          <p:nvPr/>
        </p:nvGrpSpPr>
        <p:grpSpPr>
          <a:xfrm>
            <a:off x="7428108" y="4852690"/>
            <a:ext cx="1728192" cy="504056"/>
            <a:chOff x="2063552" y="3717032"/>
            <a:chExt cx="1728192" cy="504056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64B4C827-71A6-C802-97A7-FB338BDBAC1D}"/>
                </a:ext>
              </a:extLst>
            </p:cNvPr>
            <p:cNvSpPr/>
            <p:nvPr/>
          </p:nvSpPr>
          <p:spPr>
            <a:xfrm>
              <a:off x="2063552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FC9E64BB-BAD4-B192-1F75-C71889C93A0A}"/>
                </a:ext>
              </a:extLst>
            </p:cNvPr>
            <p:cNvSpPr/>
            <p:nvPr/>
          </p:nvSpPr>
          <p:spPr>
            <a:xfrm>
              <a:off x="2675620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70979033-7CC2-6F54-817C-49CD18A6D903}"/>
                </a:ext>
              </a:extLst>
            </p:cNvPr>
            <p:cNvSpPr/>
            <p:nvPr/>
          </p:nvSpPr>
          <p:spPr>
            <a:xfrm>
              <a:off x="3287688" y="3717032"/>
              <a:ext cx="504056" cy="50405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7" name="椭圆 76">
            <a:extLst>
              <a:ext uri="{FF2B5EF4-FFF2-40B4-BE49-F238E27FC236}">
                <a16:creationId xmlns:a16="http://schemas.microsoft.com/office/drawing/2014/main" id="{882594B6-98FF-EE9F-FE2E-909ACF1ACB2A}"/>
              </a:ext>
            </a:extLst>
          </p:cNvPr>
          <p:cNvSpPr/>
          <p:nvPr/>
        </p:nvSpPr>
        <p:spPr>
          <a:xfrm>
            <a:off x="960120" y="3566160"/>
            <a:ext cx="2967990" cy="956310"/>
          </a:xfrm>
          <a:prstGeom prst="ellipse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DBFA8D26-1A1B-181A-F72B-13DB71EC9917}"/>
              </a:ext>
            </a:extLst>
          </p:cNvPr>
          <p:cNvSpPr/>
          <p:nvPr/>
        </p:nvSpPr>
        <p:spPr>
          <a:xfrm>
            <a:off x="4036122" y="3566160"/>
            <a:ext cx="2967990" cy="956310"/>
          </a:xfrm>
          <a:prstGeom prst="ellipse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A4D3FB8D-847B-5441-6F03-439B49FE02CD}"/>
              </a:ext>
            </a:extLst>
          </p:cNvPr>
          <p:cNvSpPr/>
          <p:nvPr/>
        </p:nvSpPr>
        <p:spPr>
          <a:xfrm>
            <a:off x="7112124" y="3566160"/>
            <a:ext cx="2967990" cy="956310"/>
          </a:xfrm>
          <a:prstGeom prst="ellipse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4CC1EC0B-45EB-0111-12C0-CC50E7AA6281}"/>
              </a:ext>
            </a:extLst>
          </p:cNvPr>
          <p:cNvSpPr/>
          <p:nvPr/>
        </p:nvSpPr>
        <p:spPr>
          <a:xfrm>
            <a:off x="960120" y="4626563"/>
            <a:ext cx="2967990" cy="956310"/>
          </a:xfrm>
          <a:prstGeom prst="ellipse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0BA98251-1024-67DF-C789-2CD4862493DC}"/>
              </a:ext>
            </a:extLst>
          </p:cNvPr>
          <p:cNvSpPr/>
          <p:nvPr/>
        </p:nvSpPr>
        <p:spPr>
          <a:xfrm>
            <a:off x="4036122" y="4626563"/>
            <a:ext cx="2967990" cy="956310"/>
          </a:xfrm>
          <a:prstGeom prst="ellipse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6BC84CDA-FBC4-11A8-4EDE-8065987ED620}"/>
              </a:ext>
            </a:extLst>
          </p:cNvPr>
          <p:cNvSpPr/>
          <p:nvPr/>
        </p:nvSpPr>
        <p:spPr>
          <a:xfrm>
            <a:off x="7112124" y="4626563"/>
            <a:ext cx="2967990" cy="956310"/>
          </a:xfrm>
          <a:prstGeom prst="ellipse">
            <a:avLst/>
          </a:prstGeom>
          <a:noFill/>
          <a:ln w="28575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1B9D427F-DC77-9BEC-2BD3-68F4B18FD0EA}"/>
              </a:ext>
            </a:extLst>
          </p:cNvPr>
          <p:cNvSpPr txBox="1"/>
          <p:nvPr/>
        </p:nvSpPr>
        <p:spPr>
          <a:xfrm>
            <a:off x="7504214" y="5746357"/>
            <a:ext cx="4020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zh-CN" altLang="en-US" sz="3200" dirty="0">
                <a:latin typeface="+mn-lt"/>
              </a:rPr>
              <a:t>一共需要</a:t>
            </a:r>
            <a:r>
              <a:rPr lang="en-US" altLang="zh-CN" sz="3200" b="1" dirty="0">
                <a:latin typeface="+mn-lt"/>
              </a:rPr>
              <a:t>6</a:t>
            </a:r>
            <a:r>
              <a:rPr lang="zh-CN" altLang="en-US" sz="3200" dirty="0">
                <a:latin typeface="+mn-lt"/>
              </a:rPr>
              <a:t>个盒子。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C7CC892-CFE5-B066-F782-64993C6EF0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2591577"/>
            <a:ext cx="2154977" cy="69436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527B0C8-E7FB-D03C-D93D-659F65AD5362}"/>
              </a:ext>
            </a:extLst>
          </p:cNvPr>
          <p:cNvSpPr txBox="1"/>
          <p:nvPr/>
        </p:nvSpPr>
        <p:spPr>
          <a:xfrm>
            <a:off x="695400" y="510115"/>
            <a:ext cx="10097690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烘焙（</a:t>
            </a:r>
            <a:r>
              <a:rPr lang="en-US" altLang="zh-CN" sz="3600" b="1" dirty="0" err="1">
                <a:solidFill>
                  <a:srgbClr val="231F20"/>
                </a:solidFill>
                <a:effectLst/>
                <a:latin typeface="+mn-lt"/>
                <a:ea typeface="+mn-ea"/>
              </a:rPr>
              <a:t>bèi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）小组做了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块蛋糕，每个盒子装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块。可以装满几盒，还剩几块？装下全部蛋糕需要几个盒子？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158D50-05E3-9706-7745-93859DE3C4EC}"/>
              </a:ext>
            </a:extLst>
          </p:cNvPr>
          <p:cNvSpPr txBox="1"/>
          <p:nvPr/>
        </p:nvSpPr>
        <p:spPr>
          <a:xfrm>
            <a:off x="3347264" y="2615593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3333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用数表示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111719-13C0-A615-D640-D40C2FF96944}"/>
              </a:ext>
            </a:extLst>
          </p:cNvPr>
          <p:cNvSpPr txBox="1"/>
          <p:nvPr/>
        </p:nvSpPr>
        <p:spPr>
          <a:xfrm>
            <a:off x="5241400" y="3285941"/>
            <a:ext cx="1008112" cy="67422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600" b="1">
                <a:solidFill>
                  <a:srgbClr val="231F20"/>
                </a:solidFill>
                <a:effectLst/>
                <a:latin typeface="+mn-lt"/>
                <a:ea typeface="+mn-ea"/>
              </a:defRPr>
            </a:lvl1pPr>
          </a:lstStyle>
          <a:p>
            <a:pPr algn="ctr"/>
            <a:r>
              <a:rPr lang="en-US" altLang="zh-CN" dirty="0"/>
              <a:t>23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6FAFAA55-467E-B62C-A274-704A3EAA1DCF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3463946" y="3960165"/>
            <a:ext cx="2281510" cy="765037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C6966ED1-3A77-F9CA-DA75-113BE4C3A74D}"/>
              </a:ext>
            </a:extLst>
          </p:cNvPr>
          <p:cNvSpPr txBox="1"/>
          <p:nvPr/>
        </p:nvSpPr>
        <p:spPr>
          <a:xfrm>
            <a:off x="3143672" y="4725202"/>
            <a:ext cx="64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  <a:cs typeface="times" panose="02020603050405020304" pitchFamily="18" charset="0"/>
              </a:rPr>
              <a:t>4</a:t>
            </a:r>
            <a:endParaRPr lang="zh-CN" altLang="en-US" sz="3600" b="1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9F629F3-99B5-60DC-83D2-D4D409A2D4C5}"/>
              </a:ext>
            </a:extLst>
          </p:cNvPr>
          <p:cNvSpPr txBox="1"/>
          <p:nvPr/>
        </p:nvSpPr>
        <p:spPr>
          <a:xfrm>
            <a:off x="4056276" y="4725202"/>
            <a:ext cx="64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  <a:cs typeface="times" panose="02020603050405020304" pitchFamily="18" charset="0"/>
              </a:rPr>
              <a:t>4</a:t>
            </a:r>
            <a:endParaRPr lang="zh-CN" altLang="en-US" sz="3600" b="1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18228DF-A364-6E86-EE42-6AD8F663BA67}"/>
              </a:ext>
            </a:extLst>
          </p:cNvPr>
          <p:cNvSpPr txBox="1"/>
          <p:nvPr/>
        </p:nvSpPr>
        <p:spPr>
          <a:xfrm>
            <a:off x="4968880" y="4725202"/>
            <a:ext cx="64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  <a:cs typeface="times" panose="02020603050405020304" pitchFamily="18" charset="0"/>
              </a:rPr>
              <a:t>4</a:t>
            </a:r>
            <a:endParaRPr lang="zh-CN" altLang="en-US" sz="3600" b="1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A18AD44-6A40-D8F2-C916-23E20EF0B299}"/>
              </a:ext>
            </a:extLst>
          </p:cNvPr>
          <p:cNvSpPr txBox="1"/>
          <p:nvPr/>
        </p:nvSpPr>
        <p:spPr>
          <a:xfrm>
            <a:off x="5881484" y="4725202"/>
            <a:ext cx="64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  <a:cs typeface="times" panose="02020603050405020304" pitchFamily="18" charset="0"/>
              </a:rPr>
              <a:t>4</a:t>
            </a:r>
            <a:endParaRPr lang="zh-CN" altLang="en-US" sz="3600" b="1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863E44E-7942-FB02-33BA-31C44171D2D6}"/>
              </a:ext>
            </a:extLst>
          </p:cNvPr>
          <p:cNvSpPr txBox="1"/>
          <p:nvPr/>
        </p:nvSpPr>
        <p:spPr>
          <a:xfrm>
            <a:off x="6794088" y="4725202"/>
            <a:ext cx="64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  <a:cs typeface="times" panose="02020603050405020304" pitchFamily="18" charset="0"/>
              </a:rPr>
              <a:t>4</a:t>
            </a:r>
            <a:endParaRPr lang="zh-CN" altLang="en-US" sz="3600" b="1" dirty="0">
              <a:latin typeface="+mj-lt"/>
              <a:cs typeface="times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A390635-0B25-7F30-944C-D5F49DCC7AA9}"/>
              </a:ext>
            </a:extLst>
          </p:cNvPr>
          <p:cNvSpPr txBox="1"/>
          <p:nvPr/>
        </p:nvSpPr>
        <p:spPr>
          <a:xfrm>
            <a:off x="7706692" y="4725202"/>
            <a:ext cx="640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latin typeface="+mj-lt"/>
                <a:cs typeface="times" panose="02020603050405020304" pitchFamily="18" charset="0"/>
              </a:rPr>
              <a:t>3</a:t>
            </a:r>
            <a:endParaRPr lang="zh-CN" altLang="en-US" sz="3600" b="1" dirty="0">
              <a:latin typeface="+mj-lt"/>
              <a:cs typeface="times" panose="02020603050405020304" pitchFamily="18" charset="0"/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2A8B3609-0EC6-CB46-AAC5-43BC3C62925C}"/>
              </a:ext>
            </a:extLst>
          </p:cNvPr>
          <p:cNvCxnSpPr>
            <a:cxnSpLocks/>
            <a:stCxn id="8" idx="2"/>
            <a:endCxn id="20" idx="0"/>
          </p:cNvCxnSpPr>
          <p:nvPr/>
        </p:nvCxnSpPr>
        <p:spPr>
          <a:xfrm flipH="1">
            <a:off x="4376550" y="3960165"/>
            <a:ext cx="1368906" cy="765037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5808F91-CA53-FD94-2683-CFC10DDC1938}"/>
              </a:ext>
            </a:extLst>
          </p:cNvPr>
          <p:cNvCxnSpPr>
            <a:cxnSpLocks/>
            <a:stCxn id="8" idx="2"/>
            <a:endCxn id="21" idx="0"/>
          </p:cNvCxnSpPr>
          <p:nvPr/>
        </p:nvCxnSpPr>
        <p:spPr>
          <a:xfrm flipH="1">
            <a:off x="5289154" y="3960165"/>
            <a:ext cx="456302" cy="765037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95974B91-DBCE-FD98-0FEC-6FD7E9C3E987}"/>
              </a:ext>
            </a:extLst>
          </p:cNvPr>
          <p:cNvCxnSpPr>
            <a:cxnSpLocks/>
            <a:stCxn id="8" idx="2"/>
            <a:endCxn id="22" idx="0"/>
          </p:cNvCxnSpPr>
          <p:nvPr/>
        </p:nvCxnSpPr>
        <p:spPr>
          <a:xfrm>
            <a:off x="5745456" y="3960165"/>
            <a:ext cx="456302" cy="765037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0DBC1694-8FB4-3D9F-6668-6A5D02E86C43}"/>
              </a:ext>
            </a:extLst>
          </p:cNvPr>
          <p:cNvCxnSpPr>
            <a:cxnSpLocks/>
            <a:stCxn id="8" idx="2"/>
            <a:endCxn id="23" idx="0"/>
          </p:cNvCxnSpPr>
          <p:nvPr/>
        </p:nvCxnSpPr>
        <p:spPr>
          <a:xfrm>
            <a:off x="5745456" y="3960165"/>
            <a:ext cx="1368906" cy="765037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F01F9C33-4C69-17AB-ADAA-F9532A84CD3E}"/>
              </a:ext>
            </a:extLst>
          </p:cNvPr>
          <p:cNvCxnSpPr>
            <a:cxnSpLocks/>
            <a:stCxn id="8" idx="2"/>
            <a:endCxn id="24" idx="0"/>
          </p:cNvCxnSpPr>
          <p:nvPr/>
        </p:nvCxnSpPr>
        <p:spPr>
          <a:xfrm>
            <a:off x="5745456" y="3960165"/>
            <a:ext cx="2281510" cy="765037"/>
          </a:xfrm>
          <a:prstGeom prst="straightConnector1">
            <a:avLst/>
          </a:prstGeom>
          <a:ln w="28575">
            <a:solidFill>
              <a:srgbClr val="F00C0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立方体 43">
            <a:extLst>
              <a:ext uri="{FF2B5EF4-FFF2-40B4-BE49-F238E27FC236}">
                <a16:creationId xmlns:a16="http://schemas.microsoft.com/office/drawing/2014/main" id="{8C93B4C2-8AEE-AD3E-0F9F-401238E79406}"/>
              </a:ext>
            </a:extLst>
          </p:cNvPr>
          <p:cNvSpPr/>
          <p:nvPr/>
        </p:nvSpPr>
        <p:spPr>
          <a:xfrm>
            <a:off x="2890480" y="5432273"/>
            <a:ext cx="913567" cy="559068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立方体 44">
            <a:extLst>
              <a:ext uri="{FF2B5EF4-FFF2-40B4-BE49-F238E27FC236}">
                <a16:creationId xmlns:a16="http://schemas.microsoft.com/office/drawing/2014/main" id="{C6CA3C58-6F10-5FBE-8E6B-69C40DC8FCAF}"/>
              </a:ext>
            </a:extLst>
          </p:cNvPr>
          <p:cNvSpPr/>
          <p:nvPr/>
        </p:nvSpPr>
        <p:spPr>
          <a:xfrm>
            <a:off x="3837162" y="5432273"/>
            <a:ext cx="913567" cy="559068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立方体 45">
            <a:extLst>
              <a:ext uri="{FF2B5EF4-FFF2-40B4-BE49-F238E27FC236}">
                <a16:creationId xmlns:a16="http://schemas.microsoft.com/office/drawing/2014/main" id="{33BF9447-9CD7-1776-800B-6272990C58E7}"/>
              </a:ext>
            </a:extLst>
          </p:cNvPr>
          <p:cNvSpPr/>
          <p:nvPr/>
        </p:nvSpPr>
        <p:spPr>
          <a:xfrm>
            <a:off x="4783844" y="5432273"/>
            <a:ext cx="913567" cy="559068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立方体 46">
            <a:extLst>
              <a:ext uri="{FF2B5EF4-FFF2-40B4-BE49-F238E27FC236}">
                <a16:creationId xmlns:a16="http://schemas.microsoft.com/office/drawing/2014/main" id="{A78407BB-D965-C6C9-CF4E-8768A139D1C3}"/>
              </a:ext>
            </a:extLst>
          </p:cNvPr>
          <p:cNvSpPr/>
          <p:nvPr/>
        </p:nvSpPr>
        <p:spPr>
          <a:xfrm>
            <a:off x="5730526" y="5432273"/>
            <a:ext cx="913567" cy="559068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立方体 47">
            <a:extLst>
              <a:ext uri="{FF2B5EF4-FFF2-40B4-BE49-F238E27FC236}">
                <a16:creationId xmlns:a16="http://schemas.microsoft.com/office/drawing/2014/main" id="{EA306C0A-6952-EEE4-C4B5-6B6FAC60B543}"/>
              </a:ext>
            </a:extLst>
          </p:cNvPr>
          <p:cNvSpPr/>
          <p:nvPr/>
        </p:nvSpPr>
        <p:spPr>
          <a:xfrm>
            <a:off x="6677208" y="5432273"/>
            <a:ext cx="913567" cy="559068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立方体 48">
            <a:extLst>
              <a:ext uri="{FF2B5EF4-FFF2-40B4-BE49-F238E27FC236}">
                <a16:creationId xmlns:a16="http://schemas.microsoft.com/office/drawing/2014/main" id="{8D51273F-BECC-8E39-5A6A-3FA57EF4FD17}"/>
              </a:ext>
            </a:extLst>
          </p:cNvPr>
          <p:cNvSpPr/>
          <p:nvPr/>
        </p:nvSpPr>
        <p:spPr>
          <a:xfrm>
            <a:off x="7623889" y="5432273"/>
            <a:ext cx="913567" cy="559068"/>
          </a:xfrm>
          <a:prstGeom prst="cub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04D4589-1E05-87E4-43AD-4A9E39AFBC8E}"/>
              </a:ext>
            </a:extLst>
          </p:cNvPr>
          <p:cNvSpPr txBox="1"/>
          <p:nvPr/>
        </p:nvSpPr>
        <p:spPr>
          <a:xfrm>
            <a:off x="7265233" y="3429000"/>
            <a:ext cx="40200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zh-CN" altLang="en-US" sz="3200" dirty="0">
                <a:latin typeface="+mn-lt"/>
              </a:rPr>
              <a:t>一共需要</a:t>
            </a:r>
            <a:r>
              <a:rPr lang="en-US" altLang="zh-CN" sz="3200" b="1" dirty="0">
                <a:latin typeface="+mn-lt"/>
              </a:rPr>
              <a:t>6</a:t>
            </a:r>
            <a:r>
              <a:rPr lang="zh-CN" altLang="en-US" sz="3200" dirty="0">
                <a:latin typeface="+mn-lt"/>
              </a:rPr>
              <a:t>个盒子。</a:t>
            </a:r>
          </a:p>
        </p:txBody>
      </p:sp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0" grpId="0"/>
      <p:bldP spid="21" grpId="0"/>
      <p:bldP spid="22" grpId="0"/>
      <p:bldP spid="23" grpId="0"/>
      <p:bldP spid="24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96963EF-A739-D24B-07D9-F46D31E7679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400" y="2591577"/>
            <a:ext cx="2154977" cy="69436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368CCD3-7D7B-BFF8-B10B-DDBB61F6B340}"/>
              </a:ext>
            </a:extLst>
          </p:cNvPr>
          <p:cNvSpPr txBox="1"/>
          <p:nvPr/>
        </p:nvSpPr>
        <p:spPr>
          <a:xfrm>
            <a:off x="695400" y="510115"/>
            <a:ext cx="10097690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烘焙（</a:t>
            </a:r>
            <a:r>
              <a:rPr lang="en-US" altLang="zh-CN" sz="3600" b="1" dirty="0" err="1">
                <a:solidFill>
                  <a:srgbClr val="231F20"/>
                </a:solidFill>
                <a:effectLst/>
                <a:latin typeface="+mn-lt"/>
                <a:ea typeface="+mn-ea"/>
              </a:rPr>
              <a:t>bèi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）小组做了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块蛋糕，每个盒子装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块。可以装满几盒，还剩几块？装下全部蛋糕需要几个盒子？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4EF2AF1-6B61-17C2-ABCD-32F0B55332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3418" y="2346404"/>
            <a:ext cx="1804041" cy="1879073"/>
          </a:xfrm>
          <a:prstGeom prst="rect">
            <a:avLst/>
          </a:prstGeom>
        </p:spPr>
      </p:pic>
      <p:sp>
        <p:nvSpPr>
          <p:cNvPr id="10" name="圆角矩形标注 5">
            <a:extLst>
              <a:ext uri="{FF2B5EF4-FFF2-40B4-BE49-F238E27FC236}">
                <a16:creationId xmlns:a16="http://schemas.microsoft.com/office/drawing/2014/main" id="{41F6D124-D164-7DA3-5F29-CA1918B16D23}"/>
              </a:ext>
            </a:extLst>
          </p:cNvPr>
          <p:cNvSpPr/>
          <p:nvPr/>
        </p:nvSpPr>
        <p:spPr bwMode="auto">
          <a:xfrm>
            <a:off x="3286645" y="1941314"/>
            <a:ext cx="6048672" cy="1199654"/>
          </a:xfrm>
          <a:prstGeom prst="wedgeRoundRectCallout">
            <a:avLst>
              <a:gd name="adj1" fmla="val 58412"/>
              <a:gd name="adj2" fmla="val 3837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求可以装满几盒，就是求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23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里面最多有几个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，用除法计算。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8A9DF53-FC01-E81C-E72E-406179EDB441}"/>
              </a:ext>
            </a:extLst>
          </p:cNvPr>
          <p:cNvSpPr txBox="1"/>
          <p:nvPr/>
        </p:nvSpPr>
        <p:spPr>
          <a:xfrm>
            <a:off x="3544717" y="3284984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23÷4=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12303B1-6C89-3A96-A1E8-E3F98DBA5260}"/>
              </a:ext>
            </a:extLst>
          </p:cNvPr>
          <p:cNvSpPr txBox="1"/>
          <p:nvPr/>
        </p:nvSpPr>
        <p:spPr>
          <a:xfrm>
            <a:off x="4492797" y="3858969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5</a:t>
            </a:r>
            <a:endParaRPr lang="zh-CN" altLang="en-US" dirty="0">
              <a:solidFill>
                <a:srgbClr val="F00C08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905CDA2-EACE-BA26-4554-751A7BC32750}"/>
              </a:ext>
            </a:extLst>
          </p:cNvPr>
          <p:cNvSpPr txBox="1"/>
          <p:nvPr/>
        </p:nvSpPr>
        <p:spPr>
          <a:xfrm>
            <a:off x="3935317" y="5143310"/>
            <a:ext cx="1495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2   0</a:t>
            </a:r>
            <a:endParaRPr lang="zh-CN" altLang="en-US" dirty="0">
              <a:solidFill>
                <a:srgbClr val="F00C08"/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BE413AF-E2DC-6E4B-9DC0-91C05B60B426}"/>
              </a:ext>
            </a:extLst>
          </p:cNvPr>
          <p:cNvCxnSpPr>
            <a:cxnSpLocks/>
          </p:cNvCxnSpPr>
          <p:nvPr/>
        </p:nvCxnSpPr>
        <p:spPr>
          <a:xfrm>
            <a:off x="3769507" y="5766781"/>
            <a:ext cx="1346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0CFF880A-C03F-E53D-0FF1-78D5D7043277}"/>
              </a:ext>
            </a:extLst>
          </p:cNvPr>
          <p:cNvSpPr txBox="1"/>
          <p:nvPr/>
        </p:nvSpPr>
        <p:spPr>
          <a:xfrm>
            <a:off x="4492797" y="5768094"/>
            <a:ext cx="7920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endParaRPr lang="zh-CN" altLang="en-US" dirty="0">
              <a:solidFill>
                <a:srgbClr val="F00C08"/>
              </a:solidFill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70BA299-F142-EB37-14B0-6AED06D90A87}"/>
              </a:ext>
            </a:extLst>
          </p:cNvPr>
          <p:cNvGrpSpPr/>
          <p:nvPr/>
        </p:nvGrpSpPr>
        <p:grpSpPr>
          <a:xfrm>
            <a:off x="3222589" y="4250317"/>
            <a:ext cx="2207942" cy="1096703"/>
            <a:chOff x="2135560" y="2956252"/>
            <a:chExt cx="2207942" cy="109670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B56EC452-7D34-72B5-CFA7-02A90C5E489B}"/>
                </a:ext>
              </a:extLst>
            </p:cNvPr>
            <p:cNvGrpSpPr/>
            <p:nvPr/>
          </p:nvGrpSpPr>
          <p:grpSpPr>
            <a:xfrm>
              <a:off x="2177453" y="2956252"/>
              <a:ext cx="1834715" cy="1096703"/>
              <a:chOff x="3067485" y="2885985"/>
              <a:chExt cx="1834715" cy="1096703"/>
            </a:xfrm>
          </p:grpSpPr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id="{3C1B95ED-A255-50AA-E3F7-456BE44470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8967" y="3115568"/>
                <a:ext cx="1303233" cy="0"/>
              </a:xfrm>
              <a:prstGeom prst="line">
                <a:avLst/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弧形 22">
                <a:extLst>
                  <a:ext uri="{FF2B5EF4-FFF2-40B4-BE49-F238E27FC236}">
                    <a16:creationId xmlns:a16="http://schemas.microsoft.com/office/drawing/2014/main" id="{86A53449-18C4-09B4-4983-7B819AC76106}"/>
                  </a:ext>
                </a:extLst>
              </p:cNvPr>
              <p:cNvSpPr/>
              <p:nvPr/>
            </p:nvSpPr>
            <p:spPr>
              <a:xfrm rot="5871805">
                <a:off x="2798404" y="3155066"/>
                <a:ext cx="1096703" cy="558541"/>
              </a:xfrm>
              <a:prstGeom prst="arc">
                <a:avLst>
                  <a:gd name="adj1" fmla="val 12674334"/>
                  <a:gd name="adj2" fmla="val 20006784"/>
                </a:avLst>
              </a:prstGeom>
              <a:ln w="19050">
                <a:solidFill>
                  <a:srgbClr val="F00C0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140242F-5644-B979-97D2-847B42743ED4}"/>
                </a:ext>
              </a:extLst>
            </p:cNvPr>
            <p:cNvSpPr txBox="1"/>
            <p:nvPr/>
          </p:nvSpPr>
          <p:spPr>
            <a:xfrm>
              <a:off x="2135560" y="3246938"/>
              <a:ext cx="7920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4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506711B-5158-F9AB-5EC6-54AE4114371A}"/>
                </a:ext>
              </a:extLst>
            </p:cNvPr>
            <p:cNvSpPr txBox="1"/>
            <p:nvPr/>
          </p:nvSpPr>
          <p:spPr>
            <a:xfrm>
              <a:off x="2848288" y="3246938"/>
              <a:ext cx="149521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2   </a:t>
              </a:r>
              <a:r>
                <a:rPr kumimoji="0" lang="en-US" altLang="zh-CN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00C08"/>
                  </a:solidFill>
                  <a:effectLst/>
                  <a:uLnTx/>
                  <a:uFillTx/>
                  <a:latin typeface="Times New Roman"/>
                  <a:ea typeface="黑体"/>
                </a:rPr>
                <a:t>3</a:t>
              </a:r>
              <a:endParaRPr lang="zh-CN" altLang="en-US" dirty="0">
                <a:solidFill>
                  <a:srgbClr val="F00C08"/>
                </a:solidFill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DD49A37F-8FA2-7B15-16C7-0099FAAFDD9D}"/>
              </a:ext>
            </a:extLst>
          </p:cNvPr>
          <p:cNvSpPr txBox="1"/>
          <p:nvPr/>
        </p:nvSpPr>
        <p:spPr>
          <a:xfrm>
            <a:off x="5015880" y="3284984"/>
            <a:ext cx="475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5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（盒）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……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块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</a:p>
        </p:txBody>
      </p:sp>
      <p:sp>
        <p:nvSpPr>
          <p:cNvPr id="30" name="圆角矩形标注 5">
            <a:extLst>
              <a:ext uri="{FF2B5EF4-FFF2-40B4-BE49-F238E27FC236}">
                <a16:creationId xmlns:a16="http://schemas.microsoft.com/office/drawing/2014/main" id="{2906F4D5-E8FB-D407-2B3D-C73D11D07894}"/>
              </a:ext>
            </a:extLst>
          </p:cNvPr>
          <p:cNvSpPr/>
          <p:nvPr/>
        </p:nvSpPr>
        <p:spPr bwMode="auto">
          <a:xfrm>
            <a:off x="3647729" y="1941314"/>
            <a:ext cx="5692000" cy="1199654"/>
          </a:xfrm>
          <a:prstGeom prst="wedgeRoundRectCallout">
            <a:avLst>
              <a:gd name="adj1" fmla="val 58879"/>
              <a:gd name="adj2" fmla="val 383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可以装满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盒，还剩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块。剩下的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块也需要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个盒子来装。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AE3F22E-FE39-B2A1-A761-9F2A0D7B43DF}"/>
              </a:ext>
            </a:extLst>
          </p:cNvPr>
          <p:cNvSpPr txBox="1"/>
          <p:nvPr/>
        </p:nvSpPr>
        <p:spPr>
          <a:xfrm>
            <a:off x="5879976" y="4756025"/>
            <a:ext cx="331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</a:t>
            </a:r>
            <a:r>
              <a:rPr lang="en-US" altLang="zh-CN" sz="3600" b="1" dirty="0">
                <a:solidFill>
                  <a:srgbClr val="3333CC"/>
                </a:solidFill>
                <a:latin typeface="+mn-lt"/>
                <a:ea typeface="+mj-ea"/>
              </a:rPr>
              <a:t>+1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=6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（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个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）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B648D44-142A-E6EC-76F4-4C549591B0A8}"/>
              </a:ext>
            </a:extLst>
          </p:cNvPr>
          <p:cNvSpPr txBox="1"/>
          <p:nvPr/>
        </p:nvSpPr>
        <p:spPr>
          <a:xfrm>
            <a:off x="8904312" y="5353880"/>
            <a:ext cx="2273878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进一法</a:t>
            </a:r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/>
      <p:bldP spid="12" grpId="0"/>
      <p:bldP spid="13" grpId="0"/>
      <p:bldP spid="15" grpId="0"/>
      <p:bldP spid="24" grpId="0"/>
      <p:bldP spid="30" grpId="0" animBg="1"/>
      <p:bldP spid="31" grpId="0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A0FD5F6-E585-5F89-4641-3313C3F16858}"/>
              </a:ext>
            </a:extLst>
          </p:cNvPr>
          <p:cNvSpPr txBox="1"/>
          <p:nvPr/>
        </p:nvSpPr>
        <p:spPr>
          <a:xfrm>
            <a:off x="695400" y="510115"/>
            <a:ext cx="10097690" cy="1931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烘焙（</a:t>
            </a:r>
            <a:r>
              <a:rPr lang="en-US" altLang="zh-CN" sz="3600" b="1" dirty="0" err="1">
                <a:solidFill>
                  <a:srgbClr val="231F20"/>
                </a:solidFill>
                <a:effectLst/>
                <a:latin typeface="+mn-lt"/>
                <a:ea typeface="+mn-ea"/>
              </a:rPr>
              <a:t>bèi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）小组做了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23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块蛋糕，每个盒子装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n-ea"/>
              </a:rPr>
              <a:t>块。可以装满几盒，还剩几块？装下全部蛋糕需要几个盒子？</a:t>
            </a:r>
            <a:endParaRPr lang="zh-CN" altLang="en-US" sz="4400" b="1" dirty="0">
              <a:latin typeface="+mn-lt"/>
              <a:ea typeface="+mn-ea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8FCD91B6-6026-F21B-DA5A-EA278918D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2591577"/>
            <a:ext cx="2177555" cy="70004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3CE5EE7-72AD-9DC3-7FDD-FB8BA738DC1E}"/>
              </a:ext>
            </a:extLst>
          </p:cNvPr>
          <p:cNvSpPr txBox="1"/>
          <p:nvPr/>
        </p:nvSpPr>
        <p:spPr>
          <a:xfrm>
            <a:off x="3544717" y="3284984"/>
            <a:ext cx="2232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23÷4=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C53FD88-B5B3-EDEA-0D78-4C8046B7008D}"/>
              </a:ext>
            </a:extLst>
          </p:cNvPr>
          <p:cNvSpPr txBox="1"/>
          <p:nvPr/>
        </p:nvSpPr>
        <p:spPr>
          <a:xfrm>
            <a:off x="5015880" y="3284984"/>
            <a:ext cx="4752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5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（盒）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楷体"/>
                <a:ea typeface="楷体"/>
                <a:cs typeface="+mn-cs"/>
              </a:rPr>
              <a:t>……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3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（</a:t>
            </a:r>
            <a:r>
              <a:rPr lang="zh-CN" altLang="en-US" sz="3600" dirty="0">
                <a:solidFill>
                  <a:srgbClr val="F00C08"/>
                </a:solidFill>
                <a:latin typeface="Times New Roman"/>
                <a:ea typeface="黑体"/>
              </a:rPr>
              <a:t>块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00C08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030A757-6E34-E457-6135-68187781A0F2}"/>
              </a:ext>
            </a:extLst>
          </p:cNvPr>
          <p:cNvSpPr txBox="1"/>
          <p:nvPr/>
        </p:nvSpPr>
        <p:spPr>
          <a:xfrm>
            <a:off x="3544717" y="4092909"/>
            <a:ext cx="3312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</a:t>
            </a:r>
            <a:r>
              <a:rPr lang="en-US" altLang="zh-CN" sz="3600" b="1" dirty="0">
                <a:solidFill>
                  <a:srgbClr val="3333CC"/>
                </a:solidFill>
                <a:latin typeface="+mn-lt"/>
                <a:ea typeface="+mj-ea"/>
              </a:rPr>
              <a:t>+1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=6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（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个</a:t>
            </a:r>
            <a:r>
              <a:rPr lang="zh-CN" altLang="en-US" sz="3600" b="1" dirty="0">
                <a:solidFill>
                  <a:srgbClr val="F00C08"/>
                </a:solidFill>
                <a:latin typeface="+mn-lt"/>
                <a:ea typeface="+mj-ea"/>
              </a:rPr>
              <a:t>）</a:t>
            </a:r>
            <a:endParaRPr lang="zh-CN" altLang="en-US" sz="3600" dirty="0">
              <a:solidFill>
                <a:srgbClr val="F00C08"/>
              </a:solidFill>
              <a:latin typeface="+mn-lt"/>
              <a:ea typeface="+mj-ea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B463D0A-8317-BCA9-2B06-9D7960DA7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4231" y="4580805"/>
            <a:ext cx="1778002" cy="1910773"/>
          </a:xfrm>
          <a:prstGeom prst="rect">
            <a:avLst/>
          </a:prstGeom>
        </p:spPr>
      </p:pic>
      <p:sp>
        <p:nvSpPr>
          <p:cNvPr id="7" name="圆角矩形标注 5">
            <a:extLst>
              <a:ext uri="{FF2B5EF4-FFF2-40B4-BE49-F238E27FC236}">
                <a16:creationId xmlns:a16="http://schemas.microsoft.com/office/drawing/2014/main" id="{911564A8-2165-896D-FC14-69BBA62D72AB}"/>
              </a:ext>
            </a:extLst>
          </p:cNvPr>
          <p:cNvSpPr/>
          <p:nvPr/>
        </p:nvSpPr>
        <p:spPr bwMode="auto">
          <a:xfrm>
            <a:off x="531292" y="3603987"/>
            <a:ext cx="2718203" cy="670034"/>
          </a:xfrm>
          <a:prstGeom prst="wedgeRoundRectCallout">
            <a:avLst>
              <a:gd name="adj1" fmla="val -28183"/>
              <a:gd name="adj2" fmla="val 8996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解答正确吗？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22E3BB-6539-C305-62E9-29EE011166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2DF"/>
              </a:clrFrom>
              <a:clrTo>
                <a:srgbClr val="FEF2D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3207" y="1973807"/>
            <a:ext cx="7536412" cy="11394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4C400B2-4E80-1311-1E76-3A44B696E1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920" y="4149080"/>
            <a:ext cx="1420788" cy="1598739"/>
          </a:xfrm>
          <a:prstGeom prst="rect">
            <a:avLst/>
          </a:prstGeom>
        </p:spPr>
      </p:pic>
      <p:sp>
        <p:nvSpPr>
          <p:cNvPr id="10" name="圆角矩形标注 5">
            <a:extLst>
              <a:ext uri="{FF2B5EF4-FFF2-40B4-BE49-F238E27FC236}">
                <a16:creationId xmlns:a16="http://schemas.microsoft.com/office/drawing/2014/main" id="{FEBB5CD7-772C-3625-1849-926BA80DAFA2}"/>
              </a:ext>
            </a:extLst>
          </p:cNvPr>
          <p:cNvSpPr/>
          <p:nvPr/>
        </p:nvSpPr>
        <p:spPr bwMode="auto">
          <a:xfrm>
            <a:off x="6240016" y="3967780"/>
            <a:ext cx="3782935" cy="1214334"/>
          </a:xfrm>
          <a:prstGeom prst="wedgeRoundRectCallout">
            <a:avLst>
              <a:gd name="adj1" fmla="val 61110"/>
              <a:gd name="adj2" fmla="val 365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4×5+3=23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（块），</a:t>
            </a:r>
          </a:p>
          <a:p>
            <a:pPr eaLnBrk="1" hangingPunct="1"/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解答正确。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7AC4CAA-2CA1-86F2-07F3-46196DFC0F65}"/>
              </a:ext>
            </a:extLst>
          </p:cNvPr>
          <p:cNvSpPr txBox="1"/>
          <p:nvPr/>
        </p:nvSpPr>
        <p:spPr>
          <a:xfrm>
            <a:off x="2485887" y="5269379"/>
            <a:ext cx="7767537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sz="3200" b="0" dirty="0"/>
              <a:t>口答：可以装满</a:t>
            </a:r>
            <a:r>
              <a:rPr lang="en-US" altLang="zh-CN" sz="3200" dirty="0"/>
              <a:t>5</a:t>
            </a:r>
            <a:r>
              <a:rPr lang="zh-CN" altLang="en-US" sz="3200" b="0" dirty="0"/>
              <a:t>盒，还剩</a:t>
            </a:r>
            <a:r>
              <a:rPr lang="en-US" altLang="zh-CN" sz="3200" dirty="0"/>
              <a:t>3</a:t>
            </a:r>
            <a:r>
              <a:rPr lang="zh-CN" altLang="en-US" sz="3200" b="0" dirty="0"/>
              <a:t>块。装下全部蛋糕需要</a:t>
            </a:r>
            <a:r>
              <a:rPr lang="en-US" altLang="zh-CN" sz="3200" dirty="0"/>
              <a:t>6</a:t>
            </a:r>
            <a:r>
              <a:rPr lang="zh-CN" altLang="en-US" sz="3200" b="0" dirty="0"/>
              <a:t>个盒子。</a:t>
            </a:r>
          </a:p>
        </p:txBody>
      </p:sp>
    </p:spTree>
    <p:extLst>
      <p:ext uri="{BB962C8B-B14F-4D97-AF65-F5344CB8AC3E}">
        <p14:creationId xmlns:p14="http://schemas.microsoft.com/office/powerpoint/2010/main" val="241967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EBF5F1B-2011-4666-A13E-403E579F6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0520" y="548680"/>
            <a:ext cx="1875080" cy="2015100"/>
          </a:xfrm>
          <a:prstGeom prst="rect">
            <a:avLst/>
          </a:prstGeom>
        </p:spPr>
      </p:pic>
      <p:sp>
        <p:nvSpPr>
          <p:cNvPr id="9" name="圆角矩形标注 5">
            <a:extLst>
              <a:ext uri="{FF2B5EF4-FFF2-40B4-BE49-F238E27FC236}">
                <a16:creationId xmlns:a16="http://schemas.microsoft.com/office/drawing/2014/main" id="{F37C7115-B59D-E323-7242-2D070FEEA597}"/>
              </a:ext>
            </a:extLst>
          </p:cNvPr>
          <p:cNvSpPr/>
          <p:nvPr/>
        </p:nvSpPr>
        <p:spPr bwMode="auto">
          <a:xfrm>
            <a:off x="2351584" y="645711"/>
            <a:ext cx="8517840" cy="670034"/>
          </a:xfrm>
          <a:prstGeom prst="wedgeRoundRectCallout">
            <a:avLst>
              <a:gd name="adj1" fmla="val -55213"/>
              <a:gd name="adj2" fmla="val 2917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想一想生活中有哪些问题要用“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进一法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”的？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A968FC4-619F-8238-0A91-034FAD987D49}"/>
              </a:ext>
            </a:extLst>
          </p:cNvPr>
          <p:cNvSpPr txBox="1"/>
          <p:nvPr/>
        </p:nvSpPr>
        <p:spPr>
          <a:xfrm>
            <a:off x="1019436" y="2660811"/>
            <a:ext cx="10153128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 dirty="0">
                <a:latin typeface="+mn-lt"/>
                <a:ea typeface="+mj-ea"/>
              </a:rPr>
              <a:t>        22</a:t>
            </a:r>
            <a:r>
              <a:rPr lang="zh-CN" altLang="en-US" sz="3600" dirty="0">
                <a:latin typeface="+mn-lt"/>
                <a:ea typeface="+mj-ea"/>
              </a:rPr>
              <a:t>个学生去划船，每条船最多坐</a:t>
            </a:r>
            <a:r>
              <a:rPr lang="en-US" altLang="zh-CN" sz="3600" b="1" dirty="0">
                <a:latin typeface="+mn-lt"/>
                <a:ea typeface="+mj-ea"/>
              </a:rPr>
              <a:t>4</a:t>
            </a:r>
            <a:r>
              <a:rPr lang="zh-CN" altLang="en-US" sz="3600" dirty="0">
                <a:latin typeface="+mn-lt"/>
                <a:ea typeface="+mj-ea"/>
              </a:rPr>
              <a:t>人。他们至少要租多少条船</a:t>
            </a:r>
            <a:r>
              <a:rPr lang="en-US" altLang="zh-CN" sz="3600" dirty="0">
                <a:latin typeface="+mn-lt"/>
                <a:ea typeface="+mj-ea"/>
              </a:rPr>
              <a:t>?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A41259B-40EF-DE73-DA95-2D6592324E28}"/>
              </a:ext>
            </a:extLst>
          </p:cNvPr>
          <p:cNvSpPr txBox="1"/>
          <p:nvPr/>
        </p:nvSpPr>
        <p:spPr>
          <a:xfrm>
            <a:off x="2507328" y="1844824"/>
            <a:ext cx="39964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租船、租车问题：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709F49E-0515-9742-861F-49744FEE202F}"/>
              </a:ext>
            </a:extLst>
          </p:cNvPr>
          <p:cNvSpPr txBox="1"/>
          <p:nvPr/>
        </p:nvSpPr>
        <p:spPr>
          <a:xfrm>
            <a:off x="2351584" y="4037375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22÷4=5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（条）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（人）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3D549C5-C1B1-12CE-5B70-72976888C7E1}"/>
              </a:ext>
            </a:extLst>
          </p:cNvPr>
          <p:cNvSpPr txBox="1"/>
          <p:nvPr/>
        </p:nvSpPr>
        <p:spPr>
          <a:xfrm>
            <a:off x="3213800" y="4803021"/>
            <a:ext cx="2880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5+1=6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（条）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1104A5E-2256-2765-416B-9F13AA155B16}"/>
              </a:ext>
            </a:extLst>
          </p:cNvPr>
          <p:cNvSpPr txBox="1"/>
          <p:nvPr/>
        </p:nvSpPr>
        <p:spPr>
          <a:xfrm>
            <a:off x="2351584" y="5568667"/>
            <a:ext cx="6346564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口答：他们至少要租</a:t>
            </a:r>
            <a:r>
              <a:rPr lang="en-US" altLang="zh-CN" dirty="0"/>
              <a:t>6</a:t>
            </a:r>
            <a:r>
              <a:rPr lang="zh-CN" altLang="en-US" b="0" dirty="0"/>
              <a:t>条船。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5" grpId="0"/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0C1700D-2136-9D7D-6309-91E3B9FB4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0520" y="548680"/>
            <a:ext cx="1875080" cy="2015100"/>
          </a:xfrm>
          <a:prstGeom prst="rect">
            <a:avLst/>
          </a:prstGeom>
        </p:spPr>
      </p:pic>
      <p:sp>
        <p:nvSpPr>
          <p:cNvPr id="3" name="圆角矩形标注 5">
            <a:extLst>
              <a:ext uri="{FF2B5EF4-FFF2-40B4-BE49-F238E27FC236}">
                <a16:creationId xmlns:a16="http://schemas.microsoft.com/office/drawing/2014/main" id="{9739F2B1-091B-98FA-9C19-16FC4E5BBC7E}"/>
              </a:ext>
            </a:extLst>
          </p:cNvPr>
          <p:cNvSpPr/>
          <p:nvPr/>
        </p:nvSpPr>
        <p:spPr bwMode="auto">
          <a:xfrm>
            <a:off x="2351584" y="645711"/>
            <a:ext cx="8517840" cy="670034"/>
          </a:xfrm>
          <a:prstGeom prst="wedgeRoundRectCallout">
            <a:avLst>
              <a:gd name="adj1" fmla="val -55213"/>
              <a:gd name="adj2" fmla="val 2917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想一想生活中有哪些问题要用“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进一法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”的？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3C54CF1-7ECA-9EA4-0DD2-DD3E3368F42F}"/>
              </a:ext>
            </a:extLst>
          </p:cNvPr>
          <p:cNvSpPr txBox="1"/>
          <p:nvPr/>
        </p:nvSpPr>
        <p:spPr>
          <a:xfrm>
            <a:off x="1019436" y="2660811"/>
            <a:ext cx="10153128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600" b="1" dirty="0">
                <a:latin typeface="+mn-lt"/>
                <a:ea typeface="+mj-ea"/>
              </a:rPr>
              <a:t>        </a:t>
            </a:r>
            <a:r>
              <a:rPr lang="zh-CN" altLang="en-US" sz="3600" dirty="0">
                <a:latin typeface="+mn-lt"/>
                <a:ea typeface="+mj-ea"/>
              </a:rPr>
              <a:t>有</a:t>
            </a:r>
            <a:r>
              <a:rPr lang="en-US" altLang="zh-CN" sz="3600" b="1" dirty="0">
                <a:latin typeface="+mn-lt"/>
                <a:ea typeface="+mj-ea"/>
              </a:rPr>
              <a:t>27</a:t>
            </a:r>
            <a:r>
              <a:rPr lang="zh-CN" altLang="en-US" sz="3600" dirty="0">
                <a:latin typeface="+mn-lt"/>
                <a:ea typeface="+mj-ea"/>
              </a:rPr>
              <a:t>箱菠萝，王叔叔每次最多能运</a:t>
            </a:r>
            <a:r>
              <a:rPr lang="en-US" altLang="zh-CN" sz="3600" b="1" dirty="0">
                <a:latin typeface="+mn-lt"/>
                <a:ea typeface="+mj-ea"/>
              </a:rPr>
              <a:t>8</a:t>
            </a:r>
            <a:r>
              <a:rPr lang="zh-CN" altLang="en-US" sz="3600" dirty="0">
                <a:latin typeface="+mn-lt"/>
                <a:ea typeface="+mj-ea"/>
              </a:rPr>
              <a:t>箱。至少要运多少次才能运完？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9F3B92F-6C0E-6DE9-3BCE-BB4ACE8CD342}"/>
              </a:ext>
            </a:extLst>
          </p:cNvPr>
          <p:cNvSpPr txBox="1"/>
          <p:nvPr/>
        </p:nvSpPr>
        <p:spPr>
          <a:xfrm>
            <a:off x="2507328" y="1844824"/>
            <a:ext cx="39964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运货问题：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E888366-C5DB-DB80-CC48-7920B1D83F77}"/>
              </a:ext>
            </a:extLst>
          </p:cNvPr>
          <p:cNvSpPr txBox="1"/>
          <p:nvPr/>
        </p:nvSpPr>
        <p:spPr>
          <a:xfrm>
            <a:off x="2351584" y="4135383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27÷8=3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（次）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（箱）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6BE826-6B4C-8077-BDE1-93A9AEA1C410}"/>
              </a:ext>
            </a:extLst>
          </p:cNvPr>
          <p:cNvSpPr txBox="1"/>
          <p:nvPr/>
        </p:nvSpPr>
        <p:spPr>
          <a:xfrm>
            <a:off x="3213800" y="4852025"/>
            <a:ext cx="28803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3+1=4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（次）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42A64A-81C6-4F71-2FD9-397A07841D3A}"/>
              </a:ext>
            </a:extLst>
          </p:cNvPr>
          <p:cNvSpPr txBox="1"/>
          <p:nvPr/>
        </p:nvSpPr>
        <p:spPr>
          <a:xfrm>
            <a:off x="2351584" y="5568667"/>
            <a:ext cx="7632848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口答：至少要运</a:t>
            </a:r>
            <a:r>
              <a:rPr lang="en-US" altLang="zh-CN" dirty="0"/>
              <a:t>4</a:t>
            </a:r>
            <a:r>
              <a:rPr lang="zh-CN" altLang="en-US" b="0" dirty="0"/>
              <a:t>次才能运完。</a:t>
            </a:r>
          </a:p>
        </p:txBody>
      </p:sp>
    </p:spTree>
    <p:extLst>
      <p:ext uri="{BB962C8B-B14F-4D97-AF65-F5344CB8AC3E}">
        <p14:creationId xmlns:p14="http://schemas.microsoft.com/office/powerpoint/2010/main" val="157036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3C326E38-BE57-1EF1-55A8-01E69747F5C6}"/>
              </a:ext>
            </a:extLst>
          </p:cNvPr>
          <p:cNvSpPr txBox="1"/>
          <p:nvPr/>
        </p:nvSpPr>
        <p:spPr>
          <a:xfrm>
            <a:off x="587388" y="1206583"/>
            <a:ext cx="1177330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面包房一炉烤了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个面包，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个装一盒，可以装满几盒？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658876C-EE55-B421-F6CD-2360806BAF4C}"/>
              </a:ext>
            </a:extLst>
          </p:cNvPr>
          <p:cNvSpPr txBox="1"/>
          <p:nvPr/>
        </p:nvSpPr>
        <p:spPr>
          <a:xfrm>
            <a:off x="587388" y="2026965"/>
            <a:ext cx="8680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一盒面包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元，用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元可以买几盒？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D31FA1C-D346-FAD2-8FE4-9F7B6A18E7B8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0EFBE94D-A91F-D7CC-6048-930C466D9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56" y="679614"/>
            <a:ext cx="32156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D0FFA04-ECA4-3696-C110-ECA96ECA8BD0}"/>
              </a:ext>
            </a:extLst>
          </p:cNvPr>
          <p:cNvSpPr txBox="1"/>
          <p:nvPr/>
        </p:nvSpPr>
        <p:spPr>
          <a:xfrm>
            <a:off x="1244668" y="2809542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20÷3=6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（盒）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（个）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89B308E3-9501-E52D-3CA1-9FE069B39D3E}"/>
              </a:ext>
            </a:extLst>
          </p:cNvPr>
          <p:cNvSpPr txBox="1"/>
          <p:nvPr/>
        </p:nvSpPr>
        <p:spPr>
          <a:xfrm>
            <a:off x="1244668" y="3592119"/>
            <a:ext cx="63465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30÷9=3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（盒）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（元）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E706F8F1-CF11-3463-3165-8E084B759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2424" y="3928126"/>
            <a:ext cx="1804041" cy="1879073"/>
          </a:xfrm>
          <a:prstGeom prst="rect">
            <a:avLst/>
          </a:prstGeom>
        </p:spPr>
      </p:pic>
      <p:sp>
        <p:nvSpPr>
          <p:cNvPr id="27" name="圆角矩形标注 5">
            <a:extLst>
              <a:ext uri="{FF2B5EF4-FFF2-40B4-BE49-F238E27FC236}">
                <a16:creationId xmlns:a16="http://schemas.microsoft.com/office/drawing/2014/main" id="{817167A9-856E-2A5A-48F2-B6303C04242A}"/>
              </a:ext>
            </a:extLst>
          </p:cNvPr>
          <p:cNvSpPr/>
          <p:nvPr/>
        </p:nvSpPr>
        <p:spPr bwMode="auto">
          <a:xfrm>
            <a:off x="7241149" y="2726056"/>
            <a:ext cx="3024335" cy="1199654"/>
          </a:xfrm>
          <a:prstGeom prst="wedgeRoundRectCallout">
            <a:avLst>
              <a:gd name="adj1" fmla="val 35363"/>
              <a:gd name="adj2" fmla="val 8492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剩下的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元钱不够买一盒。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88306C3F-ACC1-3A49-6B10-3EF83FB236F9}"/>
              </a:ext>
            </a:extLst>
          </p:cNvPr>
          <p:cNvSpPr txBox="1"/>
          <p:nvPr/>
        </p:nvSpPr>
        <p:spPr>
          <a:xfrm>
            <a:off x="619956" y="4374697"/>
            <a:ext cx="9508492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b="0" dirty="0"/>
              <a:t>口答：</a:t>
            </a:r>
            <a:r>
              <a:rPr lang="en-US" altLang="zh-CN" dirty="0"/>
              <a:t>20</a:t>
            </a:r>
            <a:r>
              <a:rPr lang="zh-CN" altLang="en-US" b="0" dirty="0"/>
              <a:t>个面包，</a:t>
            </a:r>
            <a:r>
              <a:rPr lang="en-US" altLang="zh-CN" dirty="0"/>
              <a:t>3</a:t>
            </a:r>
            <a:r>
              <a:rPr lang="zh-CN" altLang="en-US" b="0" dirty="0"/>
              <a:t>个装一盒，可以装满</a:t>
            </a:r>
            <a:r>
              <a:rPr lang="en-US" altLang="zh-CN" dirty="0"/>
              <a:t>6</a:t>
            </a:r>
            <a:r>
              <a:rPr lang="zh-CN" altLang="en-US" b="0" dirty="0"/>
              <a:t>盒。一盒面包</a:t>
            </a:r>
            <a:r>
              <a:rPr lang="en-US" altLang="zh-CN" dirty="0"/>
              <a:t>9</a:t>
            </a:r>
            <a:r>
              <a:rPr lang="zh-CN" altLang="en-US" b="0" dirty="0"/>
              <a:t>元，用</a:t>
            </a:r>
            <a:r>
              <a:rPr lang="en-US" altLang="zh-CN" dirty="0"/>
              <a:t>30</a:t>
            </a:r>
            <a:r>
              <a:rPr lang="zh-CN" altLang="en-US" b="0" dirty="0"/>
              <a:t>元可以买</a:t>
            </a:r>
            <a:r>
              <a:rPr lang="en-US" altLang="zh-CN" dirty="0"/>
              <a:t>3</a:t>
            </a:r>
            <a:r>
              <a:rPr lang="zh-CN" altLang="en-US" b="0" dirty="0"/>
              <a:t>盒。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56950A1-8353-90A3-7404-7F1242FD8FD2}"/>
              </a:ext>
            </a:extLst>
          </p:cNvPr>
          <p:cNvSpPr txBox="1"/>
          <p:nvPr/>
        </p:nvSpPr>
        <p:spPr>
          <a:xfrm>
            <a:off x="7616377" y="5614247"/>
            <a:ext cx="2273878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去尾法</a:t>
            </a:r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8" grpId="0"/>
      <p:bldP spid="22" grpId="0"/>
      <p:bldP spid="27" grpId="0" animBg="1"/>
      <p:bldP spid="29" grpId="0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C28D141-2ED0-6708-BCEC-889A2E5864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181"/>
          <a:stretch/>
        </p:blipFill>
        <p:spPr>
          <a:xfrm>
            <a:off x="6096000" y="1193599"/>
            <a:ext cx="5539553" cy="2577542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91222F9-060D-13CB-88E5-2A00D9762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6447" y="987441"/>
            <a:ext cx="5316609" cy="2989859"/>
          </a:xfrm>
          <a:prstGeom prst="rect">
            <a:avLst/>
          </a:prstGeom>
          <a:solidFill>
            <a:schemeClr val="bg1"/>
          </a:solidFill>
          <a:ln w="19050">
            <a:solidFill>
              <a:srgbClr val="3333CC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C0944E6-F991-4C97-BB16-41DAA36EB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7991" y="4207336"/>
            <a:ext cx="1735057" cy="2075441"/>
          </a:xfrm>
          <a:prstGeom prst="rect">
            <a:avLst/>
          </a:prstGeom>
        </p:spPr>
      </p:pic>
      <p:sp>
        <p:nvSpPr>
          <p:cNvPr id="11" name="圆角矩形标注 5">
            <a:extLst>
              <a:ext uri="{FF2B5EF4-FFF2-40B4-BE49-F238E27FC236}">
                <a16:creationId xmlns:a16="http://schemas.microsoft.com/office/drawing/2014/main" id="{3CFAB794-FDFE-0B08-2BCA-8CA5464B3B05}"/>
              </a:ext>
            </a:extLst>
          </p:cNvPr>
          <p:cNvSpPr/>
          <p:nvPr/>
        </p:nvSpPr>
        <p:spPr bwMode="auto">
          <a:xfrm>
            <a:off x="2999656" y="4280479"/>
            <a:ext cx="7344816" cy="1353794"/>
          </a:xfrm>
          <a:prstGeom prst="wedgeRoundRectCallout">
            <a:avLst>
              <a:gd name="adj1" fmla="val -57980"/>
              <a:gd name="adj2" fmla="val 2167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解决问题时，什么时候用“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进一法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”，什么时候用“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去尾法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”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?</a:t>
            </a:r>
            <a:endParaRPr lang="zh-CN" altLang="en-US" sz="3200" b="1" dirty="0">
              <a:latin typeface="+mn-lt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936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663A9AC5-9277-A156-8341-F520437C1087}"/>
              </a:ext>
            </a:extLst>
          </p:cNvPr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7408" y="0"/>
            <a:ext cx="8697721" cy="66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DC429F8-98F8-A321-4683-B319F3F248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996952"/>
            <a:ext cx="3299461" cy="354584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3BCDF02-77F5-8BAF-2924-773910D186B1}"/>
              </a:ext>
            </a:extLst>
          </p:cNvPr>
          <p:cNvSpPr txBox="1"/>
          <p:nvPr/>
        </p:nvSpPr>
        <p:spPr>
          <a:xfrm>
            <a:off x="1723991" y="2183646"/>
            <a:ext cx="6784554" cy="2687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 b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/>
              <a:t>        在实际生活中，我们用有余数的除法来解决问题时，需要根据实际情况对余数进行合理取舍，具体情况具体分析。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F0426F1-AD3F-53BF-1AF0-BCACF023EE32}"/>
              </a:ext>
            </a:extLst>
          </p:cNvPr>
          <p:cNvSpPr txBox="1"/>
          <p:nvPr/>
        </p:nvSpPr>
        <p:spPr bwMode="auto">
          <a:xfrm>
            <a:off x="1559496" y="1124744"/>
            <a:ext cx="30545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fontAlgn="auto" hangingPunct="1">
              <a:spcBef>
                <a:spcPts val="0"/>
              </a:spcBef>
              <a:spcAft>
                <a:spcPts val="0"/>
              </a:spcAft>
              <a:defRPr sz="3200" b="1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 w="12700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归纳总结</a:t>
            </a:r>
          </a:p>
        </p:txBody>
      </p:sp>
    </p:spTree>
    <p:extLst>
      <p:ext uri="{BB962C8B-B14F-4D97-AF65-F5344CB8AC3E}">
        <p14:creationId xmlns:p14="http://schemas.microsoft.com/office/powerpoint/2010/main" val="671017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198493"/>
            <a:ext cx="8549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0EA728-D9B3-4A1A-86CC-7D4EE1C8894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09545FD-FB2E-9689-5C6D-AAFB762ED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48" y="2416980"/>
            <a:ext cx="1500586" cy="2124992"/>
          </a:xfrm>
          <a:prstGeom prst="rect">
            <a:avLst/>
          </a:prstGeom>
        </p:spPr>
      </p:pic>
      <p:sp>
        <p:nvSpPr>
          <p:cNvPr id="17" name="圆角矩形标注 5">
            <a:extLst>
              <a:ext uri="{FF2B5EF4-FFF2-40B4-BE49-F238E27FC236}">
                <a16:creationId xmlns:a16="http://schemas.microsoft.com/office/drawing/2014/main" id="{30BA909B-4131-9CDA-E2D8-A98344B42776}"/>
              </a:ext>
            </a:extLst>
          </p:cNvPr>
          <p:cNvSpPr/>
          <p:nvPr/>
        </p:nvSpPr>
        <p:spPr bwMode="auto">
          <a:xfrm>
            <a:off x="2351584" y="2058760"/>
            <a:ext cx="9038996" cy="1374672"/>
          </a:xfrm>
          <a:prstGeom prst="wedgeRoundRectCallout">
            <a:avLst>
              <a:gd name="adj1" fmla="val -54592"/>
              <a:gd name="adj2" fmla="val 4088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解决问题时，要考虑实际情况，不同的情况要用不同的方法来解答。有时要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进一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，有时要</a:t>
            </a:r>
            <a:r>
              <a:rPr lang="zh-CN" altLang="en-US" sz="3200" b="1" dirty="0">
                <a:solidFill>
                  <a:srgbClr val="F00C08"/>
                </a:solidFill>
                <a:latin typeface="+mn-lt"/>
                <a:ea typeface="楷体" panose="02010609060101010101" pitchFamily="49" charset="-122"/>
              </a:rPr>
              <a:t>去尾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3AB7CCC3-04CA-30FE-9D8C-B5B8B6D3190A}"/>
              </a:ext>
            </a:extLst>
          </p:cNvPr>
          <p:cNvGrpSpPr/>
          <p:nvPr/>
        </p:nvGrpSpPr>
        <p:grpSpPr>
          <a:xfrm>
            <a:off x="2836573" y="3667616"/>
            <a:ext cx="3528392" cy="2383189"/>
            <a:chOff x="2836573" y="3667616"/>
            <a:chExt cx="3528392" cy="2383189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C5C89E9-2BC6-D6F5-7C53-311138D28BA5}"/>
                </a:ext>
              </a:extLst>
            </p:cNvPr>
            <p:cNvSpPr txBox="1"/>
            <p:nvPr/>
          </p:nvSpPr>
          <p:spPr>
            <a:xfrm>
              <a:off x="2836573" y="3667616"/>
              <a:ext cx="352839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3333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租船、租车问题</a:t>
              </a:r>
              <a:endParaRPr lang="en-US" altLang="zh-CN" sz="32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3200" b="1" dirty="0">
                  <a:solidFill>
                    <a:srgbClr val="3333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运货问题</a:t>
              </a:r>
            </a:p>
          </p:txBody>
        </p:sp>
        <p:sp>
          <p:nvSpPr>
            <p:cNvPr id="24" name="箭头: 下 23">
              <a:extLst>
                <a:ext uri="{FF2B5EF4-FFF2-40B4-BE49-F238E27FC236}">
                  <a16:creationId xmlns:a16="http://schemas.microsoft.com/office/drawing/2014/main" id="{0C77CF9C-DAA5-B787-D761-C20A1CA44345}"/>
                </a:ext>
              </a:extLst>
            </p:cNvPr>
            <p:cNvSpPr/>
            <p:nvPr/>
          </p:nvSpPr>
          <p:spPr>
            <a:xfrm>
              <a:off x="3700669" y="4817400"/>
              <a:ext cx="360040" cy="57606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7CF479A-0222-1608-F429-38DFBA781889}"/>
                </a:ext>
              </a:extLst>
            </p:cNvPr>
            <p:cNvSpPr txBox="1"/>
            <p:nvPr/>
          </p:nvSpPr>
          <p:spPr>
            <a:xfrm>
              <a:off x="2952179" y="5466030"/>
              <a:ext cx="1857019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进一法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50F739B9-26E7-E2C7-8C4C-9A680BE042B8}"/>
              </a:ext>
            </a:extLst>
          </p:cNvPr>
          <p:cNvGrpSpPr/>
          <p:nvPr/>
        </p:nvGrpSpPr>
        <p:grpSpPr>
          <a:xfrm>
            <a:off x="6747043" y="3667616"/>
            <a:ext cx="4408446" cy="2383189"/>
            <a:chOff x="6747043" y="3667616"/>
            <a:chExt cx="4408446" cy="2383189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1FE65654-8EDB-6743-C6D0-93AD81A5625A}"/>
                </a:ext>
              </a:extLst>
            </p:cNvPr>
            <p:cNvSpPr txBox="1"/>
            <p:nvPr/>
          </p:nvSpPr>
          <p:spPr>
            <a:xfrm>
              <a:off x="6747043" y="3667616"/>
              <a:ext cx="4408446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3200" b="1" dirty="0">
                  <a:solidFill>
                    <a:srgbClr val="3333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剪布做衣服问题</a:t>
              </a:r>
              <a:endParaRPr lang="en-US" altLang="zh-CN" sz="3200" b="1" dirty="0">
                <a:solidFill>
                  <a:srgbClr val="3333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3200" b="1" dirty="0">
                  <a:solidFill>
                    <a:srgbClr val="3333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用长跳绳剪短跳绳问题</a:t>
              </a:r>
            </a:p>
          </p:txBody>
        </p:sp>
        <p:sp>
          <p:nvSpPr>
            <p:cNvPr id="26" name="箭头: 下 25">
              <a:extLst>
                <a:ext uri="{FF2B5EF4-FFF2-40B4-BE49-F238E27FC236}">
                  <a16:creationId xmlns:a16="http://schemas.microsoft.com/office/drawing/2014/main" id="{6EBE2BF2-6B14-E25F-9DE6-FACE62F855D9}"/>
                </a:ext>
              </a:extLst>
            </p:cNvPr>
            <p:cNvSpPr/>
            <p:nvPr/>
          </p:nvSpPr>
          <p:spPr>
            <a:xfrm>
              <a:off x="8381189" y="4817400"/>
              <a:ext cx="360040" cy="57606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E97C7EA7-A3B1-6B1D-6D7C-D237DBFAA84E}"/>
                </a:ext>
              </a:extLst>
            </p:cNvPr>
            <p:cNvSpPr txBox="1"/>
            <p:nvPr/>
          </p:nvSpPr>
          <p:spPr>
            <a:xfrm>
              <a:off x="7632699" y="5466030"/>
              <a:ext cx="1857019" cy="584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去尾法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48A9AA-4295-FB03-4A29-525ED2256FEA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1453</TotalTime>
  <Words>775</Words>
  <Application>Microsoft Office PowerPoint</Application>
  <PresentationFormat>宽屏</PresentationFormat>
  <Paragraphs>84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61</cp:revision>
  <dcterms:created xsi:type="dcterms:W3CDTF">2015-08-27T07:30:00Z</dcterms:created>
  <dcterms:modified xsi:type="dcterms:W3CDTF">2025-12-11T10:04:33Z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