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263" r:id="rId2"/>
    <p:sldId id="368" r:id="rId3"/>
    <p:sldId id="383" r:id="rId4"/>
    <p:sldId id="387" r:id="rId5"/>
    <p:sldId id="344" r:id="rId6"/>
    <p:sldId id="370" r:id="rId7"/>
    <p:sldId id="369" r:id="rId8"/>
    <p:sldId id="384" r:id="rId9"/>
    <p:sldId id="373" r:id="rId10"/>
    <p:sldId id="386" r:id="rId11"/>
    <p:sldId id="374" r:id="rId12"/>
    <p:sldId id="385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60" y="99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419064" y="3246196"/>
            <a:ext cx="93538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解决问题（</a:t>
            </a:r>
            <a:r>
              <a:rPr lang="en-US" altLang="zh-CN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741E49D-8563-FFDD-9498-94F9212CE56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游戏导入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06CFFB8-63A4-ED8A-81B1-1C546E523AA4}"/>
              </a:ext>
            </a:extLst>
          </p:cNvPr>
          <p:cNvSpPr txBox="1"/>
          <p:nvPr/>
        </p:nvSpPr>
        <p:spPr>
          <a:xfrm>
            <a:off x="551384" y="1207205"/>
            <a:ext cx="54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600" b="1" i="0" dirty="0">
                <a:solidFill>
                  <a:srgbClr val="3333C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游戏：你来说，我来找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F405824-DC07-E93A-8E1D-6F54CDBFC814}"/>
              </a:ext>
            </a:extLst>
          </p:cNvPr>
          <p:cNvSpPr txBox="1"/>
          <p:nvPr/>
        </p:nvSpPr>
        <p:spPr>
          <a:xfrm>
            <a:off x="623392" y="1988840"/>
            <a:ext cx="10945216" cy="1745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en-US" altLang="zh-CN" sz="3200" dirty="0">
                <a:latin typeface="+mn-lt"/>
                <a:ea typeface="+mj-ea"/>
              </a:rPr>
              <a:t>.</a:t>
            </a:r>
            <a:r>
              <a:rPr lang="zh-CN" altLang="en-US" sz="3200" dirty="0">
                <a:latin typeface="+mn-lt"/>
                <a:ea typeface="+mj-ea"/>
              </a:rPr>
              <a:t>准备：伸出左手，从大拇指开始数起，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2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3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dirty="0">
                <a:latin typeface="+mn-lt"/>
                <a:ea typeface="+mj-ea"/>
              </a:rPr>
              <a:t>，当数完小拇指后，再又从大拇指开始数起，</a:t>
            </a:r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7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8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9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10</a:t>
            </a:r>
            <a:r>
              <a:rPr lang="zh-CN" altLang="en-US" sz="3200" dirty="0">
                <a:latin typeface="+mn-lt"/>
                <a:ea typeface="+mj-ea"/>
              </a:rPr>
              <a:t>，按这样的顺序，一轮一轮地数下去。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1ABBB9A-7458-F690-12C4-BB90DDA521C5}"/>
              </a:ext>
            </a:extLst>
          </p:cNvPr>
          <p:cNvSpPr txBox="1"/>
          <p:nvPr/>
        </p:nvSpPr>
        <p:spPr>
          <a:xfrm>
            <a:off x="623392" y="3869878"/>
            <a:ext cx="6552728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200" b="1"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b="0" dirty="0"/>
              <a:t>玩法：一人报任意数，其他人快速指出对应手指。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8A20A2-0092-106A-49B2-7F75C934E7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20333" y="3284984"/>
            <a:ext cx="3988235" cy="311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8AF700-8EEF-648A-D997-111AC1A403E9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D8EAF3C-E0FC-3C91-A6C6-5411851F3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908720"/>
            <a:ext cx="904663" cy="9046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9E28FD1-094A-C0EA-5EB6-57DB2357600B}"/>
              </a:ext>
            </a:extLst>
          </p:cNvPr>
          <p:cNvSpPr txBox="1"/>
          <p:nvPr/>
        </p:nvSpPr>
        <p:spPr>
          <a:xfrm>
            <a:off x="1997869" y="1037885"/>
            <a:ext cx="94330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按照下面的规律摆下去，第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面小旗是什么颜色的？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39C41D1-F8AC-C795-8D26-22D6312CE5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84" y="2228045"/>
            <a:ext cx="10076033" cy="114385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CF0B00B-79A3-B9B2-F258-7384CFF18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00" y="3497925"/>
            <a:ext cx="2160240" cy="69436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913FEBD-B403-F26D-1B07-5AF107C0C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41" y="4446051"/>
            <a:ext cx="1364169" cy="1931811"/>
          </a:xfrm>
          <a:prstGeom prst="rect">
            <a:avLst/>
          </a:prstGeom>
        </p:spPr>
      </p:pic>
      <p:sp>
        <p:nvSpPr>
          <p:cNvPr id="11" name="圆角矩形标注 5">
            <a:extLst>
              <a:ext uri="{FF2B5EF4-FFF2-40B4-BE49-F238E27FC236}">
                <a16:creationId xmlns:a16="http://schemas.microsoft.com/office/drawing/2014/main" id="{65BAC714-5821-B6D2-0FB4-8882C01DE5F6}"/>
              </a:ext>
            </a:extLst>
          </p:cNvPr>
          <p:cNvSpPr/>
          <p:nvPr/>
        </p:nvSpPr>
        <p:spPr bwMode="auto">
          <a:xfrm>
            <a:off x="2639616" y="4365104"/>
            <a:ext cx="3744416" cy="1728192"/>
          </a:xfrm>
          <a:prstGeom prst="wedgeRoundRectCallout">
            <a:avLst>
              <a:gd name="adj1" fmla="val -62201"/>
              <a:gd name="adj2" fmla="val 807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小旗是按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黄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红这样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面为一组的规律排列的。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A40555B9-7C2A-6F52-6E0C-402E7F5C28F7}"/>
              </a:ext>
            </a:extLst>
          </p:cNvPr>
          <p:cNvSpPr/>
          <p:nvPr/>
        </p:nvSpPr>
        <p:spPr>
          <a:xfrm>
            <a:off x="1082040" y="2228045"/>
            <a:ext cx="2198370" cy="1143857"/>
          </a:xfrm>
          <a:prstGeom prst="roundRect">
            <a:avLst>
              <a:gd name="adj" fmla="val 1000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8BC60A5-2A4D-B6C8-4BA5-7BED05FC1E6E}"/>
              </a:ext>
            </a:extLst>
          </p:cNvPr>
          <p:cNvSpPr/>
          <p:nvPr/>
        </p:nvSpPr>
        <p:spPr>
          <a:xfrm>
            <a:off x="3318295" y="2228045"/>
            <a:ext cx="2198370" cy="1143857"/>
          </a:xfrm>
          <a:prstGeom prst="roundRect">
            <a:avLst>
              <a:gd name="adj" fmla="val 1000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46B5585C-B6B1-FF81-A231-FBF33391C84B}"/>
              </a:ext>
            </a:extLst>
          </p:cNvPr>
          <p:cNvSpPr/>
          <p:nvPr/>
        </p:nvSpPr>
        <p:spPr>
          <a:xfrm>
            <a:off x="5554550" y="2228045"/>
            <a:ext cx="2198370" cy="1143857"/>
          </a:xfrm>
          <a:prstGeom prst="roundRect">
            <a:avLst>
              <a:gd name="adj" fmla="val 1000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E5231F5-BE5B-327B-7C6F-1F607EFE9274}"/>
              </a:ext>
            </a:extLst>
          </p:cNvPr>
          <p:cNvSpPr/>
          <p:nvPr/>
        </p:nvSpPr>
        <p:spPr>
          <a:xfrm>
            <a:off x="7790806" y="2228045"/>
            <a:ext cx="2198370" cy="1143857"/>
          </a:xfrm>
          <a:prstGeom prst="roundRect">
            <a:avLst>
              <a:gd name="adj" fmla="val 10005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CD8494B4-56E5-D854-7F8F-4063852DC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292" y="4619787"/>
            <a:ext cx="1562867" cy="1758613"/>
          </a:xfrm>
          <a:prstGeom prst="rect">
            <a:avLst/>
          </a:prstGeom>
        </p:spPr>
      </p:pic>
      <p:sp>
        <p:nvSpPr>
          <p:cNvPr id="17" name="圆角矩形标注 5">
            <a:extLst>
              <a:ext uri="{FF2B5EF4-FFF2-40B4-BE49-F238E27FC236}">
                <a16:creationId xmlns:a16="http://schemas.microsoft.com/office/drawing/2014/main" id="{126760D8-4B92-1A89-5388-D000484099EE}"/>
              </a:ext>
            </a:extLst>
          </p:cNvPr>
          <p:cNvSpPr/>
          <p:nvPr/>
        </p:nvSpPr>
        <p:spPr bwMode="auto">
          <a:xfrm>
            <a:off x="6653735" y="4036522"/>
            <a:ext cx="2835923" cy="1728192"/>
          </a:xfrm>
          <a:prstGeom prst="wedgeRoundRectCallout">
            <a:avLst>
              <a:gd name="adj1" fmla="val 65139"/>
              <a:gd name="adj2" fmla="val 390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想知道第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面小旗应该是什么颜色。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D14548E-3317-C36E-4513-C44F2EE9B6AB}"/>
              </a:ext>
            </a:extLst>
          </p:cNvPr>
          <p:cNvSpPr txBox="1"/>
          <p:nvPr/>
        </p:nvSpPr>
        <p:spPr>
          <a:xfrm>
            <a:off x="3110124" y="3552718"/>
            <a:ext cx="4354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一组：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1+2=3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（面）</a:t>
            </a:r>
          </a:p>
        </p:txBody>
      </p:sp>
    </p:spTree>
    <p:extLst>
      <p:ext uri="{BB962C8B-B14F-4D97-AF65-F5344CB8AC3E}">
        <p14:creationId xmlns:p14="http://schemas.microsoft.com/office/powerpoint/2010/main" val="401530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588D1-1AAF-5AA8-FA98-E8B5240F9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68BC8E9-9F2B-6F5D-E2B8-14DB0C7B09D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3530213"/>
            <a:ext cx="2154977" cy="69436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44F8DB5-0F91-A365-FECC-4B59FDACDE7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04ECD7-273C-6C15-7E8A-BFD5FD56F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908720"/>
            <a:ext cx="904663" cy="9046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48F1738-C1C1-2B4D-C326-4EBD08C198BA}"/>
              </a:ext>
            </a:extLst>
          </p:cNvPr>
          <p:cNvSpPr txBox="1"/>
          <p:nvPr/>
        </p:nvSpPr>
        <p:spPr>
          <a:xfrm>
            <a:off x="1997869" y="1037885"/>
            <a:ext cx="94330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按照下面的规律摆下去，第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面小旗是什么颜色的？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65E5B9D-7A8D-8893-39B3-59D62F030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84" y="2228045"/>
            <a:ext cx="10076033" cy="114385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BE66472-C3CA-542B-6506-CE93F0574355}"/>
              </a:ext>
            </a:extLst>
          </p:cNvPr>
          <p:cNvSpPr txBox="1"/>
          <p:nvPr/>
        </p:nvSpPr>
        <p:spPr>
          <a:xfrm>
            <a:off x="1127448" y="4382889"/>
            <a:ext cx="10076032" cy="156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lnSpc>
                <a:spcPct val="120000"/>
              </a:lnSpc>
              <a:defRPr sz="3600" b="1">
                <a:solidFill>
                  <a:srgbClr val="3366FF"/>
                </a:solidFill>
                <a:latin typeface="+mn-lt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457200" defTabSz="914400" eaLnBrk="1" latinLnBrk="0" hangingPunct="1">
              <a:defRPr sz="1800">
                <a:latin typeface="+mn-lt"/>
                <a:ea typeface="+mn-ea"/>
              </a:defRPr>
            </a:lvl2pPr>
            <a:lvl3pPr marL="914400" defTabSz="914400" eaLnBrk="1" latinLnBrk="0" hangingPunct="1">
              <a:defRPr sz="1800">
                <a:latin typeface="+mn-lt"/>
                <a:ea typeface="+mn-ea"/>
              </a:defRPr>
            </a:lvl3pPr>
            <a:lvl4pPr marL="1371600" defTabSz="914400" eaLnBrk="1" latinLnBrk="0" hangingPunct="1">
              <a:defRPr sz="1800">
                <a:latin typeface="+mn-lt"/>
                <a:ea typeface="+mn-ea"/>
              </a:defRPr>
            </a:lvl4pPr>
            <a:lvl5pPr marL="1828800" defTabSz="914400" eaLnBrk="1" latinLnBrk="0" hangingPunct="1">
              <a:defRPr sz="1800">
                <a:latin typeface="+mn-lt"/>
                <a:ea typeface="+mn-ea"/>
              </a:defRPr>
            </a:lvl5pPr>
            <a:lvl6pPr marL="2286000" defTabSz="914400">
              <a:defRPr sz="1800">
                <a:latin typeface="+mn-lt"/>
                <a:ea typeface="+mn-ea"/>
              </a:defRPr>
            </a:lvl6pPr>
            <a:lvl7pPr marL="2743200" defTabSz="914400">
              <a:defRPr sz="1800">
                <a:latin typeface="+mn-lt"/>
                <a:ea typeface="+mn-ea"/>
              </a:defRPr>
            </a:lvl7pPr>
            <a:lvl8pPr marL="3200400" defTabSz="914400">
              <a:defRPr sz="1800">
                <a:latin typeface="+mn-lt"/>
                <a:ea typeface="+mn-ea"/>
              </a:defRPr>
            </a:lvl8pPr>
            <a:lvl9pPr marL="3657600" defTabSz="914400">
              <a:defRPr sz="1800">
                <a:latin typeface="+mn-lt"/>
                <a:ea typeface="+mn-ea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</a:rPr>
              <a:t>小组合作：</a:t>
            </a:r>
            <a:r>
              <a:rPr lang="zh-CN" altLang="en-US" dirty="0">
                <a:latin typeface="Arial" panose="020B0604020202020204" pitchFamily="34" charset="0"/>
              </a:rPr>
              <a:t>怎样解决这个问题？</a:t>
            </a:r>
            <a:endParaRPr lang="en-US" altLang="zh-CN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（温馨提示：可以用</a:t>
            </a:r>
            <a:r>
              <a:rPr lang="zh-CN" altLang="en-US" sz="3200" dirty="0">
                <a:latin typeface="Arial" panose="020B0604020202020204" pitchFamily="34" charset="0"/>
              </a:rPr>
              <a:t>画一画</a:t>
            </a:r>
            <a:r>
              <a:rPr lang="zh-CN" alt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3200" dirty="0">
                <a:latin typeface="Arial" panose="020B0604020202020204" pitchFamily="34" charset="0"/>
              </a:rPr>
              <a:t>摆一摆</a:t>
            </a:r>
            <a:r>
              <a:rPr lang="zh-CN" alt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、</a:t>
            </a:r>
            <a:r>
              <a:rPr lang="zh-CN" altLang="en-US" sz="3200" dirty="0">
                <a:latin typeface="Arial" panose="020B0604020202020204" pitchFamily="34" charset="0"/>
              </a:rPr>
              <a:t>算一算</a:t>
            </a:r>
            <a:r>
              <a:rPr lang="zh-CN" altLang="en-US" sz="3200" dirty="0">
                <a:solidFill>
                  <a:schemeClr val="tx1"/>
                </a:solidFill>
                <a:latin typeface="Arial" panose="020B0604020202020204" pitchFamily="34" charset="0"/>
              </a:rPr>
              <a:t>等方法。）</a:t>
            </a:r>
          </a:p>
        </p:txBody>
      </p:sp>
    </p:spTree>
    <p:extLst>
      <p:ext uri="{BB962C8B-B14F-4D97-AF65-F5344CB8AC3E}">
        <p14:creationId xmlns:p14="http://schemas.microsoft.com/office/powerpoint/2010/main" val="3884972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68E6BB7-6C57-267B-9FD7-5C122E024353}"/>
              </a:ext>
            </a:extLst>
          </p:cNvPr>
          <p:cNvSpPr txBox="1"/>
          <p:nvPr/>
        </p:nvSpPr>
        <p:spPr>
          <a:xfrm>
            <a:off x="728242" y="548680"/>
            <a:ext cx="10735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按照下面的规律摆下去，第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面小旗是什么颜色的？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7319FD8-45F8-50CA-0C47-6D97DF49B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864" y="1340768"/>
            <a:ext cx="7570273" cy="85939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D9162C2-67E1-B315-E60D-5E64F787EAF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2246792"/>
            <a:ext cx="2154977" cy="69436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3F84F0A-2CA7-BDFB-A4E1-5474B99BD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7608" y="4166003"/>
            <a:ext cx="6089374" cy="78126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2DAEA9-0BAC-1169-A5EE-18A3858FFB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85" y="3200097"/>
            <a:ext cx="1364169" cy="1931811"/>
          </a:xfrm>
          <a:prstGeom prst="rect">
            <a:avLst/>
          </a:prstGeom>
        </p:spPr>
      </p:pic>
      <p:sp>
        <p:nvSpPr>
          <p:cNvPr id="8" name="圆角矩形标注 5">
            <a:extLst>
              <a:ext uri="{FF2B5EF4-FFF2-40B4-BE49-F238E27FC236}">
                <a16:creationId xmlns:a16="http://schemas.microsoft.com/office/drawing/2014/main" id="{2FEB5BD8-C0D3-6E19-C672-8E84BFA27070}"/>
              </a:ext>
            </a:extLst>
          </p:cNvPr>
          <p:cNvSpPr/>
          <p:nvPr/>
        </p:nvSpPr>
        <p:spPr bwMode="auto">
          <a:xfrm>
            <a:off x="2349890" y="3251888"/>
            <a:ext cx="2808312" cy="649603"/>
          </a:xfrm>
          <a:prstGeom prst="wedgeRoundRectCallout">
            <a:avLst>
              <a:gd name="adj1" fmla="val -60811"/>
              <a:gd name="adj2" fmla="val 3804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我来画一画。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B5E76107-6359-DCDD-35BA-8D0689683C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66814" y="4166003"/>
            <a:ext cx="2041728" cy="78126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50FE16D-9272-5BB6-39A1-13338C675AD6}"/>
              </a:ext>
            </a:extLst>
          </p:cNvPr>
          <p:cNvSpPr txBox="1"/>
          <p:nvPr/>
        </p:nvSpPr>
        <p:spPr>
          <a:xfrm>
            <a:off x="3347264" y="245490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画图法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23754D26-5558-CE3A-1296-C65A2BE1EB3E}"/>
              </a:ext>
            </a:extLst>
          </p:cNvPr>
          <p:cNvSpPr/>
          <p:nvPr/>
        </p:nvSpPr>
        <p:spPr>
          <a:xfrm>
            <a:off x="2589708" y="4166003"/>
            <a:ext cx="1486613" cy="800923"/>
          </a:xfrm>
          <a:prstGeom prst="roundRect">
            <a:avLst>
              <a:gd name="adj" fmla="val 13741"/>
            </a:avLst>
          </a:prstGeom>
          <a:noFill/>
          <a:ln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B6864F47-630C-309B-44F6-52EBB22B2848}"/>
              </a:ext>
            </a:extLst>
          </p:cNvPr>
          <p:cNvSpPr/>
          <p:nvPr/>
        </p:nvSpPr>
        <p:spPr>
          <a:xfrm>
            <a:off x="4113448" y="4166003"/>
            <a:ext cx="1486613" cy="800923"/>
          </a:xfrm>
          <a:prstGeom prst="roundRect">
            <a:avLst>
              <a:gd name="adj" fmla="val 13741"/>
            </a:avLst>
          </a:prstGeom>
          <a:noFill/>
          <a:ln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BA5E8C3E-9A88-DA9A-A5C0-C44C265C0BA5}"/>
              </a:ext>
            </a:extLst>
          </p:cNvPr>
          <p:cNvSpPr/>
          <p:nvPr/>
        </p:nvSpPr>
        <p:spPr>
          <a:xfrm>
            <a:off x="5637188" y="4166003"/>
            <a:ext cx="1486613" cy="800923"/>
          </a:xfrm>
          <a:prstGeom prst="roundRect">
            <a:avLst>
              <a:gd name="adj" fmla="val 13741"/>
            </a:avLst>
          </a:prstGeom>
          <a:noFill/>
          <a:ln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4A781905-7B6C-26FD-A58C-0A545AD7785D}"/>
              </a:ext>
            </a:extLst>
          </p:cNvPr>
          <p:cNvSpPr/>
          <p:nvPr/>
        </p:nvSpPr>
        <p:spPr>
          <a:xfrm>
            <a:off x="7160928" y="4166003"/>
            <a:ext cx="1486613" cy="800923"/>
          </a:xfrm>
          <a:prstGeom prst="roundRect">
            <a:avLst>
              <a:gd name="adj" fmla="val 13741"/>
            </a:avLst>
          </a:prstGeom>
          <a:noFill/>
          <a:ln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ECA837A-38A0-D258-7C56-C3E951AA23C9}"/>
              </a:ext>
            </a:extLst>
          </p:cNvPr>
          <p:cNvGrpSpPr/>
          <p:nvPr/>
        </p:nvGrpSpPr>
        <p:grpSpPr>
          <a:xfrm>
            <a:off x="7758723" y="5091288"/>
            <a:ext cx="1281120" cy="1309204"/>
            <a:chOff x="7758723" y="5091288"/>
            <a:chExt cx="1281120" cy="1309204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16A67D6-214F-F90B-C154-C68C289DE457}"/>
                </a:ext>
              </a:extLst>
            </p:cNvPr>
            <p:cNvSpPr txBox="1"/>
            <p:nvPr/>
          </p:nvSpPr>
          <p:spPr>
            <a:xfrm>
              <a:off x="7758723" y="5877272"/>
              <a:ext cx="1281120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2800" dirty="0">
                  <a:latin typeface="+mj-ea"/>
                  <a:ea typeface="+mj-ea"/>
                </a:rPr>
                <a:t>第</a:t>
              </a:r>
              <a:r>
                <a:rPr lang="en-US" altLang="zh-CN" sz="2800" b="1" dirty="0">
                  <a:latin typeface="+mn-lt"/>
                </a:rPr>
                <a:t>12</a:t>
              </a:r>
              <a:r>
                <a:rPr lang="zh-CN" altLang="en-US" sz="2800" dirty="0">
                  <a:latin typeface="+mj-ea"/>
                  <a:ea typeface="+mj-ea"/>
                </a:rPr>
                <a:t>面</a:t>
              </a:r>
            </a:p>
          </p:txBody>
        </p: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44789460-EF48-B113-9E34-533AF3F28A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9283" y="5091288"/>
              <a:ext cx="0" cy="82945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D7B854BD-DFB3-7E70-4396-1315A06F2300}"/>
              </a:ext>
            </a:extLst>
          </p:cNvPr>
          <p:cNvSpPr/>
          <p:nvPr/>
        </p:nvSpPr>
        <p:spPr>
          <a:xfrm>
            <a:off x="8689113" y="4166003"/>
            <a:ext cx="1486613" cy="800923"/>
          </a:xfrm>
          <a:prstGeom prst="roundRect">
            <a:avLst>
              <a:gd name="adj" fmla="val 13741"/>
            </a:avLst>
          </a:prstGeom>
          <a:noFill/>
          <a:ln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D889E8E-E496-B1D1-2B70-4774AC2CB633}"/>
              </a:ext>
            </a:extLst>
          </p:cNvPr>
          <p:cNvGrpSpPr/>
          <p:nvPr/>
        </p:nvGrpSpPr>
        <p:grpSpPr>
          <a:xfrm>
            <a:off x="9768408" y="5091288"/>
            <a:ext cx="1281120" cy="1309204"/>
            <a:chOff x="7758723" y="5091288"/>
            <a:chExt cx="1281120" cy="1309204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245F064-D832-7CE9-6F13-B778FD2E5FB6}"/>
                </a:ext>
              </a:extLst>
            </p:cNvPr>
            <p:cNvSpPr txBox="1"/>
            <p:nvPr/>
          </p:nvSpPr>
          <p:spPr>
            <a:xfrm>
              <a:off x="7758723" y="5877272"/>
              <a:ext cx="1281120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2800" dirty="0">
                  <a:latin typeface="+mj-ea"/>
                  <a:ea typeface="+mj-ea"/>
                </a:rPr>
                <a:t>第</a:t>
              </a:r>
              <a:r>
                <a:rPr lang="en-US" altLang="zh-CN" sz="2800" b="1" dirty="0">
                  <a:latin typeface="+mn-lt"/>
                </a:rPr>
                <a:t>16</a:t>
              </a:r>
              <a:r>
                <a:rPr lang="zh-CN" altLang="en-US" sz="2800" dirty="0">
                  <a:latin typeface="+mj-ea"/>
                  <a:ea typeface="+mj-ea"/>
                </a:rPr>
                <a:t>面</a:t>
              </a:r>
            </a:p>
          </p:txBody>
        </p: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5D983952-9E3A-E780-B43C-75D9F5117C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9283" y="5091288"/>
              <a:ext cx="0" cy="82945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7" grpId="0" animBg="1"/>
      <p:bldP spid="18" grpId="0" animBg="1"/>
      <p:bldP spid="19" grpId="0" animBg="1"/>
      <p:bldP spid="20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7CA1FE-D150-2AF3-B102-18639B2FF600}"/>
              </a:ext>
            </a:extLst>
          </p:cNvPr>
          <p:cNvSpPr txBox="1"/>
          <p:nvPr/>
        </p:nvSpPr>
        <p:spPr>
          <a:xfrm>
            <a:off x="728242" y="548680"/>
            <a:ext cx="10735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按照下面的规律摆下去，第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面小旗是什么颜色的？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345487-275C-6EB3-1017-58929B58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864" y="1340768"/>
            <a:ext cx="7570273" cy="8593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8981155-311B-E3D0-4893-F687D8A2E9E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2246792"/>
            <a:ext cx="2154977" cy="69436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8AD948A-A3DB-6FAB-0B5C-670E0854B449}"/>
              </a:ext>
            </a:extLst>
          </p:cNvPr>
          <p:cNvSpPr txBox="1"/>
          <p:nvPr/>
        </p:nvSpPr>
        <p:spPr>
          <a:xfrm>
            <a:off x="3347264" y="245490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列举法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EE61B8E7-AFD3-36D5-1FE9-8422326FB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968" y="3432198"/>
            <a:ext cx="1884640" cy="66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黄</a:t>
            </a:r>
            <a:r>
              <a:rPr lang="zh-CN" altLang="en-US" sz="36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红红</a:t>
            </a:r>
            <a:endParaRPr lang="en-US" altLang="zh-CN" sz="3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270C0A3-5DEE-B187-EE0C-D2DEF72C99B6}"/>
              </a:ext>
            </a:extLst>
          </p:cNvPr>
          <p:cNvGrpSpPr/>
          <p:nvPr/>
        </p:nvGrpSpPr>
        <p:grpSpPr>
          <a:xfrm>
            <a:off x="623392" y="3432198"/>
            <a:ext cx="1884640" cy="1494297"/>
            <a:chOff x="623392" y="3432198"/>
            <a:chExt cx="1884640" cy="1494297"/>
          </a:xfrm>
        </p:grpSpPr>
        <p:sp>
          <p:nvSpPr>
            <p:cNvPr id="15" name="TextBox 3">
              <a:extLst>
                <a:ext uri="{FF2B5EF4-FFF2-40B4-BE49-F238E27FC236}">
                  <a16:creationId xmlns:a16="http://schemas.microsoft.com/office/drawing/2014/main" id="{6532DC99-5173-7D44-10E4-64E871AA82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392" y="343219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黄红红</a:t>
              </a:r>
              <a:endPara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" name="TextBox 3">
              <a:extLst>
                <a:ext uri="{FF2B5EF4-FFF2-40B4-BE49-F238E27FC236}">
                  <a16:creationId xmlns:a16="http://schemas.microsoft.com/office/drawing/2014/main" id="{F4E90F81-FCA3-B20E-B435-D71B142B80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392" y="425765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2E3B447-2E93-6E52-359D-45C32D8D7B6D}"/>
              </a:ext>
            </a:extLst>
          </p:cNvPr>
          <p:cNvGrpSpPr/>
          <p:nvPr/>
        </p:nvGrpSpPr>
        <p:grpSpPr>
          <a:xfrm>
            <a:off x="2435507" y="3432198"/>
            <a:ext cx="1888410" cy="1494297"/>
            <a:chOff x="2435507" y="3432198"/>
            <a:chExt cx="1888410" cy="1494297"/>
          </a:xfrm>
        </p:grpSpPr>
        <p:sp>
          <p:nvSpPr>
            <p:cNvPr id="16" name="TextBox 3">
              <a:extLst>
                <a:ext uri="{FF2B5EF4-FFF2-40B4-BE49-F238E27FC236}">
                  <a16:creationId xmlns:a16="http://schemas.microsoft.com/office/drawing/2014/main" id="{B96E114F-7F70-DC1E-2DCB-6296910711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5507" y="343219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黄红红</a:t>
              </a:r>
              <a:endPara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9" name="TextBox 3">
              <a:extLst>
                <a:ext uri="{FF2B5EF4-FFF2-40B4-BE49-F238E27FC236}">
                  <a16:creationId xmlns:a16="http://schemas.microsoft.com/office/drawing/2014/main" id="{D65D5B86-5861-58E1-CAFF-DE54A158EC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9277" y="425765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6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744C4484-787A-155A-A422-FE615C549672}"/>
              </a:ext>
            </a:extLst>
          </p:cNvPr>
          <p:cNvGrpSpPr/>
          <p:nvPr/>
        </p:nvGrpSpPr>
        <p:grpSpPr>
          <a:xfrm>
            <a:off x="4247622" y="3432198"/>
            <a:ext cx="1890720" cy="1494297"/>
            <a:chOff x="4247622" y="3432198"/>
            <a:chExt cx="1890720" cy="1494297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FD228751-B9F4-50C7-2EEE-AA3F78174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7622" y="343219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黄红红</a:t>
              </a:r>
              <a:endPara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0" name="TextBox 3">
              <a:extLst>
                <a:ext uri="{FF2B5EF4-FFF2-40B4-BE49-F238E27FC236}">
                  <a16:creationId xmlns:a16="http://schemas.microsoft.com/office/drawing/2014/main" id="{778FE428-CA9F-9EE5-9A40-E7E2C25B0E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3702" y="425765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9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0B81787-1AAA-98EE-4F70-DA4F37568A19}"/>
              </a:ext>
            </a:extLst>
          </p:cNvPr>
          <p:cNvGrpSpPr/>
          <p:nvPr/>
        </p:nvGrpSpPr>
        <p:grpSpPr>
          <a:xfrm>
            <a:off x="6059737" y="3432198"/>
            <a:ext cx="1884640" cy="1494297"/>
            <a:chOff x="6059737" y="3432198"/>
            <a:chExt cx="1884640" cy="1494297"/>
          </a:xfrm>
        </p:grpSpPr>
        <p:sp>
          <p:nvSpPr>
            <p:cNvPr id="19" name="TextBox 3">
              <a:extLst>
                <a:ext uri="{FF2B5EF4-FFF2-40B4-BE49-F238E27FC236}">
                  <a16:creationId xmlns:a16="http://schemas.microsoft.com/office/drawing/2014/main" id="{8D1415C4-973C-C8E6-7F94-63CDB2CC6D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9737" y="343219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黄红红</a:t>
              </a:r>
              <a:endPara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2" name="TextBox 3">
              <a:extLst>
                <a:ext uri="{FF2B5EF4-FFF2-40B4-BE49-F238E27FC236}">
                  <a16:creationId xmlns:a16="http://schemas.microsoft.com/office/drawing/2014/main" id="{2D411E9F-740D-6254-DD5E-87F40D8E17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59737" y="425765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12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608E40B-4619-452F-3D36-8DBAD95EC98A}"/>
              </a:ext>
            </a:extLst>
          </p:cNvPr>
          <p:cNvGrpSpPr/>
          <p:nvPr/>
        </p:nvGrpSpPr>
        <p:grpSpPr>
          <a:xfrm>
            <a:off x="7871852" y="3432198"/>
            <a:ext cx="1884640" cy="1494297"/>
            <a:chOff x="7871852" y="3432198"/>
            <a:chExt cx="1884640" cy="1494297"/>
          </a:xfrm>
        </p:grpSpPr>
        <p:sp>
          <p:nvSpPr>
            <p:cNvPr id="25" name="TextBox 3">
              <a:extLst>
                <a:ext uri="{FF2B5EF4-FFF2-40B4-BE49-F238E27FC236}">
                  <a16:creationId xmlns:a16="http://schemas.microsoft.com/office/drawing/2014/main" id="{4A86C571-B81E-C908-1580-01F4EC3472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1852" y="343219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黄红红</a:t>
              </a:r>
              <a:endPara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3" name="TextBox 3">
              <a:extLst>
                <a:ext uri="{FF2B5EF4-FFF2-40B4-BE49-F238E27FC236}">
                  <a16:creationId xmlns:a16="http://schemas.microsoft.com/office/drawing/2014/main" id="{D75CFB39-A600-290D-B4C7-FB18EDE8A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1852" y="4257658"/>
              <a:ext cx="1884640" cy="668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15</a:t>
              </a:r>
            </a:p>
          </p:txBody>
        </p:sp>
      </p:grpSp>
      <p:sp>
        <p:nvSpPr>
          <p:cNvPr id="42" name="TextBox 3">
            <a:extLst>
              <a:ext uri="{FF2B5EF4-FFF2-40B4-BE49-F238E27FC236}">
                <a16:creationId xmlns:a16="http://schemas.microsoft.com/office/drawing/2014/main" id="{5B92ACDC-CE31-BE8A-2E74-5797A8FB6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0864" y="5276309"/>
            <a:ext cx="6336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面小旗应该是黄色。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3AF2F2-6D76-2F2E-4E2C-EBAE156E4A0F}"/>
              </a:ext>
            </a:extLst>
          </p:cNvPr>
          <p:cNvSpPr txBox="1"/>
          <p:nvPr/>
        </p:nvSpPr>
        <p:spPr>
          <a:xfrm>
            <a:off x="728242" y="548680"/>
            <a:ext cx="10735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按照下面的规律摆下去，第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面小旗是什么颜色的？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511C7B6-70C9-3F18-C28C-A7E612CEB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864" y="1340768"/>
            <a:ext cx="7570273" cy="85939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4611EA4-61F1-4E00-D665-E0EB7DD434C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2246792"/>
            <a:ext cx="2154977" cy="69436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904BE06-0D39-023A-AEC8-46EEF683021D}"/>
              </a:ext>
            </a:extLst>
          </p:cNvPr>
          <p:cNvSpPr txBox="1"/>
          <p:nvPr/>
        </p:nvSpPr>
        <p:spPr>
          <a:xfrm>
            <a:off x="3347264" y="245490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计算法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85729B1-C951-6F36-D996-9E3FDD20C3DE}"/>
              </a:ext>
            </a:extLst>
          </p:cNvPr>
          <p:cNvGrpSpPr/>
          <p:nvPr/>
        </p:nvGrpSpPr>
        <p:grpSpPr>
          <a:xfrm>
            <a:off x="2639616" y="3841045"/>
            <a:ext cx="2207942" cy="2555456"/>
            <a:chOff x="2639616" y="3841045"/>
            <a:chExt cx="2207942" cy="2555456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929EAE8-A296-D4F4-49FA-B098AFA75B1B}"/>
                </a:ext>
              </a:extLst>
            </p:cNvPr>
            <p:cNvSpPr txBox="1"/>
            <p:nvPr/>
          </p:nvSpPr>
          <p:spPr>
            <a:xfrm>
              <a:off x="3909824" y="3841045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5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4F6F937-0F15-F4F9-9B3B-5603630BB7C7}"/>
                </a:ext>
              </a:extLst>
            </p:cNvPr>
            <p:cNvSpPr txBox="1"/>
            <p:nvPr/>
          </p:nvSpPr>
          <p:spPr>
            <a:xfrm>
              <a:off x="3352344" y="5125386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1   5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04EFE30-3F2D-9CB8-7D1F-9D0EEA9EAC54}"/>
                </a:ext>
              </a:extLst>
            </p:cNvPr>
            <p:cNvCxnSpPr>
              <a:cxnSpLocks/>
            </p:cNvCxnSpPr>
            <p:nvPr/>
          </p:nvCxnSpPr>
          <p:spPr>
            <a:xfrm>
              <a:off x="3186534" y="5748857"/>
              <a:ext cx="1346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ABFAB96-C653-813A-F9EC-6CC063B4363B}"/>
                </a:ext>
              </a:extLst>
            </p:cNvPr>
            <p:cNvSpPr txBox="1"/>
            <p:nvPr/>
          </p:nvSpPr>
          <p:spPr>
            <a:xfrm>
              <a:off x="3909824" y="5750170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DA16508-34F7-2C99-33D9-D34A18CC3EEC}"/>
                </a:ext>
              </a:extLst>
            </p:cNvPr>
            <p:cNvGrpSpPr/>
            <p:nvPr/>
          </p:nvGrpSpPr>
          <p:grpSpPr>
            <a:xfrm>
              <a:off x="2639616" y="4232393"/>
              <a:ext cx="2207942" cy="1096703"/>
              <a:chOff x="2135560" y="2956252"/>
              <a:chExt cx="2207942" cy="1096703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FAE331F8-E7F0-06F3-E404-AD5E0375F6BF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834715" cy="1096703"/>
                <a:chOff x="3067485" y="2885985"/>
                <a:chExt cx="1834715" cy="1096703"/>
              </a:xfrm>
            </p:grpSpPr>
            <p:cxnSp>
              <p:nvCxnSpPr>
                <p:cNvPr id="34" name="直接连接符 33">
                  <a:extLst>
                    <a:ext uri="{FF2B5EF4-FFF2-40B4-BE49-F238E27FC236}">
                      <a16:creationId xmlns:a16="http://schemas.microsoft.com/office/drawing/2014/main" id="{A47F3E05-1AB1-3A47-C693-A29EF48B0D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1303233" cy="0"/>
                </a:xfrm>
                <a:prstGeom prst="line">
                  <a:avLst/>
                </a:prstGeom>
                <a:ln w="19050">
                  <a:solidFill>
                    <a:srgbClr val="F00C0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弧形 34">
                  <a:extLst>
                    <a:ext uri="{FF2B5EF4-FFF2-40B4-BE49-F238E27FC236}">
                      <a16:creationId xmlns:a16="http://schemas.microsoft.com/office/drawing/2014/main" id="{BD3C66E5-F336-7C28-3250-9F766AEA81F4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rgbClr val="F00C0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2FBE21B-B07D-5C8D-FB71-EB6997CB0A86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3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5E64319-D27C-BB98-911E-C0AF61D21915}"/>
                  </a:ext>
                </a:extLst>
              </p:cNvPr>
              <p:cNvSpPr txBox="1"/>
              <p:nvPr/>
            </p:nvSpPr>
            <p:spPr>
              <a:xfrm>
                <a:off x="2848288" y="3246938"/>
                <a:ext cx="149521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1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</a:rPr>
                  <a:t>6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</p:grp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30433B3-14A9-9921-4CA7-2C5F4863DFAC}"/>
              </a:ext>
            </a:extLst>
          </p:cNvPr>
          <p:cNvGrpSpPr/>
          <p:nvPr/>
        </p:nvGrpSpPr>
        <p:grpSpPr>
          <a:xfrm>
            <a:off x="2164133" y="3150292"/>
            <a:ext cx="6223691" cy="646331"/>
            <a:chOff x="2164133" y="3150292"/>
            <a:chExt cx="6223691" cy="64633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FD2AA81-27C0-E777-11B7-0394666738AA}"/>
                </a:ext>
              </a:extLst>
            </p:cNvPr>
            <p:cNvSpPr txBox="1"/>
            <p:nvPr/>
          </p:nvSpPr>
          <p:spPr>
            <a:xfrm>
              <a:off x="2164133" y="3150292"/>
              <a:ext cx="22322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16÷3=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CBCEA3B-A814-C539-4326-2D94E12F3395}"/>
                </a:ext>
              </a:extLst>
            </p:cNvPr>
            <p:cNvSpPr txBox="1"/>
            <p:nvPr/>
          </p:nvSpPr>
          <p:spPr>
            <a:xfrm>
              <a:off x="3635296" y="3150292"/>
              <a:ext cx="4752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5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（组）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……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</a:t>
              </a:r>
              <a:r>
                <a:rPr lang="zh-CN" altLang="en-US" sz="3600" dirty="0">
                  <a:solidFill>
                    <a:srgbClr val="F00C08"/>
                  </a:solidFill>
                  <a:latin typeface="Times New Roman"/>
                  <a:ea typeface="黑体"/>
                </a:rPr>
                <a:t>面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）</a:t>
              </a:r>
            </a:p>
          </p:txBody>
        </p: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id="{E303C16E-F361-7EB3-5247-4E3BF75B2A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4294220"/>
            <a:ext cx="1875080" cy="2015100"/>
          </a:xfrm>
          <a:prstGeom prst="rect">
            <a:avLst/>
          </a:prstGeom>
        </p:spPr>
      </p:pic>
      <p:sp>
        <p:nvSpPr>
          <p:cNvPr id="40" name="圆角矩形标注 5">
            <a:extLst>
              <a:ext uri="{FF2B5EF4-FFF2-40B4-BE49-F238E27FC236}">
                <a16:creationId xmlns:a16="http://schemas.microsoft.com/office/drawing/2014/main" id="{3049AA96-9F34-D71E-E56E-5E89F76448CC}"/>
              </a:ext>
            </a:extLst>
          </p:cNvPr>
          <p:cNvSpPr/>
          <p:nvPr/>
        </p:nvSpPr>
        <p:spPr bwMode="auto">
          <a:xfrm>
            <a:off x="6273222" y="4146924"/>
            <a:ext cx="2860718" cy="1199654"/>
          </a:xfrm>
          <a:prstGeom prst="wedgeRoundRectCallout">
            <a:avLst>
              <a:gd name="adj1" fmla="val 64660"/>
              <a:gd name="adj2" fmla="val 2131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为什么可以用除法解答？</a:t>
            </a: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41A6E722-28D1-4CC9-D43D-753637D89634}"/>
              </a:ext>
            </a:extLst>
          </p:cNvPr>
          <p:cNvGrpSpPr/>
          <p:nvPr/>
        </p:nvGrpSpPr>
        <p:grpSpPr>
          <a:xfrm>
            <a:off x="983433" y="1340768"/>
            <a:ext cx="8944591" cy="859396"/>
            <a:chOff x="983433" y="1340768"/>
            <a:chExt cx="8944591" cy="859396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EF15B5BB-1CE0-2174-4525-A872BCC50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11539"/>
            <a:stretch/>
          </p:blipFill>
          <p:spPr>
            <a:xfrm>
              <a:off x="983433" y="1340768"/>
              <a:ext cx="6696744" cy="859396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79272BDD-007E-46A1-F7C5-E4F8B37B4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0307"/>
            <a:stretch/>
          </p:blipFill>
          <p:spPr>
            <a:xfrm>
              <a:off x="7680177" y="1340768"/>
              <a:ext cx="2247847" cy="859396"/>
            </a:xfrm>
            <a:prstGeom prst="rect">
              <a:avLst/>
            </a:prstGeom>
          </p:spPr>
        </p:pic>
      </p:grp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E1F52E54-E4FE-0BA1-EDD2-4691B7964020}"/>
              </a:ext>
            </a:extLst>
          </p:cNvPr>
          <p:cNvSpPr/>
          <p:nvPr/>
        </p:nvSpPr>
        <p:spPr>
          <a:xfrm>
            <a:off x="982233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C0968FFE-1CF8-98C0-6FCD-3E55A572CE9F}"/>
              </a:ext>
            </a:extLst>
          </p:cNvPr>
          <p:cNvSpPr/>
          <p:nvPr/>
        </p:nvSpPr>
        <p:spPr>
          <a:xfrm>
            <a:off x="2662604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A4364323-4292-E4EF-E9F1-5A7F67FCFAB5}"/>
              </a:ext>
            </a:extLst>
          </p:cNvPr>
          <p:cNvSpPr/>
          <p:nvPr/>
        </p:nvSpPr>
        <p:spPr>
          <a:xfrm>
            <a:off x="4342975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0B26AAC3-0F06-F05A-A97F-6330CADA8F96}"/>
              </a:ext>
            </a:extLst>
          </p:cNvPr>
          <p:cNvSpPr/>
          <p:nvPr/>
        </p:nvSpPr>
        <p:spPr>
          <a:xfrm>
            <a:off x="6023346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B02F989D-7261-096B-C3AF-7331CABE476B}"/>
              </a:ext>
            </a:extLst>
          </p:cNvPr>
          <p:cNvSpPr/>
          <p:nvPr/>
        </p:nvSpPr>
        <p:spPr>
          <a:xfrm>
            <a:off x="7703717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606178C-D35B-11B9-7F7B-3ADAC1CC4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256" y="2419314"/>
            <a:ext cx="53360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16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里面有几个</a:t>
            </a:r>
            <a:r>
              <a:rPr lang="en-US" altLang="zh-CN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，还余几？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967A86D-6A72-8384-FB6D-77ED72C13C96}"/>
              </a:ext>
            </a:extLst>
          </p:cNvPr>
          <p:cNvGrpSpPr/>
          <p:nvPr/>
        </p:nvGrpSpPr>
        <p:grpSpPr>
          <a:xfrm>
            <a:off x="2164133" y="3150292"/>
            <a:ext cx="6223691" cy="646331"/>
            <a:chOff x="2164133" y="3150292"/>
            <a:chExt cx="6223691" cy="646331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4B3B485B-E4B1-4468-92B7-97CAB20FC847}"/>
                </a:ext>
              </a:extLst>
            </p:cNvPr>
            <p:cNvSpPr txBox="1"/>
            <p:nvPr/>
          </p:nvSpPr>
          <p:spPr>
            <a:xfrm>
              <a:off x="2164133" y="3150292"/>
              <a:ext cx="22322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16÷3=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AED8F9E-F384-7B54-5106-5A5CD728C276}"/>
                </a:ext>
              </a:extLst>
            </p:cNvPr>
            <p:cNvSpPr txBox="1"/>
            <p:nvPr/>
          </p:nvSpPr>
          <p:spPr>
            <a:xfrm>
              <a:off x="3635296" y="3150292"/>
              <a:ext cx="4752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5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（组）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……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</a:t>
              </a:r>
              <a:r>
                <a:rPr lang="zh-CN" altLang="en-US" sz="3600" dirty="0">
                  <a:solidFill>
                    <a:srgbClr val="F00C08"/>
                  </a:solidFill>
                  <a:latin typeface="Times New Roman"/>
                  <a:ea typeface="黑体"/>
                </a:rPr>
                <a:t>面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）</a:t>
              </a:r>
            </a:p>
          </p:txBody>
        </p:sp>
      </p:grpSp>
      <p:pic>
        <p:nvPicPr>
          <p:cNvPr id="49" name="图片 48">
            <a:extLst>
              <a:ext uri="{FF2B5EF4-FFF2-40B4-BE49-F238E27FC236}">
                <a16:creationId xmlns:a16="http://schemas.microsoft.com/office/drawing/2014/main" id="{64DBCB8D-C117-9B01-D8B5-DA8C34EA9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33" y="4149080"/>
            <a:ext cx="1873737" cy="1951668"/>
          </a:xfrm>
          <a:prstGeom prst="rect">
            <a:avLst/>
          </a:prstGeom>
        </p:spPr>
      </p:pic>
      <p:sp>
        <p:nvSpPr>
          <p:cNvPr id="50" name="圆角矩形标注 5">
            <a:extLst>
              <a:ext uri="{FF2B5EF4-FFF2-40B4-BE49-F238E27FC236}">
                <a16:creationId xmlns:a16="http://schemas.microsoft.com/office/drawing/2014/main" id="{8FF44D48-550F-5DA3-C5C0-3E696B4A4001}"/>
              </a:ext>
            </a:extLst>
          </p:cNvPr>
          <p:cNvSpPr/>
          <p:nvPr/>
        </p:nvSpPr>
        <p:spPr bwMode="auto">
          <a:xfrm>
            <a:off x="3492287" y="4684871"/>
            <a:ext cx="7143500" cy="1323203"/>
          </a:xfrm>
          <a:prstGeom prst="wedgeRoundRectCallout">
            <a:avLst>
              <a:gd name="adj1" fmla="val -59449"/>
              <a:gd name="adj2" fmla="val -303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余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，就说明第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面小旗是下一组里面的第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面，应该是黄色。</a:t>
            </a: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D854674A-0211-3521-38B9-6FB6FA93B869}"/>
              </a:ext>
            </a:extLst>
          </p:cNvPr>
          <p:cNvSpPr/>
          <p:nvPr/>
        </p:nvSpPr>
        <p:spPr>
          <a:xfrm>
            <a:off x="6096001" y="3004089"/>
            <a:ext cx="504056" cy="1000975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C5D1DF22-C01D-2D85-11EA-319EE6F5B4EC}"/>
              </a:ext>
            </a:extLst>
          </p:cNvPr>
          <p:cNvCxnSpPr>
            <a:cxnSpLocks/>
          </p:cNvCxnSpPr>
          <p:nvPr/>
        </p:nvCxnSpPr>
        <p:spPr>
          <a:xfrm flipV="1">
            <a:off x="9624392" y="2315183"/>
            <a:ext cx="0" cy="1112243"/>
          </a:xfrm>
          <a:prstGeom prst="straightConnector1">
            <a:avLst/>
          </a:prstGeom>
          <a:ln w="28575">
            <a:solidFill>
              <a:srgbClr val="33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67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2" grpId="0" animBg="1"/>
      <p:bldP spid="38" grpId="0" animBg="1"/>
      <p:bldP spid="39" grpId="0"/>
      <p:bldP spid="50" grpId="0" animBg="1"/>
      <p:bldP spid="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BAD03718-12F3-B57B-9BF5-9A10E7BAE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325205"/>
            <a:ext cx="2177555" cy="700046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8A9E19E8-A7A6-9CFF-57F8-A943C8DCDAC7}"/>
              </a:ext>
            </a:extLst>
          </p:cNvPr>
          <p:cNvGrpSpPr/>
          <p:nvPr/>
        </p:nvGrpSpPr>
        <p:grpSpPr>
          <a:xfrm>
            <a:off x="2164133" y="3150292"/>
            <a:ext cx="6223691" cy="646331"/>
            <a:chOff x="2164133" y="3150292"/>
            <a:chExt cx="6223691" cy="64633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3881AA3-D695-0BD4-0A33-8BFB99F756B8}"/>
                </a:ext>
              </a:extLst>
            </p:cNvPr>
            <p:cNvSpPr txBox="1"/>
            <p:nvPr/>
          </p:nvSpPr>
          <p:spPr>
            <a:xfrm>
              <a:off x="2164133" y="3150292"/>
              <a:ext cx="22322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16÷3=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BE3FC1D-9D0E-5B3C-CFDF-5C2387B50362}"/>
                </a:ext>
              </a:extLst>
            </p:cNvPr>
            <p:cNvSpPr txBox="1"/>
            <p:nvPr/>
          </p:nvSpPr>
          <p:spPr>
            <a:xfrm>
              <a:off x="3635296" y="3150292"/>
              <a:ext cx="4752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5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（组）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……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</a:t>
              </a:r>
              <a:r>
                <a:rPr lang="zh-CN" altLang="en-US" sz="3600" dirty="0">
                  <a:solidFill>
                    <a:srgbClr val="F00C08"/>
                  </a:solidFill>
                  <a:latin typeface="Times New Roman"/>
                  <a:ea typeface="黑体"/>
                </a:rPr>
                <a:t>面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）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842AC763-5FE3-5E98-D180-73C7369EEE80}"/>
              </a:ext>
            </a:extLst>
          </p:cNvPr>
          <p:cNvSpPr txBox="1"/>
          <p:nvPr/>
        </p:nvSpPr>
        <p:spPr>
          <a:xfrm>
            <a:off x="728242" y="548680"/>
            <a:ext cx="107355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按照下面的规律摆下去，第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16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面小旗是什么颜色的？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96920F0-0859-2686-8041-DF61A2BDF599}"/>
              </a:ext>
            </a:extLst>
          </p:cNvPr>
          <p:cNvGrpSpPr/>
          <p:nvPr/>
        </p:nvGrpSpPr>
        <p:grpSpPr>
          <a:xfrm>
            <a:off x="983433" y="1340768"/>
            <a:ext cx="8944591" cy="859396"/>
            <a:chOff x="983433" y="1340768"/>
            <a:chExt cx="8944591" cy="859396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50A28E27-2E64-E5FE-8961-4EB0E660A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1539"/>
            <a:stretch/>
          </p:blipFill>
          <p:spPr>
            <a:xfrm>
              <a:off x="983433" y="1340768"/>
              <a:ext cx="6696744" cy="859396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B3D3985E-9DD7-93A4-FD8B-2DD557AE3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0307"/>
            <a:stretch/>
          </p:blipFill>
          <p:spPr>
            <a:xfrm>
              <a:off x="7680177" y="1340768"/>
              <a:ext cx="2247847" cy="859396"/>
            </a:xfrm>
            <a:prstGeom prst="rect">
              <a:avLst/>
            </a:prstGeom>
          </p:spPr>
        </p:pic>
      </p:grp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E4F6CCDA-1A6A-C1E6-975B-88C229900676}"/>
              </a:ext>
            </a:extLst>
          </p:cNvPr>
          <p:cNvSpPr/>
          <p:nvPr/>
        </p:nvSpPr>
        <p:spPr>
          <a:xfrm>
            <a:off x="982233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63BC4F4F-82A1-27CC-2E2E-E7728264E895}"/>
              </a:ext>
            </a:extLst>
          </p:cNvPr>
          <p:cNvSpPr/>
          <p:nvPr/>
        </p:nvSpPr>
        <p:spPr>
          <a:xfrm>
            <a:off x="2662604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E4D7C1BE-CBED-267C-4475-AD18F7ADED7B}"/>
              </a:ext>
            </a:extLst>
          </p:cNvPr>
          <p:cNvSpPr/>
          <p:nvPr/>
        </p:nvSpPr>
        <p:spPr>
          <a:xfrm>
            <a:off x="4342975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DE33F6BF-5498-C436-7664-4C8E229EA3D8}"/>
              </a:ext>
            </a:extLst>
          </p:cNvPr>
          <p:cNvSpPr/>
          <p:nvPr/>
        </p:nvSpPr>
        <p:spPr>
          <a:xfrm>
            <a:off x="6023346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CB0A0FFE-1665-F172-1C2D-1DAACBD545B7}"/>
              </a:ext>
            </a:extLst>
          </p:cNvPr>
          <p:cNvSpPr/>
          <p:nvPr/>
        </p:nvSpPr>
        <p:spPr>
          <a:xfrm>
            <a:off x="7703717" y="1370005"/>
            <a:ext cx="1659367" cy="800923"/>
          </a:xfrm>
          <a:prstGeom prst="roundRect">
            <a:avLst>
              <a:gd name="adj" fmla="val 13741"/>
            </a:avLst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A3D41F20-A087-2A2D-DC8D-B159DE8BF28C}"/>
              </a:ext>
            </a:extLst>
          </p:cNvPr>
          <p:cNvCxnSpPr>
            <a:cxnSpLocks/>
          </p:cNvCxnSpPr>
          <p:nvPr/>
        </p:nvCxnSpPr>
        <p:spPr>
          <a:xfrm flipV="1">
            <a:off x="9624392" y="2315183"/>
            <a:ext cx="0" cy="1112243"/>
          </a:xfrm>
          <a:prstGeom prst="straightConnector1">
            <a:avLst/>
          </a:prstGeom>
          <a:ln w="28575">
            <a:solidFill>
              <a:srgbClr val="33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>
            <a:extLst>
              <a:ext uri="{FF2B5EF4-FFF2-40B4-BE49-F238E27FC236}">
                <a16:creationId xmlns:a16="http://schemas.microsoft.com/office/drawing/2014/main" id="{33D05E77-C317-0A99-FF76-8F8D9DF2F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400" y="3717032"/>
            <a:ext cx="1778002" cy="1910773"/>
          </a:xfrm>
          <a:prstGeom prst="rect">
            <a:avLst/>
          </a:prstGeom>
        </p:spPr>
      </p:pic>
      <p:sp>
        <p:nvSpPr>
          <p:cNvPr id="30" name="圆角矩形标注 5">
            <a:extLst>
              <a:ext uri="{FF2B5EF4-FFF2-40B4-BE49-F238E27FC236}">
                <a16:creationId xmlns:a16="http://schemas.microsoft.com/office/drawing/2014/main" id="{92389A5F-2819-E3A6-FDC1-3A60D7C7BB6A}"/>
              </a:ext>
            </a:extLst>
          </p:cNvPr>
          <p:cNvSpPr/>
          <p:nvPr/>
        </p:nvSpPr>
        <p:spPr bwMode="auto">
          <a:xfrm>
            <a:off x="2483380" y="3965304"/>
            <a:ext cx="2758502" cy="670034"/>
          </a:xfrm>
          <a:prstGeom prst="wedgeRoundRectCallout">
            <a:avLst>
              <a:gd name="adj1" fmla="val -65981"/>
              <a:gd name="adj2" fmla="val 223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解答正确吗？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C061C83A-8F16-2B0C-E8F2-6B5D5BB0F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20" y="4149080"/>
            <a:ext cx="1420788" cy="1598739"/>
          </a:xfrm>
          <a:prstGeom prst="rect">
            <a:avLst/>
          </a:prstGeom>
        </p:spPr>
      </p:pic>
      <p:sp>
        <p:nvSpPr>
          <p:cNvPr id="32" name="圆角矩形标注 5">
            <a:extLst>
              <a:ext uri="{FF2B5EF4-FFF2-40B4-BE49-F238E27FC236}">
                <a16:creationId xmlns:a16="http://schemas.microsoft.com/office/drawing/2014/main" id="{E5DD5463-64BB-E0C6-6BB5-CA360693E463}"/>
              </a:ext>
            </a:extLst>
          </p:cNvPr>
          <p:cNvSpPr/>
          <p:nvPr/>
        </p:nvSpPr>
        <p:spPr bwMode="auto">
          <a:xfrm>
            <a:off x="5591947" y="3933055"/>
            <a:ext cx="4116674" cy="1694749"/>
          </a:xfrm>
          <a:prstGeom prst="wedgeRoundRectCallout">
            <a:avLst>
              <a:gd name="adj1" fmla="val 63618"/>
              <a:gd name="adj2" fmla="val 212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组共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面，第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面是第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组的第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面，是黄色，解答正确。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8F45FC7-CD9F-8733-3642-31EA06AD60B1}"/>
              </a:ext>
            </a:extLst>
          </p:cNvPr>
          <p:cNvSpPr txBox="1"/>
          <p:nvPr/>
        </p:nvSpPr>
        <p:spPr>
          <a:xfrm>
            <a:off x="2641601" y="5767011"/>
            <a:ext cx="6406728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sz="3200" b="0" dirty="0"/>
              <a:t>口答：第</a:t>
            </a:r>
            <a:r>
              <a:rPr lang="en-US" altLang="zh-CN" sz="3200" dirty="0"/>
              <a:t>16</a:t>
            </a:r>
            <a:r>
              <a:rPr lang="zh-CN" altLang="en-US" sz="3200" b="0" dirty="0"/>
              <a:t>面小旗是黄色的。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54026B6B-4D7B-B952-1F15-ADBCF7742E15}"/>
              </a:ext>
            </a:extLst>
          </p:cNvPr>
          <p:cNvSpPr txBox="1"/>
          <p:nvPr/>
        </p:nvSpPr>
        <p:spPr>
          <a:xfrm>
            <a:off x="623392" y="620688"/>
            <a:ext cx="10441160" cy="1311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按照上面的规律接着往下摆，第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20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面小旗应该是什么颜色的？第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27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面呢？</a:t>
            </a:r>
            <a:endParaRPr lang="zh-CN" altLang="en-US" sz="32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3EDFBD9-ACDE-E994-799A-23659D5DE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863" y="2060848"/>
            <a:ext cx="7570273" cy="85939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7DEFB8D-2F8D-FA44-1388-02A13083B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5400" y="3140968"/>
            <a:ext cx="1778002" cy="1910773"/>
          </a:xfrm>
          <a:prstGeom prst="rect">
            <a:avLst/>
          </a:prstGeom>
        </p:spPr>
      </p:pic>
      <p:sp>
        <p:nvSpPr>
          <p:cNvPr id="15" name="圆角矩形标注 5">
            <a:extLst>
              <a:ext uri="{FF2B5EF4-FFF2-40B4-BE49-F238E27FC236}">
                <a16:creationId xmlns:a16="http://schemas.microsoft.com/office/drawing/2014/main" id="{D831FF52-AE48-32FF-A09A-3DB9B54F471E}"/>
              </a:ext>
            </a:extLst>
          </p:cNvPr>
          <p:cNvSpPr/>
          <p:nvPr/>
        </p:nvSpPr>
        <p:spPr bwMode="auto">
          <a:xfrm>
            <a:off x="2639616" y="3140968"/>
            <a:ext cx="4608512" cy="670034"/>
          </a:xfrm>
          <a:prstGeom prst="wedgeRoundRectCallout">
            <a:avLst>
              <a:gd name="adj1" fmla="val -58804"/>
              <a:gd name="adj2" fmla="val 4118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怎样解决这类问题呢？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1EDE4C9-874E-67E5-4FDF-CF351C82A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624" y="4051629"/>
            <a:ext cx="74106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总数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÷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每组个数</a:t>
            </a:r>
            <a:r>
              <a:rPr lang="en-US" altLang="zh-CN" sz="3600" b="1" kern="0" dirty="0">
                <a:solidFill>
                  <a:srgbClr val="002060"/>
                </a:solidFill>
                <a:latin typeface="+mn-lt"/>
                <a:ea typeface="+mn-ea"/>
              </a:rPr>
              <a:t>=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组数……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</a:rPr>
              <a:t>余几个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B3A653C-395F-A1A4-C3C8-CFCADD95C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624" y="4916373"/>
            <a:ext cx="8136904" cy="132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余数是几，对应一组中的第几个；</a:t>
            </a:r>
          </a:p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没有余数，对应一组中的最后一个。</a:t>
            </a:r>
          </a:p>
        </p:txBody>
      </p:sp>
    </p:spTree>
    <p:extLst>
      <p:ext uri="{BB962C8B-B14F-4D97-AF65-F5344CB8AC3E}">
        <p14:creationId xmlns:p14="http://schemas.microsoft.com/office/powerpoint/2010/main" val="1570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7D31FA1C-D346-FAD2-8FE4-9F7B6A18E7B8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F655F0-883A-4002-338F-21DD681FD0E1}"/>
              </a:ext>
            </a:extLst>
          </p:cNvPr>
          <p:cNvSpPr txBox="1"/>
          <p:nvPr/>
        </p:nvSpPr>
        <p:spPr>
          <a:xfrm>
            <a:off x="695400" y="2998693"/>
            <a:ext cx="1080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按照这个规律穿珠子，第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颗珠子是什么颜色的？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D341BB-0686-5D39-04F6-8A1D8511F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3" y="1556792"/>
            <a:ext cx="10076033" cy="1171130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AC41D58A-1FC7-D9B8-4AE1-75578F31A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56" y="679614"/>
            <a:ext cx="32156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1">
            <a:extLst>
              <a:ext uri="{FF2B5EF4-FFF2-40B4-BE49-F238E27FC236}">
                <a16:creationId xmlns:a16="http://schemas.microsoft.com/office/drawing/2014/main" id="{C2B8D1A0-C2E5-5DAC-553B-02ABAFEBE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786" y="1556792"/>
            <a:ext cx="3364077" cy="1001582"/>
          </a:xfrm>
          <a:prstGeom prst="ellipse">
            <a:avLst/>
          </a:prstGeom>
          <a:noFill/>
          <a:ln w="28575">
            <a:solidFill>
              <a:srgbClr val="3333CC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CF03D5-C816-2C17-2836-8226DBD4F20D}"/>
              </a:ext>
            </a:extLst>
          </p:cNvPr>
          <p:cNvSpPr txBox="1"/>
          <p:nvPr/>
        </p:nvSpPr>
        <p:spPr>
          <a:xfrm>
            <a:off x="2783632" y="4000560"/>
            <a:ext cx="7010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24÷5=4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（组）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（颗）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51F62328-27E6-FD71-E6C5-6A7703433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563" y="4917662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b="0" dirty="0"/>
              <a:t>口答：第</a:t>
            </a:r>
            <a:r>
              <a:rPr lang="en-US" altLang="zh-CN" dirty="0"/>
              <a:t>24</a:t>
            </a:r>
            <a:r>
              <a:rPr lang="zh-CN" altLang="en-US" b="0" dirty="0"/>
              <a:t>颗珠子应该是红色的。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798EBC7-631F-849B-0AC7-757E663AE306}"/>
              </a:ext>
            </a:extLst>
          </p:cNvPr>
          <p:cNvSpPr txBox="1"/>
          <p:nvPr/>
        </p:nvSpPr>
        <p:spPr>
          <a:xfrm>
            <a:off x="551384" y="1207205"/>
            <a:ext cx="54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600" b="1" i="0" dirty="0">
                <a:solidFill>
                  <a:srgbClr val="3333C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游戏：你来说，我来找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596C82-EA5E-FF7E-9136-5631188B196B}"/>
              </a:ext>
            </a:extLst>
          </p:cNvPr>
          <p:cNvSpPr txBox="1"/>
          <p:nvPr/>
        </p:nvSpPr>
        <p:spPr>
          <a:xfrm>
            <a:off x="623392" y="1988840"/>
            <a:ext cx="10945216" cy="1745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en-US" altLang="zh-CN" sz="3200" dirty="0">
                <a:latin typeface="+mn-lt"/>
                <a:ea typeface="+mj-ea"/>
              </a:rPr>
              <a:t>.</a:t>
            </a:r>
            <a:r>
              <a:rPr lang="zh-CN" altLang="en-US" sz="3200" dirty="0">
                <a:latin typeface="+mn-lt"/>
                <a:ea typeface="+mj-ea"/>
              </a:rPr>
              <a:t>准备：伸出左手，从大拇指开始数起，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2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3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dirty="0">
                <a:latin typeface="+mn-lt"/>
                <a:ea typeface="+mj-ea"/>
              </a:rPr>
              <a:t>，当数完小拇指后，再又从大拇指开始数起，</a:t>
            </a:r>
            <a:r>
              <a:rPr lang="en-US" altLang="zh-CN" sz="3200" b="1" dirty="0">
                <a:latin typeface="+mn-lt"/>
                <a:ea typeface="+mj-ea"/>
              </a:rPr>
              <a:t>6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7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8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9</a:t>
            </a:r>
            <a:r>
              <a:rPr lang="zh-CN" altLang="en-US" sz="3200" dirty="0">
                <a:latin typeface="+mn-lt"/>
                <a:ea typeface="+mj-ea"/>
              </a:rPr>
              <a:t>、</a:t>
            </a:r>
            <a:r>
              <a:rPr lang="en-US" altLang="zh-CN" sz="3200" b="1" dirty="0">
                <a:latin typeface="+mn-lt"/>
                <a:ea typeface="+mj-ea"/>
              </a:rPr>
              <a:t>10</a:t>
            </a:r>
            <a:r>
              <a:rPr lang="zh-CN" altLang="en-US" sz="3200" dirty="0">
                <a:latin typeface="+mn-lt"/>
                <a:ea typeface="+mj-ea"/>
              </a:rPr>
              <a:t>，按这样的顺序，一轮一轮地数下去。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F916F0-E58B-3B29-F7A8-8AFC521B97B1}"/>
              </a:ext>
            </a:extLst>
          </p:cNvPr>
          <p:cNvSpPr txBox="1"/>
          <p:nvPr/>
        </p:nvSpPr>
        <p:spPr>
          <a:xfrm>
            <a:off x="623392" y="3869878"/>
            <a:ext cx="6552728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200" b="1"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b="0" dirty="0"/>
              <a:t>玩法：一人报任意数，其他人快速指出对应手指。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89C52F6-9DA9-D31C-19F0-7A6061E59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20333" y="3284984"/>
            <a:ext cx="3988235" cy="311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365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97301"/>
            <a:ext cx="8549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0EA728-D9B3-4A1A-86CC-7D4EE1C8894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66231FD-C99D-7F41-6BEC-F4B55FE31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1998803"/>
            <a:ext cx="7570273" cy="85939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E063EE83-1F46-5237-93F8-7410ED221810}"/>
              </a:ext>
            </a:extLst>
          </p:cNvPr>
          <p:cNvGrpSpPr/>
          <p:nvPr/>
        </p:nvGrpSpPr>
        <p:grpSpPr>
          <a:xfrm>
            <a:off x="2164133" y="3113370"/>
            <a:ext cx="6223691" cy="646331"/>
            <a:chOff x="2164133" y="3150292"/>
            <a:chExt cx="6223691" cy="646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C3C40AF-F1B2-31DC-9B77-A035E721F192}"/>
                </a:ext>
              </a:extLst>
            </p:cNvPr>
            <p:cNvSpPr txBox="1"/>
            <p:nvPr/>
          </p:nvSpPr>
          <p:spPr>
            <a:xfrm>
              <a:off x="2164133" y="3150292"/>
              <a:ext cx="223224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16÷3=</a:t>
              </a:r>
              <a:endParaRPr lang="zh-CN" altLang="en-US" sz="3600" dirty="0">
                <a:solidFill>
                  <a:srgbClr val="F00C08"/>
                </a:solidFill>
                <a:latin typeface="+mn-lt"/>
                <a:ea typeface="+mj-ea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6360338-7918-0271-B1CE-7132500B393E}"/>
                </a:ext>
              </a:extLst>
            </p:cNvPr>
            <p:cNvSpPr txBox="1"/>
            <p:nvPr/>
          </p:nvSpPr>
          <p:spPr>
            <a:xfrm>
              <a:off x="3635296" y="3150292"/>
              <a:ext cx="4752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5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（组）</a:t>
              </a: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楷体"/>
                  <a:ea typeface="楷体"/>
                  <a:cs typeface="+mn-cs"/>
                </a:rPr>
                <a:t>……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（</a:t>
              </a:r>
              <a:r>
                <a:rPr lang="zh-CN" altLang="en-US" sz="3600" dirty="0">
                  <a:solidFill>
                    <a:srgbClr val="F00C08"/>
                  </a:solidFill>
                  <a:latin typeface="Times New Roman"/>
                  <a:ea typeface="黑体"/>
                </a:rPr>
                <a:t>面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）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C29E5429-EF32-C32E-8337-E27BAE0AD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664" y="4014872"/>
            <a:ext cx="74106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总数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</a:rPr>
              <a:t>÷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每组个数</a:t>
            </a:r>
            <a:r>
              <a:rPr lang="en-US" altLang="zh-CN" sz="3600" b="1" kern="0" dirty="0">
                <a:solidFill>
                  <a:srgbClr val="002060"/>
                </a:solidFill>
                <a:latin typeface="+mn-lt"/>
                <a:ea typeface="+mn-ea"/>
              </a:rPr>
              <a:t>=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ea"/>
                <a:ea typeface="+mn-ea"/>
              </a:rPr>
              <a:t>组数……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ea"/>
                <a:ea typeface="+mn-ea"/>
              </a:rPr>
              <a:t>余几个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1A7308-D27B-539C-E1A2-FC09CE73C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664" y="4916373"/>
            <a:ext cx="8136904" cy="1320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余数是几，对应一组中的第几个；</a:t>
            </a:r>
          </a:p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没有余数，对应一组中的最后一个。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48A9AA-4295-FB03-4A29-525ED2256FEA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691</Words>
  <Application>Microsoft Office PowerPoint</Application>
  <PresentationFormat>宽屏</PresentationFormat>
  <Paragraphs>80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68</cp:revision>
  <dcterms:created xsi:type="dcterms:W3CDTF">2015-08-27T07:30:00Z</dcterms:created>
  <dcterms:modified xsi:type="dcterms:W3CDTF">2025-12-03T06:03:12Z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