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handoutMasterIdLst>
    <p:handoutMasterId r:id="rId19"/>
  </p:handoutMasterIdLst>
  <p:sldIdLst>
    <p:sldId id="263" r:id="rId2"/>
    <p:sldId id="372" r:id="rId3"/>
    <p:sldId id="373" r:id="rId4"/>
    <p:sldId id="384" r:id="rId5"/>
    <p:sldId id="381" r:id="rId6"/>
    <p:sldId id="382" r:id="rId7"/>
    <p:sldId id="374" r:id="rId8"/>
    <p:sldId id="383" r:id="rId9"/>
    <p:sldId id="385" r:id="rId10"/>
    <p:sldId id="386" r:id="rId11"/>
    <p:sldId id="387" r:id="rId12"/>
    <p:sldId id="388" r:id="rId13"/>
    <p:sldId id="389" r:id="rId14"/>
    <p:sldId id="390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48" y="99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180E50-AE59-3897-23BF-01F11F1DBB8F}"/>
              </a:ext>
            </a:extLst>
          </p:cNvPr>
          <p:cNvSpPr txBox="1"/>
          <p:nvPr/>
        </p:nvSpPr>
        <p:spPr>
          <a:xfrm>
            <a:off x="1157199" y="1124744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花店包装一批玫瑰花。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D7804AB-0D04-F2D4-4D68-0945EA4AABE8}"/>
              </a:ext>
            </a:extLst>
          </p:cNvPr>
          <p:cNvSpPr/>
          <p:nvPr/>
        </p:nvSpPr>
        <p:spPr>
          <a:xfrm>
            <a:off x="500743" y="11775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6EAE3F47-D63D-613B-5072-0C101A952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6850" y="133612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A785F82-08A3-ADED-93D9-CAF29CF124E5}"/>
              </a:ext>
            </a:extLst>
          </p:cNvPr>
          <p:cNvSpPr txBox="1"/>
          <p:nvPr/>
        </p:nvSpPr>
        <p:spPr>
          <a:xfrm>
            <a:off x="1157199" y="1831091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）如果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枝扎一束，这些玫瑰花可以扎几束，还剩几枝？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B52055-056F-4B8C-E2B5-392A0159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488" y="3143654"/>
            <a:ext cx="2357313" cy="258960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BCC10B8-444B-2958-323A-3631036F56B3}"/>
              </a:ext>
            </a:extLst>
          </p:cNvPr>
          <p:cNvSpPr txBox="1"/>
          <p:nvPr/>
        </p:nvSpPr>
        <p:spPr>
          <a:xfrm>
            <a:off x="1326905" y="3345423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16÷5=3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（束）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（枝）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FEB3432-54BB-A4FB-3FDF-1985A1F38209}"/>
              </a:ext>
            </a:extLst>
          </p:cNvPr>
          <p:cNvSpPr txBox="1"/>
          <p:nvPr/>
        </p:nvSpPr>
        <p:spPr>
          <a:xfrm>
            <a:off x="983432" y="4380181"/>
            <a:ext cx="6406728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口答：这些玫瑰花可以扎</a:t>
            </a:r>
            <a:r>
              <a:rPr lang="en-US" altLang="zh-CN" dirty="0"/>
              <a:t>3</a:t>
            </a:r>
            <a:r>
              <a:rPr lang="zh-CN" altLang="en-US" b="0" dirty="0"/>
              <a:t>束，还剩</a:t>
            </a:r>
            <a:r>
              <a:rPr lang="en-US" altLang="zh-CN" dirty="0"/>
              <a:t>1</a:t>
            </a:r>
            <a:r>
              <a:rPr lang="zh-CN" altLang="en-US" b="0" dirty="0"/>
              <a:t>枝。</a:t>
            </a: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B6FD754-FC83-AD74-59CE-08B551F09391}"/>
              </a:ext>
            </a:extLst>
          </p:cNvPr>
          <p:cNvSpPr txBox="1"/>
          <p:nvPr/>
        </p:nvSpPr>
        <p:spPr>
          <a:xfrm>
            <a:off x="1157199" y="1412776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）如果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枝扎一束，至少去掉几枝正好可以扎成整束？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6FEE668-618F-6E25-8B30-514DCEC5A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488" y="3143654"/>
            <a:ext cx="2357313" cy="258960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7916194-6456-AEA0-4E30-C947455BF66A}"/>
              </a:ext>
            </a:extLst>
          </p:cNvPr>
          <p:cNvSpPr txBox="1"/>
          <p:nvPr/>
        </p:nvSpPr>
        <p:spPr>
          <a:xfrm>
            <a:off x="1326905" y="3345423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16÷6=2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（束）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（枝）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E3A878A-A7EE-7486-5618-998D4FCA380F}"/>
              </a:ext>
            </a:extLst>
          </p:cNvPr>
          <p:cNvSpPr txBox="1"/>
          <p:nvPr/>
        </p:nvSpPr>
        <p:spPr>
          <a:xfrm>
            <a:off x="983432" y="4380181"/>
            <a:ext cx="878497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口答：至少去掉</a:t>
            </a:r>
            <a:r>
              <a:rPr lang="en-US" altLang="zh-CN" dirty="0"/>
              <a:t>4</a:t>
            </a:r>
            <a:r>
              <a:rPr lang="zh-CN" altLang="en-US" b="0" dirty="0"/>
              <a:t>枝正好可以扎成整束。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D485BC21-7806-2C18-D48F-4D9E8FB0E71C}"/>
              </a:ext>
            </a:extLst>
          </p:cNvPr>
          <p:cNvSpPr txBox="1"/>
          <p:nvPr/>
        </p:nvSpPr>
        <p:spPr>
          <a:xfrm>
            <a:off x="1157199" y="92261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元能买几份蛋炒饭？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0BF74F5-912D-A375-7478-2761ACD4E7C9}"/>
              </a:ext>
            </a:extLst>
          </p:cNvPr>
          <p:cNvSpPr/>
          <p:nvPr/>
        </p:nvSpPr>
        <p:spPr>
          <a:xfrm>
            <a:off x="500743" y="97545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61312B44-25A2-4DD3-8985-5F879A6B2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50863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E3D3302-E805-DFEA-F524-3F6836FE5BB3}"/>
              </a:ext>
            </a:extLst>
          </p:cNvPr>
          <p:cNvSpPr txBox="1"/>
          <p:nvPr/>
        </p:nvSpPr>
        <p:spPr>
          <a:xfrm>
            <a:off x="1157199" y="323052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）每次最多炒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份，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份蛋炒饭至少要炒几次？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934D38B-60EB-129E-8E20-3CD689D99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834" y="955146"/>
            <a:ext cx="2051069" cy="191005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3A32F5F-9E22-BFA1-D2AD-BF5FCF07DE1F}"/>
              </a:ext>
            </a:extLst>
          </p:cNvPr>
          <p:cNvSpPr txBox="1"/>
          <p:nvPr/>
        </p:nvSpPr>
        <p:spPr>
          <a:xfrm>
            <a:off x="1422097" y="1715938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45÷8=5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（元）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E971AA-B69E-82F7-2566-2EB47B611457}"/>
              </a:ext>
            </a:extLst>
          </p:cNvPr>
          <p:cNvSpPr txBox="1"/>
          <p:nvPr/>
        </p:nvSpPr>
        <p:spPr>
          <a:xfrm>
            <a:off x="1121824" y="2462072"/>
            <a:ext cx="7350439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口答：用</a:t>
            </a:r>
            <a:r>
              <a:rPr lang="en-US" altLang="zh-CN" dirty="0"/>
              <a:t>45</a:t>
            </a:r>
            <a:r>
              <a:rPr lang="zh-CN" altLang="en-US" b="0" dirty="0"/>
              <a:t>元能买</a:t>
            </a:r>
            <a:r>
              <a:rPr lang="en-US" altLang="zh-CN" dirty="0"/>
              <a:t>5</a:t>
            </a:r>
            <a:r>
              <a:rPr lang="zh-CN" altLang="en-US" b="0" dirty="0"/>
              <a:t>份蛋炒饭。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80EA1DC-513A-EAF7-78B2-101EEB1FAA17}"/>
              </a:ext>
            </a:extLst>
          </p:cNvPr>
          <p:cNvSpPr txBox="1"/>
          <p:nvPr/>
        </p:nvSpPr>
        <p:spPr>
          <a:xfrm>
            <a:off x="1422097" y="4023846"/>
            <a:ext cx="87398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17÷3=5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（次）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1ACB39A-5DD7-5A05-5880-C62563F39DD8}"/>
              </a:ext>
            </a:extLst>
          </p:cNvPr>
          <p:cNvSpPr txBox="1"/>
          <p:nvPr/>
        </p:nvSpPr>
        <p:spPr>
          <a:xfrm>
            <a:off x="1422097" y="4769980"/>
            <a:ext cx="34780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5+1=6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（次）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39CD3E7-FB28-275C-47FE-96B82053D6AB}"/>
              </a:ext>
            </a:extLst>
          </p:cNvPr>
          <p:cNvSpPr txBox="1"/>
          <p:nvPr/>
        </p:nvSpPr>
        <p:spPr>
          <a:xfrm>
            <a:off x="1121824" y="5516112"/>
            <a:ext cx="7350439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</a:t>
            </a:r>
            <a:r>
              <a:rPr lang="en-US" altLang="zh-CN" dirty="0"/>
              <a:t>17</a:t>
            </a:r>
            <a:r>
              <a:rPr lang="zh-CN" altLang="en-US" b="0" dirty="0"/>
              <a:t>份蛋炒饭至少要炒</a:t>
            </a:r>
            <a:r>
              <a:rPr lang="en-US" altLang="zh-CN" dirty="0"/>
              <a:t>6</a:t>
            </a:r>
            <a:r>
              <a:rPr lang="zh-CN" altLang="en-US" b="0" dirty="0"/>
              <a:t>次。</a:t>
            </a:r>
          </a:p>
        </p:txBody>
      </p:sp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F6935D6E-C676-3E86-1257-86E1BC8DFEDA}"/>
              </a:ext>
            </a:extLst>
          </p:cNvPr>
          <p:cNvSpPr/>
          <p:nvPr/>
        </p:nvSpPr>
        <p:spPr>
          <a:xfrm>
            <a:off x="500743" y="1249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13F2EEDB-41AF-57A5-503A-B9152AA3C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992" y="140813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469BC9D-3F02-5365-633F-AF53FC9363CB}"/>
              </a:ext>
            </a:extLst>
          </p:cNvPr>
          <p:cNvSpPr txBox="1"/>
          <p:nvPr/>
        </p:nvSpPr>
        <p:spPr>
          <a:xfrm>
            <a:off x="1157199" y="119675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按照下面的规律画一画。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E9B3CDC5-42ED-703E-BD7A-F483366C5E8B}"/>
              </a:ext>
            </a:extLst>
          </p:cNvPr>
          <p:cNvGrpSpPr/>
          <p:nvPr/>
        </p:nvGrpSpPr>
        <p:grpSpPr>
          <a:xfrm>
            <a:off x="500743" y="2420888"/>
            <a:ext cx="731567" cy="1802859"/>
            <a:chOff x="792147" y="2996952"/>
            <a:chExt cx="731567" cy="180285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BF9E3AB-3A3B-B55F-6058-86479F6B5C71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DE39F74-9965-428E-7888-B8781AC304F6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89344F4-17E2-1324-F27B-ED6D2AC332FA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BAF69FD2-AB26-BDFA-A909-6048F2011309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E4AB9B4B-430E-E3A5-D72E-1A547DA083F9}"/>
              </a:ext>
            </a:extLst>
          </p:cNvPr>
          <p:cNvGrpSpPr/>
          <p:nvPr/>
        </p:nvGrpSpPr>
        <p:grpSpPr>
          <a:xfrm>
            <a:off x="1304840" y="2420888"/>
            <a:ext cx="731567" cy="1802859"/>
            <a:chOff x="792147" y="2996952"/>
            <a:chExt cx="731567" cy="1802859"/>
          </a:xfrm>
        </p:grpSpPr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AA9080F3-411E-EC20-2CBB-0619EAF8E293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3B57F642-F8E0-C2DC-D929-9569CB2C0564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3AE4D5F8-6ABE-9F75-8BE4-BCB5C0ABEEC0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E3CCC7F2-4AE5-D67E-C5EC-CE25BD144FD7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CE08BFB3-01BC-1051-A4A3-80758A47E8AB}"/>
              </a:ext>
            </a:extLst>
          </p:cNvPr>
          <p:cNvGrpSpPr/>
          <p:nvPr/>
        </p:nvGrpSpPr>
        <p:grpSpPr>
          <a:xfrm>
            <a:off x="2108937" y="2420888"/>
            <a:ext cx="731567" cy="1802859"/>
            <a:chOff x="792147" y="2996952"/>
            <a:chExt cx="731567" cy="1802859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F79C86FA-21A9-33B4-B1AF-A882582CE400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11BBFEA1-A5F1-FE8E-699F-E937CFB83F2E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72C661C3-DD8F-DDC9-4441-A38436520252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B65F5CF0-5434-2500-8407-2AF4AFF8BF25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C7AC364C-250F-94CA-0D42-5CBEC1DE79E3}"/>
              </a:ext>
            </a:extLst>
          </p:cNvPr>
          <p:cNvGrpSpPr/>
          <p:nvPr/>
        </p:nvGrpSpPr>
        <p:grpSpPr>
          <a:xfrm>
            <a:off x="2913034" y="2420888"/>
            <a:ext cx="731567" cy="1802859"/>
            <a:chOff x="792147" y="2996952"/>
            <a:chExt cx="731567" cy="1802859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5196613B-744F-871D-7AB9-FCC1867E88CA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4DA6C902-9B6E-C2CE-C3AE-CBED17777660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79EA720D-3C2B-22FD-3C72-435648182AC6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B0AB131F-313B-08B6-361A-37A78B9743F2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37C7CF85-E809-293B-A336-9D4F177E5D97}"/>
              </a:ext>
            </a:extLst>
          </p:cNvPr>
          <p:cNvGrpSpPr/>
          <p:nvPr/>
        </p:nvGrpSpPr>
        <p:grpSpPr>
          <a:xfrm>
            <a:off x="3717131" y="2420888"/>
            <a:ext cx="731567" cy="1802859"/>
            <a:chOff x="792147" y="2996952"/>
            <a:chExt cx="731567" cy="1802859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3E6F21EC-DB91-2B39-B481-8F03A576EEF3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8C2B187F-BBA7-9B9C-335E-759584F64CA6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3FE0447F-4121-202E-A21A-EB5D7808A600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C2322F2F-FBC6-7906-AC85-47F252B02A95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C5EE7507-9039-AB06-4439-5079D0D044B1}"/>
              </a:ext>
            </a:extLst>
          </p:cNvPr>
          <p:cNvGrpSpPr/>
          <p:nvPr/>
        </p:nvGrpSpPr>
        <p:grpSpPr>
          <a:xfrm>
            <a:off x="4521228" y="2420888"/>
            <a:ext cx="731567" cy="1802859"/>
            <a:chOff x="792147" y="2996952"/>
            <a:chExt cx="731567" cy="1802859"/>
          </a:xfrm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90574B77-E84B-1A71-C385-59C661C80949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3BAAE1B4-E6E7-29EF-9907-B59F309E29F9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2DDDF72C-0876-45D0-ED21-0FAAC293A0EE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2FA17E9D-CC25-B37B-2058-03904EAF8346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CA36D5C1-AC90-D376-8D18-72213B3C4958}"/>
              </a:ext>
            </a:extLst>
          </p:cNvPr>
          <p:cNvGrpSpPr/>
          <p:nvPr/>
        </p:nvGrpSpPr>
        <p:grpSpPr>
          <a:xfrm>
            <a:off x="5325325" y="2420888"/>
            <a:ext cx="731567" cy="1802859"/>
            <a:chOff x="792147" y="2996952"/>
            <a:chExt cx="731567" cy="1802859"/>
          </a:xfrm>
        </p:grpSpPr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59A9E0CB-5BEF-5130-D3B8-E74D5498CC49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D43CD53D-67B8-5CA1-7C9F-F221B0C4D358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45F99C8F-43FC-43F8-895C-C381AA4EF8C3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41797BF1-174A-B7B3-2FCE-9DD7219B0639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5AF1B44E-B74C-31B3-62D7-4043D6C588D2}"/>
              </a:ext>
            </a:extLst>
          </p:cNvPr>
          <p:cNvGrpSpPr/>
          <p:nvPr/>
        </p:nvGrpSpPr>
        <p:grpSpPr>
          <a:xfrm>
            <a:off x="7737616" y="2420888"/>
            <a:ext cx="731567" cy="1802859"/>
            <a:chOff x="792147" y="2996952"/>
            <a:chExt cx="731567" cy="1802859"/>
          </a:xfrm>
        </p:grpSpPr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E8DA8EB2-E5B9-1D31-E354-5ED323650252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469F4BB5-EF11-43E4-2273-915037EF3C67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FFE6272D-AD19-17DD-F38A-142BDF3A0014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4159A884-9E2E-1FAE-49C6-6C72A0C32DF2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EF154E0C-792D-6BC4-6595-5E675596B619}"/>
              </a:ext>
            </a:extLst>
          </p:cNvPr>
          <p:cNvGrpSpPr/>
          <p:nvPr/>
        </p:nvGrpSpPr>
        <p:grpSpPr>
          <a:xfrm>
            <a:off x="6933519" y="2420888"/>
            <a:ext cx="731567" cy="1802859"/>
            <a:chOff x="792147" y="2996952"/>
            <a:chExt cx="731567" cy="1802859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215CC2E-BFE9-426A-394D-B1E429E500E5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F7E9F07D-1C73-A390-DF0F-35731A91562B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24BBFA20-F1CA-3A92-A9C8-BD68DD48BE48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9C1D6B7A-090F-7151-CD90-839D2470BA6F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2653EA84-88A7-1C19-0EC6-D9A0925635F9}"/>
              </a:ext>
            </a:extLst>
          </p:cNvPr>
          <p:cNvGrpSpPr/>
          <p:nvPr/>
        </p:nvGrpSpPr>
        <p:grpSpPr>
          <a:xfrm>
            <a:off x="8541713" y="2420888"/>
            <a:ext cx="731567" cy="1802859"/>
            <a:chOff x="792147" y="2996952"/>
            <a:chExt cx="731567" cy="1802859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F10E8D7E-7BD1-C32C-AAC4-15FBA42CB8AD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2AB63DF1-4139-FC56-ED2F-EF1422F202A3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2977F4F7-B568-D0A6-1D74-B6A5352912AB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59228E61-B5A1-0004-A4FF-C63DC854B930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92BBECA5-4A22-C5DA-A3A0-2B2A1419A577}"/>
              </a:ext>
            </a:extLst>
          </p:cNvPr>
          <p:cNvGrpSpPr/>
          <p:nvPr/>
        </p:nvGrpSpPr>
        <p:grpSpPr>
          <a:xfrm>
            <a:off x="6129422" y="2420888"/>
            <a:ext cx="731567" cy="1802859"/>
            <a:chOff x="792147" y="2996952"/>
            <a:chExt cx="731567" cy="1802859"/>
          </a:xfrm>
        </p:grpSpPr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ECFDBB41-95CB-4218-15B1-22F5D4E2A310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04DA6867-7022-491E-45AC-D55657FA4D31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3A73C4C0-F46B-B849-2C9B-1B99FF7C6027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CABAB49F-5D27-4E38-B5C2-9A8B25E0C819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CB5552A1-6ED0-68A1-CAD4-51DEFCF0E1CF}"/>
              </a:ext>
            </a:extLst>
          </p:cNvPr>
          <p:cNvGrpSpPr/>
          <p:nvPr/>
        </p:nvGrpSpPr>
        <p:grpSpPr>
          <a:xfrm>
            <a:off x="10149907" y="2420888"/>
            <a:ext cx="731567" cy="1802859"/>
            <a:chOff x="792147" y="2996952"/>
            <a:chExt cx="731567" cy="1802859"/>
          </a:xfrm>
        </p:grpSpPr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361A197B-E996-019A-9637-EE1EAE7A8D3F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34ECFBAF-479B-8A2A-4191-968FEB251DF0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84E9E121-F30E-DE24-4DB3-DE0E58653C98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CEE020B9-861C-39AD-3A24-B6A2B3DBB58D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9228D583-2623-96CB-ADF6-488C251BB1E3}"/>
              </a:ext>
            </a:extLst>
          </p:cNvPr>
          <p:cNvGrpSpPr/>
          <p:nvPr/>
        </p:nvGrpSpPr>
        <p:grpSpPr>
          <a:xfrm>
            <a:off x="9345810" y="2420888"/>
            <a:ext cx="731567" cy="1802859"/>
            <a:chOff x="792147" y="2996952"/>
            <a:chExt cx="731567" cy="1802859"/>
          </a:xfrm>
        </p:grpSpPr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46CA7E12-84FE-AB8E-A4DA-6E2BB18E29D1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3FEDC177-EDB3-532D-9ECA-6291CB0B6D01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5D946E98-012B-CD29-B9D6-0C60709DB4B8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778042F4-E247-72E7-D828-5D3B0595CDD0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F5653D93-8C4A-7B14-D32C-E65FB7CC9634}"/>
              </a:ext>
            </a:extLst>
          </p:cNvPr>
          <p:cNvGrpSpPr/>
          <p:nvPr/>
        </p:nvGrpSpPr>
        <p:grpSpPr>
          <a:xfrm>
            <a:off x="10954007" y="2420888"/>
            <a:ext cx="731567" cy="1802859"/>
            <a:chOff x="792147" y="2996952"/>
            <a:chExt cx="731567" cy="1802859"/>
          </a:xfrm>
        </p:grpSpPr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7931BEC6-26DB-4CBC-5DC6-CDBBE601A4D6}"/>
                </a:ext>
              </a:extLst>
            </p:cNvPr>
            <p:cNvSpPr/>
            <p:nvPr/>
          </p:nvSpPr>
          <p:spPr>
            <a:xfrm>
              <a:off x="792147" y="2996952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EAC321F3-9589-EFC1-87A7-4278ECAD3B88}"/>
                </a:ext>
              </a:extLst>
            </p:cNvPr>
            <p:cNvSpPr/>
            <p:nvPr/>
          </p:nvSpPr>
          <p:spPr>
            <a:xfrm>
              <a:off x="792147" y="3898728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C8082B3E-D86E-6115-FCB7-4C71BCCE45D2}"/>
                </a:ext>
              </a:extLst>
            </p:cNvPr>
            <p:cNvSpPr/>
            <p:nvPr/>
          </p:nvSpPr>
          <p:spPr>
            <a:xfrm>
              <a:off x="792147" y="4349616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F9307716-167C-9564-EB2A-2610B7FB9A35}"/>
                </a:ext>
              </a:extLst>
            </p:cNvPr>
            <p:cNvSpPr/>
            <p:nvPr/>
          </p:nvSpPr>
          <p:spPr>
            <a:xfrm>
              <a:off x="792147" y="3447840"/>
              <a:ext cx="731567" cy="4501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id="{EF8B7DC6-7C86-49E7-EA85-1734815D39AA}"/>
              </a:ext>
            </a:extLst>
          </p:cNvPr>
          <p:cNvSpPr/>
          <p:nvPr/>
        </p:nvSpPr>
        <p:spPr>
          <a:xfrm>
            <a:off x="647848" y="2420888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8B7296B1-58A2-42EC-15ED-F76385A1B838}"/>
              </a:ext>
            </a:extLst>
          </p:cNvPr>
          <p:cNvSpPr/>
          <p:nvPr/>
        </p:nvSpPr>
        <p:spPr>
          <a:xfrm>
            <a:off x="1445623" y="2871873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EC37473-E4C2-A7DC-EB95-48C88B1C7E41}"/>
              </a:ext>
            </a:extLst>
          </p:cNvPr>
          <p:cNvSpPr/>
          <p:nvPr/>
        </p:nvSpPr>
        <p:spPr>
          <a:xfrm>
            <a:off x="2249719" y="3321873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10E9955-8827-6289-4452-7A6DB23CBF48}"/>
              </a:ext>
            </a:extLst>
          </p:cNvPr>
          <p:cNvSpPr/>
          <p:nvPr/>
        </p:nvSpPr>
        <p:spPr>
          <a:xfrm>
            <a:off x="3051950" y="3773747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F694B26-86B7-ADA3-4CEE-A1EA3E817943}"/>
              </a:ext>
            </a:extLst>
          </p:cNvPr>
          <p:cNvSpPr/>
          <p:nvPr/>
        </p:nvSpPr>
        <p:spPr>
          <a:xfrm>
            <a:off x="3851593" y="2420195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553AFC9-4A5F-6321-93D2-36D68C08DC63}"/>
              </a:ext>
            </a:extLst>
          </p:cNvPr>
          <p:cNvSpPr/>
          <p:nvPr/>
        </p:nvSpPr>
        <p:spPr>
          <a:xfrm>
            <a:off x="4662011" y="2870195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8B4CA9D-DEA6-BB54-C12A-1DE7F08E73D1}"/>
              </a:ext>
            </a:extLst>
          </p:cNvPr>
          <p:cNvSpPr/>
          <p:nvPr/>
        </p:nvSpPr>
        <p:spPr>
          <a:xfrm>
            <a:off x="5467976" y="3320195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F945067-14AF-919D-4421-B187E9EB3049}"/>
              </a:ext>
            </a:extLst>
          </p:cNvPr>
          <p:cNvSpPr/>
          <p:nvPr/>
        </p:nvSpPr>
        <p:spPr>
          <a:xfrm>
            <a:off x="6270205" y="3773649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21C6FD2-2FD0-396E-E322-477B45C3A324}"/>
              </a:ext>
            </a:extLst>
          </p:cNvPr>
          <p:cNvSpPr/>
          <p:nvPr/>
        </p:nvSpPr>
        <p:spPr>
          <a:xfrm>
            <a:off x="7074302" y="2422666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B56F780-68CE-696B-897F-F6688CFF7148}"/>
              </a:ext>
            </a:extLst>
          </p:cNvPr>
          <p:cNvSpPr/>
          <p:nvPr/>
        </p:nvSpPr>
        <p:spPr>
          <a:xfrm>
            <a:off x="7872078" y="2870195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BD130274-2989-4204-0B55-570E4F40520A}"/>
              </a:ext>
            </a:extLst>
          </p:cNvPr>
          <p:cNvSpPr/>
          <p:nvPr/>
        </p:nvSpPr>
        <p:spPr>
          <a:xfrm>
            <a:off x="8682494" y="3320195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1007CEF9-D8F7-E319-B861-C12925D71A59}"/>
              </a:ext>
            </a:extLst>
          </p:cNvPr>
          <p:cNvSpPr/>
          <p:nvPr/>
        </p:nvSpPr>
        <p:spPr>
          <a:xfrm>
            <a:off x="9484723" y="3770195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46AD899A-1D50-5559-7110-7809487D319A}"/>
              </a:ext>
            </a:extLst>
          </p:cNvPr>
          <p:cNvSpPr/>
          <p:nvPr/>
        </p:nvSpPr>
        <p:spPr>
          <a:xfrm>
            <a:off x="10290690" y="2420195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93C1CC5-4BBA-BB0D-4CE1-61A5334DA5EA}"/>
              </a:ext>
            </a:extLst>
          </p:cNvPr>
          <p:cNvSpPr/>
          <p:nvPr/>
        </p:nvSpPr>
        <p:spPr>
          <a:xfrm>
            <a:off x="11094905" y="2870200"/>
            <a:ext cx="450000" cy="45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627EEE-CF2C-0BCE-BDDA-ED70831553F7}"/>
              </a:ext>
            </a:extLst>
          </p:cNvPr>
          <p:cNvSpPr txBox="1"/>
          <p:nvPr/>
        </p:nvSpPr>
        <p:spPr>
          <a:xfrm>
            <a:off x="1157199" y="1134575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为庆祝节日，二（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）班用彩灯装饰教室。按照下面的规律，第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个彩灯是什么颜色？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3A87E00-079B-9F1A-0373-7FC47077C044}"/>
              </a:ext>
            </a:extLst>
          </p:cNvPr>
          <p:cNvSpPr/>
          <p:nvPr/>
        </p:nvSpPr>
        <p:spPr>
          <a:xfrm>
            <a:off x="500743" y="12065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72E089E-4E3D-08E0-CEF8-9DD0012C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62068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224B289-EB29-586C-58C9-D081A2AEA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668004"/>
            <a:ext cx="10076033" cy="1335712"/>
          </a:xfrm>
          <a:prstGeom prst="rect">
            <a:avLst/>
          </a:prstGeom>
        </p:spPr>
      </p:pic>
      <p:sp>
        <p:nvSpPr>
          <p:cNvPr id="6" name="椭圆 1">
            <a:extLst>
              <a:ext uri="{FF2B5EF4-FFF2-40B4-BE49-F238E27FC236}">
                <a16:creationId xmlns:a16="http://schemas.microsoft.com/office/drawing/2014/main" id="{C712524E-116D-DA64-76D9-ED364F36A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310" y="2538919"/>
            <a:ext cx="2550401" cy="967902"/>
          </a:xfrm>
          <a:prstGeom prst="ellipse">
            <a:avLst/>
          </a:prstGeom>
          <a:noFill/>
          <a:ln w="28575">
            <a:solidFill>
              <a:srgbClr val="3333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56C00B-1696-D050-C4AE-768556510274}"/>
              </a:ext>
            </a:extLst>
          </p:cNvPr>
          <p:cNvSpPr txBox="1"/>
          <p:nvPr/>
        </p:nvSpPr>
        <p:spPr>
          <a:xfrm>
            <a:off x="2783632" y="4251328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53÷7=7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（组）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7632D08-4123-5B36-8FE6-E3CB10308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563" y="5145271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口答：第</a:t>
            </a:r>
            <a:r>
              <a:rPr lang="en-US" altLang="zh-CN" dirty="0"/>
              <a:t>53</a:t>
            </a:r>
            <a:r>
              <a:rPr lang="zh-CN" altLang="en-US" b="0" dirty="0"/>
              <a:t>个彩灯是黄色的。</a:t>
            </a:r>
          </a:p>
        </p:txBody>
      </p:sp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FB09E046-5615-AA6E-4A2F-4FD951807E9C}"/>
              </a:ext>
            </a:extLst>
          </p:cNvPr>
          <p:cNvSpPr txBox="1"/>
          <p:nvPr/>
        </p:nvSpPr>
        <p:spPr>
          <a:xfrm>
            <a:off x="407368" y="2173007"/>
            <a:ext cx="1159328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）按照上面的规律摆花，第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盆应该摆什么颜色的？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95F9F24-1AE7-A596-2B45-63788B7E2E25}"/>
              </a:ext>
            </a:extLst>
          </p:cNvPr>
          <p:cNvSpPr/>
          <p:nvPr/>
        </p:nvSpPr>
        <p:spPr>
          <a:xfrm>
            <a:off x="500743" y="8656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555295F7-5267-CAAB-9382-716ECC73D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086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960538B3-9434-3577-2F8E-3D8F6F154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098689"/>
            <a:ext cx="10376459" cy="102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608732A-FA2E-65F5-29AD-5D83F520291B}"/>
              </a:ext>
            </a:extLst>
          </p:cNvPr>
          <p:cNvSpPr txBox="1"/>
          <p:nvPr/>
        </p:nvSpPr>
        <p:spPr>
          <a:xfrm>
            <a:off x="407369" y="3984780"/>
            <a:ext cx="835292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）请你提出其他数学问题并解答。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椭圆 1">
            <a:extLst>
              <a:ext uri="{FF2B5EF4-FFF2-40B4-BE49-F238E27FC236}">
                <a16:creationId xmlns:a16="http://schemas.microsoft.com/office/drawing/2014/main" id="{8A4494E3-0199-9DD5-A4FD-6E1ACB1F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828" y="992200"/>
            <a:ext cx="3353987" cy="1155104"/>
          </a:xfrm>
          <a:prstGeom prst="ellipse">
            <a:avLst/>
          </a:prstGeom>
          <a:noFill/>
          <a:ln w="28575">
            <a:solidFill>
              <a:srgbClr val="3333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BB3929-A353-56C0-32F5-18E51E87B8E9}"/>
              </a:ext>
            </a:extLst>
          </p:cNvPr>
          <p:cNvSpPr txBox="1"/>
          <p:nvPr/>
        </p:nvSpPr>
        <p:spPr>
          <a:xfrm>
            <a:off x="2518675" y="2849430"/>
            <a:ext cx="4261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32÷4=8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（组）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D2C4FCC-09C7-48E4-5AA2-64203F691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640" y="3417105"/>
            <a:ext cx="7848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b="0" dirty="0"/>
              <a:t>口答：第</a:t>
            </a:r>
            <a:r>
              <a:rPr lang="en-US" altLang="zh-CN" sz="3200" dirty="0"/>
              <a:t>32</a:t>
            </a:r>
            <a:r>
              <a:rPr lang="zh-CN" altLang="en-US" sz="3200" b="0" dirty="0"/>
              <a:t>盆应该摆黄色的。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D8F12BF-8F0C-453B-3C2C-CF52C9C14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3930" y="4661203"/>
            <a:ext cx="9300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b="0" dirty="0"/>
              <a:t>答案不唯一，例：第</a:t>
            </a:r>
            <a:r>
              <a:rPr lang="en-US" altLang="zh-CN" sz="3200" dirty="0"/>
              <a:t>35</a:t>
            </a:r>
            <a:r>
              <a:rPr lang="zh-CN" altLang="en-US" sz="3200" b="0" dirty="0"/>
              <a:t>盆应该摆什么颜色的？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F450CFD-F82A-9C84-C8AF-4D916EFC3067}"/>
              </a:ext>
            </a:extLst>
          </p:cNvPr>
          <p:cNvSpPr txBox="1"/>
          <p:nvPr/>
        </p:nvSpPr>
        <p:spPr>
          <a:xfrm>
            <a:off x="2351584" y="5228878"/>
            <a:ext cx="7010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35÷4=8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（组）</a:t>
            </a:r>
            <a:r>
              <a:rPr lang="en-US" altLang="zh-CN" sz="32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（盆）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C9E47C66-FD9F-3BD0-145B-BC601F995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640" y="5796553"/>
            <a:ext cx="7848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b="0" dirty="0"/>
              <a:t>口答：第</a:t>
            </a:r>
            <a:r>
              <a:rPr lang="en-US" altLang="zh-CN" sz="3200" dirty="0"/>
              <a:t>35</a:t>
            </a:r>
            <a:r>
              <a:rPr lang="zh-CN" altLang="en-US" sz="3200" b="0" dirty="0"/>
              <a:t>盆应该摆红色的。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24AF28B-A6AE-E013-9D02-2CB1FFACDD5E}"/>
              </a:ext>
            </a:extLst>
          </p:cNvPr>
          <p:cNvSpPr txBox="1"/>
          <p:nvPr/>
        </p:nvSpPr>
        <p:spPr>
          <a:xfrm>
            <a:off x="1157199" y="935277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只鸡放进下面的两种鸡笼里。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ED91F05-CA81-B37B-36E3-7CDB9B3CC5A0}"/>
              </a:ext>
            </a:extLst>
          </p:cNvPr>
          <p:cNvSpPr/>
          <p:nvPr/>
        </p:nvSpPr>
        <p:spPr>
          <a:xfrm>
            <a:off x="500743" y="9881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D733EBC-75C3-CBDA-8D6B-93031FDF8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086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Picture 9" descr="3">
            <a:extLst>
              <a:ext uri="{FF2B5EF4-FFF2-40B4-BE49-F238E27FC236}">
                <a16:creationId xmlns:a16="http://schemas.microsoft.com/office/drawing/2014/main" id="{CEFF2D29-44CD-FDBA-02BE-1CC842482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9580" y="1656917"/>
            <a:ext cx="699284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E8A35A1-F167-83CF-7F88-66C8DFF0F207}"/>
              </a:ext>
            </a:extLst>
          </p:cNvPr>
          <p:cNvSpPr txBox="1"/>
          <p:nvPr/>
        </p:nvSpPr>
        <p:spPr>
          <a:xfrm>
            <a:off x="695400" y="4277322"/>
            <a:ext cx="109958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）如果都放进大鸡笼，至少需要几个大鸡笼？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5FD50D-D544-2BB4-DA79-6474968F8059}"/>
              </a:ext>
            </a:extLst>
          </p:cNvPr>
          <p:cNvSpPr txBox="1"/>
          <p:nvPr/>
        </p:nvSpPr>
        <p:spPr>
          <a:xfrm>
            <a:off x="1631504" y="5014917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22÷6=3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（只）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871956-4EF3-95C0-2DD1-485101EE60FD}"/>
              </a:ext>
            </a:extLst>
          </p:cNvPr>
          <p:cNvSpPr txBox="1"/>
          <p:nvPr/>
        </p:nvSpPr>
        <p:spPr>
          <a:xfrm>
            <a:off x="7608168" y="5014917"/>
            <a:ext cx="2952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3+1=4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BB8C4E5E-528D-1BFD-AEEE-B0D236212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986" y="5696086"/>
            <a:ext cx="10408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口答：如果都放进大鸡笼，至少需要</a:t>
            </a:r>
            <a:r>
              <a:rPr lang="en-US" altLang="zh-CN" dirty="0"/>
              <a:t>4</a:t>
            </a:r>
            <a:r>
              <a:rPr lang="zh-CN" altLang="en-US" b="0" dirty="0"/>
              <a:t>个大鸡笼。</a:t>
            </a: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156AE8B-38C3-ED67-85D9-BE0FE6CE9778}"/>
              </a:ext>
            </a:extLst>
          </p:cNvPr>
          <p:cNvSpPr txBox="1"/>
          <p:nvPr/>
        </p:nvSpPr>
        <p:spPr>
          <a:xfrm>
            <a:off x="695400" y="3284984"/>
            <a:ext cx="109958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）如果都放进小鸡笼，至少需要几个小鸡笼？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3" name="Picture 9" descr="3">
            <a:extLst>
              <a:ext uri="{FF2B5EF4-FFF2-40B4-BE49-F238E27FC236}">
                <a16:creationId xmlns:a16="http://schemas.microsoft.com/office/drawing/2014/main" id="{77E9DA7D-DAA3-8359-18AA-1DCC01CB35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9580" y="548680"/>
            <a:ext cx="699284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1DE7E10-26DD-8B20-BF9E-BC7803E65C23}"/>
              </a:ext>
            </a:extLst>
          </p:cNvPr>
          <p:cNvSpPr txBox="1"/>
          <p:nvPr/>
        </p:nvSpPr>
        <p:spPr>
          <a:xfrm>
            <a:off x="2423592" y="4014954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22÷4=5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（只）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69CA8E-96E5-5FD1-C48A-A1EF0FDC2A9D}"/>
              </a:ext>
            </a:extLst>
          </p:cNvPr>
          <p:cNvSpPr txBox="1"/>
          <p:nvPr/>
        </p:nvSpPr>
        <p:spPr>
          <a:xfrm>
            <a:off x="2423592" y="4697732"/>
            <a:ext cx="2952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5+1=6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9CB33D54-80F0-F772-7363-B8F5A8558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5380510"/>
            <a:ext cx="10297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口答：如果都放进小鸡笼，至少需要</a:t>
            </a:r>
            <a:r>
              <a:rPr lang="en-US" altLang="zh-CN" dirty="0"/>
              <a:t>6</a:t>
            </a:r>
            <a:r>
              <a:rPr lang="zh-CN" altLang="en-US" b="0" dirty="0"/>
              <a:t>个小鸡笼。</a:t>
            </a:r>
          </a:p>
        </p:txBody>
      </p:sp>
    </p:spTree>
    <p:extLst>
      <p:ext uri="{BB962C8B-B14F-4D97-AF65-F5344CB8AC3E}">
        <p14:creationId xmlns:p14="http://schemas.microsoft.com/office/powerpoint/2010/main" val="244135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E6B7BEA-6CD0-62C5-A6E9-A81382A8BBB3}"/>
              </a:ext>
            </a:extLst>
          </p:cNvPr>
          <p:cNvSpPr txBox="1"/>
          <p:nvPr/>
        </p:nvSpPr>
        <p:spPr>
          <a:xfrm>
            <a:off x="695400" y="3284984"/>
            <a:ext cx="1173730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）几个大鸡笼和几个小鸡笼搭配能正好装下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只鸡？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3" name="Picture 9" descr="3">
            <a:extLst>
              <a:ext uri="{FF2B5EF4-FFF2-40B4-BE49-F238E27FC236}">
                <a16:creationId xmlns:a16="http://schemas.microsoft.com/office/drawing/2014/main" id="{C92EEA58-82B0-7050-7459-1D284740F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9580" y="548680"/>
            <a:ext cx="699284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547A05B-794A-18CE-A021-B132EF04FBDA}"/>
              </a:ext>
            </a:extLst>
          </p:cNvPr>
          <p:cNvSpPr txBox="1"/>
          <p:nvPr/>
        </p:nvSpPr>
        <p:spPr>
          <a:xfrm>
            <a:off x="1775520" y="4103629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22÷6=3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（只）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F396087-4F3A-7E60-C2F8-028FE1C4D95B}"/>
              </a:ext>
            </a:extLst>
          </p:cNvPr>
          <p:cNvSpPr/>
          <p:nvPr/>
        </p:nvSpPr>
        <p:spPr>
          <a:xfrm>
            <a:off x="5591944" y="4103629"/>
            <a:ext cx="648072" cy="693523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D8E5EC1-8F03-EF04-5697-53F2AC1962AF}"/>
              </a:ext>
            </a:extLst>
          </p:cNvPr>
          <p:cNvSpPr/>
          <p:nvPr/>
        </p:nvSpPr>
        <p:spPr>
          <a:xfrm>
            <a:off x="8328248" y="2595050"/>
            <a:ext cx="1264172" cy="693523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AB983D9-0146-FF3B-F4DA-878266504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4875082"/>
            <a:ext cx="90730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口答：</a:t>
            </a:r>
            <a:r>
              <a:rPr lang="en-US" altLang="zh-CN" dirty="0"/>
              <a:t>3</a:t>
            </a:r>
            <a:r>
              <a:rPr lang="zh-CN" altLang="en-US" b="0" dirty="0"/>
              <a:t>个大鸡笼和</a:t>
            </a:r>
            <a:r>
              <a:rPr lang="en-US" altLang="zh-CN" dirty="0"/>
              <a:t>1</a:t>
            </a:r>
            <a:r>
              <a:rPr lang="zh-CN" altLang="en-US" b="0" dirty="0"/>
              <a:t>个小鸡笼搭配能正好装下</a:t>
            </a:r>
            <a:r>
              <a:rPr lang="en-US" altLang="zh-CN" dirty="0"/>
              <a:t>22</a:t>
            </a:r>
            <a:r>
              <a:rPr lang="zh-CN" altLang="en-US" b="0" dirty="0"/>
              <a:t>只鸡。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4A2FB40-AAE9-4D92-82CD-7EA61FCD8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797" y="5475246"/>
            <a:ext cx="7628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（或</a:t>
            </a:r>
            <a:r>
              <a:rPr lang="en-US" altLang="zh-CN" dirty="0"/>
              <a:t>1</a:t>
            </a:r>
            <a:r>
              <a:rPr lang="zh-CN" altLang="en-US" b="0" dirty="0"/>
              <a:t>个大鸡笼和</a:t>
            </a:r>
            <a:r>
              <a:rPr lang="en-US" altLang="zh-CN" dirty="0"/>
              <a:t>4</a:t>
            </a:r>
            <a:r>
              <a:rPr lang="zh-CN" altLang="en-US" b="0" dirty="0"/>
              <a:t>个小鸡笼搭配）</a:t>
            </a:r>
          </a:p>
        </p:txBody>
      </p:sp>
    </p:spTree>
    <p:extLst>
      <p:ext uri="{BB962C8B-B14F-4D97-AF65-F5344CB8AC3E}">
        <p14:creationId xmlns:p14="http://schemas.microsoft.com/office/powerpoint/2010/main" val="140284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C28306-C6DE-5F35-0A1B-CF97F1AEAC35}"/>
              </a:ext>
            </a:extLst>
          </p:cNvPr>
          <p:cNvSpPr txBox="1"/>
          <p:nvPr/>
        </p:nvSpPr>
        <p:spPr>
          <a:xfrm>
            <a:off x="1157199" y="935277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制作水果拼盘。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DB77FD3-8652-66D3-6BC7-76AC3E0225A8}"/>
              </a:ext>
            </a:extLst>
          </p:cNvPr>
          <p:cNvSpPr/>
          <p:nvPr/>
        </p:nvSpPr>
        <p:spPr>
          <a:xfrm>
            <a:off x="500743" y="9881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89FEA38-2AF7-C2D5-7079-9710E1F8E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086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2027A8A-C638-2FBF-CCE2-D37B8556E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1655357"/>
            <a:ext cx="8327300" cy="86517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B61634F-5AF4-B190-AB50-845281DAB48D}"/>
              </a:ext>
            </a:extLst>
          </p:cNvPr>
          <p:cNvSpPr txBox="1"/>
          <p:nvPr/>
        </p:nvSpPr>
        <p:spPr>
          <a:xfrm>
            <a:off x="1157199" y="2636912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）一号套餐每份需要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      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      ，这些水果最多能做几份一号套餐？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8650DF2-DB9A-2756-6B21-25BD400D48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5805" y="2645566"/>
            <a:ext cx="652708" cy="7385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D8E664F-D07C-8125-BABE-89592277CE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70742" y="2602625"/>
            <a:ext cx="664160" cy="82447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538FE94-D518-3017-E5E9-E5216FF69CA3}"/>
              </a:ext>
            </a:extLst>
          </p:cNvPr>
          <p:cNvSpPr txBox="1"/>
          <p:nvPr/>
        </p:nvSpPr>
        <p:spPr>
          <a:xfrm>
            <a:off x="2590684" y="4084256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23÷5=4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7B4537-33C3-FF05-F1E0-5222AB47D451}"/>
              </a:ext>
            </a:extLst>
          </p:cNvPr>
          <p:cNvSpPr txBox="1"/>
          <p:nvPr/>
        </p:nvSpPr>
        <p:spPr>
          <a:xfrm>
            <a:off x="2590684" y="4819610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17÷3=5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051F0EE5-CFFD-43AE-7A24-53C258AB4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5554964"/>
            <a:ext cx="7632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口答：最多能做</a:t>
            </a:r>
            <a:r>
              <a:rPr lang="en-US" altLang="zh-CN" dirty="0"/>
              <a:t>4</a:t>
            </a:r>
            <a:r>
              <a:rPr lang="zh-CN" altLang="en-US" b="0" dirty="0"/>
              <a:t>份一号套餐。</a:t>
            </a:r>
          </a:p>
        </p:txBody>
      </p:sp>
    </p:spTree>
    <p:extLst>
      <p:ext uri="{BB962C8B-B14F-4D97-AF65-F5344CB8AC3E}">
        <p14:creationId xmlns:p14="http://schemas.microsoft.com/office/powerpoint/2010/main" val="363080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FAA8A43-E893-0474-03FE-27E062675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801092"/>
            <a:ext cx="8327300" cy="86517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8253409-E169-9A7D-014A-777A1084EFF6}"/>
              </a:ext>
            </a:extLst>
          </p:cNvPr>
          <p:cNvSpPr txBox="1"/>
          <p:nvPr/>
        </p:nvSpPr>
        <p:spPr>
          <a:xfrm>
            <a:off x="767408" y="1926663"/>
            <a:ext cx="1092384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）二号套餐每份需要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      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      ，这些水果最多能做几份二号套餐？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74D59BF-41E8-5647-5CBC-C4778F798A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95462" y="1926663"/>
            <a:ext cx="652708" cy="73859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7D1CBFE-E535-DFB7-E0AD-83E981E05C6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1950" y="1986780"/>
            <a:ext cx="687062" cy="61835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7496A38-F3D5-0EA9-25CF-B5BCC7E8FE7C}"/>
              </a:ext>
            </a:extLst>
          </p:cNvPr>
          <p:cNvSpPr txBox="1"/>
          <p:nvPr/>
        </p:nvSpPr>
        <p:spPr>
          <a:xfrm>
            <a:off x="2590684" y="3345101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17÷2=8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A80BD46-A4B3-AF81-B1F7-11EF9533B4DF}"/>
              </a:ext>
            </a:extLst>
          </p:cNvPr>
          <p:cNvSpPr txBox="1"/>
          <p:nvPr/>
        </p:nvSpPr>
        <p:spPr>
          <a:xfrm>
            <a:off x="2590684" y="4051549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15÷2=7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5B394C2E-7919-88D6-F98D-CD9BFA3F0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4757069"/>
            <a:ext cx="7632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口答：最多能做</a:t>
            </a:r>
            <a:r>
              <a:rPr lang="en-US" altLang="zh-CN" dirty="0"/>
              <a:t>7</a:t>
            </a:r>
            <a:r>
              <a:rPr lang="zh-CN" altLang="en-US" b="0" dirty="0"/>
              <a:t>份二号套餐。</a:t>
            </a:r>
          </a:p>
        </p:txBody>
      </p:sp>
    </p:spTree>
    <p:extLst>
      <p:ext uri="{BB962C8B-B14F-4D97-AF65-F5344CB8AC3E}">
        <p14:creationId xmlns:p14="http://schemas.microsoft.com/office/powerpoint/2010/main" val="26732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1ED896D-E0DB-8A6D-6333-C60D237EE287}"/>
              </a:ext>
            </a:extLst>
          </p:cNvPr>
          <p:cNvSpPr txBox="1"/>
          <p:nvPr/>
        </p:nvSpPr>
        <p:spPr>
          <a:xfrm>
            <a:off x="1157199" y="932567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小亮和小丽按规律摆花。说说他们分别是按什么规律摆的。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E2370B-F3D1-D836-43A6-0D07D3A73E9D}"/>
              </a:ext>
            </a:extLst>
          </p:cNvPr>
          <p:cNvSpPr/>
          <p:nvPr/>
        </p:nvSpPr>
        <p:spPr>
          <a:xfrm>
            <a:off x="500743" y="98541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88961B56-B5E8-C82B-B1C5-F98B20161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086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2D0C2F-1179-92AD-C495-88A98DF9D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2253102"/>
            <a:ext cx="3162333" cy="754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628B091-FF57-1CEB-7001-98204A626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171" y="2952358"/>
            <a:ext cx="4457385" cy="21624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9493B4E-F8EA-8243-F76F-A6BD52398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857" y="2952122"/>
            <a:ext cx="4490507" cy="215771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2FFD930-2361-E690-B35B-FEB67BFBE326}"/>
              </a:ext>
            </a:extLst>
          </p:cNvPr>
          <p:cNvSpPr txBox="1"/>
          <p:nvPr/>
        </p:nvSpPr>
        <p:spPr>
          <a:xfrm>
            <a:off x="5813989" y="1705625"/>
            <a:ext cx="34563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200" dirty="0"/>
              <a:t>21÷3=7</a:t>
            </a:r>
            <a:r>
              <a:rPr lang="zh-CN" altLang="en-US" sz="3200" b="0" dirty="0"/>
              <a:t>（组）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EC27EC-61A5-D6EE-2B84-CCCA94ECD635}"/>
              </a:ext>
            </a:extLst>
          </p:cNvPr>
          <p:cNvSpPr txBox="1"/>
          <p:nvPr/>
        </p:nvSpPr>
        <p:spPr>
          <a:xfrm>
            <a:off x="5813989" y="2422327"/>
            <a:ext cx="5760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21÷4=5</a:t>
            </a:r>
            <a:r>
              <a:rPr lang="zh-CN" altLang="en-US" b="0" dirty="0"/>
              <a:t>（组）</a:t>
            </a:r>
            <a:r>
              <a:rPr lang="en-US" altLang="zh-CN" b="0" dirty="0">
                <a:latin typeface="+mn-ea"/>
                <a:ea typeface="+mn-ea"/>
              </a:rPr>
              <a:t>……</a:t>
            </a:r>
            <a:r>
              <a:rPr lang="en-US" altLang="zh-CN" dirty="0"/>
              <a:t>1</a:t>
            </a:r>
            <a:r>
              <a:rPr lang="zh-CN" altLang="en-US" b="0" dirty="0"/>
              <a:t>（朵）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2C13560-C247-8F04-3D52-B032F4732F76}"/>
              </a:ext>
            </a:extLst>
          </p:cNvPr>
          <p:cNvSpPr txBox="1"/>
          <p:nvPr/>
        </p:nvSpPr>
        <p:spPr>
          <a:xfrm>
            <a:off x="2041364" y="4859987"/>
            <a:ext cx="9001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小亮是按</a:t>
            </a:r>
            <a:r>
              <a:rPr lang="en-US" altLang="zh-CN" dirty="0"/>
              <a:t>1</a:t>
            </a:r>
            <a:r>
              <a:rPr lang="zh-CN" altLang="en-US" b="0" dirty="0"/>
              <a:t>红</a:t>
            </a:r>
            <a:r>
              <a:rPr lang="en-US" altLang="zh-CN" dirty="0"/>
              <a:t>2</a:t>
            </a:r>
            <a:r>
              <a:rPr lang="zh-CN" altLang="en-US" b="0" dirty="0"/>
              <a:t>白这样</a:t>
            </a:r>
            <a:r>
              <a:rPr lang="en-US" altLang="zh-CN" dirty="0"/>
              <a:t>3</a:t>
            </a:r>
            <a:r>
              <a:rPr lang="zh-CN" altLang="en-US" b="0" dirty="0"/>
              <a:t>朵为一组的规律排列的。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1D728F3-2ED3-974A-32AB-EF544F6FF4C0}"/>
              </a:ext>
            </a:extLst>
          </p:cNvPr>
          <p:cNvSpPr txBox="1"/>
          <p:nvPr/>
        </p:nvSpPr>
        <p:spPr>
          <a:xfrm>
            <a:off x="2041364" y="5480985"/>
            <a:ext cx="9767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小丽是按</a:t>
            </a:r>
            <a:r>
              <a:rPr lang="en-US" altLang="zh-CN" dirty="0"/>
              <a:t>1</a:t>
            </a:r>
            <a:r>
              <a:rPr lang="zh-CN" altLang="en-US" b="0" dirty="0"/>
              <a:t>红</a:t>
            </a:r>
            <a:r>
              <a:rPr lang="en-US" altLang="zh-CN" dirty="0"/>
              <a:t>2</a:t>
            </a:r>
            <a:r>
              <a:rPr lang="zh-CN" altLang="en-US" b="0" dirty="0"/>
              <a:t>白</a:t>
            </a:r>
            <a:r>
              <a:rPr lang="en-US" altLang="zh-CN" dirty="0"/>
              <a:t>1</a:t>
            </a:r>
            <a:r>
              <a:rPr lang="zh-CN" altLang="en-US" b="0" dirty="0"/>
              <a:t>红这样</a:t>
            </a:r>
            <a:r>
              <a:rPr lang="en-US" altLang="zh-CN" dirty="0"/>
              <a:t>4</a:t>
            </a:r>
            <a:r>
              <a:rPr lang="zh-CN" altLang="en-US" b="0" dirty="0"/>
              <a:t>朵为一组的规律排列的。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75AD01-B6E2-4933-AE96-E710EE25D675}"/>
              </a:ext>
            </a:extLst>
          </p:cNvPr>
          <p:cNvSpPr txBox="1"/>
          <p:nvPr/>
        </p:nvSpPr>
        <p:spPr>
          <a:xfrm>
            <a:off x="2064315" y="6082673"/>
            <a:ext cx="3168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0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185771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E33A828-E791-47F4-3B93-B3BB0BFF3C55}"/>
              </a:ext>
            </a:extLst>
          </p:cNvPr>
          <p:cNvSpPr txBox="1"/>
          <p:nvPr/>
        </p:nvSpPr>
        <p:spPr>
          <a:xfrm>
            <a:off x="767408" y="1700808"/>
            <a:ext cx="1092384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从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中选择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个数，组成一道除法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算式。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4C98D5EC-A56B-C01F-9EAD-B6AA6C1FED29}"/>
              </a:ext>
            </a:extLst>
          </p:cNvPr>
          <p:cNvSpPr/>
          <p:nvPr/>
        </p:nvSpPr>
        <p:spPr>
          <a:xfrm>
            <a:off x="587828" y="620688"/>
            <a:ext cx="2621902" cy="848560"/>
          </a:xfrm>
          <a:prstGeom prst="roundRect">
            <a:avLst>
              <a:gd name="adj" fmla="val 50000"/>
            </a:avLst>
          </a:prstGeom>
          <a:solidFill>
            <a:srgbClr val="FAE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思考题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81CF8F2F-4A68-B129-4BBF-33FF8F387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112" y="256490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思考题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3944456-9FEE-4448-02E3-DB423D1D471F}"/>
              </a:ext>
            </a:extLst>
          </p:cNvPr>
          <p:cNvGrpSpPr/>
          <p:nvPr/>
        </p:nvGrpSpPr>
        <p:grpSpPr>
          <a:xfrm>
            <a:off x="3514596" y="3356992"/>
            <a:ext cx="5162808" cy="651600"/>
            <a:chOff x="3416893" y="4431843"/>
            <a:chExt cx="5162808" cy="6516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96EF4FC-3801-3970-AD2C-292C9DCEAA5A}"/>
                </a:ext>
              </a:extLst>
            </p:cNvPr>
            <p:cNvSpPr txBox="1"/>
            <p:nvPr/>
          </p:nvSpPr>
          <p:spPr>
            <a:xfrm>
              <a:off x="4043197" y="4434478"/>
              <a:ext cx="45365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  <a:ea typeface="+mn-ea"/>
                </a:rPr>
                <a:t>÷       =       </a:t>
              </a:r>
              <a:r>
                <a:rPr lang="en-US" altLang="zh-CN" sz="3600" dirty="0">
                  <a:latin typeface="+mn-ea"/>
                  <a:ea typeface="+mn-ea"/>
                </a:rPr>
                <a:t>……</a:t>
              </a:r>
              <a:endParaRPr lang="zh-CN" altLang="en-US" sz="3600" dirty="0">
                <a:latin typeface="+mn-ea"/>
                <a:ea typeface="+mn-ea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87E02F3-2A90-440F-F4AC-C4B09144AA7D}"/>
                </a:ext>
              </a:extLst>
            </p:cNvPr>
            <p:cNvSpPr/>
            <p:nvPr/>
          </p:nvSpPr>
          <p:spPr>
            <a:xfrm>
              <a:off x="3416893" y="4431843"/>
              <a:ext cx="651600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05BAFA6-66DE-CF48-AA24-4DEC4F662615}"/>
                </a:ext>
              </a:extLst>
            </p:cNvPr>
            <p:cNvSpPr/>
            <p:nvPr/>
          </p:nvSpPr>
          <p:spPr>
            <a:xfrm>
              <a:off x="4646697" y="4431843"/>
              <a:ext cx="651600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69FF381-DD15-C530-8EBC-F4016BEDD4BB}"/>
                </a:ext>
              </a:extLst>
            </p:cNvPr>
            <p:cNvSpPr/>
            <p:nvPr/>
          </p:nvSpPr>
          <p:spPr>
            <a:xfrm>
              <a:off x="5756915" y="4431843"/>
              <a:ext cx="651600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9726079-F64F-F158-FD0C-8F7E314CF3F1}"/>
                </a:ext>
              </a:extLst>
            </p:cNvPr>
            <p:cNvSpPr/>
            <p:nvPr/>
          </p:nvSpPr>
          <p:spPr>
            <a:xfrm>
              <a:off x="7413099" y="4431843"/>
              <a:ext cx="651600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DCF86AE2-C6A0-EDDE-F746-1F6F1B6E40A2}"/>
              </a:ext>
            </a:extLst>
          </p:cNvPr>
          <p:cNvSpPr txBox="1"/>
          <p:nvPr/>
        </p:nvSpPr>
        <p:spPr>
          <a:xfrm>
            <a:off x="3527574" y="3372544"/>
            <a:ext cx="957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26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ADC0DD1-18F0-8E71-BBC7-776A78D89B26}"/>
              </a:ext>
            </a:extLst>
          </p:cNvPr>
          <p:cNvSpPr txBox="1"/>
          <p:nvPr/>
        </p:nvSpPr>
        <p:spPr>
          <a:xfrm>
            <a:off x="4877837" y="3372544"/>
            <a:ext cx="957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E0656A-C7E6-AA14-0C68-3D866C8D8380}"/>
              </a:ext>
            </a:extLst>
          </p:cNvPr>
          <p:cNvSpPr txBox="1"/>
          <p:nvPr/>
        </p:nvSpPr>
        <p:spPr>
          <a:xfrm>
            <a:off x="5978846" y="3372544"/>
            <a:ext cx="957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8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6BFC68A-963C-12C5-71B1-BBF14FD9BC64}"/>
              </a:ext>
            </a:extLst>
          </p:cNvPr>
          <p:cNvSpPr txBox="1"/>
          <p:nvPr/>
        </p:nvSpPr>
        <p:spPr>
          <a:xfrm>
            <a:off x="7638923" y="3372544"/>
            <a:ext cx="957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FA426BA-DC9D-6689-1F70-4E85DC9A98CA}"/>
              </a:ext>
            </a:extLst>
          </p:cNvPr>
          <p:cNvGrpSpPr/>
          <p:nvPr/>
        </p:nvGrpSpPr>
        <p:grpSpPr>
          <a:xfrm>
            <a:off x="3527574" y="4149080"/>
            <a:ext cx="5068386" cy="646331"/>
            <a:chOff x="3527574" y="4149080"/>
            <a:chExt cx="5068386" cy="646331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30E3AFF-88E6-DF9A-D0CA-BE60F69B7277}"/>
                </a:ext>
              </a:extLst>
            </p:cNvPr>
            <p:cNvSpPr txBox="1"/>
            <p:nvPr/>
          </p:nvSpPr>
          <p:spPr>
            <a:xfrm>
              <a:off x="3527574" y="4149080"/>
              <a:ext cx="95703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26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B60DA8D-7E49-5D57-F6D7-B9DDC1513272}"/>
                </a:ext>
              </a:extLst>
            </p:cNvPr>
            <p:cNvSpPr txBox="1"/>
            <p:nvPr/>
          </p:nvSpPr>
          <p:spPr>
            <a:xfrm>
              <a:off x="4857516" y="4149080"/>
              <a:ext cx="95703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7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DBB38CD-EDE2-7F64-52F1-69EA0EC88A6C}"/>
                </a:ext>
              </a:extLst>
            </p:cNvPr>
            <p:cNvSpPr txBox="1"/>
            <p:nvPr/>
          </p:nvSpPr>
          <p:spPr>
            <a:xfrm>
              <a:off x="5976678" y="4149080"/>
              <a:ext cx="95703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3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37722DA-8A91-EC45-EDB4-FED262432EB9}"/>
                </a:ext>
              </a:extLst>
            </p:cNvPr>
            <p:cNvSpPr txBox="1"/>
            <p:nvPr/>
          </p:nvSpPr>
          <p:spPr>
            <a:xfrm>
              <a:off x="7638923" y="4149080"/>
              <a:ext cx="95703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5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E7B8F2C-6643-2471-8D2F-14D5F0D35164}"/>
              </a:ext>
            </a:extLst>
          </p:cNvPr>
          <p:cNvSpPr txBox="1"/>
          <p:nvPr/>
        </p:nvSpPr>
        <p:spPr>
          <a:xfrm>
            <a:off x="7968208" y="5373216"/>
            <a:ext cx="3168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0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600" dirty="0"/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327901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810</Words>
  <Application>Microsoft Office PowerPoint</Application>
  <PresentationFormat>宽屏</PresentationFormat>
  <Paragraphs>90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51</cp:revision>
  <dcterms:created xsi:type="dcterms:W3CDTF">2015-08-27T07:30:00Z</dcterms:created>
  <dcterms:modified xsi:type="dcterms:W3CDTF">2025-12-03T06:31:56Z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