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5"/>
  </p:notesMasterIdLst>
  <p:handoutMasterIdLst>
    <p:handoutMasterId r:id="rId16"/>
  </p:handoutMasterIdLst>
  <p:sldIdLst>
    <p:sldId id="263" r:id="rId2"/>
    <p:sldId id="372" r:id="rId3"/>
    <p:sldId id="373" r:id="rId4"/>
    <p:sldId id="384" r:id="rId5"/>
    <p:sldId id="381" r:id="rId6"/>
    <p:sldId id="382" r:id="rId7"/>
    <p:sldId id="374" r:id="rId8"/>
    <p:sldId id="383" r:id="rId9"/>
    <p:sldId id="385" r:id="rId10"/>
    <p:sldId id="386" r:id="rId11"/>
    <p:sldId id="387" r:id="rId1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8EF506B-2478-5421-3930-32588744B295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4E37A3-9713-5766-F65F-7FE2E7183A5F}"/>
              </a:ext>
            </a:extLst>
          </p:cNvPr>
          <p:cNvSpPr txBox="1"/>
          <p:nvPr/>
        </p:nvSpPr>
        <p:spPr>
          <a:xfrm>
            <a:off x="1176121" y="126876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算一算，想一想。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BE841778-F231-575A-4C4A-D9CC38816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1509326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C82D9C7-0B5B-2636-971C-5B6A2A7371EA}"/>
              </a:ext>
            </a:extLst>
          </p:cNvPr>
          <p:cNvSpPr txBox="1"/>
          <p:nvPr/>
        </p:nvSpPr>
        <p:spPr>
          <a:xfrm>
            <a:off x="1088572" y="2250315"/>
            <a:ext cx="2105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46÷7=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BED89F-852F-6D50-670E-7F7BD1B0430E}"/>
              </a:ext>
            </a:extLst>
          </p:cNvPr>
          <p:cNvSpPr txBox="1"/>
          <p:nvPr/>
        </p:nvSpPr>
        <p:spPr>
          <a:xfrm>
            <a:off x="4420378" y="2250315"/>
            <a:ext cx="2105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28÷5=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14AD9D7-9072-C104-BE03-4BFBE08EB170}"/>
              </a:ext>
            </a:extLst>
          </p:cNvPr>
          <p:cNvSpPr txBox="1"/>
          <p:nvPr/>
        </p:nvSpPr>
        <p:spPr>
          <a:xfrm>
            <a:off x="7752184" y="2250315"/>
            <a:ext cx="2105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74÷8=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7F4EC4E-0A1E-4D99-AE76-1D58AB0259F8}"/>
              </a:ext>
            </a:extLst>
          </p:cNvPr>
          <p:cNvSpPr txBox="1"/>
          <p:nvPr/>
        </p:nvSpPr>
        <p:spPr>
          <a:xfrm>
            <a:off x="1088572" y="3261909"/>
            <a:ext cx="255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7×6+4=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D668D1E-8C98-82D7-3322-66816F20BDEC}"/>
              </a:ext>
            </a:extLst>
          </p:cNvPr>
          <p:cNvSpPr txBox="1"/>
          <p:nvPr/>
        </p:nvSpPr>
        <p:spPr>
          <a:xfrm>
            <a:off x="4420378" y="3261909"/>
            <a:ext cx="255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5×5+3=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F7BAF65-ACDB-AB19-4FBD-8759F602E9DB}"/>
              </a:ext>
            </a:extLst>
          </p:cNvPr>
          <p:cNvSpPr txBox="1"/>
          <p:nvPr/>
        </p:nvSpPr>
        <p:spPr>
          <a:xfrm>
            <a:off x="7752184" y="3261909"/>
            <a:ext cx="255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8×9+2=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9D31E2-A942-D221-7DB4-A80A52CDC6E2}"/>
              </a:ext>
            </a:extLst>
          </p:cNvPr>
          <p:cNvSpPr txBox="1"/>
          <p:nvPr/>
        </p:nvSpPr>
        <p:spPr>
          <a:xfrm>
            <a:off x="2639616" y="2256344"/>
            <a:ext cx="2142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</a:t>
            </a:r>
            <a:r>
              <a:rPr lang="en-US" altLang="zh-CN" sz="3600" b="1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3BF40CC-B921-96D9-2969-6930E177CBBD}"/>
              </a:ext>
            </a:extLst>
          </p:cNvPr>
          <p:cNvSpPr txBox="1"/>
          <p:nvPr/>
        </p:nvSpPr>
        <p:spPr>
          <a:xfrm>
            <a:off x="2850234" y="3261909"/>
            <a:ext cx="941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46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C412EC-3E35-C905-FC24-09B429912CD1}"/>
              </a:ext>
            </a:extLst>
          </p:cNvPr>
          <p:cNvSpPr txBox="1"/>
          <p:nvPr/>
        </p:nvSpPr>
        <p:spPr>
          <a:xfrm>
            <a:off x="5908473" y="2256344"/>
            <a:ext cx="2142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en-US" altLang="zh-CN" sz="3600" b="1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10E97C-4DBA-8E89-4AE8-DEADE0197DC6}"/>
              </a:ext>
            </a:extLst>
          </p:cNvPr>
          <p:cNvSpPr txBox="1"/>
          <p:nvPr/>
        </p:nvSpPr>
        <p:spPr>
          <a:xfrm>
            <a:off x="6168008" y="3261909"/>
            <a:ext cx="941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28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CAE6365-EB05-DEE7-23F4-E35382CCCAEA}"/>
              </a:ext>
            </a:extLst>
          </p:cNvPr>
          <p:cNvSpPr txBox="1"/>
          <p:nvPr/>
        </p:nvSpPr>
        <p:spPr>
          <a:xfrm>
            <a:off x="9240279" y="2256344"/>
            <a:ext cx="2142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9</a:t>
            </a:r>
            <a:r>
              <a:rPr lang="en-US" altLang="zh-CN" sz="3600" b="1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5FCBDA-C058-8747-006F-F534AACD0B36}"/>
              </a:ext>
            </a:extLst>
          </p:cNvPr>
          <p:cNvSpPr txBox="1"/>
          <p:nvPr/>
        </p:nvSpPr>
        <p:spPr>
          <a:xfrm>
            <a:off x="9480376" y="3261909"/>
            <a:ext cx="941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74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7CF816A-A456-AE05-E0B5-8FE1B04CDF71}"/>
              </a:ext>
            </a:extLst>
          </p:cNvPr>
          <p:cNvSpPr/>
          <p:nvPr/>
        </p:nvSpPr>
        <p:spPr>
          <a:xfrm>
            <a:off x="500743" y="89285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93FCD8-BDEC-EDB2-A1B7-4AF2F003A683}"/>
              </a:ext>
            </a:extLst>
          </p:cNvPr>
          <p:cNvSpPr txBox="1"/>
          <p:nvPr/>
        </p:nvSpPr>
        <p:spPr>
          <a:xfrm>
            <a:off x="1176121" y="84000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买文具。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86FC6CE-5720-03FE-6045-87779861B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289" y="1080575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527B83-0A03-D170-70F3-DF3AA582C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912" y="1721251"/>
            <a:ext cx="2127857" cy="27554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EE14FE1-2482-4714-D3D8-41F7FEE07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2065036"/>
            <a:ext cx="1871003" cy="2105343"/>
          </a:xfrm>
          <a:prstGeom prst="rect">
            <a:avLst/>
          </a:prstGeom>
        </p:spPr>
      </p:pic>
      <p:sp>
        <p:nvSpPr>
          <p:cNvPr id="7" name="圆角矩形标注 5">
            <a:extLst>
              <a:ext uri="{FF2B5EF4-FFF2-40B4-BE49-F238E27FC236}">
                <a16:creationId xmlns:a16="http://schemas.microsoft.com/office/drawing/2014/main" id="{F7A75F56-1C18-EDEB-7F34-DC22056BF884}"/>
              </a:ext>
            </a:extLst>
          </p:cNvPr>
          <p:cNvSpPr/>
          <p:nvPr/>
        </p:nvSpPr>
        <p:spPr bwMode="auto">
          <a:xfrm>
            <a:off x="5519936" y="2325620"/>
            <a:ext cx="3004199" cy="1199654"/>
          </a:xfrm>
          <a:prstGeom prst="wedgeRoundRectCallout">
            <a:avLst>
              <a:gd name="adj1" fmla="val 67830"/>
              <a:gd name="adj2" fmla="val 2987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元，能买几支？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DEDF172-04F7-1409-59DA-9CA754CDC27C}"/>
              </a:ext>
            </a:extLst>
          </p:cNvPr>
          <p:cNvSpPr/>
          <p:nvPr/>
        </p:nvSpPr>
        <p:spPr>
          <a:xfrm>
            <a:off x="3139439" y="3447908"/>
            <a:ext cx="1588409" cy="8432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750AE88-FCB7-3BC0-0DDB-0267BCBFB8B2}"/>
              </a:ext>
            </a:extLst>
          </p:cNvPr>
          <p:cNvSpPr txBox="1"/>
          <p:nvPr/>
        </p:nvSpPr>
        <p:spPr>
          <a:xfrm>
            <a:off x="3139439" y="4481457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15÷6=2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（支）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E87E7A5-D7F0-11A9-CFB6-910F0B6E4D47}"/>
              </a:ext>
            </a:extLst>
          </p:cNvPr>
          <p:cNvSpPr txBox="1"/>
          <p:nvPr/>
        </p:nvSpPr>
        <p:spPr>
          <a:xfrm>
            <a:off x="3139439" y="5162902"/>
            <a:ext cx="3294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2+1=3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（支）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6D30468-2083-76BD-0AD0-CCDAAE56839D}"/>
              </a:ext>
            </a:extLst>
          </p:cNvPr>
          <p:cNvSpPr txBox="1"/>
          <p:nvPr/>
        </p:nvSpPr>
        <p:spPr>
          <a:xfrm>
            <a:off x="6096000" y="5568667"/>
            <a:ext cx="549667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15</a:t>
            </a:r>
            <a:r>
              <a:rPr lang="zh-CN" altLang="en-US" b="0" dirty="0"/>
              <a:t>元能买</a:t>
            </a:r>
            <a:r>
              <a:rPr lang="en-US" altLang="zh-CN" dirty="0"/>
              <a:t>3</a:t>
            </a:r>
            <a:r>
              <a:rPr lang="zh-CN" altLang="en-US" b="0" dirty="0"/>
              <a:t>支。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C8D6F32-689A-3A62-2728-F6474C63F10A}"/>
              </a:ext>
            </a:extLst>
          </p:cNvPr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F51BA0-38F7-1234-4AED-B3C6574F7F23}"/>
              </a:ext>
            </a:extLst>
          </p:cNvPr>
          <p:cNvSpPr txBox="1"/>
          <p:nvPr/>
        </p:nvSpPr>
        <p:spPr>
          <a:xfrm>
            <a:off x="1176121" y="107929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个鸡蛋装在包装盒里。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A964D7E-0BDA-1154-A5EF-FAFE499DFB6E}"/>
              </a:ext>
            </a:extLst>
          </p:cNvPr>
          <p:cNvSpPr txBox="1"/>
          <p:nvPr/>
        </p:nvSpPr>
        <p:spPr>
          <a:xfrm>
            <a:off x="1176121" y="187138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个装一盒，可以装满几盒？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124FFD0-7409-E4E6-9513-1EBCF1432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048" y="1319859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Picture 7" descr="E:\2023年工作\数学二下（2023-01-01）\p69-2.png">
            <a:extLst>
              <a:ext uri="{FF2B5EF4-FFF2-40B4-BE49-F238E27FC236}">
                <a16:creationId xmlns:a16="http://schemas.microsoft.com/office/drawing/2014/main" id="{5F916F91-06DD-EFE1-3FA5-AD93DF6C4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844" y="2924944"/>
            <a:ext cx="1925207" cy="201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927DC40-8EB3-63C3-585F-F166EC571D9C}"/>
              </a:ext>
            </a:extLst>
          </p:cNvPr>
          <p:cNvSpPr txBox="1"/>
          <p:nvPr/>
        </p:nvSpPr>
        <p:spPr>
          <a:xfrm>
            <a:off x="1703512" y="3285947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50÷6=8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B644EB4-4778-F724-F04C-D24E8395A991}"/>
              </a:ext>
            </a:extLst>
          </p:cNvPr>
          <p:cNvSpPr txBox="1"/>
          <p:nvPr/>
        </p:nvSpPr>
        <p:spPr>
          <a:xfrm>
            <a:off x="2711624" y="4437112"/>
            <a:ext cx="549667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口答：可以装满</a:t>
            </a:r>
            <a:r>
              <a:rPr lang="en-US" altLang="zh-CN" dirty="0"/>
              <a:t>8</a:t>
            </a:r>
            <a:r>
              <a:rPr lang="zh-CN" altLang="en-US" b="0" dirty="0"/>
              <a:t>盒。</a:t>
            </a: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B3BA015-000C-F39C-84B4-AD8B5569F0C7}"/>
              </a:ext>
            </a:extLst>
          </p:cNvPr>
          <p:cNvSpPr txBox="1"/>
          <p:nvPr/>
        </p:nvSpPr>
        <p:spPr>
          <a:xfrm>
            <a:off x="634076" y="1340768"/>
            <a:ext cx="1092384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个装一盒，可以装满几盒？要准备几个包装盒才能全部装下？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23" name="Picture 8" descr="E:\2023年工作\数学二下（2023-01-01）\p69-3.png">
            <a:extLst>
              <a:ext uri="{FF2B5EF4-FFF2-40B4-BE49-F238E27FC236}">
                <a16:creationId xmlns:a16="http://schemas.microsoft.com/office/drawing/2014/main" id="{E0268685-D560-2283-7C24-3C24BC9AE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427" y="2420888"/>
            <a:ext cx="2529511" cy="2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DA381B1-A9EB-578F-BEEC-5D6B55373280}"/>
              </a:ext>
            </a:extLst>
          </p:cNvPr>
          <p:cNvSpPr txBox="1"/>
          <p:nvPr/>
        </p:nvSpPr>
        <p:spPr>
          <a:xfrm>
            <a:off x="1703512" y="2861809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50÷8=6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8D7E780-2B6D-C2ED-4DB8-8C3C49FCB00A}"/>
              </a:ext>
            </a:extLst>
          </p:cNvPr>
          <p:cNvSpPr txBox="1"/>
          <p:nvPr/>
        </p:nvSpPr>
        <p:spPr>
          <a:xfrm>
            <a:off x="1703512" y="3670860"/>
            <a:ext cx="288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6+1=7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35D849-E535-8553-E304-FD78EBBA1990}"/>
              </a:ext>
            </a:extLst>
          </p:cNvPr>
          <p:cNvSpPr txBox="1"/>
          <p:nvPr/>
        </p:nvSpPr>
        <p:spPr>
          <a:xfrm>
            <a:off x="894062" y="4479912"/>
            <a:ext cx="7650210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口答：可以装满</a:t>
            </a:r>
            <a:r>
              <a:rPr lang="en-US" altLang="zh-CN" dirty="0"/>
              <a:t>6</a:t>
            </a:r>
            <a:r>
              <a:rPr lang="zh-CN" altLang="en-US" b="0" dirty="0"/>
              <a:t>盒，要准备</a:t>
            </a:r>
            <a:r>
              <a:rPr lang="en-US" altLang="zh-CN" dirty="0"/>
              <a:t>7</a:t>
            </a:r>
            <a:r>
              <a:rPr lang="zh-CN" altLang="en-US" b="0" dirty="0"/>
              <a:t>个包装盒才能全部装下。</a:t>
            </a:r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>
            <a:extLst>
              <a:ext uri="{FF2B5EF4-FFF2-40B4-BE49-F238E27FC236}">
                <a16:creationId xmlns:a16="http://schemas.microsoft.com/office/drawing/2014/main" id="{8400597C-1FBA-9AEF-E264-A06146C199E8}"/>
              </a:ext>
            </a:extLst>
          </p:cNvPr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F09863-4023-5ECA-6F0C-48CB19CC99F7}"/>
              </a:ext>
            </a:extLst>
          </p:cNvPr>
          <p:cNvSpPr txBox="1"/>
          <p:nvPr/>
        </p:nvSpPr>
        <p:spPr>
          <a:xfrm>
            <a:off x="1176121" y="119675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小丽按规律摆了一排图形。第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个是什么图形？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CD17F22-5E84-4B34-65A4-BE688123E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620688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2C6095D-F15B-5ED7-C257-99A1594D4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32" y="2162539"/>
            <a:ext cx="10630336" cy="625314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E470F20D-1A39-B149-A621-EC42FA660740}"/>
              </a:ext>
            </a:extLst>
          </p:cNvPr>
          <p:cNvSpPr/>
          <p:nvPr/>
        </p:nvSpPr>
        <p:spPr>
          <a:xfrm>
            <a:off x="695400" y="2060848"/>
            <a:ext cx="3384376" cy="8432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D53B5A-9FC7-980E-2D90-CA3FEB881F3F}"/>
              </a:ext>
            </a:extLst>
          </p:cNvPr>
          <p:cNvSpPr txBox="1"/>
          <p:nvPr/>
        </p:nvSpPr>
        <p:spPr>
          <a:xfrm>
            <a:off x="2567608" y="3279533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33÷6=5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9A461D2-E7B1-E06C-4BAD-BEB5570248B7}"/>
              </a:ext>
            </a:extLst>
          </p:cNvPr>
          <p:cNvSpPr txBox="1"/>
          <p:nvPr/>
        </p:nvSpPr>
        <p:spPr>
          <a:xfrm>
            <a:off x="1919536" y="4301269"/>
            <a:ext cx="61241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口答：第</a:t>
            </a:r>
            <a:r>
              <a:rPr lang="en-US" altLang="zh-CN" dirty="0"/>
              <a:t>33</a:t>
            </a:r>
            <a:r>
              <a:rPr lang="zh-CN" altLang="en-US" b="0" dirty="0"/>
              <a:t>个是正方形。</a:t>
            </a: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id="{0849AFB6-AA1A-CAFD-B3A8-DC1F4F2BF384}"/>
              </a:ext>
            </a:extLst>
          </p:cNvPr>
          <p:cNvSpPr/>
          <p:nvPr/>
        </p:nvSpPr>
        <p:spPr>
          <a:xfrm>
            <a:off x="500743" y="13936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FFA8B33-B9BB-9126-7F48-34789C57A227}"/>
              </a:ext>
            </a:extLst>
          </p:cNvPr>
          <p:cNvSpPr txBox="1"/>
          <p:nvPr/>
        </p:nvSpPr>
        <p:spPr>
          <a:xfrm>
            <a:off x="1176121" y="134076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想一想，填一填。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65B1E303-9200-EFB8-E829-F961A4B59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489" y="1581334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A339D62-5E33-B2DD-C9BE-1BCC1C5E0C59}"/>
              </a:ext>
            </a:extLst>
          </p:cNvPr>
          <p:cNvSpPr txBox="1"/>
          <p:nvPr/>
        </p:nvSpPr>
        <p:spPr>
          <a:xfrm>
            <a:off x="838432" y="2191778"/>
            <a:ext cx="10515136" cy="2791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÷5=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△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最大是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△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÷5=5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最大是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，这时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5050C4-BBF0-3B35-B673-7A6BD0F42448}"/>
              </a:ext>
            </a:extLst>
          </p:cNvPr>
          <p:cNvSpPr txBox="1"/>
          <p:nvPr/>
        </p:nvSpPr>
        <p:spPr>
          <a:xfrm>
            <a:off x="8096984" y="2244625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FB4B5DF-9B80-12C1-3A1B-10020C305F99}"/>
              </a:ext>
            </a:extLst>
          </p:cNvPr>
          <p:cNvSpPr txBox="1"/>
          <p:nvPr/>
        </p:nvSpPr>
        <p:spPr>
          <a:xfrm>
            <a:off x="8096984" y="2941342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4086A7D-3284-DFEE-59A6-702DEFDFA590}"/>
              </a:ext>
            </a:extLst>
          </p:cNvPr>
          <p:cNvSpPr txBox="1"/>
          <p:nvPr/>
        </p:nvSpPr>
        <p:spPr>
          <a:xfrm>
            <a:off x="7847052" y="3639289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4C89ED0-7B66-0988-2947-20BFBC199755}"/>
              </a:ext>
            </a:extLst>
          </p:cNvPr>
          <p:cNvSpPr txBox="1"/>
          <p:nvPr/>
        </p:nvSpPr>
        <p:spPr>
          <a:xfrm>
            <a:off x="1307659" y="4309793"/>
            <a:ext cx="9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29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>
            <a:extLst>
              <a:ext uri="{FF2B5EF4-FFF2-40B4-BE49-F238E27FC236}">
                <a16:creationId xmlns:a16="http://schemas.microsoft.com/office/drawing/2014/main" id="{655F52F6-10F1-1772-E8BA-0511DAB8026A}"/>
              </a:ext>
            </a:extLst>
          </p:cNvPr>
          <p:cNvSpPr/>
          <p:nvPr/>
        </p:nvSpPr>
        <p:spPr>
          <a:xfrm>
            <a:off x="500743" y="8175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166A1A-17F8-56E2-D146-6B7127BA3B1B}"/>
              </a:ext>
            </a:extLst>
          </p:cNvPr>
          <p:cNvSpPr txBox="1"/>
          <p:nvPr/>
        </p:nvSpPr>
        <p:spPr>
          <a:xfrm>
            <a:off x="1176121" y="7647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一个星期有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天，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天。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10D95D-D62D-DC31-933C-52FADF3D6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1018047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E3D9B04-4B97-B054-226F-26CC020A82BE}"/>
              </a:ext>
            </a:extLst>
          </p:cNvPr>
          <p:cNvSpPr txBox="1"/>
          <p:nvPr/>
        </p:nvSpPr>
        <p:spPr>
          <a:xfrm>
            <a:off x="1176121" y="154982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月有几个星期？还多几天？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CE2C0FC-2638-255A-6C5E-D2C89538EDC3}"/>
              </a:ext>
            </a:extLst>
          </p:cNvPr>
          <p:cNvSpPr txBox="1"/>
          <p:nvPr/>
        </p:nvSpPr>
        <p:spPr>
          <a:xfrm>
            <a:off x="1176121" y="3749336"/>
            <a:ext cx="1032047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）如果某年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个星期六和星期日，那么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日是星期几？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325439-A764-494D-F0CF-9FBECCD9BB57}"/>
              </a:ext>
            </a:extLst>
          </p:cNvPr>
          <p:cNvSpPr txBox="1"/>
          <p:nvPr/>
        </p:nvSpPr>
        <p:spPr>
          <a:xfrm>
            <a:off x="2440948" y="2307021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30÷7=4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（天）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C804BDE-7AE8-BB7A-5817-9B5EDA56E3D3}"/>
              </a:ext>
            </a:extLst>
          </p:cNvPr>
          <p:cNvSpPr txBox="1"/>
          <p:nvPr/>
        </p:nvSpPr>
        <p:spPr>
          <a:xfrm>
            <a:off x="2063552" y="3017021"/>
            <a:ext cx="73448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6</a:t>
            </a:r>
            <a:r>
              <a:rPr lang="zh-CN" altLang="en-US" b="0" dirty="0"/>
              <a:t>月有</a:t>
            </a:r>
            <a:r>
              <a:rPr lang="en-US" altLang="zh-CN" dirty="0"/>
              <a:t>4</a:t>
            </a:r>
            <a:r>
              <a:rPr lang="zh-CN" altLang="en-US" b="0" dirty="0"/>
              <a:t>个星期，还多</a:t>
            </a:r>
            <a:r>
              <a:rPr lang="en-US" altLang="zh-CN" dirty="0"/>
              <a:t>2</a:t>
            </a:r>
            <a:r>
              <a:rPr lang="zh-CN" altLang="en-US" b="0" dirty="0"/>
              <a:t>天。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A37BD4-3E86-66DA-C7C5-5A05CB1D10B6}"/>
              </a:ext>
            </a:extLst>
          </p:cNvPr>
          <p:cNvSpPr txBox="1"/>
          <p:nvPr/>
        </p:nvSpPr>
        <p:spPr>
          <a:xfrm>
            <a:off x="2063552" y="5331688"/>
            <a:ext cx="511256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6</a:t>
            </a:r>
            <a:r>
              <a:rPr lang="zh-CN" altLang="en-US" b="0" dirty="0"/>
              <a:t>月</a:t>
            </a:r>
            <a:r>
              <a:rPr lang="en-US" altLang="zh-CN" dirty="0"/>
              <a:t>1</a:t>
            </a:r>
            <a:r>
              <a:rPr lang="zh-CN" altLang="en-US" b="0" dirty="0"/>
              <a:t>日是星期六。</a:t>
            </a: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:a16="http://schemas.microsoft.com/office/drawing/2014/main" id="{36B15C91-D23D-3045-900A-109466A281D2}"/>
              </a:ext>
            </a:extLst>
          </p:cNvPr>
          <p:cNvSpPr/>
          <p:nvPr/>
        </p:nvSpPr>
        <p:spPr>
          <a:xfrm>
            <a:off x="500743" y="123533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2CC32EE-BA33-CEFF-C0F7-577BEBD12ED0}"/>
              </a:ext>
            </a:extLst>
          </p:cNvPr>
          <p:cNvSpPr txBox="1"/>
          <p:nvPr/>
        </p:nvSpPr>
        <p:spPr>
          <a:xfrm>
            <a:off x="1176121" y="118249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将除法竖式补充完整。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7DB6655-283A-DD90-ECDE-60A6C5E21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1423056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758503A-BB83-CC07-A2FA-4FDA68D544F4}"/>
              </a:ext>
            </a:extLst>
          </p:cNvPr>
          <p:cNvGrpSpPr/>
          <p:nvPr/>
        </p:nvGrpSpPr>
        <p:grpSpPr>
          <a:xfrm>
            <a:off x="1152866" y="2260573"/>
            <a:ext cx="1952210" cy="2714682"/>
            <a:chOff x="2564014" y="2348880"/>
            <a:chExt cx="1952210" cy="271468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D65A258-A7EC-1629-C54A-006533DB6571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7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804236F7-62D2-B846-F20C-9892C3F55DD2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69F31AD7-85DA-85A7-7BE7-3856C6C1D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弧形 20">
                <a:extLst>
                  <a:ext uri="{FF2B5EF4-FFF2-40B4-BE49-F238E27FC236}">
                    <a16:creationId xmlns:a16="http://schemas.microsoft.com/office/drawing/2014/main" id="{285EE4CB-F971-8DAD-700E-F9702385C9D5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880691-D742-CA05-0101-2616B2802DB2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0D63360-A7D3-1E6C-EC44-5C00E940E26E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9082336-51A3-51F7-918F-2A7F175B6D9E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3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2EFAEA9-1AFC-88B6-3B8E-460CF9BC201E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D78B119-9858-8829-5C45-F11E17AAC71B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8D73508-BC73-24DC-1DE0-4E560FC66650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F1A3B6C-407E-BB1C-50EA-B7A28D2418BD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3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BBEB0B0-9880-708C-23EC-E5251C7D11B4}"/>
              </a:ext>
            </a:extLst>
          </p:cNvPr>
          <p:cNvGrpSpPr/>
          <p:nvPr/>
        </p:nvGrpSpPr>
        <p:grpSpPr>
          <a:xfrm>
            <a:off x="3797552" y="2260573"/>
            <a:ext cx="1952210" cy="2714682"/>
            <a:chOff x="2564014" y="2348880"/>
            <a:chExt cx="1952210" cy="2714682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D5A1E4E-89FD-7121-F339-4D658B276CF5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4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316AE7F9-1F96-3FC9-DE7E-E858E784A58D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8252BABB-170F-BBF8-D981-F5CBD7A804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弧形 32">
                <a:extLst>
                  <a:ext uri="{FF2B5EF4-FFF2-40B4-BE49-F238E27FC236}">
                    <a16:creationId xmlns:a16="http://schemas.microsoft.com/office/drawing/2014/main" id="{B90EA167-0DB8-EF5D-8B54-220C863BA5E3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09686CA-97CB-8653-07F5-AD36934AFAEC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6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2D55237-510E-FF5D-7074-89AEF0701F40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6ED4DE7-CF92-F8DA-732A-6FC5F61DF008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EBE89E7-7B8E-2D3B-B8DA-3F62D19C3E64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8B03F6F-EC0C-1F67-5331-D449CE633478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C397D6F-350C-4764-AD29-D5114E82DF1F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6B9FA211-5B45-D39C-FAAB-B8F29C0E17D2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ABD776E-A969-D5CF-819F-E3F004E059E7}"/>
              </a:ext>
            </a:extLst>
          </p:cNvPr>
          <p:cNvGrpSpPr/>
          <p:nvPr/>
        </p:nvGrpSpPr>
        <p:grpSpPr>
          <a:xfrm>
            <a:off x="6442238" y="2260573"/>
            <a:ext cx="1952210" cy="2714682"/>
            <a:chOff x="2564014" y="2348880"/>
            <a:chExt cx="1952210" cy="2714682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225F0A3-CA24-39D4-D87C-E0537929396B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09ED5296-63B1-E395-C55C-0BCB1A3BF29E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AD2D0BE4-1065-B63B-616A-6460EC93E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弧形 44">
                <a:extLst>
                  <a:ext uri="{FF2B5EF4-FFF2-40B4-BE49-F238E27FC236}">
                    <a16:creationId xmlns:a16="http://schemas.microsoft.com/office/drawing/2014/main" id="{85949D1A-53C4-6052-B18A-39B41E0E26FD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3A15614-47BC-D44E-E48E-4B7FF7A64E4E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F8BCC937-A22A-B600-50CD-422D021FCFF7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657EA19C-54D0-4E35-BD24-771F5FDC658B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2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51E289F7-0804-93CD-D0BD-7AB728A92F0C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A1892F4B-D407-5287-B5E4-455DAC37DCA6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0DFB2D7-4F4D-F2A5-1ACC-D603E5970141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AA67F203-5891-B8DF-C30F-4AB00B08DD33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86D138E6-F61B-9A4F-F2E3-74076ED7AF96}"/>
              </a:ext>
            </a:extLst>
          </p:cNvPr>
          <p:cNvGrpSpPr/>
          <p:nvPr/>
        </p:nvGrpSpPr>
        <p:grpSpPr>
          <a:xfrm>
            <a:off x="9086924" y="2260573"/>
            <a:ext cx="1952210" cy="2714682"/>
            <a:chOff x="2564014" y="2348880"/>
            <a:chExt cx="1952210" cy="2714682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2D971EF-03C4-F634-9BBB-C465D1A32847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F4C84894-3CBF-517F-AE4E-018C1F39D25C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238220ED-710A-4758-0989-2B7FA1E6BB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弧形 56">
                <a:extLst>
                  <a:ext uri="{FF2B5EF4-FFF2-40B4-BE49-F238E27FC236}">
                    <a16:creationId xmlns:a16="http://schemas.microsoft.com/office/drawing/2014/main" id="{988296A3-0042-D3E6-B633-03EB4C91F7A5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6B7ABC38-336D-A5CF-438D-13EE2EE581F5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876D72E-9DDF-FDC4-F1EE-59ED0922F1B7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2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AA8A9A59-8CDC-3DC2-D7FF-FC258960D493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F208119A-E8E9-CED3-63A7-3FAD8759AAE2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91D5DFB2-599A-AFD3-F0EB-A36857296E02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58490AE-2D09-29B8-DC05-228DE6F74E63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FDE3611A-F197-F03D-DFF4-55489A90B3C1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58" name="图片 57">
            <a:extLst>
              <a:ext uri="{FF2B5EF4-FFF2-40B4-BE49-F238E27FC236}">
                <a16:creationId xmlns:a16="http://schemas.microsoft.com/office/drawing/2014/main" id="{91FBE35A-CD5A-F23A-B476-3E8169DC2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958" y="2300695"/>
            <a:ext cx="397069" cy="479989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B4166D76-BCA7-AEB9-2CAC-7CCE8825D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958" y="4455341"/>
            <a:ext cx="397069" cy="479989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52C42D04-E972-FD5E-AD69-75319FCFA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05" y="3684689"/>
            <a:ext cx="397069" cy="479989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89856C2C-4B18-ADD3-8EC5-E8BA1A0C9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399" y="3684689"/>
            <a:ext cx="397069" cy="479989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3974E6B9-9A72-51DC-8256-05A3B2565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05" y="3047968"/>
            <a:ext cx="397069" cy="479989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442B16ED-5F02-D239-6D42-A0E69A973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399" y="3047968"/>
            <a:ext cx="397069" cy="479989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37ACEF32-C477-0C53-AA5E-C33A748E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391" y="3047968"/>
            <a:ext cx="397069" cy="479989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ABFE2E5F-F496-B4E5-42AA-62CD44E53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85" y="3047968"/>
            <a:ext cx="397069" cy="479989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339B4366-B5DA-6164-BACC-27A3DBF82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723" y="3054910"/>
            <a:ext cx="397069" cy="479989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0DB523BD-7754-3CAF-938A-E9D8DC2B4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110" y="2299355"/>
            <a:ext cx="397069" cy="479989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D788EA88-05E4-3764-4DD6-36AD6FBC6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056" y="4455341"/>
            <a:ext cx="397069" cy="479989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AB8B9176-C658-2EF3-CAFB-B6473EF58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336" y="3054910"/>
            <a:ext cx="397069" cy="479989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0BDF1215-F28B-3428-DAF8-1D66B7C41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723" y="2299355"/>
            <a:ext cx="397069" cy="479989"/>
          </a:xfrm>
          <a:prstGeom prst="rect">
            <a:avLst/>
          </a:prstGeom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161C65F8-EB5D-D5D9-5A49-BB8EC6E19840}"/>
              </a:ext>
            </a:extLst>
          </p:cNvPr>
          <p:cNvSpPr txBox="1"/>
          <p:nvPr/>
        </p:nvSpPr>
        <p:spPr>
          <a:xfrm>
            <a:off x="9118580" y="5200675"/>
            <a:ext cx="3170108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sz="3200" b="0" dirty="0"/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244135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2BCD2252-429F-0FD4-27BF-4E483E6CA92D}"/>
              </a:ext>
            </a:extLst>
          </p:cNvPr>
          <p:cNvSpPr/>
          <p:nvPr/>
        </p:nvSpPr>
        <p:spPr>
          <a:xfrm>
            <a:off x="500743" y="119101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56293C-06AB-9858-C54A-6728F7D96345}"/>
              </a:ext>
            </a:extLst>
          </p:cNvPr>
          <p:cNvSpPr txBox="1"/>
          <p:nvPr/>
        </p:nvSpPr>
        <p:spPr>
          <a:xfrm>
            <a:off x="1199455" y="1117850"/>
            <a:ext cx="10153129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有一些橘子，平均分给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人，或平均分给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人，都会剩下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个，这些橘子最少有多少个？还可能是多少个？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46D32C0-F1AD-4A60-6AF5-1114DCA332EE}"/>
              </a:ext>
            </a:extLst>
          </p:cNvPr>
          <p:cNvSpPr txBox="1"/>
          <p:nvPr/>
        </p:nvSpPr>
        <p:spPr>
          <a:xfrm>
            <a:off x="2783632" y="3347329"/>
            <a:ext cx="3816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2×3+1=7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3F561F-C7FD-0D7C-62EF-BF157AD9701C}"/>
              </a:ext>
            </a:extLst>
          </p:cNvPr>
          <p:cNvSpPr txBox="1"/>
          <p:nvPr/>
        </p:nvSpPr>
        <p:spPr>
          <a:xfrm>
            <a:off x="1703281" y="4139417"/>
            <a:ext cx="9145475" cy="13058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口答：这些橘子最少有</a:t>
            </a:r>
            <a:r>
              <a:rPr lang="en-US" altLang="zh-CN" dirty="0"/>
              <a:t>7</a:t>
            </a:r>
            <a:r>
              <a:rPr lang="zh-CN" altLang="en-US" b="0" dirty="0"/>
              <a:t>个。还可能是</a:t>
            </a:r>
            <a:r>
              <a:rPr lang="en-US" altLang="zh-CN" dirty="0"/>
              <a:t>13</a:t>
            </a:r>
            <a:r>
              <a:rPr lang="zh-CN" altLang="en-US" b="0" dirty="0"/>
              <a:t>个，</a:t>
            </a:r>
            <a:r>
              <a:rPr lang="en-US" altLang="zh-CN" dirty="0"/>
              <a:t>19</a:t>
            </a:r>
            <a:r>
              <a:rPr lang="zh-CN" altLang="en-US" b="0" dirty="0"/>
              <a:t>个</a:t>
            </a:r>
            <a:r>
              <a:rPr lang="en-US" altLang="zh-CN" dirty="0">
                <a:latin typeface="+mn-ea"/>
                <a:ea typeface="+mn-ea"/>
              </a:rPr>
              <a:t>……</a:t>
            </a:r>
            <a:endParaRPr lang="zh-CN" altLang="en-US" b="0" dirty="0">
              <a:latin typeface="+mn-ea"/>
              <a:ea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D9587-ECBC-F68A-CF11-94AA53344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2667109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8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50A5F998-4961-7F7B-451D-D3106D971F98}"/>
              </a:ext>
            </a:extLst>
          </p:cNvPr>
          <p:cNvSpPr txBox="1"/>
          <p:nvPr/>
        </p:nvSpPr>
        <p:spPr>
          <a:xfrm>
            <a:off x="604045" y="1962155"/>
            <a:ext cx="8136904" cy="3352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我国古代的数学著作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《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孙子算经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》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中记载了一个“物不知数”问题。红框中问 题的意思是：一个数除以 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余 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，除以 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余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，除以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7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余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，求这个数。 </a:t>
            </a:r>
            <a:endParaRPr lang="zh-CN" altLang="en-US" sz="3600" b="1" dirty="0"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你会解决这个问题吗？试一试。</a:t>
            </a:r>
            <a:endParaRPr lang="zh-CN" altLang="en-US" sz="3600" b="1" dirty="0">
              <a:latin typeface="+mn-lt"/>
              <a:ea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8017053-F838-4CDB-2842-81267E9E0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949" y="1803743"/>
            <a:ext cx="2847142" cy="366953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A911EDC-2ABA-5987-9740-01C7DB147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09" y="764704"/>
            <a:ext cx="4700544" cy="104308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0B30E09-EC29-472E-BB57-F27CCCD748D5}"/>
              </a:ext>
            </a:extLst>
          </p:cNvPr>
          <p:cNvSpPr/>
          <p:nvPr/>
        </p:nvSpPr>
        <p:spPr>
          <a:xfrm>
            <a:off x="10560496" y="1786671"/>
            <a:ext cx="792088" cy="36695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093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586</Words>
  <Application>Microsoft Office PowerPoint</Application>
  <PresentationFormat>宽屏</PresentationFormat>
  <Paragraphs>101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54</cp:revision>
  <dcterms:created xsi:type="dcterms:W3CDTF">2015-08-27T07:30:00Z</dcterms:created>
  <dcterms:modified xsi:type="dcterms:W3CDTF">2025-12-03T06:53:23Z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