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63" r:id="rId3"/>
    <p:sldId id="368" r:id="rId5"/>
    <p:sldId id="264" r:id="rId6"/>
    <p:sldId id="387" r:id="rId7"/>
    <p:sldId id="370" r:id="rId8"/>
    <p:sldId id="386" r:id="rId9"/>
    <p:sldId id="344" r:id="rId10"/>
    <p:sldId id="375" r:id="rId11"/>
    <p:sldId id="388" r:id="rId12"/>
    <p:sldId id="392" r:id="rId13"/>
    <p:sldId id="395" r:id="rId14"/>
    <p:sldId id="398" r:id="rId15"/>
    <p:sldId id="372" r:id="rId16"/>
    <p:sldId id="373" r:id="rId17"/>
    <p:sldId id="381" r:id="rId18"/>
    <p:sldId id="383" r:id="rId19"/>
    <p:sldId id="384" r:id="rId20"/>
    <p:sldId id="385" r:id="rId21"/>
    <p:sldId id="393" r:id="rId22"/>
    <p:sldId id="394" r:id="rId23"/>
    <p:sldId id="382" r:id="rId24"/>
    <p:sldId id="376" r:id="rId25"/>
    <p:sldId id="377" r:id="rId2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3399FF"/>
    <a:srgbClr val="F00C08"/>
    <a:srgbClr val="FFF8AE"/>
    <a:srgbClr val="E2682E"/>
    <a:srgbClr val="FABDA6"/>
    <a:srgbClr val="037FB7"/>
    <a:srgbClr val="E3692E"/>
    <a:srgbClr val="F29B35"/>
    <a:srgbClr val="EC78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7" autoAdjust="0"/>
    <p:restoredTop sz="96391" autoAdjust="0"/>
  </p:normalViewPr>
  <p:slideViewPr>
    <p:cSldViewPr>
      <p:cViewPr varScale="1">
        <p:scale>
          <a:sx n="82" d="100"/>
          <a:sy n="82" d="100"/>
        </p:scale>
        <p:origin x="600" y="130"/>
      </p:cViewPr>
      <p:guideLst>
        <p:guide orient="horz" pos="2154"/>
        <p:guide orient="horz" pos="935"/>
        <p:guide orient="horz" pos="3998"/>
        <p:guide pos="211"/>
        <p:guide pos="47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3" name="文本框 2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48"/>
          <p:cNvSpPr txBox="1"/>
          <p:nvPr/>
        </p:nvSpPr>
        <p:spPr>
          <a:xfrm>
            <a:off x="1419064" y="3246196"/>
            <a:ext cx="9353873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整理和复习</a:t>
            </a:r>
            <a:endParaRPr lang="zh-CN" altLang="en-US" sz="80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知识梳理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882" y="3506822"/>
            <a:ext cx="2474998" cy="2659819"/>
          </a:xfrm>
          <a:prstGeom prst="rect">
            <a:avLst/>
          </a:prstGeom>
        </p:spPr>
      </p:pic>
      <p:sp>
        <p:nvSpPr>
          <p:cNvPr id="8" name="对话气泡: 圆角矩形 7"/>
          <p:cNvSpPr/>
          <p:nvPr/>
        </p:nvSpPr>
        <p:spPr>
          <a:xfrm>
            <a:off x="1885540" y="1515358"/>
            <a:ext cx="8129543" cy="1913642"/>
          </a:xfrm>
          <a:prstGeom prst="wedgeRoundRectCallout">
            <a:avLst>
              <a:gd name="adj1" fmla="val 38557"/>
              <a:gd name="adj2" fmla="val 77446"/>
              <a:gd name="adj3" fmla="val 16667"/>
            </a:avLst>
          </a:prstGeom>
          <a:solidFill>
            <a:sysClr val="window" lastClr="FFFFFF"/>
          </a:solidFill>
          <a:ln w="190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12192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从认识百以内的数，到认识万以内的数，你有哪些收获？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整理复习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9416" y="1772816"/>
            <a:ext cx="8607863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在计数器上拨一拨，你发现了什么？</a:t>
            </a:r>
            <a:endParaRPr lang="zh-CN" altLang="en-US" sz="3200" b="1" dirty="0">
              <a:solidFill>
                <a:srgbClr val="000000"/>
              </a:solidFill>
              <a:effectLst/>
              <a:latin typeface="+mj-ea"/>
              <a:ea typeface="+mj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134469" y="2682798"/>
            <a:ext cx="2779817" cy="2699184"/>
            <a:chOff x="5632993" y="2386000"/>
            <a:chExt cx="2779817" cy="2699184"/>
          </a:xfrm>
        </p:grpSpPr>
        <p:sp>
          <p:nvSpPr>
            <p:cNvPr id="9" name="矩形 8"/>
            <p:cNvSpPr/>
            <p:nvPr/>
          </p:nvSpPr>
          <p:spPr>
            <a:xfrm>
              <a:off x="7919819" y="2386000"/>
              <a:ext cx="59970" cy="2699184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0" name="矩形 9"/>
            <p:cNvSpPr/>
            <p:nvPr/>
          </p:nvSpPr>
          <p:spPr>
            <a:xfrm>
              <a:off x="6992916" y="2386000"/>
              <a:ext cx="59970" cy="2699184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1" name="矩形 10"/>
            <p:cNvSpPr/>
            <p:nvPr/>
          </p:nvSpPr>
          <p:spPr>
            <a:xfrm>
              <a:off x="6066015" y="2386000"/>
              <a:ext cx="59970" cy="2699184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4" name="矩形 13"/>
            <p:cNvSpPr/>
            <p:nvPr/>
          </p:nvSpPr>
          <p:spPr>
            <a:xfrm>
              <a:off x="7486797" y="4595415"/>
              <a:ext cx="926013" cy="489769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个位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559894" y="4595415"/>
              <a:ext cx="926013" cy="489769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632993" y="4595415"/>
              <a:ext cx="926013" cy="489769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207568" y="2682798"/>
            <a:ext cx="926013" cy="2699184"/>
            <a:chOff x="4706092" y="2386000"/>
            <a:chExt cx="926013" cy="2699184"/>
          </a:xfrm>
        </p:grpSpPr>
        <p:sp>
          <p:nvSpPr>
            <p:cNvPr id="12" name="矩形 11"/>
            <p:cNvSpPr/>
            <p:nvPr/>
          </p:nvSpPr>
          <p:spPr>
            <a:xfrm>
              <a:off x="5139114" y="2386000"/>
              <a:ext cx="59970" cy="2699184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9" name="矩形 18"/>
            <p:cNvSpPr/>
            <p:nvPr/>
          </p:nvSpPr>
          <p:spPr>
            <a:xfrm>
              <a:off x="4706092" y="4595415"/>
              <a:ext cx="926013" cy="489769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千位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80667" y="2682798"/>
            <a:ext cx="926013" cy="2699184"/>
            <a:chOff x="3779191" y="2386000"/>
            <a:chExt cx="926013" cy="2699184"/>
          </a:xfrm>
        </p:grpSpPr>
        <p:sp>
          <p:nvSpPr>
            <p:cNvPr id="13" name="矩形 12"/>
            <p:cNvSpPr/>
            <p:nvPr/>
          </p:nvSpPr>
          <p:spPr>
            <a:xfrm>
              <a:off x="4212213" y="2386000"/>
              <a:ext cx="59970" cy="2699184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1" name="矩形 20"/>
            <p:cNvSpPr/>
            <p:nvPr/>
          </p:nvSpPr>
          <p:spPr>
            <a:xfrm>
              <a:off x="3779191" y="4595415"/>
              <a:ext cx="926013" cy="489769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万位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247251" y="3201104"/>
            <a:ext cx="408056" cy="1691109"/>
            <a:chOff x="5891209" y="2233837"/>
            <a:chExt cx="408056" cy="1691109"/>
          </a:xfrm>
        </p:grpSpPr>
        <p:sp>
          <p:nvSpPr>
            <p:cNvPr id="40" name="矩形: 圆角 39"/>
            <p:cNvSpPr/>
            <p:nvPr/>
          </p:nvSpPr>
          <p:spPr>
            <a:xfrm>
              <a:off x="5891209" y="373704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: 圆角 40"/>
            <p:cNvSpPr/>
            <p:nvPr/>
          </p:nvSpPr>
          <p:spPr>
            <a:xfrm>
              <a:off x="5891209" y="35491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: 圆角 41"/>
            <p:cNvSpPr/>
            <p:nvPr/>
          </p:nvSpPr>
          <p:spPr>
            <a:xfrm>
              <a:off x="5891209" y="33612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: 圆角 42"/>
            <p:cNvSpPr/>
            <p:nvPr/>
          </p:nvSpPr>
          <p:spPr>
            <a:xfrm>
              <a:off x="5891209" y="317334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: 圆角 43"/>
            <p:cNvSpPr/>
            <p:nvPr/>
          </p:nvSpPr>
          <p:spPr>
            <a:xfrm>
              <a:off x="5891209" y="298544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: 圆角 44"/>
            <p:cNvSpPr/>
            <p:nvPr/>
          </p:nvSpPr>
          <p:spPr>
            <a:xfrm>
              <a:off x="5891209" y="279754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: 圆角 45"/>
            <p:cNvSpPr/>
            <p:nvPr/>
          </p:nvSpPr>
          <p:spPr>
            <a:xfrm>
              <a:off x="5891209" y="26096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: 圆角 46"/>
            <p:cNvSpPr/>
            <p:nvPr/>
          </p:nvSpPr>
          <p:spPr>
            <a:xfrm>
              <a:off x="5891209" y="242173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: 圆角 47"/>
            <p:cNvSpPr/>
            <p:nvPr/>
          </p:nvSpPr>
          <p:spPr>
            <a:xfrm>
              <a:off x="5891209" y="223383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319460" y="3201104"/>
            <a:ext cx="408056" cy="1691109"/>
            <a:chOff x="5891209" y="2233837"/>
            <a:chExt cx="408056" cy="1691109"/>
          </a:xfrm>
        </p:grpSpPr>
        <p:sp>
          <p:nvSpPr>
            <p:cNvPr id="60" name="矩形: 圆角 59"/>
            <p:cNvSpPr/>
            <p:nvPr/>
          </p:nvSpPr>
          <p:spPr>
            <a:xfrm>
              <a:off x="5891209" y="373704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: 圆角 60"/>
            <p:cNvSpPr/>
            <p:nvPr/>
          </p:nvSpPr>
          <p:spPr>
            <a:xfrm>
              <a:off x="5891209" y="35491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: 圆角 61"/>
            <p:cNvSpPr/>
            <p:nvPr/>
          </p:nvSpPr>
          <p:spPr>
            <a:xfrm>
              <a:off x="5891209" y="33612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: 圆角 62"/>
            <p:cNvSpPr/>
            <p:nvPr/>
          </p:nvSpPr>
          <p:spPr>
            <a:xfrm>
              <a:off x="5891209" y="317334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: 圆角 63"/>
            <p:cNvSpPr/>
            <p:nvPr/>
          </p:nvSpPr>
          <p:spPr>
            <a:xfrm>
              <a:off x="5891209" y="298544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: 圆角 64"/>
            <p:cNvSpPr/>
            <p:nvPr/>
          </p:nvSpPr>
          <p:spPr>
            <a:xfrm>
              <a:off x="5891209" y="279754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: 圆角 65"/>
            <p:cNvSpPr/>
            <p:nvPr/>
          </p:nvSpPr>
          <p:spPr>
            <a:xfrm>
              <a:off x="5891209" y="26096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: 圆角 66"/>
            <p:cNvSpPr/>
            <p:nvPr/>
          </p:nvSpPr>
          <p:spPr>
            <a:xfrm>
              <a:off x="5891209" y="242173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: 圆角 67"/>
            <p:cNvSpPr/>
            <p:nvPr/>
          </p:nvSpPr>
          <p:spPr>
            <a:xfrm>
              <a:off x="5891209" y="223383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393447" y="3201104"/>
            <a:ext cx="408056" cy="1691109"/>
            <a:chOff x="5891209" y="2233837"/>
            <a:chExt cx="408056" cy="1691109"/>
          </a:xfrm>
        </p:grpSpPr>
        <p:sp>
          <p:nvSpPr>
            <p:cNvPr id="70" name="矩形: 圆角 69"/>
            <p:cNvSpPr/>
            <p:nvPr/>
          </p:nvSpPr>
          <p:spPr>
            <a:xfrm>
              <a:off x="5891209" y="373704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: 圆角 70"/>
            <p:cNvSpPr/>
            <p:nvPr/>
          </p:nvSpPr>
          <p:spPr>
            <a:xfrm>
              <a:off x="5891209" y="35491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: 圆角 71"/>
            <p:cNvSpPr/>
            <p:nvPr/>
          </p:nvSpPr>
          <p:spPr>
            <a:xfrm>
              <a:off x="5891209" y="33612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: 圆角 72"/>
            <p:cNvSpPr/>
            <p:nvPr/>
          </p:nvSpPr>
          <p:spPr>
            <a:xfrm>
              <a:off x="5891209" y="317334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: 圆角 73"/>
            <p:cNvSpPr/>
            <p:nvPr/>
          </p:nvSpPr>
          <p:spPr>
            <a:xfrm>
              <a:off x="5891209" y="298544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: 圆角 74"/>
            <p:cNvSpPr/>
            <p:nvPr/>
          </p:nvSpPr>
          <p:spPr>
            <a:xfrm>
              <a:off x="5891209" y="279754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: 圆角 75"/>
            <p:cNvSpPr/>
            <p:nvPr/>
          </p:nvSpPr>
          <p:spPr>
            <a:xfrm>
              <a:off x="5891209" y="26096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: 圆角 76"/>
            <p:cNvSpPr/>
            <p:nvPr/>
          </p:nvSpPr>
          <p:spPr>
            <a:xfrm>
              <a:off x="5891209" y="242173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: 圆角 77"/>
            <p:cNvSpPr/>
            <p:nvPr/>
          </p:nvSpPr>
          <p:spPr>
            <a:xfrm>
              <a:off x="5891209" y="223383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矩形: 圆角 78"/>
          <p:cNvSpPr/>
          <p:nvPr/>
        </p:nvSpPr>
        <p:spPr>
          <a:xfrm>
            <a:off x="5247251" y="301116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: 圆角 79"/>
          <p:cNvSpPr/>
          <p:nvPr/>
        </p:nvSpPr>
        <p:spPr>
          <a:xfrm>
            <a:off x="5109649" y="2944596"/>
            <a:ext cx="683260" cy="201622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: 圆角 80"/>
          <p:cNvSpPr/>
          <p:nvPr/>
        </p:nvSpPr>
        <p:spPr>
          <a:xfrm>
            <a:off x="4319460" y="300911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: 圆角 81"/>
          <p:cNvSpPr/>
          <p:nvPr/>
        </p:nvSpPr>
        <p:spPr>
          <a:xfrm>
            <a:off x="4181858" y="2944596"/>
            <a:ext cx="683260" cy="201622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: 圆角 82"/>
          <p:cNvSpPr/>
          <p:nvPr/>
        </p:nvSpPr>
        <p:spPr>
          <a:xfrm>
            <a:off x="3396739" y="300911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: 圆角 83"/>
          <p:cNvSpPr/>
          <p:nvPr/>
        </p:nvSpPr>
        <p:spPr>
          <a:xfrm>
            <a:off x="3257608" y="2944596"/>
            <a:ext cx="683260" cy="201622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: 圆角 84"/>
          <p:cNvSpPr/>
          <p:nvPr/>
        </p:nvSpPr>
        <p:spPr>
          <a:xfrm>
            <a:off x="2465838" y="470431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: 圆角 85"/>
          <p:cNvSpPr/>
          <p:nvPr/>
        </p:nvSpPr>
        <p:spPr>
          <a:xfrm>
            <a:off x="2465838" y="451638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: 圆角 86"/>
          <p:cNvSpPr/>
          <p:nvPr/>
        </p:nvSpPr>
        <p:spPr>
          <a:xfrm>
            <a:off x="2465838" y="432845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: 圆角 87"/>
          <p:cNvSpPr/>
          <p:nvPr/>
        </p:nvSpPr>
        <p:spPr>
          <a:xfrm>
            <a:off x="2465838" y="414053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: 圆角 88"/>
          <p:cNvSpPr/>
          <p:nvPr/>
        </p:nvSpPr>
        <p:spPr>
          <a:xfrm>
            <a:off x="2465838" y="395260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: 圆角 89"/>
          <p:cNvSpPr/>
          <p:nvPr/>
        </p:nvSpPr>
        <p:spPr>
          <a:xfrm>
            <a:off x="2465838" y="376467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: 圆角 90"/>
          <p:cNvSpPr/>
          <p:nvPr/>
        </p:nvSpPr>
        <p:spPr>
          <a:xfrm>
            <a:off x="2465838" y="357675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: 圆角 91"/>
          <p:cNvSpPr/>
          <p:nvPr/>
        </p:nvSpPr>
        <p:spPr>
          <a:xfrm>
            <a:off x="2465838" y="338882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: 圆角 92"/>
          <p:cNvSpPr/>
          <p:nvPr/>
        </p:nvSpPr>
        <p:spPr>
          <a:xfrm>
            <a:off x="2465838" y="320090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: 圆角 93"/>
          <p:cNvSpPr/>
          <p:nvPr/>
        </p:nvSpPr>
        <p:spPr>
          <a:xfrm>
            <a:off x="2465838" y="301297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470860" y="1052736"/>
            <a:ext cx="6209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000000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zh-CN" altLang="en-US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认识千、万</a:t>
            </a:r>
            <a:endParaRPr lang="zh-CN" altLang="en-US" b="1" dirty="0">
              <a:solidFill>
                <a:srgbClr val="3333C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7" name="矩形: 圆角 96"/>
          <p:cNvSpPr/>
          <p:nvPr/>
        </p:nvSpPr>
        <p:spPr>
          <a:xfrm>
            <a:off x="2330084" y="2944596"/>
            <a:ext cx="683260" cy="201622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: 圆角 97"/>
          <p:cNvSpPr/>
          <p:nvPr/>
        </p:nvSpPr>
        <p:spPr>
          <a:xfrm>
            <a:off x="1539645" y="470431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102"/>
          <p:cNvSpPr txBox="1"/>
          <p:nvPr/>
        </p:nvSpPr>
        <p:spPr>
          <a:xfrm>
            <a:off x="6399093" y="2813962"/>
            <a:ext cx="5005488" cy="2335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14000"/>
              </a:lnSpc>
            </a:pPr>
            <a:r>
              <a:rPr lang="en-US" altLang="zh-CN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个一是</a:t>
            </a:r>
            <a:r>
              <a:rPr lang="en-US" altLang="zh-CN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个（         ）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；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latinLnBrk="0">
              <a:lnSpc>
                <a:spcPct val="114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个十是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个（         ）；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latinLnBrk="0">
              <a:lnSpc>
                <a:spcPct val="114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个百是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个（         ）；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latinLnBrk="0">
              <a:lnSpc>
                <a:spcPct val="114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个千是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个（         ）。</a:t>
            </a:r>
            <a:endParaRPr lang="zh-CN" altLang="en-US" sz="72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9186608" y="2790056"/>
            <a:ext cx="792088" cy="65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lnSpc>
                <a:spcPct val="114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十</a:t>
            </a:r>
            <a:endParaRPr lang="zh-CN" altLang="en-US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9186608" y="3346789"/>
            <a:ext cx="792088" cy="65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lnSpc>
                <a:spcPct val="114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百</a:t>
            </a:r>
            <a:endParaRPr lang="zh-CN" altLang="en-US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9186608" y="3903522"/>
            <a:ext cx="792088" cy="65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lnSpc>
                <a:spcPct val="114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千</a:t>
            </a:r>
            <a:endParaRPr lang="zh-CN" altLang="en-US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9186608" y="4460256"/>
            <a:ext cx="792088" cy="65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lnSpc>
                <a:spcPct val="114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万</a:t>
            </a:r>
            <a:endParaRPr lang="zh-CN" altLang="en-US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7591232" y="1493187"/>
            <a:ext cx="3888432" cy="12134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j-ea"/>
                <a:ea typeface="+mj-ea"/>
              </a:rPr>
              <a:t>个、十、百、千、万都是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计数单位</a:t>
            </a:r>
            <a:r>
              <a:rPr lang="zh-CN" altLang="en-US" sz="3200" b="1" dirty="0">
                <a:latin typeface="+mj-ea"/>
                <a:ea typeface="+mj-ea"/>
              </a:rPr>
              <a:t>。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2561619" y="5639718"/>
            <a:ext cx="7068761" cy="6451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相邻</a:t>
            </a:r>
            <a:r>
              <a:rPr lang="zh-CN" altLang="en-US" sz="3600" b="1" dirty="0">
                <a:latin typeface="+mj-ea"/>
                <a:ea typeface="+mj-ea"/>
              </a:rPr>
              <a:t>两个计数单位的</a:t>
            </a:r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进率是十</a:t>
            </a:r>
            <a:r>
              <a:rPr lang="zh-CN" altLang="en-US" sz="3600" b="1" dirty="0">
                <a:latin typeface="+mj-ea"/>
                <a:ea typeface="+mj-ea"/>
              </a:rPr>
              <a:t>。</a:t>
            </a:r>
            <a:endParaRPr lang="zh-CN" alt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000"/>
                            </p:stCondLst>
                            <p:childTnLst>
                              <p:par>
                                <p:cTn id="1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500"/>
                            </p:stCondLst>
                            <p:childTnLst>
                              <p:par>
                                <p:cTn id="1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2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4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8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7" grpId="0" animBg="1"/>
      <p:bldP spid="97" grpId="1" animBg="1"/>
      <p:bldP spid="98" grpId="0" animBg="1"/>
      <p:bldP spid="103" grpId="0"/>
      <p:bldP spid="104" grpId="0"/>
      <p:bldP spid="105" grpId="0"/>
      <p:bldP spid="106" grpId="0"/>
      <p:bldP spid="107" grpId="0"/>
      <p:bldP spid="108" grpId="0" bldLvl="0" animBg="1"/>
      <p:bldP spid="10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470860" y="539349"/>
            <a:ext cx="6209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3333CC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数位顺序表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91239" y="1187421"/>
            <a:ext cx="6209522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数位顺序表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271464" y="1979509"/>
          <a:ext cx="9649072" cy="1368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7366"/>
                <a:gridCol w="1350986"/>
                <a:gridCol w="1080120"/>
                <a:gridCol w="1080120"/>
                <a:gridCol w="1080120"/>
                <a:gridCol w="1080120"/>
                <a:gridCol w="2160240"/>
              </a:tblGrid>
              <a:tr h="6840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数位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ea"/>
                          <a:ea typeface="+mn-ea"/>
                        </a:rPr>
                        <a:t>……</a:t>
                      </a:r>
                      <a:endParaRPr lang="zh-CN" altLang="en-US" sz="3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万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位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千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位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百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位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十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位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个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位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</a:tr>
              <a:tr h="68453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计数单位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ea"/>
                          <a:ea typeface="+mn-ea"/>
                        </a:rPr>
                        <a:t>……</a:t>
                      </a:r>
                      <a:endParaRPr lang="zh-CN" altLang="en-US" sz="3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万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千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百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十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个（一）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0761" y="2030423"/>
            <a:ext cx="1296144" cy="58742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6320" y="2707209"/>
            <a:ext cx="1728192" cy="58742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5077" y="2030423"/>
            <a:ext cx="961053" cy="58742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5077" y="2707209"/>
            <a:ext cx="961053" cy="58742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52442" y="2030423"/>
            <a:ext cx="961053" cy="58742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52442" y="2707209"/>
            <a:ext cx="961053" cy="58742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7716" y="2030423"/>
            <a:ext cx="961053" cy="58742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7716" y="2707209"/>
            <a:ext cx="961053" cy="58742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7590" y="2030423"/>
            <a:ext cx="961053" cy="58742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7590" y="2707209"/>
            <a:ext cx="961053" cy="587423"/>
          </a:xfrm>
          <a:prstGeom prst="rect">
            <a:avLst/>
          </a:prstGeom>
        </p:spPr>
      </p:pic>
      <p:pic>
        <p:nvPicPr>
          <p:cNvPr id="23" name="Picture 365" descr="算盘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2" y="4250666"/>
            <a:ext cx="4881013" cy="209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椭圆 23"/>
          <p:cNvSpPr/>
          <p:nvPr/>
        </p:nvSpPr>
        <p:spPr>
          <a:xfrm>
            <a:off x="7922846" y="4978366"/>
            <a:ext cx="72008" cy="72008"/>
          </a:xfrm>
          <a:prstGeom prst="ellipse">
            <a:avLst/>
          </a:prstGeom>
          <a:solidFill>
            <a:srgbClr val="F00C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7712628" y="341966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00C08"/>
                </a:solidFill>
                <a:latin typeface="+mj-ea"/>
                <a:ea typeface="+mj-ea"/>
              </a:rPr>
              <a:t>个</a:t>
            </a:r>
            <a:endParaRPr lang="en-US" altLang="zh-CN" sz="2400" b="1" dirty="0">
              <a:solidFill>
                <a:srgbClr val="F00C08"/>
              </a:solidFill>
              <a:latin typeface="+mj-ea"/>
              <a:ea typeface="+mj-ea"/>
            </a:endParaRPr>
          </a:p>
          <a:p>
            <a:r>
              <a:rPr lang="zh-CN" altLang="en-US" sz="2400" b="1" dirty="0">
                <a:solidFill>
                  <a:srgbClr val="F00C08"/>
                </a:solidFill>
                <a:latin typeface="+mj-ea"/>
                <a:ea typeface="+mj-ea"/>
              </a:rPr>
              <a:t>位</a:t>
            </a:r>
            <a:endParaRPr lang="zh-CN" altLang="en-US" sz="24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375842" y="341966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十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039056" y="341966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百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702270" y="3419669"/>
            <a:ext cx="4889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千</a:t>
            </a:r>
            <a:endParaRPr lang="en-US" altLang="zh-CN" sz="24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位</a:t>
            </a:r>
            <a:endParaRPr lang="zh-CN" altLang="en-US" sz="24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0860" y="539349"/>
            <a:ext cx="6209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3333CC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数的组成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1424" y="1274791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548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1424" y="1998426"/>
            <a:ext cx="1000911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n-lt"/>
                <a:ea typeface="+mj-ea"/>
              </a:rPr>
              <a:t>这个数是由</a:t>
            </a:r>
            <a:r>
              <a:rPr lang="en-US" altLang="zh-CN" sz="3600" b="1" dirty="0">
                <a:latin typeface="+mn-lt"/>
                <a:ea typeface="+mj-ea"/>
              </a:rPr>
              <a:t>___</a:t>
            </a:r>
            <a:r>
              <a:rPr lang="zh-CN" altLang="en-US" sz="3600" b="1" dirty="0">
                <a:latin typeface="+mn-lt"/>
                <a:ea typeface="+mj-ea"/>
              </a:rPr>
              <a:t>个百，</a:t>
            </a:r>
            <a:r>
              <a:rPr lang="en-US" altLang="zh-CN" sz="3600" b="1" dirty="0">
                <a:latin typeface="+mn-lt"/>
                <a:ea typeface="+mj-ea"/>
              </a:rPr>
              <a:t>___</a:t>
            </a:r>
            <a:r>
              <a:rPr lang="zh-CN" altLang="en-US" sz="3600" b="1" dirty="0">
                <a:latin typeface="+mn-lt"/>
                <a:ea typeface="+mj-ea"/>
              </a:rPr>
              <a:t>个十和</a:t>
            </a:r>
            <a:r>
              <a:rPr lang="en-US" altLang="zh-CN" sz="3600" b="1" dirty="0">
                <a:latin typeface="+mn-lt"/>
                <a:ea typeface="+mj-ea"/>
              </a:rPr>
              <a:t>___</a:t>
            </a:r>
            <a:r>
              <a:rPr lang="zh-CN" altLang="en-US" sz="3600" b="1" dirty="0">
                <a:latin typeface="+mn-lt"/>
                <a:ea typeface="+mj-ea"/>
              </a:rPr>
              <a:t>个</a:t>
            </a:r>
            <a:r>
              <a:rPr lang="zh-CN" altLang="en-US" sz="3600" b="1" dirty="0">
                <a:latin typeface="+mn-lt"/>
                <a:ea typeface="+mj-ea"/>
              </a:rPr>
              <a:t>一组成。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11424" y="2722061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1509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11424" y="3445696"/>
            <a:ext cx="1044677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n-lt"/>
                <a:ea typeface="+mj-ea"/>
              </a:rPr>
              <a:t>这个数是由（                                                ）组成。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1424" y="4169331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9999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1424" y="4892967"/>
            <a:ext cx="10729192" cy="135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latin typeface="+mn-lt"/>
                <a:ea typeface="+mj-ea"/>
              </a:rPr>
              <a:t>左起第一个</a:t>
            </a:r>
            <a:r>
              <a:rPr lang="en-US" altLang="zh-CN" sz="3600" b="1" dirty="0">
                <a:latin typeface="+mn-lt"/>
                <a:ea typeface="+mj-ea"/>
              </a:rPr>
              <a:t>9</a:t>
            </a:r>
            <a:r>
              <a:rPr lang="zh-CN" altLang="en-US" sz="3600" b="1" dirty="0">
                <a:latin typeface="+mn-lt"/>
                <a:ea typeface="+mj-ea"/>
              </a:rPr>
              <a:t>表示</a:t>
            </a:r>
            <a:r>
              <a:rPr lang="en-US" altLang="zh-CN" sz="3600" b="1" dirty="0">
                <a:latin typeface="+mn-lt"/>
                <a:ea typeface="+mj-ea"/>
              </a:rPr>
              <a:t>___</a:t>
            </a:r>
            <a:r>
              <a:rPr lang="zh-CN" altLang="en-US" sz="3600" b="1" dirty="0">
                <a:latin typeface="+mn-lt"/>
                <a:ea typeface="+mj-ea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，第二个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表示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，第三个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表示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，第四个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表示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。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8467" y="199842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19936" y="199842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36160" y="199842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63752" y="3445695"/>
            <a:ext cx="597666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</a:rPr>
              <a:t>个千，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</a:rPr>
              <a:t>个百和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9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</a:rPr>
              <a:t>个一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83832" y="489675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91944" y="489675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</a:rPr>
              <a:t>千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372808" y="489675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380920" y="4896750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</a:rPr>
              <a:t>百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47728" y="554686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55840" y="554686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</a:rPr>
              <a:t>十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472264" y="554686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480376" y="554686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</a:rPr>
              <a:t>一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: 圆角 60"/>
          <p:cNvSpPr/>
          <p:nvPr/>
        </p:nvSpPr>
        <p:spPr>
          <a:xfrm>
            <a:off x="599440" y="3362960"/>
            <a:ext cx="5720080" cy="1938193"/>
          </a:xfrm>
          <a:prstGeom prst="roundRect">
            <a:avLst>
              <a:gd name="adj" fmla="val 1037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: 圆角 59"/>
          <p:cNvSpPr/>
          <p:nvPr/>
        </p:nvSpPr>
        <p:spPr>
          <a:xfrm>
            <a:off x="599440" y="2052320"/>
            <a:ext cx="5720080" cy="1270000"/>
          </a:xfrm>
          <a:prstGeom prst="roundRect">
            <a:avLst/>
          </a:prstGeom>
          <a:solidFill>
            <a:srgbClr val="FFF8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: 圆角 56"/>
          <p:cNvSpPr/>
          <p:nvPr/>
        </p:nvSpPr>
        <p:spPr>
          <a:xfrm>
            <a:off x="6685280" y="1362010"/>
            <a:ext cx="4866640" cy="4841866"/>
          </a:xfrm>
          <a:prstGeom prst="roundRect">
            <a:avLst>
              <a:gd name="adj" fmla="val 6175"/>
            </a:avLst>
          </a:prstGeom>
          <a:solidFill>
            <a:schemeClr val="bg1"/>
          </a:solidFill>
          <a:ln w="19050">
            <a:solidFill>
              <a:srgbClr val="E2682E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470860" y="539349"/>
            <a:ext cx="6209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3333CC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数的读写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95400" y="1373948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6543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95400" y="203013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4905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95400" y="2686320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2009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5400" y="3342506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5820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95400" y="3998692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6100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95400" y="4654877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7000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919636" y="1373948"/>
            <a:ext cx="525668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读作：</a:t>
            </a:r>
            <a:r>
              <a:rPr lang="zh-CN" altLang="en-US" sz="3600" b="1" u="sng" dirty="0">
                <a:solidFill>
                  <a:srgbClr val="FF0000"/>
                </a:solidFill>
                <a:latin typeface="+mj-ea"/>
                <a:ea typeface="+mj-ea"/>
              </a:rPr>
              <a:t>六千五百四十三</a:t>
            </a:r>
            <a:endParaRPr lang="zh-CN" altLang="en-US" sz="3600" b="1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919636" y="2039988"/>
            <a:ext cx="525668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读作：</a:t>
            </a:r>
            <a:r>
              <a:rPr lang="zh-CN" altLang="en-US" sz="3600" b="1" u="sng" dirty="0">
                <a:solidFill>
                  <a:srgbClr val="FF0000"/>
                </a:solidFill>
                <a:latin typeface="+mj-ea"/>
                <a:ea typeface="+mj-ea"/>
              </a:rPr>
              <a:t>四千九百零五</a:t>
            </a:r>
            <a:endParaRPr lang="zh-CN" altLang="en-US" sz="3600" b="1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919636" y="2691274"/>
            <a:ext cx="525668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读作：</a:t>
            </a:r>
            <a:r>
              <a:rPr lang="zh-CN" altLang="en-US" sz="3600" b="1" u="sng" dirty="0">
                <a:solidFill>
                  <a:srgbClr val="FF0000"/>
                </a:solidFill>
                <a:latin typeface="+mj-ea"/>
                <a:ea typeface="+mj-ea"/>
              </a:rPr>
              <a:t>二千零九</a:t>
            </a:r>
            <a:endParaRPr lang="zh-CN" altLang="en-US" sz="3600" b="1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919636" y="3328485"/>
            <a:ext cx="525668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读作：</a:t>
            </a:r>
            <a:r>
              <a:rPr lang="zh-CN" altLang="en-US" sz="3600" b="1" u="sng" dirty="0">
                <a:solidFill>
                  <a:srgbClr val="FF0000"/>
                </a:solidFill>
                <a:latin typeface="+mj-ea"/>
                <a:ea typeface="+mj-ea"/>
              </a:rPr>
              <a:t>五千八百二十</a:t>
            </a:r>
            <a:endParaRPr lang="zh-CN" altLang="en-US" sz="3600" b="1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919636" y="3998692"/>
            <a:ext cx="525668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读作：</a:t>
            </a:r>
            <a:r>
              <a:rPr lang="zh-CN" altLang="en-US" sz="3600" b="1" u="sng" dirty="0">
                <a:solidFill>
                  <a:srgbClr val="FF0000"/>
                </a:solidFill>
                <a:latin typeface="+mj-ea"/>
                <a:ea typeface="+mj-ea"/>
              </a:rPr>
              <a:t>六千一百</a:t>
            </a:r>
            <a:endParaRPr lang="zh-CN" altLang="en-US" sz="3600" b="1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919636" y="4654822"/>
            <a:ext cx="388843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读作：</a:t>
            </a:r>
            <a:r>
              <a:rPr lang="zh-CN" altLang="en-US" sz="3600" b="1" u="sng" dirty="0">
                <a:solidFill>
                  <a:srgbClr val="FF0000"/>
                </a:solidFill>
                <a:latin typeface="+mj-ea"/>
                <a:ea typeface="+mj-ea"/>
              </a:rPr>
              <a:t>七千</a:t>
            </a:r>
            <a:endParaRPr lang="zh-CN" altLang="en-US" sz="3600" b="1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176435" y="595529"/>
            <a:ext cx="18843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00C08"/>
                </a:solidFill>
                <a:latin typeface="+mj-ea"/>
                <a:ea typeface="+mj-ea"/>
              </a:rPr>
              <a:t>总结</a:t>
            </a:r>
            <a:endParaRPr lang="zh-CN" altLang="en-US" sz="40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816080" y="1467431"/>
            <a:ext cx="4576296" cy="1131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读数时，从高位读起，按照数位顺序读；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816080" y="2641967"/>
            <a:ext cx="4752528" cy="1109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千位上是几就读几千，百位上是几就读几百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……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816080" y="3794574"/>
            <a:ext cx="4752528" cy="1131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中间有一个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或两个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，只读一个零；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816080" y="4969111"/>
            <a:ext cx="4752528" cy="1131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4.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末尾不管有几个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，都不读。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0" grpId="0" animBg="1"/>
      <p:bldP spid="57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4" grpId="0"/>
      <p:bldP spid="56" grpId="0"/>
      <p:bldP spid="58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0860" y="539349"/>
            <a:ext cx="6209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3333CC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数的读写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5401" y="1561791"/>
            <a:ext cx="4178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一千三百四十二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5400" y="2368465"/>
            <a:ext cx="4178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三千零六十九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5401" y="3175139"/>
            <a:ext cx="4178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七千零</a:t>
            </a:r>
            <a:r>
              <a:rPr lang="zh-CN" altLang="en-US" sz="3600" b="1" dirty="0">
                <a:solidFill>
                  <a:srgbClr val="000000"/>
                </a:solidFill>
                <a:latin typeface="+mn-ea"/>
                <a:ea typeface="+mn-ea"/>
              </a:rPr>
              <a:t>一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5401" y="3981813"/>
            <a:ext cx="3384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二千七百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21098" y="1561790"/>
            <a:ext cx="1800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写作：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562269" y="1561790"/>
            <a:ext cx="19404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1  3  4  2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202229" y="2368464"/>
            <a:ext cx="23004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3  0  6  9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30221" y="3175139"/>
            <a:ext cx="23724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7  0  0  1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58213" y="3981813"/>
            <a:ext cx="24444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2  7  0  0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95401" y="4788487"/>
            <a:ext cx="3384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一万</a:t>
            </a:r>
            <a:endParaRPr lang="zh-CN" altLang="en-US" sz="8000" b="1" dirty="0">
              <a:latin typeface="+mn-ea"/>
              <a:ea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842189" y="4788487"/>
            <a:ext cx="26605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1  0  0  0  0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95770" y="515414"/>
            <a:ext cx="613410" cy="11107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3CC"/>
                </a:solidFill>
                <a:latin typeface="+mj-ea"/>
                <a:ea typeface="+mj-ea"/>
              </a:rPr>
              <a:t>个位</a:t>
            </a:r>
            <a:endParaRPr lang="zh-CN" altLang="en-US" sz="28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39333" y="515414"/>
            <a:ext cx="613410" cy="11107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3CC"/>
                </a:solidFill>
                <a:latin typeface="+mj-ea"/>
                <a:ea typeface="+mj-ea"/>
              </a:rPr>
              <a:t>十位</a:t>
            </a:r>
            <a:endParaRPr lang="zh-CN" altLang="en-US" sz="28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82897" y="515414"/>
            <a:ext cx="613410" cy="11107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3CC"/>
                </a:solidFill>
                <a:latin typeface="+mj-ea"/>
                <a:ea typeface="+mj-ea"/>
              </a:rPr>
              <a:t>百位</a:t>
            </a:r>
            <a:endParaRPr lang="zh-CN" altLang="en-US" sz="28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626461" y="515414"/>
            <a:ext cx="613410" cy="11107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3CC"/>
                </a:solidFill>
                <a:latin typeface="+mj-ea"/>
                <a:ea typeface="+mj-ea"/>
              </a:rPr>
              <a:t>千位</a:t>
            </a:r>
            <a:endParaRPr lang="zh-CN" altLang="en-US" sz="28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170024" y="515414"/>
            <a:ext cx="613410" cy="11107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3CC"/>
                </a:solidFill>
                <a:latin typeface="+mj-ea"/>
                <a:ea typeface="+mj-ea"/>
              </a:rPr>
              <a:t>万位</a:t>
            </a:r>
            <a:endParaRPr lang="zh-CN" altLang="en-US" sz="28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30" name="矩形: 圆角 29"/>
          <p:cNvSpPr/>
          <p:nvPr/>
        </p:nvSpPr>
        <p:spPr>
          <a:xfrm>
            <a:off x="7879080" y="1353820"/>
            <a:ext cx="3536950" cy="5086350"/>
          </a:xfrm>
          <a:custGeom>
            <a:avLst/>
            <a:gdLst>
              <a:gd name="connsiteX0" fmla="*/ 0 w 3384373"/>
              <a:gd name="connsiteY0" fmla="*/ 430966 h 4935376"/>
              <a:gd name="connsiteX1" fmla="*/ 430966 w 3384373"/>
              <a:gd name="connsiteY1" fmla="*/ 0 h 4935376"/>
              <a:gd name="connsiteX2" fmla="*/ 985903 w 3384373"/>
              <a:gd name="connsiteY2" fmla="*/ 0 h 4935376"/>
              <a:gd name="connsiteX3" fmla="*/ 1540840 w 3384373"/>
              <a:gd name="connsiteY3" fmla="*/ 0 h 4935376"/>
              <a:gd name="connsiteX4" fmla="*/ 2221899 w 3384373"/>
              <a:gd name="connsiteY4" fmla="*/ 0 h 4935376"/>
              <a:gd name="connsiteX5" fmla="*/ 2953407 w 3384373"/>
              <a:gd name="connsiteY5" fmla="*/ 0 h 4935376"/>
              <a:gd name="connsiteX6" fmla="*/ 3384373 w 3384373"/>
              <a:gd name="connsiteY6" fmla="*/ 430966 h 4935376"/>
              <a:gd name="connsiteX7" fmla="*/ 3384373 w 3384373"/>
              <a:gd name="connsiteY7" fmla="*/ 1191342 h 4935376"/>
              <a:gd name="connsiteX8" fmla="*/ 3384373 w 3384373"/>
              <a:gd name="connsiteY8" fmla="*/ 1748046 h 4935376"/>
              <a:gd name="connsiteX9" fmla="*/ 3384373 w 3384373"/>
              <a:gd name="connsiteY9" fmla="*/ 2508422 h 4935376"/>
              <a:gd name="connsiteX10" fmla="*/ 3384373 w 3384373"/>
              <a:gd name="connsiteY10" fmla="*/ 3228064 h 4935376"/>
              <a:gd name="connsiteX11" fmla="*/ 3384373 w 3384373"/>
              <a:gd name="connsiteY11" fmla="*/ 3825503 h 4935376"/>
              <a:gd name="connsiteX12" fmla="*/ 3384373 w 3384373"/>
              <a:gd name="connsiteY12" fmla="*/ 4504410 h 4935376"/>
              <a:gd name="connsiteX13" fmla="*/ 2953407 w 3384373"/>
              <a:gd name="connsiteY13" fmla="*/ 4935376 h 4935376"/>
              <a:gd name="connsiteX14" fmla="*/ 2373246 w 3384373"/>
              <a:gd name="connsiteY14" fmla="*/ 4935376 h 4935376"/>
              <a:gd name="connsiteX15" fmla="*/ 1793084 w 3384373"/>
              <a:gd name="connsiteY15" fmla="*/ 4935376 h 4935376"/>
              <a:gd name="connsiteX16" fmla="*/ 1137249 w 3384373"/>
              <a:gd name="connsiteY16" fmla="*/ 4935376 h 4935376"/>
              <a:gd name="connsiteX17" fmla="*/ 430966 w 3384373"/>
              <a:gd name="connsiteY17" fmla="*/ 4935376 h 4935376"/>
              <a:gd name="connsiteX18" fmla="*/ 0 w 3384373"/>
              <a:gd name="connsiteY18" fmla="*/ 4504410 h 4935376"/>
              <a:gd name="connsiteX19" fmla="*/ 0 w 3384373"/>
              <a:gd name="connsiteY19" fmla="*/ 3784768 h 4935376"/>
              <a:gd name="connsiteX20" fmla="*/ 0 w 3384373"/>
              <a:gd name="connsiteY20" fmla="*/ 3187330 h 4935376"/>
              <a:gd name="connsiteX21" fmla="*/ 0 w 3384373"/>
              <a:gd name="connsiteY21" fmla="*/ 2508422 h 4935376"/>
              <a:gd name="connsiteX22" fmla="*/ 0 w 3384373"/>
              <a:gd name="connsiteY22" fmla="*/ 1870250 h 4935376"/>
              <a:gd name="connsiteX23" fmla="*/ 0 w 3384373"/>
              <a:gd name="connsiteY23" fmla="*/ 1109873 h 4935376"/>
              <a:gd name="connsiteX24" fmla="*/ 0 w 3384373"/>
              <a:gd name="connsiteY24" fmla="*/ 430966 h 493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384373" h="4935376" fill="none" extrusionOk="0">
                <a:moveTo>
                  <a:pt x="0" y="430966"/>
                </a:moveTo>
                <a:cubicBezTo>
                  <a:pt x="36410" y="185513"/>
                  <a:pt x="184183" y="23653"/>
                  <a:pt x="430966" y="0"/>
                </a:cubicBezTo>
                <a:cubicBezTo>
                  <a:pt x="703845" y="20885"/>
                  <a:pt x="840154" y="25149"/>
                  <a:pt x="985903" y="0"/>
                </a:cubicBezTo>
                <a:cubicBezTo>
                  <a:pt x="1131652" y="-25149"/>
                  <a:pt x="1292282" y="18119"/>
                  <a:pt x="1540840" y="0"/>
                </a:cubicBezTo>
                <a:cubicBezTo>
                  <a:pt x="1789398" y="-18119"/>
                  <a:pt x="2046743" y="25361"/>
                  <a:pt x="2221899" y="0"/>
                </a:cubicBezTo>
                <a:cubicBezTo>
                  <a:pt x="2397055" y="-25361"/>
                  <a:pt x="2639320" y="16853"/>
                  <a:pt x="2953407" y="0"/>
                </a:cubicBezTo>
                <a:cubicBezTo>
                  <a:pt x="3224899" y="-11424"/>
                  <a:pt x="3365413" y="138596"/>
                  <a:pt x="3384373" y="430966"/>
                </a:cubicBezTo>
                <a:cubicBezTo>
                  <a:pt x="3421641" y="679759"/>
                  <a:pt x="3353394" y="970928"/>
                  <a:pt x="3384373" y="1191342"/>
                </a:cubicBezTo>
                <a:cubicBezTo>
                  <a:pt x="3415352" y="1411756"/>
                  <a:pt x="3371223" y="1626683"/>
                  <a:pt x="3384373" y="1748046"/>
                </a:cubicBezTo>
                <a:cubicBezTo>
                  <a:pt x="3397523" y="1869409"/>
                  <a:pt x="3408270" y="2133074"/>
                  <a:pt x="3384373" y="2508422"/>
                </a:cubicBezTo>
                <a:cubicBezTo>
                  <a:pt x="3360476" y="2883770"/>
                  <a:pt x="3395950" y="2934076"/>
                  <a:pt x="3384373" y="3228064"/>
                </a:cubicBezTo>
                <a:cubicBezTo>
                  <a:pt x="3372796" y="3522052"/>
                  <a:pt x="3397645" y="3539190"/>
                  <a:pt x="3384373" y="3825503"/>
                </a:cubicBezTo>
                <a:cubicBezTo>
                  <a:pt x="3371101" y="4111816"/>
                  <a:pt x="3406403" y="4239589"/>
                  <a:pt x="3384373" y="4504410"/>
                </a:cubicBezTo>
                <a:cubicBezTo>
                  <a:pt x="3422576" y="4774512"/>
                  <a:pt x="3226241" y="4905696"/>
                  <a:pt x="2953407" y="4935376"/>
                </a:cubicBezTo>
                <a:cubicBezTo>
                  <a:pt x="2686423" y="4956539"/>
                  <a:pt x="2627293" y="4910064"/>
                  <a:pt x="2373246" y="4935376"/>
                </a:cubicBezTo>
                <a:cubicBezTo>
                  <a:pt x="2119199" y="4960688"/>
                  <a:pt x="1930448" y="4922541"/>
                  <a:pt x="1793084" y="4935376"/>
                </a:cubicBezTo>
                <a:cubicBezTo>
                  <a:pt x="1655720" y="4948211"/>
                  <a:pt x="1285674" y="4966648"/>
                  <a:pt x="1137249" y="4935376"/>
                </a:cubicBezTo>
                <a:cubicBezTo>
                  <a:pt x="988825" y="4904104"/>
                  <a:pt x="666221" y="4926454"/>
                  <a:pt x="430966" y="4935376"/>
                </a:cubicBezTo>
                <a:cubicBezTo>
                  <a:pt x="222195" y="4950474"/>
                  <a:pt x="-20831" y="4728293"/>
                  <a:pt x="0" y="4504410"/>
                </a:cubicBezTo>
                <a:cubicBezTo>
                  <a:pt x="12122" y="4237347"/>
                  <a:pt x="-18989" y="4142369"/>
                  <a:pt x="0" y="3784768"/>
                </a:cubicBezTo>
                <a:cubicBezTo>
                  <a:pt x="18989" y="3427167"/>
                  <a:pt x="10225" y="3311568"/>
                  <a:pt x="0" y="3187330"/>
                </a:cubicBezTo>
                <a:cubicBezTo>
                  <a:pt x="-10225" y="3063092"/>
                  <a:pt x="26266" y="2811282"/>
                  <a:pt x="0" y="2508422"/>
                </a:cubicBezTo>
                <a:cubicBezTo>
                  <a:pt x="-26266" y="2205562"/>
                  <a:pt x="-22179" y="2181735"/>
                  <a:pt x="0" y="1870250"/>
                </a:cubicBezTo>
                <a:cubicBezTo>
                  <a:pt x="22179" y="1558765"/>
                  <a:pt x="8775" y="1442316"/>
                  <a:pt x="0" y="1109873"/>
                </a:cubicBezTo>
                <a:cubicBezTo>
                  <a:pt x="-8775" y="777430"/>
                  <a:pt x="-30639" y="721024"/>
                  <a:pt x="0" y="430966"/>
                </a:cubicBezTo>
                <a:close/>
              </a:path>
              <a:path w="3384373" h="4935376" stroke="0" extrusionOk="0">
                <a:moveTo>
                  <a:pt x="0" y="430966"/>
                </a:moveTo>
                <a:cubicBezTo>
                  <a:pt x="-11784" y="162940"/>
                  <a:pt x="219551" y="-32757"/>
                  <a:pt x="430966" y="0"/>
                </a:cubicBezTo>
                <a:cubicBezTo>
                  <a:pt x="723625" y="-10780"/>
                  <a:pt x="838208" y="12883"/>
                  <a:pt x="1112025" y="0"/>
                </a:cubicBezTo>
                <a:cubicBezTo>
                  <a:pt x="1385842" y="-12883"/>
                  <a:pt x="1496292" y="10188"/>
                  <a:pt x="1692187" y="0"/>
                </a:cubicBezTo>
                <a:cubicBezTo>
                  <a:pt x="1888082" y="-10188"/>
                  <a:pt x="2093639" y="-12515"/>
                  <a:pt x="2247124" y="0"/>
                </a:cubicBezTo>
                <a:cubicBezTo>
                  <a:pt x="2400609" y="12515"/>
                  <a:pt x="2759346" y="32929"/>
                  <a:pt x="2953407" y="0"/>
                </a:cubicBezTo>
                <a:cubicBezTo>
                  <a:pt x="3233567" y="-40387"/>
                  <a:pt x="3360679" y="208675"/>
                  <a:pt x="3384373" y="430966"/>
                </a:cubicBezTo>
                <a:cubicBezTo>
                  <a:pt x="3373512" y="656287"/>
                  <a:pt x="3352972" y="811766"/>
                  <a:pt x="3384373" y="1150608"/>
                </a:cubicBezTo>
                <a:cubicBezTo>
                  <a:pt x="3415774" y="1489450"/>
                  <a:pt x="3389803" y="1550578"/>
                  <a:pt x="3384373" y="1910984"/>
                </a:cubicBezTo>
                <a:cubicBezTo>
                  <a:pt x="3378943" y="2271390"/>
                  <a:pt x="3360159" y="2247111"/>
                  <a:pt x="3384373" y="2467688"/>
                </a:cubicBezTo>
                <a:cubicBezTo>
                  <a:pt x="3408587" y="2688265"/>
                  <a:pt x="3362457" y="2824182"/>
                  <a:pt x="3384373" y="3024392"/>
                </a:cubicBezTo>
                <a:cubicBezTo>
                  <a:pt x="3406289" y="3224602"/>
                  <a:pt x="3400476" y="3423925"/>
                  <a:pt x="3384373" y="3703299"/>
                </a:cubicBezTo>
                <a:cubicBezTo>
                  <a:pt x="3368270" y="3982673"/>
                  <a:pt x="3387297" y="4209624"/>
                  <a:pt x="3384373" y="4504410"/>
                </a:cubicBezTo>
                <a:cubicBezTo>
                  <a:pt x="3341263" y="4701422"/>
                  <a:pt x="3241940" y="4918840"/>
                  <a:pt x="2953407" y="4935376"/>
                </a:cubicBezTo>
                <a:cubicBezTo>
                  <a:pt x="2831794" y="4908616"/>
                  <a:pt x="2654541" y="4920481"/>
                  <a:pt x="2373246" y="4935376"/>
                </a:cubicBezTo>
                <a:cubicBezTo>
                  <a:pt x="2091951" y="4950271"/>
                  <a:pt x="2039469" y="4908021"/>
                  <a:pt x="1717411" y="4935376"/>
                </a:cubicBezTo>
                <a:cubicBezTo>
                  <a:pt x="1395354" y="4962731"/>
                  <a:pt x="1360312" y="4906888"/>
                  <a:pt x="1112025" y="4935376"/>
                </a:cubicBezTo>
                <a:cubicBezTo>
                  <a:pt x="863738" y="4963864"/>
                  <a:pt x="632523" y="4910020"/>
                  <a:pt x="430966" y="4935376"/>
                </a:cubicBezTo>
                <a:cubicBezTo>
                  <a:pt x="205676" y="4969872"/>
                  <a:pt x="-44498" y="4730996"/>
                  <a:pt x="0" y="4504410"/>
                </a:cubicBezTo>
                <a:cubicBezTo>
                  <a:pt x="-1461" y="4213208"/>
                  <a:pt x="-274" y="4029031"/>
                  <a:pt x="0" y="3906972"/>
                </a:cubicBezTo>
                <a:cubicBezTo>
                  <a:pt x="274" y="3784913"/>
                  <a:pt x="6561" y="3504450"/>
                  <a:pt x="0" y="3146595"/>
                </a:cubicBezTo>
                <a:cubicBezTo>
                  <a:pt x="-6561" y="2788740"/>
                  <a:pt x="21966" y="2687500"/>
                  <a:pt x="0" y="2549157"/>
                </a:cubicBezTo>
                <a:cubicBezTo>
                  <a:pt x="-21966" y="2410814"/>
                  <a:pt x="-17896" y="2205067"/>
                  <a:pt x="0" y="1992453"/>
                </a:cubicBezTo>
                <a:cubicBezTo>
                  <a:pt x="17896" y="1779839"/>
                  <a:pt x="8621" y="1518075"/>
                  <a:pt x="0" y="1354280"/>
                </a:cubicBezTo>
                <a:cubicBezTo>
                  <a:pt x="-8621" y="1190485"/>
                  <a:pt x="-9280" y="623347"/>
                  <a:pt x="0" y="43096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写数时，从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高位写起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，按照数位顺序写；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hangingPunct="1">
              <a:lnSpc>
                <a:spcPct val="114000"/>
              </a:lnSpc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几千就在千位上写几，几百就在百位上写几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……</a:t>
            </a:r>
            <a:endParaRPr lang="en-US" altLang="zh-CN" sz="32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hangingPunct="1">
              <a:lnSpc>
                <a:spcPct val="114000"/>
              </a:lnSpc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中间或末尾哪一位上一个也没有，就在那一位上写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629149" y="595529"/>
            <a:ext cx="1884331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00C08"/>
                </a:solidFill>
                <a:latin typeface="+mj-ea"/>
                <a:ea typeface="+mj-ea"/>
              </a:rPr>
              <a:t>总结</a:t>
            </a:r>
            <a:endParaRPr lang="zh-CN" altLang="en-US" sz="40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4" grpId="0"/>
      <p:bldP spid="30" grpId="0" bldLvl="0" animBg="1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1488942" y="1998171"/>
            <a:ext cx="249426" cy="5677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4536897" y="1998171"/>
            <a:ext cx="249426" cy="5677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271464" y="1998171"/>
            <a:ext cx="249426" cy="5677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785215" y="1998171"/>
            <a:ext cx="249426" cy="5677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4297383" y="1998171"/>
            <a:ext cx="249426" cy="5677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70860" y="539349"/>
            <a:ext cx="6209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3333CC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数的大小比较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63182" y="1270501"/>
            <a:ext cx="7743767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j-ea"/>
                <a:ea typeface="+mj-ea"/>
              </a:rPr>
              <a:t>把下列数字按从小到大的顺序排列。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55440" y="1998171"/>
            <a:ext cx="13350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1215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567608" y="1998171"/>
            <a:ext cx="13350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2757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079776" y="1998171"/>
            <a:ext cx="13350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1614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591944" y="1998171"/>
            <a:ext cx="13350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843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2645623"/>
            <a:ext cx="1903074" cy="2045185"/>
          </a:xfrm>
          <a:prstGeom prst="rect">
            <a:avLst/>
          </a:prstGeom>
        </p:spPr>
      </p:pic>
      <p:sp>
        <p:nvSpPr>
          <p:cNvPr id="28" name="圆角矩形标注 5"/>
          <p:cNvSpPr/>
          <p:nvPr/>
        </p:nvSpPr>
        <p:spPr bwMode="auto">
          <a:xfrm>
            <a:off x="7505101" y="1270501"/>
            <a:ext cx="3823717" cy="1222396"/>
          </a:xfrm>
          <a:prstGeom prst="wedgeRoundRectCallout">
            <a:avLst>
              <a:gd name="adj1" fmla="val 19885"/>
              <a:gd name="adj2" fmla="val 8348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说一说比较两个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数的大小的方法。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3182" y="3212976"/>
            <a:ext cx="10313692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zh-CN" b="1" dirty="0">
                <a:solidFill>
                  <a:schemeClr val="tx1"/>
                </a:solidFill>
                <a:latin typeface="+mn-lt"/>
                <a:ea typeface="+mn-ea"/>
              </a:rPr>
              <a:t>1.</a:t>
            </a:r>
            <a:r>
              <a:rPr lang="zh-CN" altLang="en-US" b="1" dirty="0">
                <a:solidFill>
                  <a:schemeClr val="tx1"/>
                </a:solidFill>
                <a:latin typeface="+mn-lt"/>
                <a:ea typeface="+mn-ea"/>
              </a:rPr>
              <a:t>位数不同，位数多的数大；</a:t>
            </a:r>
            <a:endParaRPr lang="zh-CN" altLang="en-US" b="1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63182" y="3835895"/>
            <a:ext cx="8588977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chemeClr val="tx1"/>
                </a:solidFill>
                <a:latin typeface="+mn-lt"/>
                <a:ea typeface="+mn-ea"/>
              </a:rPr>
              <a:t>2.</a:t>
            </a:r>
            <a:r>
              <a:rPr lang="zh-CN" altLang="en-US" b="1" dirty="0">
                <a:solidFill>
                  <a:schemeClr val="tx1"/>
                </a:solidFill>
                <a:latin typeface="+mn-lt"/>
                <a:ea typeface="+mn-ea"/>
              </a:rPr>
              <a:t>位数相同，从最高位比起，最高位上的数大的那个数就大；</a:t>
            </a:r>
            <a:endParaRPr lang="zh-CN" altLang="en-US" b="1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343472" y="2645623"/>
            <a:ext cx="14513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843 &lt;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775896" y="2645623"/>
            <a:ext cx="14513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&lt; 2757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63182" y="5091679"/>
            <a:ext cx="9237049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chemeClr val="tx1"/>
                </a:solidFill>
                <a:latin typeface="+mn-lt"/>
                <a:ea typeface="+mn-ea"/>
              </a:rPr>
              <a:t>3.</a:t>
            </a:r>
            <a:r>
              <a:rPr lang="zh-CN" altLang="en-US" b="1" dirty="0">
                <a:solidFill>
                  <a:schemeClr val="tx1"/>
                </a:solidFill>
                <a:latin typeface="+mn-lt"/>
                <a:ea typeface="+mn-ea"/>
              </a:rPr>
              <a:t>最高位上的数相等，就比较下一数位上的数</a:t>
            </a:r>
            <a:r>
              <a:rPr lang="en-US" altLang="zh-CN" b="1" dirty="0">
                <a:solidFill>
                  <a:schemeClr val="tx1"/>
                </a:solidFill>
                <a:latin typeface="+mn-ea"/>
                <a:ea typeface="+mn-ea"/>
              </a:rPr>
              <a:t>……</a:t>
            </a:r>
            <a:r>
              <a:rPr lang="zh-CN" altLang="en-US" b="1" dirty="0">
                <a:solidFill>
                  <a:schemeClr val="tx1"/>
                </a:solidFill>
                <a:latin typeface="+mn-lt"/>
                <a:ea typeface="+mn-ea"/>
              </a:rPr>
              <a:t>直到比出数的大小。</a:t>
            </a:r>
            <a:endParaRPr lang="zh-CN" altLang="en-US" b="1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487613" y="2645623"/>
            <a:ext cx="14513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1215 &lt;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631754" y="2645623"/>
            <a:ext cx="14513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1614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28" grpId="0" animBg="1"/>
      <p:bldP spid="29" grpId="0"/>
      <p:bldP spid="30" grpId="0"/>
      <p:bldP spid="32" grpId="0"/>
      <p:bldP spid="36" grpId="0"/>
      <p:bldP spid="37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470860" y="539349"/>
            <a:ext cx="6209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3333CC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近似数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27448" y="1268760"/>
            <a:ext cx="9937104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+mn-lt"/>
                <a:ea typeface="+mj-ea"/>
              </a:rPr>
              <a:t>学校大约有</a:t>
            </a:r>
            <a:r>
              <a:rPr lang="en-US" altLang="zh-CN" sz="3600" b="1" dirty="0">
                <a:latin typeface="+mn-lt"/>
                <a:ea typeface="+mj-ea"/>
              </a:rPr>
              <a:t>3000</a:t>
            </a:r>
            <a:r>
              <a:rPr lang="zh-CN" altLang="en-US" sz="3600" b="1" dirty="0">
                <a:latin typeface="+mn-lt"/>
                <a:ea typeface="+mj-ea"/>
              </a:rPr>
              <a:t>名学生，实际有</a:t>
            </a:r>
            <a:r>
              <a:rPr lang="en-US" altLang="zh-CN" sz="3600" b="1" dirty="0">
                <a:latin typeface="+mn-lt"/>
                <a:ea typeface="+mj-ea"/>
              </a:rPr>
              <a:t>3025</a:t>
            </a:r>
            <a:r>
              <a:rPr lang="zh-CN" altLang="en-US" sz="3600" b="1" dirty="0">
                <a:latin typeface="+mn-lt"/>
                <a:ea typeface="+mj-ea"/>
              </a:rPr>
              <a:t>名学生。</a:t>
            </a:r>
            <a:endParaRPr lang="zh-CN" altLang="en-US" sz="3600" b="1" dirty="0">
              <a:latin typeface="+mn-lt"/>
              <a:ea typeface="+mj-ea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415004" y="1915091"/>
            <a:ext cx="111967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106586" y="1979689"/>
            <a:ext cx="17365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近似数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547215" y="1915091"/>
            <a:ext cx="111967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7238797" y="1979689"/>
            <a:ext cx="17365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准确数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27449" y="2674122"/>
            <a:ext cx="51845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00"/>
                </a:solidFill>
                <a:effectLst/>
                <a:latin typeface="+mn-ea"/>
                <a:ea typeface="+mn-ea"/>
              </a:rPr>
              <a:t>怎样找一个数的近似数？</a:t>
            </a:r>
            <a:endParaRPr lang="zh-CN" altLang="en-US" sz="7200" b="1" dirty="0">
              <a:latin typeface="+mn-ea"/>
              <a:ea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3350127"/>
            <a:ext cx="1665775" cy="1735057"/>
          </a:xfrm>
          <a:prstGeom prst="rect">
            <a:avLst/>
          </a:prstGeom>
        </p:spPr>
      </p:pic>
      <p:sp>
        <p:nvSpPr>
          <p:cNvPr id="32" name="圆角矩形标注 5"/>
          <p:cNvSpPr/>
          <p:nvPr/>
        </p:nvSpPr>
        <p:spPr bwMode="auto">
          <a:xfrm>
            <a:off x="3071665" y="3371211"/>
            <a:ext cx="6480720" cy="1281925"/>
          </a:xfrm>
          <a:prstGeom prst="wedgeRoundRectCallout">
            <a:avLst>
              <a:gd name="adj1" fmla="val -58484"/>
              <a:gd name="adj2" fmla="val 1278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我们可以找到接近准确数的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整万、整千、整百或整十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的数。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07893" y="4418683"/>
            <a:ext cx="1344691" cy="1904228"/>
          </a:xfrm>
          <a:prstGeom prst="rect">
            <a:avLst/>
          </a:prstGeom>
        </p:spPr>
      </p:pic>
      <p:sp>
        <p:nvSpPr>
          <p:cNvPr id="34" name="圆角矩形标注 5"/>
          <p:cNvSpPr/>
          <p:nvPr/>
        </p:nvSpPr>
        <p:spPr bwMode="auto">
          <a:xfrm>
            <a:off x="2888691" y="4862358"/>
            <a:ext cx="6591685" cy="1281925"/>
          </a:xfrm>
          <a:prstGeom prst="wedgeRoundRectCallout">
            <a:avLst>
              <a:gd name="adj1" fmla="val 59447"/>
              <a:gd name="adj2" fmla="val -1088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结合实际情况，一般近似数前面有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“大约”“约”“大概”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等词语。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2063552" y="1196752"/>
            <a:ext cx="1008113" cy="81948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8" grpId="0"/>
      <p:bldP spid="30" grpId="0"/>
      <p:bldP spid="32" grpId="0" animBg="1"/>
      <p:bldP spid="34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0860" y="539349"/>
            <a:ext cx="6209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3333CC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7.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简单的加、减法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2709" y="1484784"/>
            <a:ext cx="3053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1000+2000=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32709" y="2524337"/>
            <a:ext cx="3053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2000</a:t>
            </a:r>
            <a:r>
              <a:rPr lang="en-US" altLang="zh-CN" sz="3600" b="1" dirty="0">
                <a:latin typeface="+mj-ea"/>
                <a:ea typeface="+mj-ea"/>
              </a:rPr>
              <a:t>-</a:t>
            </a:r>
            <a:r>
              <a:rPr lang="en-US" altLang="zh-CN" sz="3600" b="1" dirty="0">
                <a:latin typeface="+mn-lt"/>
              </a:rPr>
              <a:t>1000=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09173" y="1484784"/>
            <a:ext cx="3053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50+80=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09173" y="2524337"/>
            <a:ext cx="3053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130</a:t>
            </a:r>
            <a:r>
              <a:rPr lang="en-US" altLang="zh-CN" sz="3600" b="1" dirty="0">
                <a:latin typeface="+mj-ea"/>
                <a:ea typeface="+mj-ea"/>
              </a:rPr>
              <a:t>-</a:t>
            </a:r>
            <a:r>
              <a:rPr lang="en-US" altLang="zh-CN" sz="3600" b="1" dirty="0">
                <a:latin typeface="+mn-lt"/>
              </a:rPr>
              <a:t>50=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359695" y="1484783"/>
            <a:ext cx="1461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359695" y="2524337"/>
            <a:ext cx="1461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33096" y="1484783"/>
            <a:ext cx="1461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130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866802" y="2524337"/>
            <a:ext cx="1461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2645623"/>
            <a:ext cx="1903074" cy="2045185"/>
          </a:xfrm>
          <a:prstGeom prst="rect">
            <a:avLst/>
          </a:prstGeom>
        </p:spPr>
      </p:pic>
      <p:sp>
        <p:nvSpPr>
          <p:cNvPr id="23" name="圆角矩形标注 5"/>
          <p:cNvSpPr/>
          <p:nvPr/>
        </p:nvSpPr>
        <p:spPr bwMode="auto">
          <a:xfrm>
            <a:off x="7734931" y="1061080"/>
            <a:ext cx="3524360" cy="1222396"/>
          </a:xfrm>
          <a:prstGeom prst="wedgeRoundRectCallout">
            <a:avLst>
              <a:gd name="adj1" fmla="val 25180"/>
              <a:gd name="adj2" fmla="val 8501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怎样加、减整十、整百、整千数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?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3638159"/>
            <a:ext cx="1665775" cy="1735057"/>
          </a:xfrm>
          <a:prstGeom prst="rect">
            <a:avLst/>
          </a:prstGeom>
        </p:spPr>
      </p:pic>
      <p:sp>
        <p:nvSpPr>
          <p:cNvPr id="25" name="圆角矩形标注 5"/>
          <p:cNvSpPr/>
          <p:nvPr/>
        </p:nvSpPr>
        <p:spPr bwMode="auto">
          <a:xfrm>
            <a:off x="3088400" y="3447635"/>
            <a:ext cx="6608000" cy="1852153"/>
          </a:xfrm>
          <a:prstGeom prst="wedgeRoundRectCallout">
            <a:avLst>
              <a:gd name="adj1" fmla="val -57778"/>
              <a:gd name="adj2" fmla="val 1782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利用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数的组成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，想成几个十加、减几个十，几个百加、减几个百或几个千加、减几个千。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872160" y="5632214"/>
            <a:ext cx="6447680" cy="583565"/>
          </a:xfrm>
          <a:prstGeom prst="rect">
            <a:avLst/>
          </a:prstGeom>
          <a:solidFill>
            <a:srgbClr val="FFF8AE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u="sng" dirty="0">
                <a:solidFill>
                  <a:srgbClr val="F00C08"/>
                </a:solidFill>
                <a:effectLst/>
                <a:latin typeface="+mj-ea"/>
                <a:ea typeface="+mj-ea"/>
              </a:rPr>
              <a:t>计数单位相同</a:t>
            </a:r>
            <a:r>
              <a:rPr lang="zh-CN" altLang="en-US" sz="3200" b="1" dirty="0">
                <a:solidFill>
                  <a:srgbClr val="3333CC"/>
                </a:solidFill>
                <a:effectLst/>
                <a:latin typeface="+mj-ea"/>
                <a:ea typeface="+mj-ea"/>
              </a:rPr>
              <a:t>时才能相加、减</a:t>
            </a:r>
            <a:r>
              <a:rPr lang="zh-CN" altLang="en-US" sz="3200" b="1" dirty="0">
                <a:solidFill>
                  <a:srgbClr val="3333CC"/>
                </a:solidFill>
                <a:latin typeface="+mj-ea"/>
                <a:ea typeface="+mj-ea"/>
              </a:rPr>
              <a:t>！</a:t>
            </a:r>
            <a:endParaRPr lang="zh-CN" altLang="en-US" sz="72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3" grpId="0" animBg="1"/>
      <p:bldP spid="25" grpId="0" animBg="1"/>
      <p:bldP spid="2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23392" y="539969"/>
            <a:ext cx="104800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下面是小组同学一起整理的“知识图”。你看懂了吗？</a:t>
            </a:r>
            <a:endParaRPr lang="zh-CN" altLang="en-US" sz="4000" b="1" dirty="0"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19436" y="5721839"/>
            <a:ext cx="10153128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CC"/>
                </a:solidFill>
                <a:latin typeface="+mj-lt"/>
                <a:ea typeface="+mj-ea"/>
              </a:rPr>
              <a:t>记数时，通过</a:t>
            </a:r>
            <a:r>
              <a:rPr lang="zh-CN" altLang="en-US" sz="3200" b="1" u="sng" dirty="0">
                <a:solidFill>
                  <a:srgbClr val="F00C08"/>
                </a:solidFill>
                <a:latin typeface="+mj-lt"/>
                <a:ea typeface="+mj-ea"/>
              </a:rPr>
              <a:t>增加新的数位</a:t>
            </a:r>
            <a:r>
              <a:rPr lang="zh-CN" altLang="en-US" sz="3200" b="1" dirty="0">
                <a:solidFill>
                  <a:srgbClr val="3333CC"/>
                </a:solidFill>
                <a:latin typeface="+mj-lt"/>
                <a:ea typeface="+mj-ea"/>
              </a:rPr>
              <a:t>，用</a:t>
            </a:r>
            <a:r>
              <a:rPr lang="en-US" altLang="zh-CN" sz="3200" b="1" dirty="0">
                <a:solidFill>
                  <a:srgbClr val="3333CC"/>
                </a:solidFill>
                <a:latin typeface="+mj-lt"/>
                <a:ea typeface="+mj-ea"/>
              </a:rPr>
              <a:t>0~9</a:t>
            </a:r>
            <a:r>
              <a:rPr lang="zh-CN" altLang="en-US" sz="3200" b="1" dirty="0">
                <a:solidFill>
                  <a:srgbClr val="3333CC"/>
                </a:solidFill>
                <a:latin typeface="+mj-lt"/>
                <a:ea typeface="+mj-ea"/>
              </a:rPr>
              <a:t>就能表示这些数。</a:t>
            </a:r>
            <a:endParaRPr lang="zh-CN" altLang="en-US" sz="3200" b="1" dirty="0">
              <a:solidFill>
                <a:srgbClr val="3333CC"/>
              </a:solidFill>
              <a:latin typeface="+mj-lt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6175" y="1165225"/>
            <a:ext cx="9899650" cy="45269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15873" y="1346119"/>
            <a:ext cx="736600" cy="35534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3333CC"/>
                </a:solidFill>
                <a:latin typeface="Times New Roman" panose="02020603050405020304" pitchFamily="18" charset="0"/>
                <a:ea typeface="+mj-ea"/>
              </a:rPr>
              <a:t>万以内数的认识</a:t>
            </a:r>
            <a:endParaRPr lang="zh-CN" altLang="en-US" sz="3600" b="1" dirty="0">
              <a:solidFill>
                <a:srgbClr val="3333CC"/>
              </a:solidFill>
              <a:latin typeface="Times New Roman" panose="02020603050405020304" pitchFamily="18" charset="0"/>
              <a:ea typeface="+mj-ea"/>
            </a:endParaRPr>
          </a:p>
        </p:txBody>
      </p:sp>
      <p:cxnSp>
        <p:nvCxnSpPr>
          <p:cNvPr id="5" name="连接符: 曲线 4"/>
          <p:cNvCxnSpPr>
            <a:stCxn id="2" idx="3"/>
            <a:endCxn id="3" idx="1"/>
          </p:cNvCxnSpPr>
          <p:nvPr/>
        </p:nvCxnSpPr>
        <p:spPr>
          <a:xfrm flipV="1">
            <a:off x="4052570" y="1789430"/>
            <a:ext cx="357505" cy="1333500"/>
          </a:xfrm>
          <a:prstGeom prst="bentConnector3">
            <a:avLst>
              <a:gd name="adj1" fmla="val 50089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组合 127"/>
          <p:cNvGrpSpPr/>
          <p:nvPr/>
        </p:nvGrpSpPr>
        <p:grpSpPr>
          <a:xfrm>
            <a:off x="4410299" y="382187"/>
            <a:ext cx="7230317" cy="2503919"/>
            <a:chOff x="4410299" y="382187"/>
            <a:chExt cx="7230317" cy="2503919"/>
          </a:xfrm>
        </p:grpSpPr>
        <p:sp>
          <p:nvSpPr>
            <p:cNvPr id="3" name="文本框 2"/>
            <p:cNvSpPr txBox="1"/>
            <p:nvPr/>
          </p:nvSpPr>
          <p:spPr>
            <a:xfrm>
              <a:off x="4410299" y="1112724"/>
              <a:ext cx="1128653" cy="135318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2400" b="1" dirty="0">
                  <a:solidFill>
                    <a:srgbClr val="3333CC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1000</a:t>
              </a:r>
              <a:r>
                <a:rPr lang="zh-CN" altLang="en-US" sz="2400" b="1" dirty="0">
                  <a:solidFill>
                    <a:srgbClr val="3333CC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以内数的认识</a:t>
              </a:r>
              <a:endPara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685771" y="536075"/>
              <a:ext cx="2570469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计数单位“千”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" name="直接箭头连接符 6"/>
            <p:cNvCxnSpPr/>
            <p:nvPr/>
          </p:nvCxnSpPr>
          <p:spPr>
            <a:xfrm>
              <a:off x="7536160" y="733975"/>
              <a:ext cx="48389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7968208" y="382187"/>
              <a:ext cx="3096344" cy="706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kumimoji="0" sz="2800" b="0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</a:lstStyle>
            <a:p>
              <a:pPr eaLnBrk="1" hangingPunct="1"/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千是比百高一级的计数单位，</a:t>
              </a:r>
              <a:r>
                <a:rPr lang="en-US" altLang="zh-CN" sz="20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20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个一百是一千。</a:t>
              </a:r>
              <a:endParaRPr lang="zh-CN" altLang="en-US" sz="20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685771" y="1250757"/>
              <a:ext cx="1206396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kumimoji="0" sz="2000" b="0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组成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816080" y="1096869"/>
              <a:ext cx="4824536" cy="706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kumimoji="0" sz="20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</a:defRPr>
              </a:lvl1pPr>
            </a:lstStyle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1000</a:t>
              </a:r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以内的数是由几个百、几个十和几个一组成的。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" name="直接箭头连接符 17"/>
            <p:cNvCxnSpPr/>
            <p:nvPr/>
          </p:nvCxnSpPr>
          <p:spPr>
            <a:xfrm>
              <a:off x="6312024" y="1450812"/>
              <a:ext cx="48389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5685771" y="1970719"/>
              <a:ext cx="1206396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读写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16080" y="1816831"/>
              <a:ext cx="2880320" cy="706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kumimoji="0" sz="20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</a:defRPr>
              </a:lvl1pPr>
            </a:lstStyle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235 </a:t>
              </a:r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读作：二百三十五</a:t>
              </a:r>
              <a:endPara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三百八十四 写作：</a:t>
              </a: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384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直接箭头连接符 20"/>
            <p:cNvCxnSpPr/>
            <p:nvPr/>
          </p:nvCxnSpPr>
          <p:spPr>
            <a:xfrm>
              <a:off x="6312024" y="2170774"/>
              <a:ext cx="48389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5663952" y="2487326"/>
              <a:ext cx="1296144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认识算盘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299970" y="2487326"/>
              <a:ext cx="3944639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kumimoji="0" sz="20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</a:defRPr>
              </a:lvl1pPr>
            </a:lstStyle>
            <a:p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一</a:t>
              </a:r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颗下珠表示</a:t>
              </a: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，一颗上珠表示</a:t>
              </a: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。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5" name="直接箭头连接符 24"/>
            <p:cNvCxnSpPr/>
            <p:nvPr/>
          </p:nvCxnSpPr>
          <p:spPr>
            <a:xfrm>
              <a:off x="6816080" y="2687381"/>
              <a:ext cx="48389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左大括号 25"/>
            <p:cNvSpPr/>
            <p:nvPr/>
          </p:nvSpPr>
          <p:spPr>
            <a:xfrm>
              <a:off x="5502783" y="733976"/>
              <a:ext cx="203073" cy="2029992"/>
            </a:xfrm>
            <a:prstGeom prst="leftBrace">
              <a:avLst>
                <a:gd name="adj1" fmla="val 30848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4415468" y="2968959"/>
            <a:ext cx="7225148" cy="3078593"/>
            <a:chOff x="4415468" y="2968959"/>
            <a:chExt cx="7225148" cy="3078593"/>
          </a:xfrm>
        </p:grpSpPr>
        <p:sp>
          <p:nvSpPr>
            <p:cNvPr id="28" name="文本框 27"/>
            <p:cNvSpPr txBox="1"/>
            <p:nvPr/>
          </p:nvSpPr>
          <p:spPr>
            <a:xfrm>
              <a:off x="4415468" y="3860932"/>
              <a:ext cx="1118855" cy="135318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2400" b="1" dirty="0">
                  <a:solidFill>
                    <a:srgbClr val="3333CC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10000</a:t>
              </a:r>
              <a:r>
                <a:rPr lang="zh-CN" altLang="en-US" sz="2400" b="1" dirty="0">
                  <a:solidFill>
                    <a:srgbClr val="3333CC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以内数的认识</a:t>
              </a:r>
              <a:endPara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708517" y="3122847"/>
              <a:ext cx="2133491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kumimoji="0" sz="2000" b="0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</a:lstStyle>
            <a:p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计数单位“万”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017593" y="2968959"/>
              <a:ext cx="3528366" cy="706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kumimoji="0" sz="20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</a:defRPr>
              </a:lvl1pPr>
            </a:lstStyle>
            <a:p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万是比千高一级的计数单位，</a:t>
              </a: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个一千是一万。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直接箭头连接符 32"/>
            <p:cNvCxnSpPr/>
            <p:nvPr/>
          </p:nvCxnSpPr>
          <p:spPr>
            <a:xfrm>
              <a:off x="7536160" y="3322902"/>
              <a:ext cx="48389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5685771" y="3870351"/>
              <a:ext cx="1206396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kumimoji="0" sz="2000" b="0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</a:lstStyle>
            <a:p>
              <a:r>
                <a:rPr lang="zh-CN" altLang="en-US" b="1" dirty="0">
                  <a:latin typeface="Times New Roman" panose="02020603050405020304" pitchFamily="18" charset="0"/>
                </a:rPr>
                <a:t>组成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816080" y="3716463"/>
              <a:ext cx="4824536" cy="706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kumimoji="0" sz="20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</a:defRPr>
              </a:lvl1pPr>
            </a:lstStyle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10000</a:t>
              </a:r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以内的数是由几个千、几个百、几个十和几个一组成的。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6" name="直接箭头连接符 35"/>
            <p:cNvCxnSpPr/>
            <p:nvPr/>
          </p:nvCxnSpPr>
          <p:spPr>
            <a:xfrm>
              <a:off x="6312024" y="4070406"/>
              <a:ext cx="48389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5685771" y="4624404"/>
              <a:ext cx="1206396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读写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816080" y="4470516"/>
              <a:ext cx="4104456" cy="706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kumimoji="0" sz="20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</a:defRPr>
              </a:lvl1pPr>
            </a:lstStyle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2458 </a:t>
              </a:r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读作：二千四百五十八</a:t>
              </a:r>
              <a:endPara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六千零九 写作：</a:t>
              </a: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6009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直接箭头连接符 39"/>
            <p:cNvCxnSpPr/>
            <p:nvPr/>
          </p:nvCxnSpPr>
          <p:spPr>
            <a:xfrm>
              <a:off x="6312024" y="4824459"/>
              <a:ext cx="48389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5663952" y="5407264"/>
              <a:ext cx="1440160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比较大小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012082" y="5158540"/>
              <a:ext cx="3944639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kumimoji="0" sz="20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</a:defRPr>
              </a:lvl1pPr>
            </a:lstStyle>
            <a:p>
              <a:r>
                <a:rPr lang="zh-CN" altLang="en-US" dirty="0">
                  <a:latin typeface="Times New Roman" panose="02020603050405020304" pitchFamily="18" charset="0"/>
                </a:rPr>
                <a:t>位数不同：位数多的数大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012082" y="5648772"/>
              <a:ext cx="3944639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kumimoji="0" sz="20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宋体" panose="02010600030101010101" pitchFamily="2" charset="-122"/>
                </a:defRPr>
              </a:lvl1pPr>
            </a:lstStyle>
            <a:p>
              <a:r>
                <a:rPr lang="zh-CN" altLang="en-US" dirty="0">
                  <a:latin typeface="Times New Roman" panose="02020603050405020304" pitchFamily="18" charset="0"/>
                </a:rPr>
                <a:t>位数相同：从高位起逐一比较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48" name="左大括号 47"/>
            <p:cNvSpPr/>
            <p:nvPr/>
          </p:nvSpPr>
          <p:spPr>
            <a:xfrm>
              <a:off x="6892167" y="5293345"/>
              <a:ext cx="144013" cy="627947"/>
            </a:xfrm>
            <a:prstGeom prst="leftBrace">
              <a:avLst>
                <a:gd name="adj1" fmla="val 30848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左大括号 48"/>
            <p:cNvSpPr/>
            <p:nvPr/>
          </p:nvSpPr>
          <p:spPr>
            <a:xfrm>
              <a:off x="5502783" y="3318695"/>
              <a:ext cx="203073" cy="2386563"/>
            </a:xfrm>
            <a:prstGeom prst="leftBrace">
              <a:avLst>
                <a:gd name="adj1" fmla="val 30848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54" name="连接符: 曲线 4"/>
          <p:cNvCxnSpPr>
            <a:stCxn id="2" idx="3"/>
            <a:endCxn id="28" idx="1"/>
          </p:cNvCxnSpPr>
          <p:nvPr/>
        </p:nvCxnSpPr>
        <p:spPr>
          <a:xfrm>
            <a:off x="4052570" y="3122930"/>
            <a:ext cx="362585" cy="1414780"/>
          </a:xfrm>
          <a:prstGeom prst="bentConnector3">
            <a:avLst>
              <a:gd name="adj1" fmla="val 50088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/>
          <p:cNvGrpSpPr/>
          <p:nvPr/>
        </p:nvGrpSpPr>
        <p:grpSpPr>
          <a:xfrm>
            <a:off x="647260" y="5135993"/>
            <a:ext cx="6316980" cy="1288415"/>
            <a:chOff x="647260" y="5135993"/>
            <a:chExt cx="6316980" cy="1288415"/>
          </a:xfrm>
        </p:grpSpPr>
        <p:sp>
          <p:nvSpPr>
            <p:cNvPr id="59" name="文本框 58"/>
            <p:cNvSpPr txBox="1"/>
            <p:nvPr/>
          </p:nvSpPr>
          <p:spPr>
            <a:xfrm>
              <a:off x="1904187" y="5135993"/>
              <a:ext cx="2573717" cy="5118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2400" b="1" dirty="0">
                  <a:solidFill>
                    <a:srgbClr val="3333CC"/>
                  </a:solidFill>
                  <a:latin typeface="Times New Roman" panose="02020603050405020304" pitchFamily="18" charset="0"/>
                  <a:ea typeface="+mj-ea"/>
                </a:rPr>
                <a:t>准确数、近似数</a:t>
              </a:r>
              <a:endParaRPr lang="zh-CN" altLang="en-US" sz="2400" b="1" dirty="0">
                <a:solidFill>
                  <a:srgbClr val="3333CC"/>
                </a:solidFill>
                <a:latin typeface="Times New Roman" panose="02020603050405020304" pitchFamily="18" charset="0"/>
                <a:ea typeface="+mj-ea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647260" y="6025628"/>
              <a:ext cx="6316980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6988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7020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是准确数，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7000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是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6988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7020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的近似数。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514235" y="5659678"/>
              <a:ext cx="3429558" cy="373940"/>
            </a:xfrm>
            <a:prstGeom prst="rect">
              <a:avLst/>
            </a:prstGeom>
          </p:spPr>
        </p:pic>
      </p:grpSp>
      <p:cxnSp>
        <p:nvCxnSpPr>
          <p:cNvPr id="63" name="连接符: 曲线 4"/>
          <p:cNvCxnSpPr>
            <a:stCxn id="2" idx="2"/>
            <a:endCxn id="59" idx="1"/>
          </p:cNvCxnSpPr>
          <p:nvPr/>
        </p:nvCxnSpPr>
        <p:spPr>
          <a:xfrm rot="5400000">
            <a:off x="2548255" y="4255770"/>
            <a:ext cx="492125" cy="1779905"/>
          </a:xfrm>
          <a:prstGeom prst="bentConnector4">
            <a:avLst>
              <a:gd name="adj1" fmla="val 24000"/>
              <a:gd name="adj2" fmla="val 113379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箭头连接符 83"/>
          <p:cNvCxnSpPr>
            <a:stCxn id="2" idx="1"/>
            <a:endCxn id="70" idx="3"/>
          </p:cNvCxnSpPr>
          <p:nvPr/>
        </p:nvCxnSpPr>
        <p:spPr>
          <a:xfrm flipH="1">
            <a:off x="3078859" y="3122847"/>
            <a:ext cx="236855" cy="31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组合 129"/>
          <p:cNvGrpSpPr/>
          <p:nvPr/>
        </p:nvGrpSpPr>
        <p:grpSpPr>
          <a:xfrm>
            <a:off x="338882" y="1853052"/>
            <a:ext cx="2912707" cy="2827396"/>
            <a:chOff x="338882" y="1853052"/>
            <a:chExt cx="2912707" cy="2827396"/>
          </a:xfrm>
        </p:grpSpPr>
        <p:sp>
          <p:nvSpPr>
            <p:cNvPr id="70" name="文本框 69"/>
            <p:cNvSpPr txBox="1"/>
            <p:nvPr/>
          </p:nvSpPr>
          <p:spPr>
            <a:xfrm>
              <a:off x="2475949" y="1962882"/>
              <a:ext cx="603250" cy="232650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zh-CN" altLang="en-US" sz="2400" b="1" dirty="0">
                  <a:solidFill>
                    <a:srgbClr val="3333CC"/>
                  </a:solidFill>
                  <a:latin typeface="Times New Roman" panose="02020603050405020304" pitchFamily="18" charset="0"/>
                  <a:ea typeface="+mj-ea"/>
                </a:rPr>
                <a:t>简单加、减法</a:t>
              </a:r>
              <a:endParaRPr lang="zh-CN" altLang="en-US" sz="2400" b="1" dirty="0">
                <a:solidFill>
                  <a:srgbClr val="3333CC"/>
                </a:solidFill>
                <a:latin typeface="Times New Roman" panose="02020603050405020304" pitchFamily="18" charset="0"/>
                <a:ea typeface="+mj-ea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1412017" y="1853052"/>
              <a:ext cx="947009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kumimoji="0" sz="2000" b="0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</a:lstStyle>
            <a:p>
              <a:pPr algn="r"/>
              <a:r>
                <a:rPr lang="zh-CN" altLang="en-US" b="1" dirty="0">
                  <a:latin typeface="Times New Roman" panose="02020603050405020304" pitchFamily="18" charset="0"/>
                </a:rPr>
                <a:t>组成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113" name="组合 112"/>
            <p:cNvGrpSpPr/>
            <p:nvPr/>
          </p:nvGrpSpPr>
          <p:grpSpPr>
            <a:xfrm>
              <a:off x="338882" y="2236267"/>
              <a:ext cx="2912707" cy="976456"/>
              <a:chOff x="338882" y="2079225"/>
              <a:chExt cx="2912707" cy="976456"/>
            </a:xfrm>
          </p:grpSpPr>
          <p:sp>
            <p:nvSpPr>
              <p:cNvPr id="90" name="文本框 89"/>
              <p:cNvSpPr txBox="1"/>
              <p:nvPr/>
            </p:nvSpPr>
            <p:spPr>
              <a:xfrm>
                <a:off x="371269" y="2079225"/>
                <a:ext cx="2880320" cy="398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defRPr kumimoji="0" sz="20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宋体" panose="02010600030101010101" pitchFamily="2" charset="-122"/>
                  </a:defRPr>
                </a:lvl1pPr>
              </a:lstStyle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1000+2000=3000</a:t>
                </a: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7" name="直接箭头连接符 106"/>
              <p:cNvCxnSpPr/>
              <p:nvPr/>
            </p:nvCxnSpPr>
            <p:spPr>
              <a:xfrm>
                <a:off x="714450" y="2414812"/>
                <a:ext cx="0" cy="27504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直接箭头连接符 108"/>
              <p:cNvCxnSpPr/>
              <p:nvPr/>
            </p:nvCxnSpPr>
            <p:spPr>
              <a:xfrm>
                <a:off x="1367855" y="2414812"/>
                <a:ext cx="0" cy="27504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直接箭头连接符 109"/>
              <p:cNvCxnSpPr/>
              <p:nvPr/>
            </p:nvCxnSpPr>
            <p:spPr>
              <a:xfrm>
                <a:off x="2020119" y="2414812"/>
                <a:ext cx="0" cy="27504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文本框 110"/>
              <p:cNvSpPr txBox="1"/>
              <p:nvPr/>
            </p:nvSpPr>
            <p:spPr>
              <a:xfrm>
                <a:off x="338882" y="2687381"/>
                <a:ext cx="2505707" cy="3683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defRPr kumimoji="0" sz="20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宋体" panose="02010600030101010101" pitchFamily="2" charset="-122"/>
                  </a:defRPr>
                </a:lvl1pPr>
              </a:lstStyle>
              <a:p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个千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+2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个千</a:t>
                </a:r>
                <a:r>
                  <a:rPr lang="en-US" altLang="zh-CN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=3</a:t>
                </a:r>
                <a:r>
                  <a:rPr lang="zh-CN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个千</a:t>
                </a:r>
                <a:endParaRPr lang="zh-CN" alt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20" name="文本框 119"/>
            <p:cNvSpPr txBox="1"/>
            <p:nvPr/>
          </p:nvSpPr>
          <p:spPr>
            <a:xfrm>
              <a:off x="1412017" y="3265726"/>
              <a:ext cx="947009" cy="398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kumimoji="0" sz="2000" b="0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defRPr>
              </a:lvl1pPr>
            </a:lstStyle>
            <a:p>
              <a:pPr algn="r"/>
              <a:r>
                <a:rPr lang="zh-CN" altLang="en-US" b="1" dirty="0">
                  <a:latin typeface="Times New Roman" panose="02020603050405020304" pitchFamily="18" charset="0"/>
                </a:rPr>
                <a:t>类比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125" name="组合 124"/>
            <p:cNvGrpSpPr/>
            <p:nvPr/>
          </p:nvGrpSpPr>
          <p:grpSpPr>
            <a:xfrm>
              <a:off x="370215" y="3671483"/>
              <a:ext cx="2388482" cy="1008965"/>
              <a:chOff x="370215" y="3816330"/>
              <a:chExt cx="2388482" cy="1008965"/>
            </a:xfrm>
          </p:grpSpPr>
          <p:sp>
            <p:nvSpPr>
              <p:cNvPr id="121" name="文本框 120"/>
              <p:cNvSpPr txBox="1"/>
              <p:nvPr/>
            </p:nvSpPr>
            <p:spPr>
              <a:xfrm>
                <a:off x="370215" y="3816330"/>
                <a:ext cx="2388482" cy="398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defRPr kumimoji="0" sz="20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宋体" panose="02010600030101010101" pitchFamily="2" charset="-122"/>
                  </a:defRPr>
                </a:lvl1pPr>
              </a:lstStyle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2000</a:t>
                </a:r>
                <a:r>
                  <a:rPr lang="en-US" altLang="zh-CN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-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1000=1000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2" name="文本框 121"/>
              <p:cNvSpPr txBox="1"/>
              <p:nvPr/>
            </p:nvSpPr>
            <p:spPr>
              <a:xfrm>
                <a:off x="951734" y="4426515"/>
                <a:ext cx="1041802" cy="398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defRPr kumimoji="0" sz="20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宋体" panose="02010600030101010101" pitchFamily="2" charset="-122"/>
                  </a:defRPr>
                </a:lvl1pPr>
              </a:lstStyle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zh-CN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-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1=1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3" name="直接箭头连接符 122"/>
              <p:cNvCxnSpPr/>
              <p:nvPr/>
            </p:nvCxnSpPr>
            <p:spPr>
              <a:xfrm flipV="1">
                <a:off x="1364239" y="4183954"/>
                <a:ext cx="0" cy="27504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4" name="左大括号 123"/>
            <p:cNvSpPr/>
            <p:nvPr/>
          </p:nvSpPr>
          <p:spPr>
            <a:xfrm flipH="1">
              <a:off x="2371494" y="2107851"/>
              <a:ext cx="203073" cy="2029992"/>
            </a:xfrm>
            <a:prstGeom prst="leftBrace">
              <a:avLst>
                <a:gd name="adj1" fmla="val 30848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2" name="文本框 131"/>
          <p:cNvSpPr txBox="1"/>
          <p:nvPr/>
        </p:nvSpPr>
        <p:spPr>
          <a:xfrm>
            <a:off x="681834" y="472778"/>
            <a:ext cx="4900401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向大家展示你的“知识图”。</a:t>
            </a:r>
            <a:endParaRPr lang="zh-CN" altLang="en-US" sz="2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综合运用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7199" y="1196752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连一连。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0743" y="12495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2855640" y="141825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677211" y="2132857"/>
            <a:ext cx="2106422" cy="67130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22C0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六千零三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3071664" y="2132857"/>
            <a:ext cx="2880320" cy="67130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22C0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六千零三十三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22" name="矩形: 圆角 21"/>
          <p:cNvSpPr/>
          <p:nvPr/>
        </p:nvSpPr>
        <p:spPr>
          <a:xfrm>
            <a:off x="6240017" y="2132857"/>
            <a:ext cx="2106422" cy="67130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22C0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六千三百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8634472" y="2132857"/>
            <a:ext cx="2880320" cy="67130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22C0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六千三百零三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2990" y="4509120"/>
            <a:ext cx="1534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lt"/>
              </a:rPr>
              <a:t>6300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44393" y="4509120"/>
            <a:ext cx="1534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lt"/>
              </a:rPr>
              <a:t>6003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25796" y="4509120"/>
            <a:ext cx="1534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lt"/>
              </a:rPr>
              <a:t>6033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307200" y="4509120"/>
            <a:ext cx="1534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lt"/>
              </a:rPr>
              <a:t>6303</a:t>
            </a:r>
            <a:endParaRPr lang="zh-CN" altLang="en-US" sz="3200" b="1" dirty="0">
              <a:latin typeface="+mn-lt"/>
            </a:endParaRPr>
          </a:p>
        </p:txBody>
      </p:sp>
      <p:cxnSp>
        <p:nvCxnSpPr>
          <p:cNvPr id="28" name="直接连接符 27"/>
          <p:cNvCxnSpPr>
            <a:stCxn id="20" idx="2"/>
            <a:endCxn id="25" idx="0"/>
          </p:cNvCxnSpPr>
          <p:nvPr/>
        </p:nvCxnSpPr>
        <p:spPr>
          <a:xfrm>
            <a:off x="1730422" y="2804161"/>
            <a:ext cx="2781403" cy="17049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21" idx="2"/>
            <a:endCxn id="26" idx="0"/>
          </p:cNvCxnSpPr>
          <p:nvPr/>
        </p:nvCxnSpPr>
        <p:spPr>
          <a:xfrm>
            <a:off x="4511824" y="2804161"/>
            <a:ext cx="2781404" cy="17049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stCxn id="22" idx="2"/>
            <a:endCxn id="24" idx="0"/>
          </p:cNvCxnSpPr>
          <p:nvPr/>
        </p:nvCxnSpPr>
        <p:spPr>
          <a:xfrm flipH="1">
            <a:off x="1730422" y="2804161"/>
            <a:ext cx="5562806" cy="17049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23" idx="2"/>
            <a:endCxn id="27" idx="0"/>
          </p:cNvCxnSpPr>
          <p:nvPr/>
        </p:nvCxnSpPr>
        <p:spPr>
          <a:xfrm>
            <a:off x="10074632" y="2804161"/>
            <a:ext cx="0" cy="17049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9931096" y="2823517"/>
            <a:ext cx="328786" cy="6054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0187965" y="2820077"/>
            <a:ext cx="328786" cy="6054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265765" y="2820077"/>
            <a:ext cx="328786" cy="6054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548612" y="2820077"/>
            <a:ext cx="328786" cy="6054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871864" y="2823517"/>
            <a:ext cx="328786" cy="6054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536653" y="2823517"/>
            <a:ext cx="328786" cy="6054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00743" y="146562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57199" y="1412776"/>
            <a:ext cx="969132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      里填上“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&gt;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”或“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&lt;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6816080" y="1706189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771710" y="1471505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18521" y="2788384"/>
            <a:ext cx="16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r>
              <a:rPr lang="en-US" altLang="zh-CN" sz="3600" dirty="0"/>
              <a:t>1020</a:t>
            </a:r>
            <a:endParaRPr lang="zh-CN" altLang="en-US" sz="3600" dirty="0"/>
          </a:p>
        </p:txBody>
      </p:sp>
      <p:sp>
        <p:nvSpPr>
          <p:cNvPr id="7" name="文本框 6"/>
          <p:cNvSpPr txBox="1"/>
          <p:nvPr/>
        </p:nvSpPr>
        <p:spPr>
          <a:xfrm>
            <a:off x="2639616" y="2788384"/>
            <a:ext cx="16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r>
              <a:rPr lang="en-US" altLang="zh-CN" sz="3600" dirty="0"/>
              <a:t>999</a:t>
            </a:r>
            <a:endParaRPr lang="zh-CN" altLang="en-US" sz="3600" dirty="0"/>
          </a:p>
        </p:txBody>
      </p:sp>
      <p:sp>
        <p:nvSpPr>
          <p:cNvPr id="8" name="椭圆 7"/>
          <p:cNvSpPr/>
          <p:nvPr/>
        </p:nvSpPr>
        <p:spPr>
          <a:xfrm>
            <a:off x="2341041" y="2823517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485318" y="2788384"/>
            <a:ext cx="16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r>
              <a:rPr lang="en-US" altLang="zh-CN" sz="3600" dirty="0"/>
              <a:t>398</a:t>
            </a:r>
            <a:endParaRPr lang="zh-CN" altLang="en-US" sz="3600" dirty="0"/>
          </a:p>
        </p:txBody>
      </p:sp>
      <p:sp>
        <p:nvSpPr>
          <p:cNvPr id="10" name="文本框 9"/>
          <p:cNvSpPr txBox="1"/>
          <p:nvPr/>
        </p:nvSpPr>
        <p:spPr>
          <a:xfrm>
            <a:off x="6135466" y="2788384"/>
            <a:ext cx="16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r>
              <a:rPr lang="en-US" altLang="zh-CN" sz="3600" dirty="0"/>
              <a:t>402</a:t>
            </a:r>
            <a:endParaRPr lang="zh-CN" altLang="en-US" sz="3600" dirty="0"/>
          </a:p>
        </p:txBody>
      </p:sp>
      <p:sp>
        <p:nvSpPr>
          <p:cNvPr id="14" name="椭圆 13"/>
          <p:cNvSpPr/>
          <p:nvPr/>
        </p:nvSpPr>
        <p:spPr>
          <a:xfrm>
            <a:off x="5827701" y="2823517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012649" y="2788384"/>
            <a:ext cx="16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r>
              <a:rPr lang="en-US" altLang="zh-CN" sz="3600" dirty="0"/>
              <a:t>5940</a:t>
            </a:r>
            <a:endParaRPr lang="zh-CN" altLang="en-US" sz="3600" dirty="0"/>
          </a:p>
        </p:txBody>
      </p:sp>
      <p:sp>
        <p:nvSpPr>
          <p:cNvPr id="17" name="文本框 16"/>
          <p:cNvSpPr txBox="1"/>
          <p:nvPr/>
        </p:nvSpPr>
        <p:spPr>
          <a:xfrm>
            <a:off x="9662797" y="2788384"/>
            <a:ext cx="16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r>
              <a:rPr lang="en-US" altLang="zh-CN" sz="3600" dirty="0"/>
              <a:t>5230</a:t>
            </a:r>
            <a:endParaRPr lang="zh-CN" altLang="en-US" sz="3600" dirty="0"/>
          </a:p>
        </p:txBody>
      </p:sp>
      <p:sp>
        <p:nvSpPr>
          <p:cNvPr id="18" name="椭圆 17"/>
          <p:cNvSpPr/>
          <p:nvPr/>
        </p:nvSpPr>
        <p:spPr>
          <a:xfrm>
            <a:off x="9355032" y="2823517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044897" y="3429000"/>
            <a:ext cx="148430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四位数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17105" y="3429000"/>
            <a:ext cx="148430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三位数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440187" y="2782669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&gt;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893643" y="2782669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&lt;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447417" y="2782669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&gt;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8" grpId="0" animBg="1"/>
      <p:bldP spid="25" grpId="0" animBg="1"/>
      <p:bldP spid="25" grpId="1" animBg="1"/>
      <p:bldP spid="27" grpId="0" animBg="1"/>
      <p:bldP spid="22" grpId="0" animBg="1"/>
      <p:bldP spid="23" grpId="0" animBg="1"/>
      <p:bldP spid="19" grpId="0"/>
      <p:bldP spid="20" grpId="0"/>
      <p:bldP spid="21" grpId="0"/>
      <p:bldP spid="24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7199" y="1007285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将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0~9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的数字卡片背面朝上放在桌上，每人翻四张组成四位数，比一比谁组成的数大。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00743" y="106013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088572" y="54868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5985" y="2564904"/>
            <a:ext cx="9160030" cy="291410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1007285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用如下圆片做一个转盘。每人转十次，记录每次指针所指的数，并把它们加起来，谁的和大谁获胜。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06013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1088572" y="54868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56440" y="2467746"/>
            <a:ext cx="1357599" cy="1922507"/>
          </a:xfrm>
          <a:prstGeom prst="rect">
            <a:avLst/>
          </a:prstGeom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 flipH="1">
            <a:off x="4223792" y="2782563"/>
            <a:ext cx="5245295" cy="1292871"/>
          </a:xfrm>
          <a:prstGeom prst="wedgeRoundRectCallout">
            <a:avLst>
              <a:gd name="adj1" fmla="val -58287"/>
              <a:gd name="adj2" fmla="val 2003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可以画一个表，记录每次得到的数，这样比较清楚！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3215680" y="4941168"/>
          <a:ext cx="8128000" cy="11971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1792"/>
                <a:gridCol w="1484052"/>
                <a:gridCol w="1484052"/>
                <a:gridCol w="1484052"/>
                <a:gridCol w="1484052"/>
              </a:tblGrid>
              <a:tr h="5985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所指的数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1000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100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10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985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指的次数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3432" y="2467746"/>
            <a:ext cx="2598774" cy="261299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1079293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）写出三位数中最大的数和最小的数。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13214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271464" y="620688"/>
            <a:ext cx="3672408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7199" y="3388931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）写出四位数中最大的数和最小的数。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39616" y="2129216"/>
            <a:ext cx="284431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最大：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999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83932" y="2129216"/>
            <a:ext cx="284431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最小：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39616" y="4391662"/>
            <a:ext cx="284431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最大：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9999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83932" y="4397668"/>
            <a:ext cx="284431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最小：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1000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980728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下表是五一假期期间参观天文馆的人数情况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03357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271464" y="580618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559496" y="1880944"/>
          <a:ext cx="8712968" cy="1184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8242"/>
                <a:gridCol w="2178242"/>
                <a:gridCol w="2178242"/>
                <a:gridCol w="2178242"/>
              </a:tblGrid>
              <a:tr h="5923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日期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1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2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3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923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人数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7035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6892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4201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623392" y="3738589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）每天参观的人数各接近几千？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3392" y="4535677"/>
            <a:ext cx="1106786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）参观人数最多的一天比最少的一天大约多几千？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295800" y="2949549"/>
            <a:ext cx="1484306" cy="977862"/>
            <a:chOff x="4295800" y="2949549"/>
            <a:chExt cx="1484306" cy="977862"/>
          </a:xfrm>
        </p:grpSpPr>
        <p:cxnSp>
          <p:nvCxnSpPr>
            <p:cNvPr id="12" name="直接箭头连接符 11"/>
            <p:cNvCxnSpPr/>
            <p:nvPr/>
          </p:nvCxnSpPr>
          <p:spPr>
            <a:xfrm>
              <a:off x="4799856" y="2949549"/>
              <a:ext cx="0" cy="418802"/>
            </a:xfrm>
            <a:prstGeom prst="straightConnector1">
              <a:avLst/>
            </a:prstGeom>
            <a:ln w="19050">
              <a:solidFill>
                <a:srgbClr val="F00C0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4295800" y="3342636"/>
              <a:ext cx="14843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7000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500565" y="2949549"/>
            <a:ext cx="1484306" cy="977862"/>
            <a:chOff x="4295800" y="2949549"/>
            <a:chExt cx="1484306" cy="977862"/>
          </a:xfrm>
        </p:grpSpPr>
        <p:cxnSp>
          <p:nvCxnSpPr>
            <p:cNvPr id="22" name="直接箭头连接符 21"/>
            <p:cNvCxnSpPr/>
            <p:nvPr/>
          </p:nvCxnSpPr>
          <p:spPr>
            <a:xfrm>
              <a:off x="4799856" y="2949549"/>
              <a:ext cx="0" cy="418802"/>
            </a:xfrm>
            <a:prstGeom prst="straightConnector1">
              <a:avLst/>
            </a:prstGeom>
            <a:ln w="19050">
              <a:solidFill>
                <a:srgbClr val="F00C0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4295800" y="3342636"/>
              <a:ext cx="14843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7000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673037" y="2949549"/>
            <a:ext cx="1484306" cy="977862"/>
            <a:chOff x="4295800" y="2949549"/>
            <a:chExt cx="1484306" cy="977862"/>
          </a:xfrm>
        </p:grpSpPr>
        <p:cxnSp>
          <p:nvCxnSpPr>
            <p:cNvPr id="25" name="直接箭头连接符 24"/>
            <p:cNvCxnSpPr/>
            <p:nvPr/>
          </p:nvCxnSpPr>
          <p:spPr>
            <a:xfrm>
              <a:off x="4799856" y="2949549"/>
              <a:ext cx="0" cy="418802"/>
            </a:xfrm>
            <a:prstGeom prst="straightConnector1">
              <a:avLst/>
            </a:prstGeom>
            <a:ln w="19050">
              <a:solidFill>
                <a:srgbClr val="F00C0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4295800" y="3342636"/>
              <a:ext cx="14843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4000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j-ea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392805" y="5398410"/>
            <a:ext cx="477460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7000</a:t>
            </a:r>
            <a:r>
              <a:rPr lang="en-US" altLang="zh-CN" sz="3200" b="1" dirty="0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4000=3000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（人）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500743" y="103357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271464" y="580618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430355" y="1484784"/>
            <a:ext cx="7027033" cy="648072"/>
            <a:chOff x="1157199" y="2144218"/>
            <a:chExt cx="7027033" cy="648072"/>
          </a:xfrm>
        </p:grpSpPr>
        <p:sp>
          <p:nvSpPr>
            <p:cNvPr id="2" name="文本框 1"/>
            <p:cNvSpPr txBox="1"/>
            <p:nvPr/>
          </p:nvSpPr>
          <p:spPr>
            <a:xfrm>
              <a:off x="1157199" y="2145089"/>
              <a:ext cx="702703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1640=             +             +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526080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1000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260240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600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029064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40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430355" y="2492896"/>
            <a:ext cx="7936261" cy="648072"/>
            <a:chOff x="1430355" y="2492896"/>
            <a:chExt cx="7936261" cy="648072"/>
          </a:xfrm>
        </p:grpSpPr>
        <p:sp>
          <p:nvSpPr>
            <p:cNvPr id="17" name="文本框 16"/>
            <p:cNvSpPr txBox="1"/>
            <p:nvPr/>
          </p:nvSpPr>
          <p:spPr>
            <a:xfrm>
              <a:off x="1430355" y="2493767"/>
              <a:ext cx="702703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2831=             +             +             +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799236" y="2492896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2000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533396" y="2492896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800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302220" y="2492896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30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070472" y="2492896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1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430355" y="3501008"/>
            <a:ext cx="7027033" cy="648072"/>
            <a:chOff x="1157199" y="2144218"/>
            <a:chExt cx="7027033" cy="648072"/>
          </a:xfrm>
        </p:grpSpPr>
        <p:sp>
          <p:nvSpPr>
            <p:cNvPr id="24" name="文本框 23"/>
            <p:cNvSpPr txBox="1"/>
            <p:nvPr/>
          </p:nvSpPr>
          <p:spPr>
            <a:xfrm>
              <a:off x="1157199" y="2145089"/>
              <a:ext cx="702703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6085=             +             +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2526080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6000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260240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80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029064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5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430355" y="4509120"/>
            <a:ext cx="5601749" cy="648072"/>
            <a:chOff x="1157199" y="2144218"/>
            <a:chExt cx="5601749" cy="648072"/>
          </a:xfrm>
        </p:grpSpPr>
        <p:sp>
          <p:nvSpPr>
            <p:cNvPr id="30" name="文本框 29"/>
            <p:cNvSpPr txBox="1"/>
            <p:nvPr/>
          </p:nvSpPr>
          <p:spPr>
            <a:xfrm>
              <a:off x="1157199" y="2145089"/>
              <a:ext cx="560174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9007=             +             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526080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9000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260240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7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906" y="2564904"/>
            <a:ext cx="1122804" cy="504056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20066" y="2564904"/>
            <a:ext cx="1122804" cy="504056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8890" y="2564904"/>
            <a:ext cx="1122804" cy="504056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7142" y="2564904"/>
            <a:ext cx="1122804" cy="504056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906" y="3572146"/>
            <a:ext cx="1122804" cy="50405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20066" y="3572146"/>
            <a:ext cx="1122804" cy="50405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8890" y="3572146"/>
            <a:ext cx="1122804" cy="50405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6173" y="4587224"/>
            <a:ext cx="1122804" cy="50405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4938" y="4587224"/>
            <a:ext cx="1122804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1297058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        里填上适当的数字。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34990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47528" y="1325876"/>
            <a:ext cx="648072" cy="64807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6457156" y="1533569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57199" y="2299227"/>
            <a:ext cx="3089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pPr algn="l"/>
            <a:r>
              <a:rPr lang="en-US" altLang="zh-CN" sz="3600" dirty="0"/>
              <a:t>45      &lt;453</a:t>
            </a:r>
            <a:endParaRPr lang="zh-CN" altLang="en-US" sz="3600" dirty="0"/>
          </a:p>
        </p:txBody>
      </p:sp>
      <p:sp>
        <p:nvSpPr>
          <p:cNvPr id="9" name="矩形 8"/>
          <p:cNvSpPr/>
          <p:nvPr/>
        </p:nvSpPr>
        <p:spPr>
          <a:xfrm>
            <a:off x="1788220" y="2352362"/>
            <a:ext cx="540060" cy="5400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431257" y="2299227"/>
            <a:ext cx="3089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pPr algn="l"/>
            <a:r>
              <a:rPr lang="en-US" altLang="zh-CN" sz="3600" dirty="0"/>
              <a:t>362&gt;      79</a:t>
            </a:r>
            <a:endParaRPr lang="zh-CN" altLang="en-US" sz="3600" dirty="0"/>
          </a:p>
        </p:txBody>
      </p:sp>
      <p:sp>
        <p:nvSpPr>
          <p:cNvPr id="11" name="矩形 10"/>
          <p:cNvSpPr/>
          <p:nvPr/>
        </p:nvSpPr>
        <p:spPr>
          <a:xfrm>
            <a:off x="5553360" y="2352362"/>
            <a:ext cx="540060" cy="5400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7732843" y="2299227"/>
            <a:ext cx="3089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pPr algn="l"/>
            <a:r>
              <a:rPr lang="en-US" altLang="zh-CN" sz="3600" dirty="0"/>
              <a:t>710&gt;7      1</a:t>
            </a:r>
            <a:endParaRPr lang="zh-CN" altLang="en-US" sz="3600" dirty="0"/>
          </a:p>
        </p:txBody>
      </p:sp>
      <p:sp>
        <p:nvSpPr>
          <p:cNvPr id="13" name="矩形 12"/>
          <p:cNvSpPr/>
          <p:nvPr/>
        </p:nvSpPr>
        <p:spPr>
          <a:xfrm>
            <a:off x="9075855" y="2352362"/>
            <a:ext cx="540060" cy="5400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1157199" y="4078813"/>
            <a:ext cx="3089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pPr algn="l"/>
            <a:r>
              <a:rPr lang="en-US" altLang="zh-CN" sz="3600" dirty="0"/>
              <a:t>52      &gt;526</a:t>
            </a:r>
            <a:endParaRPr lang="zh-CN" altLang="en-US" sz="3600" dirty="0"/>
          </a:p>
        </p:txBody>
      </p:sp>
      <p:sp>
        <p:nvSpPr>
          <p:cNvPr id="24" name="矩形 23"/>
          <p:cNvSpPr/>
          <p:nvPr/>
        </p:nvSpPr>
        <p:spPr>
          <a:xfrm>
            <a:off x="1788220" y="4131948"/>
            <a:ext cx="540060" cy="5400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4431257" y="4078813"/>
            <a:ext cx="3089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pPr algn="l"/>
            <a:r>
              <a:rPr lang="en-US" altLang="zh-CN" sz="3600" dirty="0"/>
              <a:t>8      6&lt;861</a:t>
            </a:r>
            <a:endParaRPr lang="zh-CN" altLang="en-US" sz="3600" dirty="0"/>
          </a:p>
        </p:txBody>
      </p:sp>
      <p:sp>
        <p:nvSpPr>
          <p:cNvPr id="26" name="矩形 25"/>
          <p:cNvSpPr/>
          <p:nvPr/>
        </p:nvSpPr>
        <p:spPr>
          <a:xfrm>
            <a:off x="4830622" y="4131948"/>
            <a:ext cx="540060" cy="5400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732843" y="4078813"/>
            <a:ext cx="3089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pPr algn="l"/>
            <a:r>
              <a:rPr lang="en-US" altLang="zh-CN" sz="3600" dirty="0"/>
              <a:t>1000&gt;      99</a:t>
            </a:r>
            <a:endParaRPr lang="zh-CN" altLang="en-US" sz="3600" dirty="0"/>
          </a:p>
        </p:txBody>
      </p:sp>
      <p:sp>
        <p:nvSpPr>
          <p:cNvPr id="28" name="矩形 27"/>
          <p:cNvSpPr/>
          <p:nvPr/>
        </p:nvSpPr>
        <p:spPr>
          <a:xfrm>
            <a:off x="9075855" y="4131948"/>
            <a:ext cx="540060" cy="5400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1500188" y="2998693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0, 1, 2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361410" y="2998693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1, 2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146975" y="2998693"/>
            <a:ext cx="716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500188" y="4835767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7, 8, 9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621909" y="4835767"/>
            <a:ext cx="1201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0~5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845850" y="4835767"/>
            <a:ext cx="131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1~9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57199" y="742366"/>
            <a:ext cx="9946231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在计数器上拨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颗珠子表示数。其中最大的数是多少？最小的是多少？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00743" y="79521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396712" y="2286231"/>
            <a:ext cx="3706718" cy="2699184"/>
            <a:chOff x="1302279" y="3068960"/>
            <a:chExt cx="2825856" cy="2057752"/>
          </a:xfrm>
        </p:grpSpPr>
        <p:sp>
          <p:nvSpPr>
            <p:cNvPr id="74" name="矩形 73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5" name="矩形 74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6" name="矩形 75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7" name="矩形 76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9" name="矩形 78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个位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千位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0436395" y="2804537"/>
            <a:ext cx="408056" cy="1691109"/>
            <a:chOff x="5891209" y="2233837"/>
            <a:chExt cx="408056" cy="1691109"/>
          </a:xfrm>
        </p:grpSpPr>
        <p:sp>
          <p:nvSpPr>
            <p:cNvPr id="65" name="矩形: 圆角 64"/>
            <p:cNvSpPr/>
            <p:nvPr/>
          </p:nvSpPr>
          <p:spPr>
            <a:xfrm>
              <a:off x="5891209" y="373704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: 圆角 65"/>
            <p:cNvSpPr/>
            <p:nvPr/>
          </p:nvSpPr>
          <p:spPr>
            <a:xfrm>
              <a:off x="5891209" y="35491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: 圆角 66"/>
            <p:cNvSpPr/>
            <p:nvPr/>
          </p:nvSpPr>
          <p:spPr>
            <a:xfrm>
              <a:off x="5891209" y="33612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: 圆角 67"/>
            <p:cNvSpPr/>
            <p:nvPr/>
          </p:nvSpPr>
          <p:spPr>
            <a:xfrm>
              <a:off x="5891209" y="317334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: 圆角 68"/>
            <p:cNvSpPr/>
            <p:nvPr/>
          </p:nvSpPr>
          <p:spPr>
            <a:xfrm>
              <a:off x="5891209" y="298544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: 圆角 69"/>
            <p:cNvSpPr/>
            <p:nvPr/>
          </p:nvSpPr>
          <p:spPr>
            <a:xfrm>
              <a:off x="5891209" y="279754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: 圆角 70"/>
            <p:cNvSpPr/>
            <p:nvPr/>
          </p:nvSpPr>
          <p:spPr>
            <a:xfrm>
              <a:off x="5891209" y="26096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: 圆角 71"/>
            <p:cNvSpPr/>
            <p:nvPr/>
          </p:nvSpPr>
          <p:spPr>
            <a:xfrm>
              <a:off x="5891209" y="242173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: 圆角 72"/>
            <p:cNvSpPr/>
            <p:nvPr/>
          </p:nvSpPr>
          <p:spPr>
            <a:xfrm>
              <a:off x="5891209" y="223383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9474742" y="4942909"/>
            <a:ext cx="1405348" cy="646331"/>
            <a:chOff x="9474742" y="4942909"/>
            <a:chExt cx="1405348" cy="646331"/>
          </a:xfrm>
        </p:grpSpPr>
        <p:sp>
          <p:nvSpPr>
            <p:cNvPr id="54" name="文本框 53"/>
            <p:cNvSpPr txBox="1"/>
            <p:nvPr/>
          </p:nvSpPr>
          <p:spPr>
            <a:xfrm>
              <a:off x="9474742" y="4942909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1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0400755" y="4942909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9</a:t>
              </a:r>
              <a:endParaRPr lang="zh-CN" altLang="en-US" sz="3600" b="1" dirty="0">
                <a:latin typeface="+mn-lt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2015473" y="2286231"/>
            <a:ext cx="3706718" cy="2699184"/>
            <a:chOff x="1302279" y="3068960"/>
            <a:chExt cx="2825856" cy="2057752"/>
          </a:xfrm>
        </p:grpSpPr>
        <p:sp>
          <p:nvSpPr>
            <p:cNvPr id="108" name="矩形 107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10" name="矩形 109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11" name="矩形 110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13" name="矩形 112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个位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千位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271023" y="2804537"/>
            <a:ext cx="408056" cy="1691109"/>
            <a:chOff x="5891209" y="2233837"/>
            <a:chExt cx="408056" cy="1691109"/>
          </a:xfrm>
        </p:grpSpPr>
        <p:sp>
          <p:nvSpPr>
            <p:cNvPr id="99" name="矩形: 圆角 98"/>
            <p:cNvSpPr/>
            <p:nvPr/>
          </p:nvSpPr>
          <p:spPr>
            <a:xfrm>
              <a:off x="5891209" y="373704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: 圆角 99"/>
            <p:cNvSpPr/>
            <p:nvPr/>
          </p:nvSpPr>
          <p:spPr>
            <a:xfrm>
              <a:off x="5891209" y="35491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: 圆角 100"/>
            <p:cNvSpPr/>
            <p:nvPr/>
          </p:nvSpPr>
          <p:spPr>
            <a:xfrm>
              <a:off x="5891209" y="33612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: 圆角 101"/>
            <p:cNvSpPr/>
            <p:nvPr/>
          </p:nvSpPr>
          <p:spPr>
            <a:xfrm>
              <a:off x="5891209" y="317334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: 圆角 102"/>
            <p:cNvSpPr/>
            <p:nvPr/>
          </p:nvSpPr>
          <p:spPr>
            <a:xfrm>
              <a:off x="5891209" y="298544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: 圆角 103"/>
            <p:cNvSpPr/>
            <p:nvPr/>
          </p:nvSpPr>
          <p:spPr>
            <a:xfrm>
              <a:off x="5891209" y="279754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: 圆角 104"/>
            <p:cNvSpPr/>
            <p:nvPr/>
          </p:nvSpPr>
          <p:spPr>
            <a:xfrm>
              <a:off x="5891209" y="26096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: 圆角 105"/>
            <p:cNvSpPr/>
            <p:nvPr/>
          </p:nvSpPr>
          <p:spPr>
            <a:xfrm>
              <a:off x="5891209" y="242173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: 圆角 106"/>
            <p:cNvSpPr/>
            <p:nvPr/>
          </p:nvSpPr>
          <p:spPr>
            <a:xfrm>
              <a:off x="5891209" y="223383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3" name="矩形: 圆角 92"/>
          <p:cNvSpPr/>
          <p:nvPr/>
        </p:nvSpPr>
        <p:spPr>
          <a:xfrm>
            <a:off x="3207481" y="430774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3" name="组合 122"/>
          <p:cNvGrpSpPr/>
          <p:nvPr/>
        </p:nvGrpSpPr>
        <p:grpSpPr>
          <a:xfrm>
            <a:off x="2234043" y="4942909"/>
            <a:ext cx="3264808" cy="646331"/>
            <a:chOff x="2234043" y="4942909"/>
            <a:chExt cx="3264808" cy="646331"/>
          </a:xfrm>
        </p:grpSpPr>
        <p:sp>
          <p:nvSpPr>
            <p:cNvPr id="86" name="文本框 85"/>
            <p:cNvSpPr txBox="1"/>
            <p:nvPr/>
          </p:nvSpPr>
          <p:spPr>
            <a:xfrm>
              <a:off x="2234043" y="4942909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9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3166600" y="4942909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1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4093503" y="4942909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5019516" y="4942909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0</a:t>
              </a:r>
              <a:endParaRPr lang="zh-CN" altLang="en-US" sz="3600" b="1" dirty="0">
                <a:latin typeface="+mn-lt"/>
              </a:endParaRPr>
            </a:p>
          </p:txBody>
        </p:sp>
      </p:grpSp>
      <p:sp>
        <p:nvSpPr>
          <p:cNvPr id="118" name="TextBox 11"/>
          <p:cNvSpPr txBox="1">
            <a:spLocks noChangeArrowheads="1"/>
          </p:cNvSpPr>
          <p:nvPr/>
        </p:nvSpPr>
        <p:spPr bwMode="auto">
          <a:xfrm>
            <a:off x="5658768" y="163699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9" name="矩形: 圆角 118"/>
          <p:cNvSpPr/>
          <p:nvPr/>
        </p:nvSpPr>
        <p:spPr>
          <a:xfrm>
            <a:off x="9510382" y="430774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文本框 121"/>
          <p:cNvSpPr txBox="1"/>
          <p:nvPr/>
        </p:nvSpPr>
        <p:spPr>
          <a:xfrm>
            <a:off x="874679" y="4942908"/>
            <a:ext cx="11574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最大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6408951" y="4942908"/>
            <a:ext cx="11574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最小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119" grpId="0" animBg="1"/>
      <p:bldP spid="122" grpId="0"/>
      <p:bldP spid="1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600769" y="244979"/>
            <a:ext cx="299046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3222" y="3323000"/>
            <a:ext cx="4028557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万以内数的认识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3" name="左大括号 12"/>
          <p:cNvSpPr/>
          <p:nvPr/>
        </p:nvSpPr>
        <p:spPr>
          <a:xfrm>
            <a:off x="4803281" y="1449921"/>
            <a:ext cx="288498" cy="4392488"/>
          </a:xfrm>
          <a:prstGeom prst="leftBrace">
            <a:avLst>
              <a:gd name="adj1" fmla="val 30848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文本框 13"/>
          <p:cNvSpPr txBox="1"/>
          <p:nvPr/>
        </p:nvSpPr>
        <p:spPr>
          <a:xfrm>
            <a:off x="5091779" y="1196752"/>
            <a:ext cx="4028557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认识千、万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91779" y="1905907"/>
            <a:ext cx="4028557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数位顺序表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91779" y="2615062"/>
            <a:ext cx="4028557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数的组成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091779" y="3324217"/>
            <a:ext cx="4028557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数的读写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091779" y="4033372"/>
            <a:ext cx="4028557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数的大小比较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91779" y="4742527"/>
            <a:ext cx="4028557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近似数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91779" y="5451684"/>
            <a:ext cx="4028557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简单的加、减法</a:t>
            </a:r>
            <a:endParaRPr lang="zh-CN" alt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15" grpId="0"/>
      <p:bldP spid="16" grpId="0"/>
      <p:bldP spid="17" grpId="0"/>
      <p:bldP spid="18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 panose="020B0604020202020204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 panose="020B0604020202020204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2492</Words>
  <Application>WPS 演示</Application>
  <PresentationFormat>宽屏</PresentationFormat>
  <Paragraphs>591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Times New Roman</vt:lpstr>
      <vt:lpstr>Arial Unicode MS</vt:lpstr>
      <vt:lpstr>Calibri</vt:lpstr>
      <vt:lpstr>Arial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132</cp:revision>
  <dcterms:created xsi:type="dcterms:W3CDTF">2015-08-27T07:30:00Z</dcterms:created>
  <dcterms:modified xsi:type="dcterms:W3CDTF">2025-12-16T07:00:35Z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