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263" r:id="rId3"/>
    <p:sldId id="368" r:id="rId5"/>
    <p:sldId id="264" r:id="rId6"/>
    <p:sldId id="344" r:id="rId7"/>
    <p:sldId id="369" r:id="rId8"/>
    <p:sldId id="370" r:id="rId9"/>
    <p:sldId id="371" r:id="rId10"/>
    <p:sldId id="381" r:id="rId11"/>
    <p:sldId id="382" r:id="rId12"/>
    <p:sldId id="383" r:id="rId13"/>
    <p:sldId id="384" r:id="rId14"/>
    <p:sldId id="372" r:id="rId15"/>
    <p:sldId id="373" r:id="rId16"/>
    <p:sldId id="374" r:id="rId17"/>
    <p:sldId id="375" r:id="rId18"/>
    <p:sldId id="376" r:id="rId19"/>
    <p:sldId id="377" r:id="rId20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81D2E8"/>
    <a:srgbClr val="3BC1C9"/>
    <a:srgbClr val="00AEA8"/>
    <a:srgbClr val="FFFDED"/>
    <a:srgbClr val="F9B6AE"/>
    <a:srgbClr val="118A8D"/>
    <a:srgbClr val="22C0C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91" autoAdjust="0"/>
  </p:normalViewPr>
  <p:slideViewPr>
    <p:cSldViewPr>
      <p:cViewPr>
        <p:scale>
          <a:sx n="75" d="100"/>
          <a:sy n="75" d="100"/>
        </p:scale>
        <p:origin x="965" y="216"/>
      </p:cViewPr>
      <p:guideLst>
        <p:guide orient="horz" pos="2172"/>
        <p:guide orient="horz" pos="957"/>
        <p:guide orient="horz" pos="3921"/>
        <p:guide pos="211"/>
        <p:guide pos="47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3" name="文本框 2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1523492" y="2996952"/>
            <a:ext cx="914501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en-US" altLang="zh-CN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1000 </a:t>
            </a:r>
            <a:r>
              <a:rPr lang="zh-CN" altLang="en-US" sz="72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以内数的认识</a:t>
            </a:r>
            <a:endParaRPr lang="zh-CN" altLang="en-US" sz="72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9" t="27951" r="21060"/>
          <a:stretch>
            <a:fillRect/>
          </a:stretch>
        </p:blipFill>
        <p:spPr>
          <a:xfrm>
            <a:off x="695400" y="1124744"/>
            <a:ext cx="7560840" cy="5240633"/>
          </a:xfrm>
          <a:prstGeom prst="rect">
            <a:avLst/>
          </a:prstGeom>
        </p:spPr>
      </p:pic>
      <p:pic>
        <p:nvPicPr>
          <p:cNvPr id="10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84432" y="4797152"/>
            <a:ext cx="1407908" cy="150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 flipH="1">
            <a:off x="7276184" y="3159843"/>
            <a:ext cx="3688305" cy="1170434"/>
          </a:xfrm>
          <a:prstGeom prst="wedgeRoundRectCallout">
            <a:avLst>
              <a:gd name="adj1" fmla="val -37254"/>
              <a:gd name="adj2" fmla="val 8651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猜一猜：体育馆里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大约能坐多少人？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1052736"/>
            <a:ext cx="904663" cy="90466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496" y="2383775"/>
            <a:ext cx="523291" cy="102166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561" y="2383775"/>
            <a:ext cx="523291" cy="10216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626" y="2383775"/>
            <a:ext cx="523291" cy="102166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691" y="2383775"/>
            <a:ext cx="523291" cy="102166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756" y="2383775"/>
            <a:ext cx="523291" cy="102166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821" y="2383775"/>
            <a:ext cx="523291" cy="102166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86" y="2383775"/>
            <a:ext cx="523291" cy="10216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51" y="2383775"/>
            <a:ext cx="523291" cy="102166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016" y="2383775"/>
            <a:ext cx="523291" cy="102166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2383775"/>
            <a:ext cx="523291" cy="1021664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821140" y="1181901"/>
            <a:ext cx="427485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活动一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600" b="1" dirty="0">
                <a:solidFill>
                  <a:srgbClr val="000000"/>
                </a:solidFill>
                <a:latin typeface="+mj-ea"/>
                <a:ea typeface="+mj-ea"/>
              </a:rPr>
              <a:t>数小棒</a:t>
            </a:r>
            <a:endParaRPr lang="zh-CN" altLang="en-US" sz="36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  <p:sp>
        <p:nvSpPr>
          <p:cNvPr id="28" name="箭头: 右 27"/>
          <p:cNvSpPr/>
          <p:nvPr/>
        </p:nvSpPr>
        <p:spPr>
          <a:xfrm>
            <a:off x="7752184" y="2678583"/>
            <a:ext cx="737016" cy="4320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013" y="2216198"/>
            <a:ext cx="887675" cy="1356818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1057865" y="3960982"/>
            <a:ext cx="918017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一根一根地数，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个一是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。</a:t>
            </a:r>
            <a:endParaRPr lang="zh-CN" altLang="en-US" sz="2000" dirty="0"/>
          </a:p>
        </p:txBody>
      </p:sp>
      <p:sp>
        <p:nvSpPr>
          <p:cNvPr id="53" name="文本框 52"/>
          <p:cNvSpPr txBox="1"/>
          <p:nvPr/>
        </p:nvSpPr>
        <p:spPr>
          <a:xfrm>
            <a:off x="7387329" y="3960981"/>
            <a:ext cx="795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十</a:t>
            </a:r>
            <a:endParaRPr lang="zh-CN" altLang="en-US" sz="3600" b="1" dirty="0">
              <a:solidFill>
                <a:srgbClr val="F00C08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2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57865" y="766445"/>
            <a:ext cx="918017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十根十根地数，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个十是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。</a:t>
            </a:r>
            <a:endParaRPr lang="zh-CN" altLang="en-US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730" y="1712142"/>
            <a:ext cx="887675" cy="13568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048" y="1712142"/>
            <a:ext cx="887675" cy="135681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66" y="1712142"/>
            <a:ext cx="887675" cy="135681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684" y="1712142"/>
            <a:ext cx="887675" cy="13568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02" y="1712142"/>
            <a:ext cx="887675" cy="135681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320" y="1712142"/>
            <a:ext cx="887675" cy="135681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638" y="1712142"/>
            <a:ext cx="887675" cy="135681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956" y="1712142"/>
            <a:ext cx="887675" cy="13568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274" y="1712142"/>
            <a:ext cx="887675" cy="135681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9595" y="1712142"/>
            <a:ext cx="887675" cy="13568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899" y="4152599"/>
            <a:ext cx="2266203" cy="1986517"/>
          </a:xfrm>
          <a:prstGeom prst="rect">
            <a:avLst/>
          </a:prstGeom>
        </p:spPr>
      </p:pic>
      <p:sp>
        <p:nvSpPr>
          <p:cNvPr id="18" name="箭头: 右 17"/>
          <p:cNvSpPr/>
          <p:nvPr/>
        </p:nvSpPr>
        <p:spPr>
          <a:xfrm rot="5400000">
            <a:off x="5787812" y="3394755"/>
            <a:ext cx="737016" cy="43204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522210" y="766445"/>
            <a:ext cx="879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00C08"/>
                </a:solidFill>
                <a:latin typeface="+mn-ea"/>
                <a:ea typeface="+mn-ea"/>
              </a:rPr>
              <a:t>百</a:t>
            </a:r>
            <a:endParaRPr lang="zh-CN" altLang="en-US" sz="3600" b="1" dirty="0">
              <a:solidFill>
                <a:srgbClr val="F00C08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87388" y="692696"/>
            <a:ext cx="11017224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6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试一试：</a:t>
            </a:r>
            <a:r>
              <a:rPr lang="zh-CN" altLang="en-US" dirty="0"/>
              <a:t>下图表示的数是多少？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1484784"/>
            <a:ext cx="2266203" cy="198651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732" y="1494271"/>
            <a:ext cx="2266203" cy="198651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2" y="1494271"/>
            <a:ext cx="2266203" cy="198651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340669" y="3636032"/>
            <a:ext cx="2952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个百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6816080" y="3636032"/>
            <a:ext cx="3024336" cy="2588634"/>
            <a:chOff x="6816080" y="3636032"/>
            <a:chExt cx="3024336" cy="2588634"/>
          </a:xfrm>
        </p:grpSpPr>
        <p:sp>
          <p:nvSpPr>
            <p:cNvPr id="16" name="矩形 15"/>
            <p:cNvSpPr/>
            <p:nvPr/>
          </p:nvSpPr>
          <p:spPr>
            <a:xfrm>
              <a:off x="7297277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305389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313501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8832304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个位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824192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十位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816080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百位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矩形: 圆角 32"/>
          <p:cNvSpPr/>
          <p:nvPr/>
        </p:nvSpPr>
        <p:spPr>
          <a:xfrm>
            <a:off x="7116108" y="539043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: 圆角 33"/>
          <p:cNvSpPr/>
          <p:nvPr/>
        </p:nvSpPr>
        <p:spPr>
          <a:xfrm>
            <a:off x="7116108" y="520166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: 圆角 34"/>
          <p:cNvSpPr/>
          <p:nvPr/>
        </p:nvSpPr>
        <p:spPr>
          <a:xfrm>
            <a:off x="7116108" y="501290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312" y="5611915"/>
            <a:ext cx="864096" cy="57917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6200" y="5611915"/>
            <a:ext cx="864096" cy="57917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1650" y="5611915"/>
            <a:ext cx="864096" cy="57917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3935761" y="3636032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960096" y="691829"/>
            <a:ext cx="5472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/>
                <a:ea typeface="楷体" panose="02010609060101010101" pitchFamily="49" charset="-122"/>
              </a:rPr>
              <a:t>在计数器上拨一拨。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46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978" y="461820"/>
            <a:ext cx="904663" cy="90466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75520" y="590985"/>
            <a:ext cx="9632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估一估下面有多少个纽扣，再数一数。</a:t>
            </a:r>
            <a:endParaRPr lang="zh-CN" altLang="en-US" sz="4400" b="1" dirty="0">
              <a:latin typeface="+mn-ea"/>
              <a:ea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351" y="1331675"/>
            <a:ext cx="9248194" cy="387807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91644" y="5304110"/>
            <a:ext cx="10808711" cy="1076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活动二</a:t>
            </a:r>
            <a:r>
              <a:rPr lang="zh-CN" altLang="en-US" sz="32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3200" b="1" dirty="0">
                <a:solidFill>
                  <a:srgbClr val="000000"/>
                </a:solidFill>
                <a:latin typeface="+mj-ea"/>
                <a:ea typeface="+mj-ea"/>
              </a:rPr>
              <a:t>先估一估有多少个纽扣，再在教科书上圈一圈，数一数，和同桌互相分享你是怎样数的，比一比谁估得准。</a:t>
            </a:r>
            <a:endParaRPr lang="zh-CN" altLang="en-US" sz="72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351" y="1331675"/>
            <a:ext cx="9248194" cy="3878076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50496" y="550347"/>
            <a:ext cx="10873208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个一百是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二百</a:t>
            </a: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，与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三十五</a:t>
            </a: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合起来是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_____________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j-ea"/>
                <a:ea typeface="+mj-ea"/>
              </a:rPr>
              <a:t>。</a:t>
            </a:r>
            <a:endParaRPr lang="zh-CN" altLang="en-US" sz="4400" b="1" dirty="0"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63395" y="1322832"/>
            <a:ext cx="3845559" cy="3886919"/>
          </a:xfrm>
          <a:prstGeom prst="rect">
            <a:avLst/>
          </a:prstGeom>
          <a:noFill/>
          <a:ln w="28575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903" y="1322832"/>
            <a:ext cx="3845559" cy="3886919"/>
          </a:xfrm>
          <a:prstGeom prst="rect">
            <a:avLst/>
          </a:prstGeom>
          <a:noFill/>
          <a:ln w="28575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985317" y="2943125"/>
            <a:ext cx="140171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一百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804859" y="2943125"/>
            <a:ext cx="149564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一百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99730" y="467995"/>
            <a:ext cx="2658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二百三十五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ldLvl="0" animBg="1"/>
      <p:bldP spid="21" grpId="0" bldLvl="0" animBg="1"/>
      <p:bldP spid="22" grpId="0"/>
      <p:bldP spid="23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839416" y="1844824"/>
            <a:ext cx="4532406" cy="1986517"/>
            <a:chOff x="839416" y="1638286"/>
            <a:chExt cx="4532406" cy="1986517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416" y="1638286"/>
              <a:ext cx="2266203" cy="1986517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5619" y="1638286"/>
              <a:ext cx="2266203" cy="1986517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5641413" y="2474523"/>
            <a:ext cx="2631946" cy="1356818"/>
            <a:chOff x="5519936" y="2267985"/>
            <a:chExt cx="2631946" cy="135681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9936" y="2267985"/>
              <a:ext cx="887675" cy="135681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2072" y="2267985"/>
              <a:ext cx="887675" cy="1356818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64207" y="2267985"/>
              <a:ext cx="887675" cy="135681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8542950" y="2809677"/>
            <a:ext cx="2385401" cy="1021664"/>
            <a:chOff x="8542950" y="2603139"/>
            <a:chExt cx="2385401" cy="102166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2950" y="2603139"/>
              <a:ext cx="523291" cy="102166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8478" y="2603139"/>
              <a:ext cx="523291" cy="102166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4006" y="2603139"/>
              <a:ext cx="523291" cy="102166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9534" y="2603139"/>
              <a:ext cx="523291" cy="102166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5060" y="2603139"/>
              <a:ext cx="523291" cy="1021664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/>
        </p:nvSpPr>
        <p:spPr>
          <a:xfrm>
            <a:off x="695019" y="764704"/>
            <a:ext cx="8836749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3333CC"/>
                </a:solidFill>
                <a:latin typeface="+mj-ea"/>
                <a:ea typeface="+mj-ea"/>
              </a:rPr>
              <a:t>你能用小棒表示出</a:t>
            </a:r>
            <a:r>
              <a:rPr lang="zh-CN" altLang="en-US" sz="4000" b="1" dirty="0">
                <a:solidFill>
                  <a:srgbClr val="F00C08"/>
                </a:solidFill>
                <a:latin typeface="+mj-ea"/>
                <a:ea typeface="+mj-ea"/>
              </a:rPr>
              <a:t>二百三十五</a:t>
            </a:r>
            <a:r>
              <a:rPr lang="zh-CN" altLang="en-US" sz="4000" b="1" dirty="0">
                <a:solidFill>
                  <a:srgbClr val="3333CC"/>
                </a:solidFill>
                <a:latin typeface="+mj-ea"/>
                <a:ea typeface="+mj-ea"/>
              </a:rPr>
              <a:t>吗？</a:t>
            </a:r>
            <a:endParaRPr lang="zh-CN" altLang="en-US" sz="4000" b="1" dirty="0">
              <a:solidFill>
                <a:srgbClr val="3333CC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87537" y="4162201"/>
            <a:ext cx="10016927" cy="1624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用   表示，它是由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(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个百、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(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个十和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(    )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个一组成的。</a:t>
            </a:r>
            <a:endParaRPr lang="zh-CN" altLang="en-US" sz="3600" b="1" dirty="0">
              <a:latin typeface="+mn-ea"/>
              <a:ea typeface="+mn-ea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71" y="4162201"/>
            <a:ext cx="523291" cy="1021664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571624" y="4328112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38044" y="4328112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683192" y="5158933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896200" y="1918658"/>
            <a:ext cx="3024336" cy="2588634"/>
            <a:chOff x="6816080" y="3636032"/>
            <a:chExt cx="3024336" cy="2588634"/>
          </a:xfrm>
        </p:grpSpPr>
        <p:sp>
          <p:nvSpPr>
            <p:cNvPr id="3" name="矩形 2"/>
            <p:cNvSpPr/>
            <p:nvPr/>
          </p:nvSpPr>
          <p:spPr>
            <a:xfrm>
              <a:off x="7297277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305389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9313501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8832304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个位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824192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十位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816080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百位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1021" y="548680"/>
            <a:ext cx="42748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活动三</a:t>
            </a:r>
            <a:r>
              <a:rPr lang="zh-CN" altLang="en-US" sz="3600" b="1" dirty="0">
                <a:solidFill>
                  <a:srgbClr val="F00C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8000" dirty="0">
              <a:latin typeface="+mj-ea"/>
              <a:ea typeface="+mj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022800" y="1307547"/>
            <a:ext cx="6435001" cy="1654271"/>
            <a:chOff x="710802" y="1420947"/>
            <a:chExt cx="6435001" cy="1654271"/>
          </a:xfrm>
        </p:grpSpPr>
        <p:sp>
          <p:nvSpPr>
            <p:cNvPr id="11" name="矩形: 圆角 10"/>
            <p:cNvSpPr/>
            <p:nvPr/>
          </p:nvSpPr>
          <p:spPr>
            <a:xfrm>
              <a:off x="710802" y="1420947"/>
              <a:ext cx="6435001" cy="1654271"/>
            </a:xfrm>
            <a:prstGeom prst="roundRect">
              <a:avLst>
                <a:gd name="adj" fmla="val 25879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06619" y="1633177"/>
              <a:ext cx="6243366" cy="1229811"/>
            </a:xfrm>
            <a:prstGeom prst="rect">
              <a:avLst/>
            </a:prstGeom>
          </p:spPr>
        </p:pic>
      </p:grpSp>
      <p:pic>
        <p:nvPicPr>
          <p:cNvPr id="12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23" y="3023975"/>
            <a:ext cx="1327937" cy="1417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 flipH="1">
            <a:off x="2335844" y="3116564"/>
            <a:ext cx="3688305" cy="1170434"/>
          </a:xfrm>
          <a:prstGeom prst="wedgeRoundRectCallout">
            <a:avLst>
              <a:gd name="adj1" fmla="val 63841"/>
              <a:gd name="adj2" fmla="val 1012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把这个数在计数器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上表示出来。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9030265" y="103514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552384" y="836712"/>
            <a:ext cx="13681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j-ea"/>
                <a:ea typeface="+mj-ea"/>
              </a:rPr>
              <a:t>珠子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79979" y="4441744"/>
            <a:ext cx="5760640" cy="1983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百位上要放</a:t>
            </a: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____</a:t>
            </a: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个珠子。</a:t>
            </a:r>
            <a:endParaRPr lang="en-US" altLang="zh-CN" sz="3600" b="1" dirty="0">
              <a:solidFill>
                <a:srgbClr val="231F20"/>
              </a:solidFill>
              <a:latin typeface="+mn-lt"/>
              <a:ea typeface="+mj-ea"/>
            </a:endParaRPr>
          </a:p>
          <a:p>
            <a:pPr lvl="0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/>
                <a:ea typeface="黑体" panose="02010609060101010101" pitchFamily="49" charset="-122"/>
              </a:rPr>
              <a:t>十位上要放</a:t>
            </a:r>
            <a:r>
              <a:rPr lang="en-US" altLang="zh-CN" sz="3600" b="1" dirty="0">
                <a:solidFill>
                  <a:srgbClr val="231F20"/>
                </a:solidFill>
                <a:latin typeface="Times New Roman" panose="02020603050405020304"/>
                <a:ea typeface="黑体" panose="02010609060101010101" pitchFamily="49" charset="-122"/>
              </a:rPr>
              <a:t>____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/>
                <a:ea typeface="黑体" panose="02010609060101010101" pitchFamily="49" charset="-122"/>
              </a:rPr>
              <a:t>个珠子。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/>
                <a:ea typeface="黑体" panose="02010609060101010101" pitchFamily="49" charset="-122"/>
              </a:rPr>
              <a:t>个位上要放</a:t>
            </a:r>
            <a:r>
              <a:rPr lang="en-US" altLang="zh-CN" sz="3600" b="1" dirty="0">
                <a:solidFill>
                  <a:srgbClr val="231F20"/>
                </a:solidFill>
                <a:latin typeface="Times New Roman" panose="02020603050405020304"/>
                <a:ea typeface="黑体" panose="02010609060101010101" pitchFamily="49" charset="-122"/>
              </a:rPr>
              <a:t>____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/>
                <a:ea typeface="黑体" panose="02010609060101010101" pitchFamily="49" charset="-122"/>
              </a:rPr>
              <a:t>个珠子。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8195662" y="367177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8195662" y="34845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791744" y="444174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9205679" y="367177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: 圆角 23"/>
          <p:cNvSpPr/>
          <p:nvPr/>
        </p:nvSpPr>
        <p:spPr>
          <a:xfrm>
            <a:off x="9205679" y="34845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: 圆角 24"/>
          <p:cNvSpPr/>
          <p:nvPr/>
        </p:nvSpPr>
        <p:spPr>
          <a:xfrm>
            <a:off x="9205679" y="329726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3791744" y="5088075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10215009" y="367177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/>
        </p:nvSpPr>
        <p:spPr>
          <a:xfrm>
            <a:off x="10215009" y="348451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/>
          <p:cNvSpPr/>
          <p:nvPr/>
        </p:nvSpPr>
        <p:spPr>
          <a:xfrm>
            <a:off x="10215009" y="329726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29"/>
          <p:cNvSpPr/>
          <p:nvPr/>
        </p:nvSpPr>
        <p:spPr>
          <a:xfrm>
            <a:off x="10215009" y="310904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: 圆角 30"/>
          <p:cNvSpPr/>
          <p:nvPr/>
        </p:nvSpPr>
        <p:spPr>
          <a:xfrm>
            <a:off x="10215009" y="2921788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791744" y="5704767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50908" y="4581128"/>
            <a:ext cx="5760640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写作：</a:t>
            </a: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_____________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550908" y="5370494"/>
            <a:ext cx="5760640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读作：</a:t>
            </a:r>
            <a:r>
              <a:rPr lang="en-US" altLang="zh-CN" sz="3600" b="1" dirty="0">
                <a:solidFill>
                  <a:srgbClr val="231F20"/>
                </a:solidFill>
                <a:latin typeface="+mn-lt"/>
                <a:ea typeface="+mj-ea"/>
              </a:rPr>
              <a:t>_____________</a:t>
            </a:r>
            <a:endParaRPr lang="zh-CN" altLang="en-US" sz="44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213955" y="4540605"/>
            <a:ext cx="690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205679" y="4540605"/>
            <a:ext cx="690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197403" y="4540605"/>
            <a:ext cx="690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n-ea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  <a:ea typeface="+mn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189348" y="5301208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二百三十五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 animBg="1"/>
      <p:bldP spid="21" grpId="0" animBg="1"/>
      <p:bldP spid="22" grpId="0"/>
      <p:bldP spid="23" grpId="0" animBg="1"/>
      <p:bldP spid="24" grpId="0" animBg="1"/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6550908" y="1918658"/>
            <a:ext cx="5760640" cy="4173831"/>
            <a:chOff x="6550908" y="1918658"/>
            <a:chExt cx="5760640" cy="4173831"/>
          </a:xfrm>
        </p:grpSpPr>
        <p:grpSp>
          <p:nvGrpSpPr>
            <p:cNvPr id="2" name="组合 1"/>
            <p:cNvGrpSpPr/>
            <p:nvPr/>
          </p:nvGrpSpPr>
          <p:grpSpPr>
            <a:xfrm>
              <a:off x="7896200" y="1918658"/>
              <a:ext cx="3024336" cy="2588634"/>
              <a:chOff x="6816080" y="3636032"/>
              <a:chExt cx="3024336" cy="2588634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7297277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8305389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7824192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816080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矩形: 圆角 8"/>
            <p:cNvSpPr/>
            <p:nvPr/>
          </p:nvSpPr>
          <p:spPr>
            <a:xfrm>
              <a:off x="8195662" y="367177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8195662" y="348451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9205679" y="367177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9205679" y="348451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9205679" y="329726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: 圆角 13"/>
            <p:cNvSpPr/>
            <p:nvPr/>
          </p:nvSpPr>
          <p:spPr>
            <a:xfrm>
              <a:off x="10215009" y="367177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/>
            <p:cNvSpPr/>
            <p:nvPr/>
          </p:nvSpPr>
          <p:spPr>
            <a:xfrm>
              <a:off x="10215009" y="348451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10215009" y="329726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10215009" y="310904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10215009" y="292178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550908" y="4581128"/>
              <a:ext cx="5760640" cy="721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3600" b="1" dirty="0">
                  <a:solidFill>
                    <a:srgbClr val="231F20"/>
                  </a:solidFill>
                  <a:latin typeface="+mn-lt"/>
                  <a:ea typeface="+mj-ea"/>
                </a:rPr>
                <a:t>写作：</a:t>
              </a:r>
              <a:r>
                <a:rPr lang="en-US" altLang="zh-CN" sz="3600" b="1" dirty="0">
                  <a:solidFill>
                    <a:srgbClr val="231F20"/>
                  </a:solidFill>
                  <a:latin typeface="+mn-lt"/>
                  <a:ea typeface="+mj-ea"/>
                </a:rPr>
                <a:t>_____________</a:t>
              </a:r>
              <a:endParaRPr lang="zh-CN" altLang="en-US" sz="4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550908" y="5370494"/>
              <a:ext cx="5760640" cy="721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3600" b="1" dirty="0">
                  <a:solidFill>
                    <a:srgbClr val="231F20"/>
                  </a:solidFill>
                  <a:latin typeface="+mn-lt"/>
                  <a:ea typeface="+mj-ea"/>
                </a:rPr>
                <a:t>读作：</a:t>
              </a:r>
              <a:r>
                <a:rPr lang="en-US" altLang="zh-CN" sz="3600" b="1" dirty="0">
                  <a:solidFill>
                    <a:srgbClr val="231F20"/>
                  </a:solidFill>
                  <a:latin typeface="+mn-lt"/>
                  <a:ea typeface="+mj-ea"/>
                </a:rPr>
                <a:t>_____________</a:t>
              </a:r>
              <a:endParaRPr lang="zh-CN" altLang="en-US" sz="44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213955" y="4540605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205679" y="4540605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197403" y="4540605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89348" y="5301208"/>
              <a:ext cx="3168352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00C08"/>
                  </a:solidFill>
                  <a:latin typeface="+mj-ea"/>
                  <a:ea typeface="+mj-ea"/>
                </a:rPr>
                <a:t>二百三十五</a:t>
              </a:r>
              <a:endParaRPr lang="zh-CN" altLang="en-US" sz="3600" b="1" dirty="0">
                <a:solidFill>
                  <a:srgbClr val="F00C08"/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6983" y="585634"/>
            <a:ext cx="1903074" cy="2045185"/>
          </a:xfrm>
          <a:prstGeom prst="rect">
            <a:avLst/>
          </a:prstGeom>
        </p:spPr>
      </p:pic>
      <p:sp>
        <p:nvSpPr>
          <p:cNvPr id="29" name="圆角矩形标注 5"/>
          <p:cNvSpPr/>
          <p:nvPr/>
        </p:nvSpPr>
        <p:spPr bwMode="auto">
          <a:xfrm>
            <a:off x="2694931" y="743935"/>
            <a:ext cx="7744409" cy="654775"/>
          </a:xfrm>
          <a:prstGeom prst="wedgeRoundRectCallout">
            <a:avLst>
              <a:gd name="adj1" fmla="val -55483"/>
              <a:gd name="adj2" fmla="val 3818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你能说说“写数”和“读数”的方法吗？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2495600" y="1783307"/>
            <a:ext cx="6209522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写数和读数都要从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高位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开始。</a:t>
            </a:r>
            <a:endParaRPr lang="zh-CN" altLang="en-US" sz="3200" b="1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9016" y="2763515"/>
            <a:ext cx="5569120" cy="17741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高位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写起，哪一位上有几个，就在计数器对应的数位上拨几颗珠子并写几。</a:t>
            </a:r>
            <a:endParaRPr lang="zh-CN" altLang="en-US" sz="3200" b="1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52345" y="4643616"/>
            <a:ext cx="5569120" cy="17741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高位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读起，几个百就读几百，几个十读几十，几个一读几，最后连起来读。</a:t>
            </a:r>
            <a:endParaRPr lang="zh-CN" altLang="en-US" sz="3200" b="1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  <p:bldP spid="32" grpId="0" bldLvl="0" animBg="1"/>
      <p:bldP spid="3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23392" y="455464"/>
            <a:ext cx="676875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用计数器还可以表示更多的数。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759118" y="1231774"/>
            <a:ext cx="3024336" cy="2588634"/>
            <a:chOff x="1968684" y="1368759"/>
            <a:chExt cx="3024336" cy="2588634"/>
          </a:xfrm>
        </p:grpSpPr>
        <p:grpSp>
          <p:nvGrpSpPr>
            <p:cNvPr id="4" name="组合 3"/>
            <p:cNvGrpSpPr/>
            <p:nvPr/>
          </p:nvGrpSpPr>
          <p:grpSpPr>
            <a:xfrm>
              <a:off x="1968684" y="1368759"/>
              <a:ext cx="3024336" cy="2588634"/>
              <a:chOff x="6816080" y="3636032"/>
              <a:chExt cx="3024336" cy="2588634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7297277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8305389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7824192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816080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矩形: 圆角 4"/>
            <p:cNvSpPr/>
            <p:nvPr/>
          </p:nvSpPr>
          <p:spPr>
            <a:xfrm>
              <a:off x="2267099" y="312187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2267099" y="293462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3278163" y="312187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: 圆角 7"/>
            <p:cNvSpPr/>
            <p:nvPr/>
          </p:nvSpPr>
          <p:spPr>
            <a:xfrm>
              <a:off x="3278163" y="293462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3278163" y="27473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: 圆角 9"/>
            <p:cNvSpPr/>
            <p:nvPr/>
          </p:nvSpPr>
          <p:spPr>
            <a:xfrm>
              <a:off x="4287493" y="312187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4287493" y="293462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4287493" y="27473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4287493" y="255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2267099" y="27473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3278163" y="255817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3278163" y="237092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3278163" y="218366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3278163" y="1994158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3278163" y="180690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115691" y="1231774"/>
            <a:ext cx="3024336" cy="2588634"/>
            <a:chOff x="1968684" y="1368759"/>
            <a:chExt cx="3024336" cy="2588634"/>
          </a:xfrm>
        </p:grpSpPr>
        <p:grpSp>
          <p:nvGrpSpPr>
            <p:cNvPr id="35" name="组合 34"/>
            <p:cNvGrpSpPr/>
            <p:nvPr/>
          </p:nvGrpSpPr>
          <p:grpSpPr>
            <a:xfrm>
              <a:off x="1968684" y="1368759"/>
              <a:ext cx="3024336" cy="2588634"/>
              <a:chOff x="6816080" y="3636032"/>
              <a:chExt cx="3024336" cy="2588634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7297277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8305389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7824192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6816080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矩形: 圆角 35"/>
            <p:cNvSpPr/>
            <p:nvPr/>
          </p:nvSpPr>
          <p:spPr>
            <a:xfrm>
              <a:off x="2267099" y="312187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2267099" y="293462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: 圆角 40"/>
            <p:cNvSpPr/>
            <p:nvPr/>
          </p:nvSpPr>
          <p:spPr>
            <a:xfrm>
              <a:off x="4283053" y="312187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: 圆角 41"/>
            <p:cNvSpPr/>
            <p:nvPr/>
          </p:nvSpPr>
          <p:spPr>
            <a:xfrm>
              <a:off x="4283053" y="293462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: 圆角 42"/>
            <p:cNvSpPr/>
            <p:nvPr/>
          </p:nvSpPr>
          <p:spPr>
            <a:xfrm>
              <a:off x="4283053" y="27473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: 圆角 43"/>
            <p:cNvSpPr/>
            <p:nvPr/>
          </p:nvSpPr>
          <p:spPr>
            <a:xfrm>
              <a:off x="4283053" y="2559144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: 圆角 44"/>
            <p:cNvSpPr/>
            <p:nvPr/>
          </p:nvSpPr>
          <p:spPr>
            <a:xfrm>
              <a:off x="2267099" y="27473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矩形: 圆角 79"/>
            <p:cNvSpPr/>
            <p:nvPr/>
          </p:nvSpPr>
          <p:spPr>
            <a:xfrm>
              <a:off x="2267099" y="2558177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: 圆角 80"/>
            <p:cNvSpPr/>
            <p:nvPr/>
          </p:nvSpPr>
          <p:spPr>
            <a:xfrm>
              <a:off x="4283053" y="237060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: 圆角 81"/>
            <p:cNvSpPr/>
            <p:nvPr/>
          </p:nvSpPr>
          <p:spPr>
            <a:xfrm>
              <a:off x="4283053" y="2182379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472264" y="1231774"/>
            <a:ext cx="3024336" cy="2588634"/>
            <a:chOff x="1968684" y="1368759"/>
            <a:chExt cx="3024336" cy="2588634"/>
          </a:xfrm>
        </p:grpSpPr>
        <p:grpSp>
          <p:nvGrpSpPr>
            <p:cNvPr id="58" name="组合 57"/>
            <p:cNvGrpSpPr/>
            <p:nvPr/>
          </p:nvGrpSpPr>
          <p:grpSpPr>
            <a:xfrm>
              <a:off x="1968684" y="1368759"/>
              <a:ext cx="3024336" cy="2588634"/>
              <a:chOff x="6816080" y="3636032"/>
              <a:chExt cx="3024336" cy="2588634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7297277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8305389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9313501" y="3636032"/>
                <a:ext cx="45719" cy="208823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8832304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7824192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6816080" y="5578335"/>
                <a:ext cx="1008112" cy="646331"/>
              </a:xfrm>
              <a:prstGeom prst="rect">
                <a:avLst/>
              </a:prstGeom>
              <a:solidFill>
                <a:srgbClr val="FFFDED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32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32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9" name="矩形: 圆角 58"/>
            <p:cNvSpPr/>
            <p:nvPr/>
          </p:nvSpPr>
          <p:spPr>
            <a:xfrm>
              <a:off x="2265809" y="312187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: 圆角 59"/>
            <p:cNvSpPr/>
            <p:nvPr/>
          </p:nvSpPr>
          <p:spPr>
            <a:xfrm>
              <a:off x="2265809" y="2934620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: 圆角 60"/>
            <p:cNvSpPr/>
            <p:nvPr/>
          </p:nvSpPr>
          <p:spPr>
            <a:xfrm>
              <a:off x="3275469" y="312187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: 圆角 61"/>
            <p:cNvSpPr/>
            <p:nvPr/>
          </p:nvSpPr>
          <p:spPr>
            <a:xfrm>
              <a:off x="3275469" y="293381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: 圆角 62"/>
            <p:cNvSpPr/>
            <p:nvPr/>
          </p:nvSpPr>
          <p:spPr>
            <a:xfrm>
              <a:off x="3275469" y="274575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: 圆角 67"/>
            <p:cNvSpPr/>
            <p:nvPr/>
          </p:nvSpPr>
          <p:spPr>
            <a:xfrm>
              <a:off x="2265809" y="2747365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: 圆角 68"/>
            <p:cNvSpPr/>
            <p:nvPr/>
          </p:nvSpPr>
          <p:spPr>
            <a:xfrm>
              <a:off x="3275469" y="255769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: 圆角 69"/>
            <p:cNvSpPr/>
            <p:nvPr/>
          </p:nvSpPr>
          <p:spPr>
            <a:xfrm>
              <a:off x="3275469" y="236963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: 圆角 70"/>
            <p:cNvSpPr/>
            <p:nvPr/>
          </p:nvSpPr>
          <p:spPr>
            <a:xfrm>
              <a:off x="3275469" y="218157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: 圆角 71"/>
            <p:cNvSpPr/>
            <p:nvPr/>
          </p:nvSpPr>
          <p:spPr>
            <a:xfrm>
              <a:off x="3275469" y="199351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: 圆角 72"/>
            <p:cNvSpPr/>
            <p:nvPr/>
          </p:nvSpPr>
          <p:spPr>
            <a:xfrm>
              <a:off x="3275469" y="180545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矩形: 圆角 82"/>
            <p:cNvSpPr/>
            <p:nvPr/>
          </p:nvSpPr>
          <p:spPr>
            <a:xfrm>
              <a:off x="2265809" y="2558821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: 圆角 83"/>
            <p:cNvSpPr/>
            <p:nvPr/>
          </p:nvSpPr>
          <p:spPr>
            <a:xfrm>
              <a:off x="2265809" y="2371566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: 圆角 84"/>
            <p:cNvSpPr/>
            <p:nvPr/>
          </p:nvSpPr>
          <p:spPr>
            <a:xfrm>
              <a:off x="3275469" y="1617393"/>
              <a:ext cx="408056" cy="187901"/>
            </a:xfrm>
            <a:prstGeom prst="roundRect">
              <a:avLst>
                <a:gd name="adj" fmla="val 49048"/>
              </a:avLst>
            </a:prstGeom>
            <a:gradFill flip="none" rotWithShape="1">
              <a:gsLst>
                <a:gs pos="0">
                  <a:srgbClr val="00AEA8"/>
                </a:gs>
                <a:gs pos="50000">
                  <a:srgbClr val="3BC1C9"/>
                </a:gs>
                <a:gs pos="100000">
                  <a:srgbClr val="81D2E8"/>
                </a:gs>
              </a:gsLst>
              <a:lin ang="54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596333" y="3789040"/>
            <a:ext cx="1755251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写作：</a:t>
            </a:r>
            <a:endParaRPr lang="zh-CN" altLang="en-US" sz="3600" b="1" dirty="0">
              <a:solidFill>
                <a:srgbClr val="231F20"/>
              </a:solidFill>
              <a:latin typeface="+mn-lt"/>
              <a:ea typeface="+mj-ea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96333" y="4416539"/>
            <a:ext cx="1755251" cy="721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latin typeface="+mn-lt"/>
                <a:ea typeface="+mj-ea"/>
              </a:rPr>
              <a:t>读作：</a:t>
            </a:r>
            <a:endParaRPr lang="zh-CN" altLang="en-US" sz="3600" b="1" dirty="0">
              <a:solidFill>
                <a:srgbClr val="231F20"/>
              </a:solidFill>
              <a:latin typeface="+mn-lt"/>
              <a:ea typeface="+mj-ea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2057533" y="3822939"/>
            <a:ext cx="2689831" cy="646331"/>
            <a:chOff x="2057533" y="4110971"/>
            <a:chExt cx="2689831" cy="646331"/>
          </a:xfrm>
        </p:grpSpPr>
        <p:sp>
          <p:nvSpPr>
            <p:cNvPr id="88" name="文本框 87"/>
            <p:cNvSpPr txBox="1"/>
            <p:nvPr/>
          </p:nvSpPr>
          <p:spPr>
            <a:xfrm>
              <a:off x="2057533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3068597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057007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2020603" y="4438853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三百八十四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5446204" y="3822939"/>
            <a:ext cx="2689831" cy="646331"/>
            <a:chOff x="2057533" y="4110971"/>
            <a:chExt cx="2689831" cy="646331"/>
          </a:xfrm>
        </p:grpSpPr>
        <p:sp>
          <p:nvSpPr>
            <p:cNvPr id="94" name="文本框 93"/>
            <p:cNvSpPr txBox="1"/>
            <p:nvPr/>
          </p:nvSpPr>
          <p:spPr>
            <a:xfrm>
              <a:off x="2057533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3068597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057007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97" name="文本框 96"/>
          <p:cNvSpPr txBox="1"/>
          <p:nvPr/>
        </p:nvSpPr>
        <p:spPr>
          <a:xfrm>
            <a:off x="5409274" y="4438853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四百零六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8769389" y="3822939"/>
            <a:ext cx="2689831" cy="646331"/>
            <a:chOff x="2057533" y="4110971"/>
            <a:chExt cx="2689831" cy="646331"/>
          </a:xfrm>
        </p:grpSpPr>
        <p:sp>
          <p:nvSpPr>
            <p:cNvPr id="99" name="文本框 98"/>
            <p:cNvSpPr txBox="1"/>
            <p:nvPr/>
          </p:nvSpPr>
          <p:spPr>
            <a:xfrm>
              <a:off x="2057533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3068597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4057007" y="4110971"/>
              <a:ext cx="6903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n-ea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02" name="文本框 101"/>
          <p:cNvSpPr txBox="1"/>
          <p:nvPr/>
        </p:nvSpPr>
        <p:spPr>
          <a:xfrm>
            <a:off x="8954557" y="4438853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五百九十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964470" y="5205372"/>
            <a:ext cx="10263059" cy="12134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计数器上哪一位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没有珠子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，写数时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用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占位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，读数时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末尾的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不读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中间的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要读</a:t>
            </a:r>
            <a:r>
              <a:rPr lang="zh-CN" altLang="en-US" sz="32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出来。</a:t>
            </a:r>
            <a:endParaRPr lang="zh-CN" altLang="en-US" sz="3200" b="1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92" grpId="0"/>
      <p:bldP spid="97" grpId="0"/>
      <p:bldP spid="102" grpId="0"/>
      <p:bldP spid="10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71464" y="1079293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在计数器上边拨珠边数数。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3669" y="113214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6600056" y="131985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11424" y="1903386"/>
            <a:ext cx="1094521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）从一百九十八起，一个一个地数到二百零三。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896200" y="3025337"/>
            <a:ext cx="3024336" cy="2588634"/>
            <a:chOff x="6816080" y="3636032"/>
            <a:chExt cx="3024336" cy="2588634"/>
          </a:xfrm>
        </p:grpSpPr>
        <p:sp>
          <p:nvSpPr>
            <p:cNvPr id="13" name="矩形 12"/>
            <p:cNvSpPr/>
            <p:nvPr/>
          </p:nvSpPr>
          <p:spPr>
            <a:xfrm>
              <a:off x="7297277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8305389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9313501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8832304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个位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824192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十位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816080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百位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5728722" y="1903386"/>
            <a:ext cx="252781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lnSpc>
                <a:spcPct val="100000"/>
              </a:lnSpc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一个一个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49" name="矩形: 圆角 48"/>
          <p:cNvSpPr/>
          <p:nvPr/>
        </p:nvSpPr>
        <p:spPr>
          <a:xfrm>
            <a:off x="8195662" y="4779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: 圆角 49"/>
          <p:cNvSpPr/>
          <p:nvPr/>
        </p:nvSpPr>
        <p:spPr>
          <a:xfrm>
            <a:off x="9203149" y="4779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: 圆角 50"/>
          <p:cNvSpPr/>
          <p:nvPr/>
        </p:nvSpPr>
        <p:spPr>
          <a:xfrm>
            <a:off x="9203149" y="458989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: 圆角 51"/>
          <p:cNvSpPr/>
          <p:nvPr/>
        </p:nvSpPr>
        <p:spPr>
          <a:xfrm>
            <a:off x="9203149" y="440006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: 圆角 52"/>
          <p:cNvSpPr/>
          <p:nvPr/>
        </p:nvSpPr>
        <p:spPr>
          <a:xfrm>
            <a:off x="9203149" y="421022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: 圆角 53"/>
          <p:cNvSpPr/>
          <p:nvPr/>
        </p:nvSpPr>
        <p:spPr>
          <a:xfrm>
            <a:off x="9203149" y="402038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: 圆角 54"/>
          <p:cNvSpPr/>
          <p:nvPr/>
        </p:nvSpPr>
        <p:spPr>
          <a:xfrm>
            <a:off x="9203149" y="383054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: 圆角 55"/>
          <p:cNvSpPr/>
          <p:nvPr/>
        </p:nvSpPr>
        <p:spPr>
          <a:xfrm>
            <a:off x="9203149" y="364070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: 圆角 56"/>
          <p:cNvSpPr/>
          <p:nvPr/>
        </p:nvSpPr>
        <p:spPr>
          <a:xfrm>
            <a:off x="9203149" y="345086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: 圆角 57"/>
          <p:cNvSpPr/>
          <p:nvPr/>
        </p:nvSpPr>
        <p:spPr>
          <a:xfrm>
            <a:off x="9203149" y="3261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: 圆角 58"/>
          <p:cNvSpPr/>
          <p:nvPr/>
        </p:nvSpPr>
        <p:spPr>
          <a:xfrm>
            <a:off x="10213166" y="4779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: 圆角 59"/>
          <p:cNvSpPr/>
          <p:nvPr/>
        </p:nvSpPr>
        <p:spPr>
          <a:xfrm>
            <a:off x="10213166" y="458989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: 圆角 60"/>
          <p:cNvSpPr/>
          <p:nvPr/>
        </p:nvSpPr>
        <p:spPr>
          <a:xfrm>
            <a:off x="10213166" y="440006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: 圆角 61"/>
          <p:cNvSpPr/>
          <p:nvPr/>
        </p:nvSpPr>
        <p:spPr>
          <a:xfrm>
            <a:off x="10213166" y="421022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: 圆角 62"/>
          <p:cNvSpPr/>
          <p:nvPr/>
        </p:nvSpPr>
        <p:spPr>
          <a:xfrm>
            <a:off x="10213166" y="402038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: 圆角 63"/>
          <p:cNvSpPr/>
          <p:nvPr/>
        </p:nvSpPr>
        <p:spPr>
          <a:xfrm>
            <a:off x="10213166" y="383054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: 圆角 64"/>
          <p:cNvSpPr/>
          <p:nvPr/>
        </p:nvSpPr>
        <p:spPr>
          <a:xfrm>
            <a:off x="10213166" y="364070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: 圆角 65"/>
          <p:cNvSpPr/>
          <p:nvPr/>
        </p:nvSpPr>
        <p:spPr>
          <a:xfrm>
            <a:off x="10213166" y="345086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1991544" y="2538347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一百九十八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991544" y="3186419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一百九十九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70" name="矩形: 圆角 69"/>
          <p:cNvSpPr/>
          <p:nvPr/>
        </p:nvSpPr>
        <p:spPr>
          <a:xfrm>
            <a:off x="10212452" y="3261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1991544" y="3834491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72" name="矩形: 圆角 71"/>
          <p:cNvSpPr/>
          <p:nvPr/>
        </p:nvSpPr>
        <p:spPr>
          <a:xfrm>
            <a:off x="8195662" y="458758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1991544" y="4482563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二百零一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991544" y="5130635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二百零二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91544" y="5778707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二百零三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500"/>
                            </p:stCondLst>
                            <p:childTnLst>
                              <p:par>
                                <p:cTn id="199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8" grpId="0"/>
      <p:bldP spid="69" grpId="0"/>
      <p:bldP spid="70" grpId="0" animBg="1"/>
      <p:bldP spid="70" grpId="1" animBg="1"/>
      <p:bldP spid="71" grpId="0"/>
      <p:bldP spid="72" grpId="0" animBg="1"/>
      <p:bldP spid="73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1424" y="543641"/>
            <a:ext cx="1094521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）从二百二十起，一十一十地数到三百一十。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67717" y="543641"/>
            <a:ext cx="252781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一十一十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896200" y="3025337"/>
            <a:ext cx="3024336" cy="2588634"/>
            <a:chOff x="6816080" y="3636032"/>
            <a:chExt cx="3024336" cy="2588634"/>
          </a:xfrm>
        </p:grpSpPr>
        <p:sp>
          <p:nvSpPr>
            <p:cNvPr id="5" name="矩形 4"/>
            <p:cNvSpPr/>
            <p:nvPr/>
          </p:nvSpPr>
          <p:spPr>
            <a:xfrm>
              <a:off x="7297277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8305389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9313501" y="3636032"/>
              <a:ext cx="45719" cy="208823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8832304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个位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824192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十位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816080" y="5578335"/>
              <a:ext cx="1008112" cy="646331"/>
            </a:xfrm>
            <a:prstGeom prst="rect">
              <a:avLst/>
            </a:prstGeom>
            <a:solidFill>
              <a:srgbClr val="FFFDED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</a:rPr>
                <a:t>百位</a:t>
              </a: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991544" y="1270501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二百二十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8195662" y="4779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8195662" y="458758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9203149" y="477973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9203149" y="458989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991544" y="1898719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二百三十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9203149" y="4400060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991544" y="2526937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二百四十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9203149" y="4210221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91544" y="3155155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二百五十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9203149" y="4020382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991544" y="3783373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二百六十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9203149" y="3830543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991544" y="4411591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二百七十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9203149" y="3640704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991544" y="5039809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二百八十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9203149" y="3450865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991544" y="5668028"/>
            <a:ext cx="316835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二百九十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9203149" y="3261026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4511824" y="1270501"/>
            <a:ext cx="187220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三百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8195662" y="4395429"/>
            <a:ext cx="408056" cy="187901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511823" y="1898719"/>
            <a:ext cx="26539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00C08"/>
                </a:solidFill>
                <a:latin typeface="+mj-ea"/>
                <a:ea typeface="+mj-ea"/>
              </a:rPr>
              <a:t>三百一十</a:t>
            </a:r>
            <a:endParaRPr lang="zh-CN" altLang="en-US" sz="36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00"/>
                            </p:stCondLst>
                            <p:childTnLst>
                              <p:par>
                                <p:cTn id="1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47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 animBg="1"/>
      <p:bldP spid="13" grpId="0" animBg="1"/>
      <p:bldP spid="14" grpId="0" animBg="1"/>
      <p:bldP spid="14" grpId="1" animBg="1"/>
      <p:bldP spid="14" grpId="2" animBg="1"/>
      <p:bldP spid="15" grpId="0" animBg="1"/>
      <p:bldP spid="15" grpId="1" animBg="1"/>
      <p:bldP spid="16" grpId="0"/>
      <p:bldP spid="17" grpId="0" animBg="1"/>
      <p:bldP spid="17" grpId="1" animBg="1"/>
      <p:bldP spid="18" grpId="0"/>
      <p:bldP spid="19" grpId="0" animBg="1"/>
      <p:bldP spid="19" grpId="1" animBg="1"/>
      <p:bldP spid="20" grpId="0"/>
      <p:bldP spid="21" grpId="0" animBg="1"/>
      <p:bldP spid="21" grpId="1" animBg="1"/>
      <p:bldP spid="22" grpId="0"/>
      <p:bldP spid="23" grpId="0" animBg="1"/>
      <p:bldP spid="23" grpId="1" animBg="1"/>
      <p:bldP spid="24" grpId="0"/>
      <p:bldP spid="25" grpId="0" animBg="1"/>
      <p:bldP spid="25" grpId="1" animBg="1"/>
      <p:bldP spid="26" grpId="0"/>
      <p:bldP spid="27" grpId="0" animBg="1"/>
      <p:bldP spid="27" grpId="1" animBg="1"/>
      <p:bldP spid="28" grpId="0"/>
      <p:bldP spid="29" grpId="0" animBg="1"/>
      <p:bldP spid="29" grpId="1" animBg="1"/>
      <p:bldP spid="30" grpId="0"/>
      <p:bldP spid="31" grpId="0" animBg="1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1052736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从下面各数开始，连续数出后面五个数。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11055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1241498" y="56540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0315" y="1871381"/>
            <a:ext cx="244827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三百零八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64538" y="1871381"/>
            <a:ext cx="34563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四百一十九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4842" y="1871381"/>
            <a:ext cx="34563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五百四十六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65145" y="1871381"/>
            <a:ext cx="345638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八百九十七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7408" y="264079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三百零九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67408" y="338274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三百一十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67408" y="412469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三百一十一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67408" y="486664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三百一十二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7408" y="5608592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三百一十三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793034" y="1052736"/>
            <a:ext cx="1399310" cy="693523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359696" y="264079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四百二十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359696" y="3382740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四百二十一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359696" y="4124689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四百二十二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359696" y="486664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四百二十三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359696" y="5608592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四百二十四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08858" y="264079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五百四十七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08858" y="3382740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五百四十八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08858" y="4124689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五百四十九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08858" y="486664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五百五十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08858" y="5608592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五百五十一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010937" y="264079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八百九十八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010937" y="3382740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八百九十九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010937" y="4124689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九百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010937" y="4866641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九百零一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010937" y="5608592"/>
            <a:ext cx="316835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九百零二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8" grpId="0" animBg="1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464" y="1052736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标出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294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、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的位置，并读出图中的数。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53669" y="110558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803412" y="2591395"/>
            <a:ext cx="1058517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1127448" y="2284296"/>
            <a:ext cx="9937104" cy="307099"/>
            <a:chOff x="1127448" y="2761861"/>
            <a:chExt cx="9937104" cy="307099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2296520" y="2761861"/>
              <a:ext cx="0" cy="30709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5219200" y="2761861"/>
              <a:ext cx="0" cy="30709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8141880" y="2761861"/>
              <a:ext cx="0" cy="30709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1064552" y="2761861"/>
              <a:ext cx="0" cy="30709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2588788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2004252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1711984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1419716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1127448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2881056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3173324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3465592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3757860" y="2828544"/>
              <a:ext cx="0" cy="2404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4050128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4342396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4634664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4926932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5511468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5803736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6096004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6388272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6680540" y="2828544"/>
              <a:ext cx="0" cy="2404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6972808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7265076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7557344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7849612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8434148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V="1">
              <a:off x="8726416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9018684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V="1">
              <a:off x="9310952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V="1">
              <a:off x="9603220" y="2828544"/>
              <a:ext cx="0" cy="24041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9895488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V="1">
              <a:off x="10187756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10480024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10772292" y="2920482"/>
              <a:ext cx="0" cy="14847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/>
          <p:cNvSpPr txBox="1"/>
          <p:nvPr/>
        </p:nvSpPr>
        <p:spPr>
          <a:xfrm>
            <a:off x="1823414" y="2648041"/>
            <a:ext cx="944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280</a:t>
            </a:r>
            <a:endParaRPr lang="zh-CN" altLang="en-US" sz="1600" dirty="0"/>
          </a:p>
        </p:txBody>
      </p:sp>
      <p:sp>
        <p:nvSpPr>
          <p:cNvPr id="51" name="文本框 50"/>
          <p:cNvSpPr txBox="1"/>
          <p:nvPr/>
        </p:nvSpPr>
        <p:spPr>
          <a:xfrm>
            <a:off x="4746711" y="2648041"/>
            <a:ext cx="944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290</a:t>
            </a:r>
            <a:endParaRPr lang="zh-CN" altLang="en-US" sz="1600" dirty="0"/>
          </a:p>
        </p:txBody>
      </p:sp>
      <p:sp>
        <p:nvSpPr>
          <p:cNvPr id="52" name="文本框 51"/>
          <p:cNvSpPr txBox="1"/>
          <p:nvPr/>
        </p:nvSpPr>
        <p:spPr>
          <a:xfrm>
            <a:off x="7669391" y="2648041"/>
            <a:ext cx="944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300</a:t>
            </a:r>
            <a:endParaRPr lang="zh-CN" altLang="en-US" sz="1600" dirty="0"/>
          </a:p>
        </p:txBody>
      </p:sp>
      <p:sp>
        <p:nvSpPr>
          <p:cNvPr id="53" name="文本框 52"/>
          <p:cNvSpPr txBox="1"/>
          <p:nvPr/>
        </p:nvSpPr>
        <p:spPr>
          <a:xfrm>
            <a:off x="10593271" y="2648041"/>
            <a:ext cx="944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310</a:t>
            </a:r>
            <a:endParaRPr lang="zh-CN" altLang="en-US" sz="1600" dirty="0"/>
          </a:p>
        </p:txBody>
      </p:sp>
      <p:cxnSp>
        <p:nvCxnSpPr>
          <p:cNvPr id="55" name="直接箭头连接符 54"/>
          <p:cNvCxnSpPr/>
          <p:nvPr/>
        </p:nvCxnSpPr>
        <p:spPr>
          <a:xfrm flipV="1">
            <a:off x="3752780" y="2644336"/>
            <a:ext cx="0" cy="555171"/>
          </a:xfrm>
          <a:prstGeom prst="straightConnector1">
            <a:avLst/>
          </a:prstGeom>
          <a:ln w="19050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3280291" y="3212976"/>
            <a:ext cx="944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285</a:t>
            </a:r>
            <a:endParaRPr lang="zh-CN" altLang="en-US" sz="1600" dirty="0">
              <a:solidFill>
                <a:srgbClr val="F00C08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419716" y="3780329"/>
            <a:ext cx="41722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读作：二百八十五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cxnSp>
        <p:nvCxnSpPr>
          <p:cNvPr id="60" name="直接箭头连接符 59"/>
          <p:cNvCxnSpPr/>
          <p:nvPr/>
        </p:nvCxnSpPr>
        <p:spPr>
          <a:xfrm flipV="1">
            <a:off x="6388272" y="2644336"/>
            <a:ext cx="0" cy="1507040"/>
          </a:xfrm>
          <a:prstGeom prst="straightConnector1">
            <a:avLst/>
          </a:prstGeom>
          <a:ln w="19050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915783" y="4149080"/>
            <a:ext cx="944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294</a:t>
            </a:r>
            <a:endParaRPr lang="zh-CN" altLang="en-US" sz="1600" dirty="0">
              <a:solidFill>
                <a:srgbClr val="F00C08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261920" y="4719974"/>
            <a:ext cx="417222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读作：二百九十四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  <p:cxnSp>
        <p:nvCxnSpPr>
          <p:cNvPr id="64" name="直接箭头连接符 63"/>
          <p:cNvCxnSpPr/>
          <p:nvPr/>
        </p:nvCxnSpPr>
        <p:spPr>
          <a:xfrm flipV="1">
            <a:off x="10480024" y="2644336"/>
            <a:ext cx="0" cy="555171"/>
          </a:xfrm>
          <a:prstGeom prst="straightConnector1">
            <a:avLst/>
          </a:prstGeom>
          <a:ln w="19050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10007535" y="3212976"/>
            <a:ext cx="9449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308</a:t>
            </a:r>
            <a:endParaRPr lang="zh-CN" altLang="en-US" sz="1600" dirty="0">
              <a:solidFill>
                <a:srgbClr val="F00C08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728008" y="3781347"/>
            <a:ext cx="3390721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读作：三百零八</a:t>
            </a:r>
            <a:endParaRPr lang="zh-CN" altLang="en-US" sz="3200" b="1" dirty="0">
              <a:solidFill>
                <a:srgbClr val="F00C08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61" grpId="0"/>
      <p:bldP spid="63" grpId="0"/>
      <p:bldP spid="65" grpId="0"/>
      <p:bldP spid="6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2848" y="980728"/>
            <a:ext cx="826146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通过这节课的学习，你有什么收获？</a:t>
            </a:r>
            <a:endParaRPr lang="zh-CN" altLang="en-US" sz="32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00432" y="1731885"/>
            <a:ext cx="6207760" cy="1213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j-ea"/>
                <a:ea typeface="+mj-ea"/>
              </a:rPr>
              <a:t>一根一根地数，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10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个一是十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zh-CN" altLang="en-US" sz="3200" b="1" dirty="0">
              <a:latin typeface="+mj-ea"/>
              <a:ea typeface="+mj-ea"/>
            </a:endParaRPr>
          </a:p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j-ea"/>
                <a:ea typeface="+mj-ea"/>
              </a:rPr>
              <a:t>十根十根地数，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+mj-ea"/>
              </a:rPr>
              <a:t>10</a:t>
            </a:r>
            <a:r>
              <a:rPr lang="zh-CN" altLang="en-US" sz="3200" b="1" dirty="0">
                <a:solidFill>
                  <a:srgbClr val="F00C08"/>
                </a:solidFill>
                <a:latin typeface="+mj-ea"/>
                <a:ea typeface="+mj-ea"/>
              </a:rPr>
              <a:t>个十是一百</a:t>
            </a:r>
            <a:r>
              <a:rPr lang="zh-CN" altLang="en-US" sz="3200" b="1" dirty="0">
                <a:latin typeface="+mj-ea"/>
                <a:ea typeface="+mj-ea"/>
              </a:rPr>
              <a:t>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416" y="1611570"/>
            <a:ext cx="4830012" cy="140659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42848" y="2918589"/>
            <a:ext cx="6209522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写数和读数：</a:t>
            </a:r>
            <a:endParaRPr lang="zh-CN" altLang="en-US" sz="3200" b="1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848" y="3573016"/>
            <a:ext cx="8261464" cy="289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5000"/>
              </a:lnSpc>
            </a:pPr>
            <a:r>
              <a:rPr lang="en-US" altLang="zh-CN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高位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写起，哪一位上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有几个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，就在计数器对应的数位上拨几颗珠子并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写几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3200" b="1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95000"/>
              </a:lnSpc>
            </a:pPr>
            <a:r>
              <a:rPr lang="en-US" altLang="zh-CN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高位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读起，几个百就读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几百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，几个十读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几十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，几个一读</a:t>
            </a:r>
            <a:r>
              <a:rPr lang="zh-CN" altLang="en-US" sz="3200" b="1" dirty="0">
                <a:solidFill>
                  <a:srgbClr val="F00C08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</a:t>
            </a:r>
            <a:r>
              <a:rPr lang="zh-CN" altLang="en-US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，最后连起来读。</a:t>
            </a:r>
            <a:endParaRPr lang="zh-CN" altLang="en-US" sz="3200" b="1" dirty="0">
              <a:solidFill>
                <a:srgbClr val="33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0" eaLnBrk="1" hangingPunct="1">
              <a:lnSpc>
                <a:spcPct val="95000"/>
              </a:lnSpc>
            </a:pPr>
            <a:r>
              <a:rPr lang="en-US" altLang="zh-CN" sz="3200" b="1" dirty="0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/>
                <a:ea typeface="黑体" panose="02010609060101010101" pitchFamily="49" charset="-122"/>
              </a:rPr>
              <a:t>计数器上哪一位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没有珠子</a:t>
            </a: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/>
                <a:ea typeface="黑体" panose="02010609060101010101" pitchFamily="49" charset="-122"/>
              </a:rPr>
              <a:t>，写数时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用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占位</a:t>
            </a: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/>
                <a:ea typeface="黑体" panose="02010609060101010101" pitchFamily="49" charset="-122"/>
              </a:rPr>
              <a:t>，读数时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末尾的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不读</a:t>
            </a: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/>
                <a:ea typeface="黑体" panose="02010609060101010101" pitchFamily="49" charset="-122"/>
              </a:rPr>
              <a:t>，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中间的</a:t>
            </a:r>
            <a:r>
              <a:rPr lang="en-US" altLang="zh-CN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solidFill>
                  <a:srgbClr val="F00C08"/>
                </a:solidFill>
                <a:latin typeface="Times New Roman" panose="02020603050405020304"/>
                <a:ea typeface="黑体" panose="02010609060101010101" pitchFamily="49" charset="-122"/>
              </a:rPr>
              <a:t>要读</a:t>
            </a:r>
            <a:r>
              <a:rPr lang="zh-CN" altLang="en-US" sz="3200" b="1" dirty="0">
                <a:solidFill>
                  <a:srgbClr val="3333CC"/>
                </a:solidFill>
                <a:latin typeface="Times New Roman" panose="02020603050405020304"/>
                <a:ea typeface="黑体" panose="02010609060101010101" pitchFamily="49" charset="-122"/>
              </a:rPr>
              <a:t>出来。</a:t>
            </a:r>
            <a:endParaRPr lang="zh-CN" altLang="en-US" sz="3200" b="1" dirty="0">
              <a:solidFill>
                <a:srgbClr val="3333CC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/>
          <a:srcRect r="18148"/>
          <a:stretch>
            <a:fillRect/>
          </a:stretch>
        </p:blipFill>
        <p:spPr>
          <a:xfrm>
            <a:off x="8904312" y="3573016"/>
            <a:ext cx="2757832" cy="2464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 panose="020B0604020202020204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 panose="020B0604020202020204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1236</Words>
  <Application>WPS 演示</Application>
  <PresentationFormat>宽屏</PresentationFormat>
  <Paragraphs>329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4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Calibri</vt:lpstr>
      <vt:lpstr>Times New Roman</vt:lpstr>
      <vt:lpstr>Arial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48</cp:revision>
  <dcterms:created xsi:type="dcterms:W3CDTF">2015-08-27T07:30:00Z</dcterms:created>
  <dcterms:modified xsi:type="dcterms:W3CDTF">2025-12-16T01:00:17Z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