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3"/>
  </p:handoutMasterIdLst>
  <p:sldIdLst>
    <p:sldId id="263" r:id="rId3"/>
    <p:sldId id="368" r:id="rId5"/>
    <p:sldId id="264" r:id="rId6"/>
    <p:sldId id="387" r:id="rId7"/>
    <p:sldId id="370" r:id="rId8"/>
    <p:sldId id="386" r:id="rId9"/>
    <p:sldId id="344" r:id="rId10"/>
    <p:sldId id="375" r:id="rId11"/>
    <p:sldId id="388" r:id="rId12"/>
    <p:sldId id="392" r:id="rId13"/>
    <p:sldId id="372" r:id="rId14"/>
    <p:sldId id="374" r:id="rId15"/>
    <p:sldId id="391" r:id="rId16"/>
    <p:sldId id="384" r:id="rId17"/>
    <p:sldId id="390" r:id="rId18"/>
    <p:sldId id="376" r:id="rId19"/>
    <p:sldId id="377" r:id="rId2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99FF"/>
    <a:srgbClr val="FFF8AE"/>
    <a:srgbClr val="FABDA6"/>
    <a:srgbClr val="F00C08"/>
    <a:srgbClr val="3333CC"/>
    <a:srgbClr val="037FB7"/>
    <a:srgbClr val="E3692E"/>
    <a:srgbClr val="F29B35"/>
    <a:srgbClr val="E2682E"/>
    <a:srgbClr val="EC78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07" autoAdjust="0"/>
    <p:restoredTop sz="96391" autoAdjust="0"/>
  </p:normalViewPr>
  <p:slideViewPr>
    <p:cSldViewPr>
      <p:cViewPr>
        <p:scale>
          <a:sx n="75" d="100"/>
          <a:sy n="75" d="100"/>
        </p:scale>
        <p:origin x="854" y="216"/>
      </p:cViewPr>
      <p:guideLst>
        <p:guide orient="horz" pos="2176"/>
        <p:guide orient="horz" pos="994"/>
        <p:guide orient="horz" pos="3960"/>
        <p:guide pos="211"/>
        <p:guide pos="47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/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/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/>
          <p:cNvCxnSpPr/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6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2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4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ts val="1335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0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2819636" y="1700808"/>
            <a:ext cx="6552728" cy="1080000"/>
            <a:chOff x="950552" y="1314629"/>
            <a:chExt cx="6552728" cy="1080000"/>
          </a:xfrm>
        </p:grpSpPr>
        <p:sp>
          <p:nvSpPr>
            <p:cNvPr id="3" name="文本框 2"/>
            <p:cNvSpPr txBox="1"/>
            <p:nvPr/>
          </p:nvSpPr>
          <p:spPr>
            <a:xfrm>
              <a:off x="1953234" y="1392964"/>
              <a:ext cx="555004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万以内数的认识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  <a:endParaRPr lang="zh-CN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1361474" y="3212976"/>
            <a:ext cx="9469052" cy="1107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72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简单的加、减法</a:t>
            </a:r>
            <a:endParaRPr lang="zh-CN" altLang="en-US" sz="7200" b="1" dirty="0">
              <a:solidFill>
                <a:srgbClr val="22C0C4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复习回顾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7408" y="1147806"/>
            <a:ext cx="223224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1.</a:t>
            </a:r>
            <a:r>
              <a:rPr lang="zh-CN" altLang="en-US" sz="3600" b="1" dirty="0">
                <a:latin typeface="+mn-lt"/>
                <a:ea typeface="+mj-ea"/>
              </a:rPr>
              <a:t>口算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43472" y="2017432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40+50=</a:t>
            </a:r>
            <a:endParaRPr lang="zh-CN" altLang="en-US" sz="3600" dirty="0">
              <a:latin typeface="+mn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13225" y="2017431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60</a:t>
            </a:r>
            <a:r>
              <a:rPr lang="en-US" altLang="zh-CN" sz="3600" b="1" dirty="0">
                <a:latin typeface="+mj-ea"/>
                <a:ea typeface="+mj-ea"/>
              </a:rPr>
              <a:t>-</a:t>
            </a:r>
            <a:r>
              <a:rPr lang="en-US" altLang="zh-CN" sz="3600" b="1" dirty="0">
                <a:latin typeface="+mn-lt"/>
                <a:ea typeface="+mj-ea"/>
              </a:rPr>
              <a:t>20=</a:t>
            </a:r>
            <a:endParaRPr lang="zh-CN" altLang="en-US" sz="3600" dirty="0">
              <a:latin typeface="+mn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82978" y="2017431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90+10=</a:t>
            </a:r>
            <a:endParaRPr lang="zh-CN" altLang="en-US" sz="3600" dirty="0">
              <a:latin typeface="+mn-lt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752731" y="2017431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80</a:t>
            </a:r>
            <a:r>
              <a:rPr lang="en-US" altLang="zh-CN" sz="3600" b="1" dirty="0">
                <a:latin typeface="+mj-ea"/>
                <a:ea typeface="+mj-ea"/>
              </a:rPr>
              <a:t>-</a:t>
            </a:r>
            <a:r>
              <a:rPr lang="en-US" altLang="zh-CN" sz="3600" b="1" dirty="0">
                <a:latin typeface="+mn-lt"/>
                <a:ea typeface="+mj-ea"/>
              </a:rPr>
              <a:t>50=</a:t>
            </a:r>
            <a:endParaRPr lang="zh-CN" altLang="en-US" sz="3600" dirty="0">
              <a:latin typeface="+mn-lt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43472" y="2887058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20+30=</a:t>
            </a:r>
            <a:endParaRPr lang="zh-CN" altLang="en-US" sz="3600" dirty="0">
              <a:latin typeface="+mn-lt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813225" y="2887057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100</a:t>
            </a:r>
            <a:r>
              <a:rPr lang="en-US" altLang="zh-CN" sz="3600" b="1" dirty="0">
                <a:latin typeface="+mj-ea"/>
                <a:ea typeface="+mj-ea"/>
              </a:rPr>
              <a:t>-</a:t>
            </a:r>
            <a:r>
              <a:rPr lang="en-US" altLang="zh-CN" sz="3600" b="1" dirty="0">
                <a:latin typeface="+mn-lt"/>
                <a:ea typeface="+mj-ea"/>
              </a:rPr>
              <a:t>70=</a:t>
            </a:r>
            <a:endParaRPr lang="zh-CN" altLang="en-US" sz="3600" dirty="0">
              <a:latin typeface="+mn-lt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82978" y="2887057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20+40=</a:t>
            </a:r>
            <a:endParaRPr lang="zh-CN" altLang="en-US" sz="3600" dirty="0">
              <a:latin typeface="+mn-lt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752731" y="2887057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90</a:t>
            </a:r>
            <a:r>
              <a:rPr lang="en-US" altLang="zh-CN" sz="3600" b="1" dirty="0">
                <a:latin typeface="+mj-ea"/>
                <a:ea typeface="+mj-ea"/>
              </a:rPr>
              <a:t>-</a:t>
            </a:r>
            <a:r>
              <a:rPr lang="en-US" altLang="zh-CN" sz="3600" b="1" dirty="0">
                <a:latin typeface="+mn-lt"/>
                <a:ea typeface="+mj-ea"/>
              </a:rPr>
              <a:t>60=</a:t>
            </a:r>
            <a:endParaRPr lang="zh-CN" altLang="en-US" sz="3600" dirty="0">
              <a:latin typeface="+mn-lt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826203" y="2017431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90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283344" y="2017431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40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58479" y="2017431"/>
            <a:ext cx="1201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213791" y="2017431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30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826203" y="2887057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50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476975" y="2887057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30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769883" y="2887057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60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213791" y="2887056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30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67407" y="3704559"/>
            <a:ext cx="9446383" cy="2084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latin typeface="+mn-lt"/>
                <a:ea typeface="+mj-ea"/>
              </a:rPr>
              <a:t>2.</a:t>
            </a:r>
            <a:r>
              <a:rPr lang="zh-CN" altLang="en-US" sz="3600" b="1" dirty="0">
                <a:latin typeface="+mn-lt"/>
                <a:ea typeface="+mj-ea"/>
              </a:rPr>
              <a:t>填一填</a:t>
            </a:r>
            <a:endParaRPr lang="en-US" altLang="zh-CN" sz="3600" b="1" dirty="0">
              <a:latin typeface="+mn-lt"/>
              <a:ea typeface="+mj-ea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latin typeface="+mn-lt"/>
                <a:ea typeface="+mj-ea"/>
              </a:rPr>
              <a:t>（</a:t>
            </a:r>
            <a:r>
              <a:rPr lang="en-US" altLang="zh-CN" sz="3600" b="1" dirty="0">
                <a:latin typeface="+mn-lt"/>
                <a:ea typeface="+mj-ea"/>
              </a:rPr>
              <a:t>1</a:t>
            </a:r>
            <a:r>
              <a:rPr lang="zh-CN" altLang="en-US" sz="3600" b="1" dirty="0">
                <a:latin typeface="+mn-lt"/>
                <a:ea typeface="+mj-ea"/>
              </a:rPr>
              <a:t>）</a:t>
            </a:r>
            <a:r>
              <a:rPr lang="en-US" altLang="zh-CN" sz="3600" b="1" dirty="0">
                <a:latin typeface="+mn-lt"/>
                <a:ea typeface="+mj-ea"/>
              </a:rPr>
              <a:t>3500</a:t>
            </a:r>
            <a:r>
              <a:rPr lang="zh-CN" altLang="en-US" sz="3600" b="1" dirty="0">
                <a:latin typeface="+mn-lt"/>
                <a:ea typeface="+mj-ea"/>
              </a:rPr>
              <a:t>里面有</a:t>
            </a:r>
            <a:r>
              <a:rPr lang="en-US" altLang="zh-CN" sz="3600" b="1" dirty="0">
                <a:latin typeface="+mj-ea"/>
                <a:ea typeface="+mj-ea"/>
              </a:rPr>
              <a:t>(    )</a:t>
            </a:r>
            <a:r>
              <a:rPr lang="zh-CN" altLang="en-US" sz="3600" b="1" dirty="0">
                <a:latin typeface="+mn-lt"/>
                <a:ea typeface="+mj-ea"/>
              </a:rPr>
              <a:t>个百。</a:t>
            </a:r>
            <a:endParaRPr lang="en-US" altLang="zh-CN" sz="3600" b="1" dirty="0">
              <a:latin typeface="+mn-lt"/>
              <a:ea typeface="+mj-ea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latin typeface="+mn-lt"/>
                <a:ea typeface="+mj-ea"/>
              </a:rPr>
              <a:t>（</a:t>
            </a:r>
            <a:r>
              <a:rPr lang="en-US" altLang="zh-CN" sz="3600" b="1" dirty="0">
                <a:latin typeface="+mn-lt"/>
                <a:ea typeface="+mj-ea"/>
              </a:rPr>
              <a:t>2</a:t>
            </a:r>
            <a:r>
              <a:rPr lang="zh-CN" altLang="en-US" sz="3600" b="1" dirty="0">
                <a:latin typeface="+mn-lt"/>
                <a:ea typeface="+mj-ea"/>
              </a:rPr>
              <a:t>）</a:t>
            </a:r>
            <a:r>
              <a:rPr lang="en-US" altLang="zh-CN" sz="3600" b="1" dirty="0">
                <a:latin typeface="+mn-lt"/>
                <a:ea typeface="+mj-ea"/>
              </a:rPr>
              <a:t>150</a:t>
            </a:r>
            <a:r>
              <a:rPr lang="zh-CN" altLang="en-US" sz="3600" b="1" dirty="0">
                <a:latin typeface="+mn-lt"/>
                <a:ea typeface="+mj-ea"/>
              </a:rPr>
              <a:t>里面有</a:t>
            </a:r>
            <a:r>
              <a:rPr lang="en-US" altLang="zh-CN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    )</a:t>
            </a:r>
            <a:r>
              <a:rPr lang="zh-CN" altLang="en-US" sz="3600" b="1" dirty="0">
                <a:latin typeface="+mn-lt"/>
                <a:ea typeface="+mj-ea"/>
              </a:rPr>
              <a:t>个十。 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640540" y="4395741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35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419248" y="5064498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15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5" grpId="0"/>
      <p:bldP spid="29" grpId="0"/>
      <p:bldP spid="31" grpId="0"/>
      <p:bldP spid="34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67406" y="1250589"/>
            <a:ext cx="810259" cy="810259"/>
          </a:xfrm>
          <a:prstGeom prst="ellipse">
            <a:avLst/>
          </a:prstGeom>
          <a:noFill/>
          <a:ln w="57150">
            <a:solidFill>
              <a:srgbClr val="037F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7036" y="1332553"/>
            <a:ext cx="830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37FB7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700669" y="4788441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n-lt"/>
                <a:ea typeface="+mn-ea"/>
              </a:rPr>
              <a:t>1000</a:t>
            </a:r>
            <a:r>
              <a:rPr lang="zh-CN" altLang="en-US" sz="3200" b="1" dirty="0">
                <a:latin typeface="+mn-lt"/>
                <a:ea typeface="+mn-ea"/>
              </a:rPr>
              <a:t>元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691133" y="4788441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n-lt"/>
                <a:ea typeface="+mn-ea"/>
              </a:rPr>
              <a:t>2000</a:t>
            </a:r>
            <a:r>
              <a:rPr lang="zh-CN" altLang="en-US" sz="3200" b="1" dirty="0">
                <a:latin typeface="+mn-lt"/>
                <a:ea typeface="+mn-ea"/>
              </a:rPr>
              <a:t>元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75932" y="5525447"/>
            <a:ext cx="8890754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33CC"/>
                </a:solidFill>
                <a:effectLst/>
                <a:latin typeface="+mj-ea"/>
                <a:ea typeface="+mj-ea"/>
              </a:rPr>
              <a:t>你能根据题中</a:t>
            </a:r>
            <a:r>
              <a:rPr lang="zh-CN" altLang="en-US" sz="3600" b="1" dirty="0">
                <a:solidFill>
                  <a:srgbClr val="3333CC"/>
                </a:solidFill>
                <a:effectLst/>
                <a:latin typeface="+mj-ea"/>
                <a:ea typeface="+mj-ea"/>
              </a:rPr>
              <a:t>的信息提出数学问题吗？</a:t>
            </a:r>
            <a:endParaRPr lang="zh-CN" altLang="en-US" sz="3600" b="1" dirty="0">
              <a:solidFill>
                <a:srgbClr val="3333CC"/>
              </a:solidFill>
              <a:effectLst/>
              <a:latin typeface="+mj-ea"/>
              <a:ea typeface="+mj-ea"/>
            </a:endParaRPr>
          </a:p>
        </p:txBody>
      </p:sp>
      <p:pic>
        <p:nvPicPr>
          <p:cNvPr id="6" name="Picture 3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" b="94"/>
          <a:stretch>
            <a:fillRect/>
          </a:stretch>
        </p:blipFill>
        <p:spPr bwMode="auto">
          <a:xfrm>
            <a:off x="3503712" y="1114272"/>
            <a:ext cx="4968552" cy="3674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767408" y="980728"/>
            <a:ext cx="11017224" cy="66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+mn-lt"/>
                <a:ea typeface="+mn-ea"/>
              </a:rPr>
              <a:t>（</a:t>
            </a:r>
            <a:r>
              <a:rPr lang="en-US" altLang="zh-CN" sz="3600" b="1" dirty="0">
                <a:latin typeface="+mn-lt"/>
                <a:ea typeface="+mn-ea"/>
              </a:rPr>
              <a:t>1</a:t>
            </a:r>
            <a:r>
              <a:rPr lang="zh-CN" altLang="en-US" sz="3600" b="1" dirty="0">
                <a:latin typeface="+mn-lt"/>
                <a:ea typeface="+mn-ea"/>
              </a:rPr>
              <a:t>）爷爷要买右边的两种电器，一共要花多少钱？</a:t>
            </a:r>
            <a:endParaRPr lang="en-US" altLang="zh-CN" sz="3600" b="1" dirty="0"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67408" y="2492896"/>
            <a:ext cx="6696744" cy="66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buFont typeface="Arial" panose="020B0604020202020204" pitchFamily="34" charset="0"/>
              <a:buNone/>
              <a:defRPr sz="3600" b="1">
                <a:latin typeface="+mn-lt"/>
                <a:ea typeface="+mn-ea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）冰箱比电视贵多少钱？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6930" y="2132856"/>
            <a:ext cx="4533600" cy="405142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文本框 8"/>
          <p:cNvSpPr txBox="1"/>
          <p:nvPr/>
        </p:nvSpPr>
        <p:spPr>
          <a:xfrm>
            <a:off x="2639616" y="1747969"/>
            <a:ext cx="3053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1000 + 2000</a:t>
            </a:r>
            <a:endParaRPr lang="en-US" altLang="zh-CN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639616" y="3260137"/>
            <a:ext cx="3053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2000 </a:t>
            </a:r>
            <a:r>
              <a:rPr lang="en-US" altLang="zh-CN" sz="3600" b="1" dirty="0">
                <a:solidFill>
                  <a:srgbClr val="FF0000"/>
                </a:solidFill>
                <a:latin typeface="+mj-ea"/>
                <a:ea typeface="+mj-ea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 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1000</a:t>
            </a:r>
            <a:endParaRPr lang="en-US" altLang="zh-CN" sz="3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1470" y="4293096"/>
            <a:ext cx="1903074" cy="2045185"/>
          </a:xfrm>
          <a:prstGeom prst="rect">
            <a:avLst/>
          </a:prstGeom>
        </p:spPr>
      </p:pic>
      <p:sp>
        <p:nvSpPr>
          <p:cNvPr id="12" name="圆角矩形标注 5"/>
          <p:cNvSpPr/>
          <p:nvPr/>
        </p:nvSpPr>
        <p:spPr bwMode="auto">
          <a:xfrm>
            <a:off x="2584544" y="4291676"/>
            <a:ext cx="2874815" cy="646331"/>
          </a:xfrm>
          <a:prstGeom prst="wedgeRoundRectCallout">
            <a:avLst>
              <a:gd name="adj1" fmla="val -61189"/>
              <a:gd name="adj2" fmla="val 3298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怎样计算呢？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767408" y="500991"/>
            <a:ext cx="11017224" cy="66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+mn-lt"/>
                <a:ea typeface="+mn-ea"/>
              </a:rPr>
              <a:t>（</a:t>
            </a:r>
            <a:r>
              <a:rPr lang="en-US" altLang="zh-CN" sz="3600" b="1" dirty="0">
                <a:latin typeface="+mn-lt"/>
                <a:ea typeface="+mn-ea"/>
              </a:rPr>
              <a:t>1</a:t>
            </a:r>
            <a:r>
              <a:rPr lang="zh-CN" altLang="en-US" sz="3600" b="1" dirty="0">
                <a:latin typeface="+mn-lt"/>
                <a:ea typeface="+mn-ea"/>
              </a:rPr>
              <a:t>）爷爷要买右边的两种电器，一共要花多少钱？</a:t>
            </a:r>
            <a:endParaRPr lang="en-US" altLang="zh-CN" sz="3600" b="1" dirty="0">
              <a:latin typeface="+mn-lt"/>
              <a:ea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639616" y="1251111"/>
            <a:ext cx="3053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1000 + 2000</a:t>
            </a:r>
            <a:endParaRPr lang="zh-CN" altLang="en-US" sz="3600" b="1" dirty="0">
              <a:latin typeface="+mn-lt"/>
            </a:endParaRPr>
          </a:p>
        </p:txBody>
      </p:sp>
      <p:cxnSp>
        <p:nvCxnSpPr>
          <p:cNvPr id="46" name="直接箭头连接符 45"/>
          <p:cNvCxnSpPr/>
          <p:nvPr/>
        </p:nvCxnSpPr>
        <p:spPr>
          <a:xfrm>
            <a:off x="3215680" y="1780014"/>
            <a:ext cx="0" cy="602652"/>
          </a:xfrm>
          <a:prstGeom prst="straightConnector1">
            <a:avLst/>
          </a:prstGeom>
          <a:ln w="28575">
            <a:solidFill>
              <a:srgbClr val="F00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2299233" y="2444222"/>
            <a:ext cx="14401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1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j-ea"/>
              </a:rPr>
              <a:t>个千</a:t>
            </a:r>
            <a:endParaRPr lang="zh-CN" altLang="en-US" sz="3200" b="1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cxnSp>
        <p:nvCxnSpPr>
          <p:cNvPr id="48" name="直接箭头连接符 47"/>
          <p:cNvCxnSpPr/>
          <p:nvPr/>
        </p:nvCxnSpPr>
        <p:spPr>
          <a:xfrm>
            <a:off x="4367808" y="1780014"/>
            <a:ext cx="0" cy="602652"/>
          </a:xfrm>
          <a:prstGeom prst="straightConnector1">
            <a:avLst/>
          </a:prstGeom>
          <a:ln w="28575">
            <a:solidFill>
              <a:srgbClr val="F00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4042417" y="2444222"/>
            <a:ext cx="14401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2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j-ea"/>
              </a:rPr>
              <a:t>个千</a:t>
            </a:r>
            <a:endParaRPr lang="zh-CN" altLang="en-US" sz="3200" b="1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667705" y="2444222"/>
            <a:ext cx="720080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/>
              </a:rPr>
              <a:t>+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5195900" y="2444222"/>
            <a:ext cx="18002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  <a:ea typeface="+mj-ea"/>
              </a:rPr>
              <a:t>=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 3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j-ea"/>
              </a:rPr>
              <a:t>个千</a:t>
            </a:r>
            <a:endParaRPr lang="zh-CN" altLang="en-US" sz="3200" b="1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cxnSp>
        <p:nvCxnSpPr>
          <p:cNvPr id="52" name="直接箭头连接符 51"/>
          <p:cNvCxnSpPr/>
          <p:nvPr/>
        </p:nvCxnSpPr>
        <p:spPr>
          <a:xfrm flipV="1">
            <a:off x="5879976" y="1780014"/>
            <a:ext cx="0" cy="602652"/>
          </a:xfrm>
          <a:prstGeom prst="straightConnector1">
            <a:avLst/>
          </a:prstGeom>
          <a:ln w="28575">
            <a:solidFill>
              <a:srgbClr val="F00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/>
          <p:cNvSpPr txBox="1"/>
          <p:nvPr/>
        </p:nvSpPr>
        <p:spPr>
          <a:xfrm>
            <a:off x="5087888" y="1251111"/>
            <a:ext cx="305377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= 3000</a:t>
            </a:r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（元）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54" name="矩形: 圆角 53"/>
          <p:cNvSpPr/>
          <p:nvPr/>
        </p:nvSpPr>
        <p:spPr>
          <a:xfrm>
            <a:off x="7804215" y="2360351"/>
            <a:ext cx="2520280" cy="66864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/>
              <a:t>数的组成</a:t>
            </a:r>
            <a:endParaRPr lang="zh-CN" altLang="en-US" sz="3600" b="1" dirty="0"/>
          </a:p>
        </p:txBody>
      </p:sp>
      <p:sp>
        <p:nvSpPr>
          <p:cNvPr id="37" name="文本框 36"/>
          <p:cNvSpPr txBox="1"/>
          <p:nvPr/>
        </p:nvSpPr>
        <p:spPr>
          <a:xfrm>
            <a:off x="1415480" y="3315591"/>
            <a:ext cx="1743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b="1" dirty="0">
                <a:latin typeface="+mn-lt"/>
                <a:ea typeface="+mj-ea"/>
              </a:rPr>
              <a:t>1+2=3</a:t>
            </a:r>
            <a:endParaRPr lang="zh-CN" altLang="en-US" sz="3200" dirty="0">
              <a:latin typeface="+mn-lt"/>
              <a:ea typeface="+mj-ea"/>
            </a:endParaRPr>
          </a:p>
        </p:txBody>
      </p:sp>
      <p:cxnSp>
        <p:nvCxnSpPr>
          <p:cNvPr id="38" name="直接箭头连接符 37"/>
          <p:cNvCxnSpPr/>
          <p:nvPr/>
        </p:nvCxnSpPr>
        <p:spPr>
          <a:xfrm>
            <a:off x="3232535" y="3607978"/>
            <a:ext cx="970753" cy="0"/>
          </a:xfrm>
          <a:prstGeom prst="straightConnector1">
            <a:avLst/>
          </a:prstGeom>
          <a:ln w="28575">
            <a:solidFill>
              <a:srgbClr val="F00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4277159" y="3315591"/>
            <a:ext cx="3659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  <a:ea typeface="+mj-ea"/>
              </a:rPr>
              <a:t>1000+2000=3000</a:t>
            </a:r>
            <a:endParaRPr lang="zh-CN" altLang="en-US" sz="3200" dirty="0">
              <a:latin typeface="+mn-lt"/>
              <a:ea typeface="+mj-ea"/>
            </a:endParaRPr>
          </a:p>
        </p:txBody>
      </p:sp>
      <p:sp>
        <p:nvSpPr>
          <p:cNvPr id="40" name="矩形: 圆角 39"/>
          <p:cNvSpPr/>
          <p:nvPr/>
        </p:nvSpPr>
        <p:spPr>
          <a:xfrm>
            <a:off x="7804215" y="3231638"/>
            <a:ext cx="1388129" cy="66864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/>
              <a:t>推算</a:t>
            </a:r>
            <a:endParaRPr lang="zh-CN" altLang="en-US" sz="3600" b="1" dirty="0"/>
          </a:p>
        </p:txBody>
      </p:sp>
      <p:grpSp>
        <p:nvGrpSpPr>
          <p:cNvPr id="41" name="组合 40"/>
          <p:cNvGrpSpPr/>
          <p:nvPr/>
        </p:nvGrpSpPr>
        <p:grpSpPr>
          <a:xfrm>
            <a:off x="2996252" y="4092769"/>
            <a:ext cx="3532489" cy="2057752"/>
            <a:chOff x="595646" y="3068960"/>
            <a:chExt cx="3532489" cy="2057752"/>
          </a:xfrm>
        </p:grpSpPr>
        <p:sp>
          <p:nvSpPr>
            <p:cNvPr id="42" name="矩形 41"/>
            <p:cNvSpPr/>
            <p:nvPr/>
          </p:nvSpPr>
          <p:spPr>
            <a:xfrm>
              <a:off x="37522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045664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2339031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16323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925765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34221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个位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2715545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十位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2008912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百位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13022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千位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595646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万位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63" name="矩形: 圆角 62"/>
          <p:cNvSpPr/>
          <p:nvPr/>
        </p:nvSpPr>
        <p:spPr>
          <a:xfrm>
            <a:off x="3890515" y="5624862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3890515" y="5319177"/>
            <a:ext cx="330696" cy="303413"/>
            <a:chOff x="3890515" y="5607209"/>
            <a:chExt cx="330696" cy="303413"/>
          </a:xfrm>
        </p:grpSpPr>
        <p:sp>
          <p:nvSpPr>
            <p:cNvPr id="65" name="矩形: 圆角 64"/>
            <p:cNvSpPr/>
            <p:nvPr/>
          </p:nvSpPr>
          <p:spPr>
            <a:xfrm>
              <a:off x="3890515" y="5758344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: 圆角 65"/>
            <p:cNvSpPr/>
            <p:nvPr/>
          </p:nvSpPr>
          <p:spPr>
            <a:xfrm>
              <a:off x="3890515" y="5607209"/>
              <a:ext cx="330696" cy="152278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矩形: 圆角 67"/>
          <p:cNvSpPr/>
          <p:nvPr/>
        </p:nvSpPr>
        <p:spPr>
          <a:xfrm>
            <a:off x="987769" y="4120558"/>
            <a:ext cx="1820177" cy="66864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/>
              <a:t>拨算珠</a:t>
            </a:r>
            <a:endParaRPr lang="zh-CN" alt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0" grpId="0"/>
      <p:bldP spid="51" grpId="0"/>
      <p:bldP spid="53" grpId="0"/>
      <p:bldP spid="54" grpId="0" animBg="1"/>
      <p:bldP spid="37" grpId="0"/>
      <p:bldP spid="39" grpId="0"/>
      <p:bldP spid="40" grpId="0" animBg="1"/>
      <p:bldP spid="63" grpId="0" animBg="1"/>
      <p:bldP spid="6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767408" y="500991"/>
            <a:ext cx="11017224" cy="66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+mn-lt"/>
                <a:ea typeface="+mn-ea"/>
              </a:rPr>
              <a:t>（</a:t>
            </a:r>
            <a:r>
              <a:rPr lang="en-US" altLang="zh-CN" sz="3600" b="1" dirty="0">
                <a:latin typeface="+mn-lt"/>
                <a:ea typeface="+mn-ea"/>
              </a:rPr>
              <a:t>2</a:t>
            </a:r>
            <a:r>
              <a:rPr lang="zh-CN" altLang="en-US" sz="3600" b="1" dirty="0">
                <a:latin typeface="+mn-lt"/>
                <a:ea typeface="+mn-ea"/>
              </a:rPr>
              <a:t>）冰箱比电视贵多少钱？</a:t>
            </a:r>
            <a:endParaRPr lang="en-US" altLang="zh-CN" sz="3600" b="1" dirty="0">
              <a:latin typeface="+mn-lt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39616" y="1253383"/>
            <a:ext cx="3053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2000 </a:t>
            </a:r>
            <a:r>
              <a:rPr lang="en-US" altLang="zh-CN" sz="3600" b="1" dirty="0">
                <a:latin typeface="+mj-ea"/>
                <a:ea typeface="+mj-ea"/>
              </a:rPr>
              <a:t>-</a:t>
            </a:r>
            <a:r>
              <a:rPr lang="en-US" altLang="zh-CN" sz="3600" b="1" dirty="0">
                <a:latin typeface="+mn-lt"/>
              </a:rPr>
              <a:t> 1000</a:t>
            </a:r>
            <a:endParaRPr lang="zh-CN" altLang="en-US" sz="3600" b="1" dirty="0">
              <a:latin typeface="+mn-lt"/>
            </a:endParaRPr>
          </a:p>
        </p:txBody>
      </p:sp>
      <p:cxnSp>
        <p:nvCxnSpPr>
          <p:cNvPr id="4" name="直接箭头连接符 3"/>
          <p:cNvCxnSpPr/>
          <p:nvPr/>
        </p:nvCxnSpPr>
        <p:spPr>
          <a:xfrm>
            <a:off x="3215680" y="1782286"/>
            <a:ext cx="0" cy="602652"/>
          </a:xfrm>
          <a:prstGeom prst="straightConnector1">
            <a:avLst/>
          </a:prstGeom>
          <a:ln w="28575">
            <a:solidFill>
              <a:srgbClr val="F00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299233" y="2446494"/>
            <a:ext cx="14401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2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j-ea"/>
              </a:rPr>
              <a:t>个千</a:t>
            </a:r>
            <a:endParaRPr lang="zh-CN" altLang="en-US" sz="3200" b="1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>
            <a:off x="4367808" y="1782286"/>
            <a:ext cx="0" cy="602652"/>
          </a:xfrm>
          <a:prstGeom prst="straightConnector1">
            <a:avLst/>
          </a:prstGeom>
          <a:ln w="28575">
            <a:solidFill>
              <a:srgbClr val="F00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4042417" y="2446494"/>
            <a:ext cx="14401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1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j-ea"/>
              </a:rPr>
              <a:t>个千</a:t>
            </a:r>
            <a:endParaRPr lang="zh-CN" altLang="en-US" sz="3200" b="1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667705" y="2446494"/>
            <a:ext cx="720080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-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95900" y="2446494"/>
            <a:ext cx="18002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  <a:ea typeface="+mj-ea"/>
              </a:rPr>
              <a:t>=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 1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j-ea"/>
              </a:rPr>
              <a:t>个千</a:t>
            </a:r>
            <a:endParaRPr lang="zh-CN" altLang="en-US" sz="3200" b="1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V="1">
            <a:off x="5879976" y="1782286"/>
            <a:ext cx="0" cy="602652"/>
          </a:xfrm>
          <a:prstGeom prst="straightConnector1">
            <a:avLst/>
          </a:prstGeom>
          <a:ln w="28575">
            <a:solidFill>
              <a:srgbClr val="F00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5087888" y="1253383"/>
            <a:ext cx="305377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= 1000</a:t>
            </a:r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（元）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7804215" y="2362623"/>
            <a:ext cx="2520280" cy="66864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/>
              <a:t>数的组成</a:t>
            </a:r>
            <a:endParaRPr lang="zh-CN" altLang="en-US" sz="3600" b="1" dirty="0"/>
          </a:p>
        </p:txBody>
      </p:sp>
      <p:sp>
        <p:nvSpPr>
          <p:cNvPr id="13" name="文本框 12"/>
          <p:cNvSpPr txBox="1"/>
          <p:nvPr/>
        </p:nvSpPr>
        <p:spPr>
          <a:xfrm>
            <a:off x="1415480" y="3243808"/>
            <a:ext cx="1743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b="1" dirty="0">
                <a:latin typeface="+mn-lt"/>
                <a:ea typeface="+mj-ea"/>
              </a:rPr>
              <a:t>2</a:t>
            </a:r>
            <a:r>
              <a:rPr lang="en-US" altLang="zh-CN" sz="3200" b="1" dirty="0">
                <a:latin typeface="+mj-ea"/>
                <a:ea typeface="+mj-ea"/>
              </a:rPr>
              <a:t>-</a:t>
            </a:r>
            <a:r>
              <a:rPr lang="en-US" altLang="zh-CN" sz="3200" b="1" dirty="0">
                <a:latin typeface="+mn-lt"/>
                <a:ea typeface="+mj-ea"/>
              </a:rPr>
              <a:t>1=1</a:t>
            </a:r>
            <a:endParaRPr lang="zh-CN" altLang="en-US" sz="3200" dirty="0">
              <a:latin typeface="+mn-lt"/>
              <a:ea typeface="+mj-ea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3232535" y="3536195"/>
            <a:ext cx="970753" cy="0"/>
          </a:xfrm>
          <a:prstGeom prst="straightConnector1">
            <a:avLst/>
          </a:prstGeom>
          <a:ln w="28575">
            <a:solidFill>
              <a:srgbClr val="F00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4277159" y="3243808"/>
            <a:ext cx="365922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  <a:ea typeface="+mj-ea"/>
              </a:rPr>
              <a:t>2000</a:t>
            </a:r>
            <a:r>
              <a:rPr lang="en-US" altLang="zh-CN" sz="3200" b="1" dirty="0">
                <a:latin typeface="+mj-ea"/>
                <a:ea typeface="+mj-ea"/>
              </a:rPr>
              <a:t>-</a:t>
            </a:r>
            <a:r>
              <a:rPr lang="en-US" altLang="zh-CN" sz="3200" b="1" dirty="0">
                <a:latin typeface="+mn-lt"/>
                <a:ea typeface="+mj-ea"/>
              </a:rPr>
              <a:t>1000=1000</a:t>
            </a:r>
            <a:endParaRPr lang="zh-CN" altLang="en-US" sz="3200" dirty="0">
              <a:latin typeface="+mn-lt"/>
              <a:ea typeface="+mj-ea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7804215" y="3159855"/>
            <a:ext cx="1388129" cy="66864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/>
              <a:t>推算</a:t>
            </a:r>
            <a:endParaRPr lang="zh-CN" altLang="en-US" sz="3600" b="1" dirty="0"/>
          </a:p>
        </p:txBody>
      </p:sp>
      <p:grpSp>
        <p:nvGrpSpPr>
          <p:cNvPr id="17" name="组合 16"/>
          <p:cNvGrpSpPr/>
          <p:nvPr/>
        </p:nvGrpSpPr>
        <p:grpSpPr>
          <a:xfrm>
            <a:off x="2160900" y="4036254"/>
            <a:ext cx="3532489" cy="2057752"/>
            <a:chOff x="595646" y="3068960"/>
            <a:chExt cx="3532489" cy="2057752"/>
          </a:xfrm>
        </p:grpSpPr>
        <p:sp>
          <p:nvSpPr>
            <p:cNvPr id="18" name="矩形 17"/>
            <p:cNvSpPr/>
            <p:nvPr/>
          </p:nvSpPr>
          <p:spPr>
            <a:xfrm>
              <a:off x="37522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3045664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2339031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16323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925765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4221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个位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715545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十位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2008912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百位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3022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千位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95646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万位</a:t>
              </a:r>
              <a:endParaRPr lang="zh-CN" altLang="en-US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8" name="矩形: 圆角 27"/>
          <p:cNvSpPr/>
          <p:nvPr/>
        </p:nvSpPr>
        <p:spPr>
          <a:xfrm>
            <a:off x="3055163" y="5568347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: 圆角 29"/>
          <p:cNvSpPr/>
          <p:nvPr/>
        </p:nvSpPr>
        <p:spPr>
          <a:xfrm>
            <a:off x="3055163" y="5413797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: 圆角 31"/>
          <p:cNvSpPr/>
          <p:nvPr/>
        </p:nvSpPr>
        <p:spPr>
          <a:xfrm>
            <a:off x="510901" y="3921952"/>
            <a:ext cx="1820177" cy="66864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/>
              <a:t>拨算珠</a:t>
            </a:r>
            <a:endParaRPr lang="zh-CN" altLang="en-US" sz="3600" b="1" dirty="0"/>
          </a:p>
        </p:txBody>
      </p:sp>
      <p:grpSp>
        <p:nvGrpSpPr>
          <p:cNvPr id="42" name="组合 41"/>
          <p:cNvGrpSpPr/>
          <p:nvPr/>
        </p:nvGrpSpPr>
        <p:grpSpPr>
          <a:xfrm>
            <a:off x="6996100" y="4708511"/>
            <a:ext cx="3753854" cy="1744825"/>
            <a:chOff x="5879975" y="4320072"/>
            <a:chExt cx="3753854" cy="1744825"/>
          </a:xfrm>
        </p:grpSpPr>
        <p:sp>
          <p:nvSpPr>
            <p:cNvPr id="39" name="矩形: 圆角 38"/>
            <p:cNvSpPr/>
            <p:nvPr/>
          </p:nvSpPr>
          <p:spPr>
            <a:xfrm>
              <a:off x="5879975" y="4320072"/>
              <a:ext cx="3273355" cy="1744825"/>
            </a:xfrm>
            <a:prstGeom prst="roundRect">
              <a:avLst>
                <a:gd name="adj" fmla="val 1149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5974601" y="4375279"/>
              <a:ext cx="3659228" cy="1634475"/>
              <a:chOff x="5974601" y="4375279"/>
              <a:chExt cx="3659228" cy="1634475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5974601" y="4375279"/>
                <a:ext cx="365922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+mn-lt"/>
                    <a:ea typeface="+mj-ea"/>
                  </a:rPr>
                  <a:t>1000+1000=</a:t>
                </a:r>
                <a:r>
                  <a:rPr lang="en-US" altLang="zh-CN" sz="3200" b="1" dirty="0">
                    <a:solidFill>
                      <a:srgbClr val="F00C08"/>
                    </a:solidFill>
                    <a:latin typeface="+mn-lt"/>
                    <a:ea typeface="+mj-ea"/>
                  </a:rPr>
                  <a:t>2000</a:t>
                </a:r>
                <a:endParaRPr lang="zh-CN" altLang="en-US" sz="3200" dirty="0">
                  <a:solidFill>
                    <a:srgbClr val="F00C08"/>
                  </a:solidFill>
                  <a:latin typeface="+mn-lt"/>
                  <a:ea typeface="+mj-ea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5974601" y="5424979"/>
                <a:ext cx="365922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b="1" dirty="0">
                    <a:latin typeface="+mn-lt"/>
                    <a:ea typeface="+mj-ea"/>
                  </a:rPr>
                  <a:t>2000</a:t>
                </a:r>
                <a:r>
                  <a:rPr lang="en-US" altLang="zh-CN" sz="3200" b="1" dirty="0">
                    <a:latin typeface="+mj-ea"/>
                    <a:ea typeface="+mj-ea"/>
                  </a:rPr>
                  <a:t>-</a:t>
                </a:r>
                <a:r>
                  <a:rPr lang="en-US" altLang="zh-CN" sz="3200" b="1" dirty="0">
                    <a:latin typeface="+mn-lt"/>
                    <a:ea typeface="+mj-ea"/>
                  </a:rPr>
                  <a:t>1000=1000</a:t>
                </a:r>
                <a:endParaRPr lang="zh-CN" altLang="en-US" sz="3200" dirty="0">
                  <a:latin typeface="+mn-lt"/>
                  <a:ea typeface="+mj-ea"/>
                </a:endParaRPr>
              </a:p>
            </p:txBody>
          </p:sp>
        </p:grpSp>
        <p:sp>
          <p:nvSpPr>
            <p:cNvPr id="41" name="箭头: 下 40"/>
            <p:cNvSpPr/>
            <p:nvPr/>
          </p:nvSpPr>
          <p:spPr>
            <a:xfrm>
              <a:off x="7273045" y="4960054"/>
              <a:ext cx="288032" cy="495046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矩形: 圆角 42"/>
          <p:cNvSpPr/>
          <p:nvPr/>
        </p:nvSpPr>
        <p:spPr>
          <a:xfrm>
            <a:off x="7273046" y="3921952"/>
            <a:ext cx="2520280" cy="66864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/>
              <a:t>想</a:t>
            </a:r>
            <a:r>
              <a:rPr lang="zh-CN" altLang="en-US" sz="3600" b="1" dirty="0"/>
              <a:t>加算减</a:t>
            </a:r>
            <a:endParaRPr lang="zh-CN" alt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1" grpId="0"/>
      <p:bldP spid="12" grpId="0" animBg="1"/>
      <p:bldP spid="13" grpId="0"/>
      <p:bldP spid="15" grpId="0"/>
      <p:bldP spid="16" grpId="0" animBg="1"/>
      <p:bldP spid="28" grpId="0" animBg="1"/>
      <p:bldP spid="30" grpId="0" animBg="1"/>
      <p:bldP spid="30" grpId="1" animBg="1"/>
      <p:bldP spid="32" grpId="0" animBg="1"/>
      <p:bldP spid="4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1271464" y="1196752"/>
            <a:ext cx="25922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4000" b="1" dirty="0">
                <a:latin typeface="+mn-ea"/>
                <a:ea typeface="+mn-ea"/>
              </a:rPr>
              <a:t>口算。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63552" y="2204864"/>
            <a:ext cx="2592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200+400=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84032" y="2204864"/>
            <a:ext cx="2592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600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-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400=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63552" y="3573016"/>
            <a:ext cx="3312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3000+6000=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84032" y="3573016"/>
            <a:ext cx="3312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9000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j-ea"/>
                <a:ea typeface="+mj-ea"/>
              </a:rPr>
              <a:t>-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3000=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29053" y="2204863"/>
            <a:ext cx="1253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600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349533" y="2204863"/>
            <a:ext cx="1253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200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61101" y="3573016"/>
            <a:ext cx="1418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9000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781581" y="3573016"/>
            <a:ext cx="1418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6000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667406" y="727844"/>
            <a:ext cx="810259" cy="810259"/>
          </a:xfrm>
          <a:prstGeom prst="ellipse">
            <a:avLst/>
          </a:prstGeom>
          <a:noFill/>
          <a:ln w="57150">
            <a:solidFill>
              <a:srgbClr val="037F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57036" y="809808"/>
            <a:ext cx="830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37FB7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59496" y="809808"/>
            <a:ext cx="9965098" cy="643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计算下面的算式，怎样想？</a:t>
            </a:r>
            <a:endParaRPr lang="zh-CN" altLang="en-US" sz="3600" b="1" dirty="0">
              <a:solidFill>
                <a:srgbClr val="231F20"/>
              </a:solidFill>
              <a:effectLst/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59496" y="1557064"/>
            <a:ext cx="3816424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（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）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80+50=</a:t>
            </a:r>
            <a:endParaRPr lang="zh-CN" altLang="en-US" sz="3600" b="1" dirty="0">
              <a:solidFill>
                <a:srgbClr val="231F20"/>
              </a:solidFill>
              <a:effectLst/>
              <a:latin typeface="+mn-lt"/>
              <a:ea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77" y="2844187"/>
            <a:ext cx="1665775" cy="1735057"/>
          </a:xfrm>
          <a:prstGeom prst="rect">
            <a:avLst/>
          </a:prstGeom>
        </p:spPr>
      </p:pic>
      <p:sp>
        <p:nvSpPr>
          <p:cNvPr id="7" name="圆角矩形标注 5"/>
          <p:cNvSpPr/>
          <p:nvPr/>
        </p:nvSpPr>
        <p:spPr bwMode="auto">
          <a:xfrm>
            <a:off x="2855640" y="3078220"/>
            <a:ext cx="3816425" cy="1266989"/>
          </a:xfrm>
          <a:prstGeom prst="wedgeRoundRectCallout">
            <a:avLst>
              <a:gd name="adj1" fmla="val -60996"/>
              <a:gd name="adj2" fmla="val 1198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8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个十加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个十是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13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个十，就是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130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28448" y="2708920"/>
            <a:ext cx="1320749" cy="1870324"/>
          </a:xfrm>
          <a:prstGeom prst="rect">
            <a:avLst/>
          </a:prstGeom>
        </p:spPr>
      </p:pic>
      <p:sp>
        <p:nvSpPr>
          <p:cNvPr id="9" name="圆角矩形标注 5"/>
          <p:cNvSpPr/>
          <p:nvPr/>
        </p:nvSpPr>
        <p:spPr bwMode="auto">
          <a:xfrm>
            <a:off x="6960096" y="3078220"/>
            <a:ext cx="2611713" cy="1266989"/>
          </a:xfrm>
          <a:prstGeom prst="wedgeRoundRectCallout">
            <a:avLst>
              <a:gd name="adj1" fmla="val 67401"/>
              <a:gd name="adj2" fmla="val 712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8+5=13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80+50=130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663000" y="2248023"/>
            <a:ext cx="3816424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130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-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50=</a:t>
            </a:r>
            <a:endParaRPr lang="zh-CN" altLang="en-US" sz="3600" b="1" dirty="0">
              <a:solidFill>
                <a:srgbClr val="231F20"/>
              </a:solidFill>
              <a:effectLst/>
              <a:latin typeface="+mn-lt"/>
              <a:ea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161944" y="1579378"/>
            <a:ext cx="12961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130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13" name="圆角矩形标注 5"/>
          <p:cNvSpPr/>
          <p:nvPr/>
        </p:nvSpPr>
        <p:spPr bwMode="auto">
          <a:xfrm>
            <a:off x="2855639" y="3082415"/>
            <a:ext cx="3816425" cy="1266989"/>
          </a:xfrm>
          <a:prstGeom prst="wedgeRoundRectCallout">
            <a:avLst>
              <a:gd name="adj1" fmla="val -60996"/>
              <a:gd name="adj2" fmla="val 1198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13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个十减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个十是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8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个十，就是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80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圆角矩形标注 5"/>
          <p:cNvSpPr/>
          <p:nvPr/>
        </p:nvSpPr>
        <p:spPr bwMode="auto">
          <a:xfrm>
            <a:off x="6960096" y="3078220"/>
            <a:ext cx="2611713" cy="1266989"/>
          </a:xfrm>
          <a:prstGeom prst="wedgeRoundRectCallout">
            <a:avLst>
              <a:gd name="adj1" fmla="val 67401"/>
              <a:gd name="adj2" fmla="val 712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13</a:t>
            </a:r>
            <a:r>
              <a:rPr lang="en-US" altLang="zh-CN" sz="3200" b="1" dirty="0">
                <a:latin typeface="+mj-ea"/>
                <a:ea typeface="+mj-ea"/>
              </a:rPr>
              <a:t>-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5=8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130</a:t>
            </a:r>
            <a:r>
              <a:rPr lang="en-US" altLang="zh-CN" sz="3200" b="1" dirty="0">
                <a:latin typeface="+mj-ea"/>
                <a:ea typeface="+mj-ea"/>
              </a:rPr>
              <a:t>-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50=80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849" y="4692329"/>
            <a:ext cx="1505048" cy="1693552"/>
          </a:xfrm>
          <a:prstGeom prst="rect">
            <a:avLst/>
          </a:prstGeom>
        </p:spPr>
      </p:pic>
      <p:sp>
        <p:nvSpPr>
          <p:cNvPr id="18" name="圆角矩形标注 5"/>
          <p:cNvSpPr/>
          <p:nvPr/>
        </p:nvSpPr>
        <p:spPr bwMode="auto">
          <a:xfrm>
            <a:off x="3215680" y="4719404"/>
            <a:ext cx="4752527" cy="1266989"/>
          </a:xfrm>
          <a:prstGeom prst="wedgeRoundRectCallout">
            <a:avLst>
              <a:gd name="adj1" fmla="val 64456"/>
              <a:gd name="adj2" fmla="val 1522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想加法：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50+( 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80 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)=130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</a:t>
            </a:r>
            <a:endParaRPr lang="en-US" altLang="zh-CN" sz="3200" b="1" dirty="0"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楷体" panose="02010609060101010101" pitchFamily="49" charset="-122"/>
              </a:rPr>
              <a:t>130</a:t>
            </a:r>
            <a:r>
              <a:rPr lang="en-US" altLang="zh-CN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楷体" panose="02010609060101010101" pitchFamily="49" charset="-122"/>
              </a:rPr>
              <a:t>50=80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342408" y="2275113"/>
            <a:ext cx="12961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80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  <p:bldP spid="9" grpId="1" animBg="1"/>
      <p:bldP spid="10" grpId="0"/>
      <p:bldP spid="12" grpId="0"/>
      <p:bldP spid="13" grpId="0" animBg="1"/>
      <p:bldP spid="14" grpId="0" animBg="1"/>
      <p:bldP spid="18" grpId="0" animBg="1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667406" y="727844"/>
            <a:ext cx="810259" cy="810259"/>
          </a:xfrm>
          <a:prstGeom prst="ellipse">
            <a:avLst/>
          </a:prstGeom>
          <a:noFill/>
          <a:ln w="57150">
            <a:solidFill>
              <a:srgbClr val="037F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57036" y="809808"/>
            <a:ext cx="830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37FB7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59496" y="809808"/>
            <a:ext cx="9965098" cy="643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计算下面的算式，怎样想？</a:t>
            </a:r>
            <a:endParaRPr lang="zh-CN" altLang="en-US" sz="3600" b="1" dirty="0">
              <a:solidFill>
                <a:srgbClr val="231F20"/>
              </a:solidFill>
              <a:effectLst/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59496" y="1557064"/>
            <a:ext cx="3816424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（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2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）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900+600=</a:t>
            </a:r>
            <a:endParaRPr lang="zh-CN" altLang="en-US" sz="3600" b="1" dirty="0">
              <a:solidFill>
                <a:srgbClr val="231F20"/>
              </a:solidFill>
              <a:effectLst/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63000" y="2248023"/>
            <a:ext cx="3816424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1500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-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600=</a:t>
            </a:r>
            <a:endParaRPr lang="zh-CN" altLang="en-US" sz="3600" b="1" dirty="0">
              <a:solidFill>
                <a:srgbClr val="231F20"/>
              </a:solidFill>
              <a:effectLst/>
              <a:latin typeface="+mn-lt"/>
              <a:ea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77" y="2844187"/>
            <a:ext cx="1665775" cy="1735057"/>
          </a:xfrm>
          <a:prstGeom prst="rect">
            <a:avLst/>
          </a:prstGeom>
        </p:spPr>
      </p:pic>
      <p:sp>
        <p:nvSpPr>
          <p:cNvPr id="10" name="圆角矩形标注 5"/>
          <p:cNvSpPr/>
          <p:nvPr/>
        </p:nvSpPr>
        <p:spPr bwMode="auto">
          <a:xfrm>
            <a:off x="2586892" y="3078220"/>
            <a:ext cx="3816425" cy="1266989"/>
          </a:xfrm>
          <a:prstGeom prst="wedgeRoundRectCallout">
            <a:avLst>
              <a:gd name="adj1" fmla="val -60996"/>
              <a:gd name="adj2" fmla="val 1198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9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个百加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个百是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15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个百，就是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1500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28448" y="2708920"/>
            <a:ext cx="1320749" cy="1870324"/>
          </a:xfrm>
          <a:prstGeom prst="rect">
            <a:avLst/>
          </a:prstGeom>
        </p:spPr>
      </p:pic>
      <p:sp>
        <p:nvSpPr>
          <p:cNvPr id="12" name="圆角矩形标注 5"/>
          <p:cNvSpPr/>
          <p:nvPr/>
        </p:nvSpPr>
        <p:spPr bwMode="auto">
          <a:xfrm>
            <a:off x="6679657" y="3078220"/>
            <a:ext cx="3096344" cy="1266989"/>
          </a:xfrm>
          <a:prstGeom prst="wedgeRoundRectCallout">
            <a:avLst>
              <a:gd name="adj1" fmla="val 63484"/>
              <a:gd name="adj2" fmla="val 859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9+6=15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900+600=1500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615875" y="1579378"/>
            <a:ext cx="14521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1500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16" name="圆角矩形标注 5"/>
          <p:cNvSpPr/>
          <p:nvPr/>
        </p:nvSpPr>
        <p:spPr bwMode="auto">
          <a:xfrm>
            <a:off x="2586892" y="3077429"/>
            <a:ext cx="3816425" cy="1266989"/>
          </a:xfrm>
          <a:prstGeom prst="wedgeRoundRectCallout">
            <a:avLst>
              <a:gd name="adj1" fmla="val -60996"/>
              <a:gd name="adj2" fmla="val 1198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15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个百减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个百是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9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个百，就是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900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7" name="圆角矩形标注 5"/>
          <p:cNvSpPr/>
          <p:nvPr/>
        </p:nvSpPr>
        <p:spPr bwMode="auto">
          <a:xfrm>
            <a:off x="6679655" y="3078220"/>
            <a:ext cx="3096346" cy="1266989"/>
          </a:xfrm>
          <a:prstGeom prst="wedgeRoundRectCallout">
            <a:avLst>
              <a:gd name="adj1" fmla="val 64173"/>
              <a:gd name="adj2" fmla="val 933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15</a:t>
            </a:r>
            <a:r>
              <a:rPr lang="en-US" altLang="zh-CN" sz="3200" b="1" dirty="0">
                <a:latin typeface="+mj-ea"/>
                <a:ea typeface="+mj-ea"/>
              </a:rPr>
              <a:t>-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6=9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</a:t>
            </a:r>
            <a:endParaRPr lang="en-US" altLang="zh-CN" sz="3200" b="1" dirty="0"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1500</a:t>
            </a:r>
            <a:r>
              <a:rPr lang="en-US" altLang="zh-CN" sz="3200" b="1" dirty="0">
                <a:latin typeface="+mj-ea"/>
                <a:ea typeface="+mj-ea"/>
              </a:rPr>
              <a:t>-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600=900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849" y="4692329"/>
            <a:ext cx="1505048" cy="1693552"/>
          </a:xfrm>
          <a:prstGeom prst="rect">
            <a:avLst/>
          </a:prstGeom>
        </p:spPr>
      </p:pic>
      <p:sp>
        <p:nvSpPr>
          <p:cNvPr id="7" name="圆角矩形标注 5"/>
          <p:cNvSpPr/>
          <p:nvPr/>
        </p:nvSpPr>
        <p:spPr bwMode="auto">
          <a:xfrm>
            <a:off x="2727112" y="4667441"/>
            <a:ext cx="5297616" cy="1266989"/>
          </a:xfrm>
          <a:prstGeom prst="wedgeRoundRectCallout">
            <a:avLst>
              <a:gd name="adj1" fmla="val 61286"/>
              <a:gd name="adj2" fmla="val 2258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想加法：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600+( 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900 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)=1500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</a:t>
            </a:r>
            <a:endParaRPr lang="en-US" altLang="zh-CN" sz="3200" b="1" dirty="0"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楷体" panose="02010609060101010101" pitchFamily="49" charset="-122"/>
              </a:rPr>
              <a:t>1500</a:t>
            </a:r>
            <a:r>
              <a:rPr lang="en-US" altLang="zh-CN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楷体" panose="02010609060101010101" pitchFamily="49" charset="-122"/>
              </a:rPr>
              <a:t>600=900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831972" y="2275113"/>
            <a:ext cx="12961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900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322166" y="1321904"/>
            <a:ext cx="3604438" cy="1076325"/>
          </a:xfrm>
          <a:prstGeom prst="rect">
            <a:avLst/>
          </a:prstGeom>
          <a:solidFill>
            <a:srgbClr val="FFF8AE"/>
          </a:solidFill>
        </p:spPr>
        <p:txBody>
          <a:bodyPr wrap="square">
            <a:spAutoFit/>
          </a:bodyPr>
          <a:lstStyle/>
          <a:p>
            <a:r>
              <a:rPr lang="zh-CN" altLang="en-US" sz="3200" b="1" u="sng" dirty="0">
                <a:solidFill>
                  <a:srgbClr val="F00C08"/>
                </a:solidFill>
                <a:effectLst/>
                <a:latin typeface="+mj-ea"/>
                <a:ea typeface="+mj-ea"/>
              </a:rPr>
              <a:t>计数单位相同</a:t>
            </a:r>
            <a:r>
              <a:rPr lang="zh-CN" altLang="en-US" sz="3200" b="1" dirty="0">
                <a:solidFill>
                  <a:srgbClr val="3333CC"/>
                </a:solidFill>
                <a:effectLst/>
                <a:latin typeface="+mj-ea"/>
                <a:ea typeface="+mj-ea"/>
              </a:rPr>
              <a:t>时才能相加、减</a:t>
            </a:r>
            <a:r>
              <a:rPr lang="zh-CN" altLang="en-US" sz="3200" b="1" dirty="0">
                <a:solidFill>
                  <a:srgbClr val="3333CC"/>
                </a:solidFill>
                <a:latin typeface="+mj-ea"/>
                <a:ea typeface="+mj-ea"/>
              </a:rPr>
              <a:t>。</a:t>
            </a:r>
            <a:endParaRPr lang="zh-CN" altLang="en-US" sz="7200" b="1" dirty="0">
              <a:solidFill>
                <a:srgbClr val="3333CC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2" grpId="0" animBg="1"/>
      <p:bldP spid="12" grpId="1" animBg="1"/>
      <p:bldP spid="15" grpId="0"/>
      <p:bldP spid="16" grpId="0" animBg="1"/>
      <p:bldP spid="17" grpId="0" animBg="1"/>
      <p:bldP spid="7" grpId="0" animBg="1"/>
      <p:bldP spid="13" grpId="0"/>
      <p:bldP spid="1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/>
          <p:cNvSpPr/>
          <p:nvPr/>
        </p:nvSpPr>
        <p:spPr>
          <a:xfrm>
            <a:off x="695400" y="836712"/>
            <a:ext cx="4536504" cy="3816424"/>
          </a:xfrm>
          <a:prstGeom prst="roundRect">
            <a:avLst>
              <a:gd name="adj" fmla="val 11497"/>
            </a:avLst>
          </a:prstGeom>
          <a:solidFill>
            <a:schemeClr val="bg1"/>
          </a:solidFill>
          <a:ln w="19050">
            <a:solidFill>
              <a:srgbClr val="339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191" y="998073"/>
            <a:ext cx="4831877" cy="172818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21" y="2762266"/>
            <a:ext cx="4831348" cy="172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0040" y="1380859"/>
            <a:ext cx="6098039" cy="2780595"/>
          </a:xfrm>
          <a:prstGeom prst="rect">
            <a:avLst/>
          </a:prstGeom>
          <a:ln w="19050">
            <a:solidFill>
              <a:srgbClr val="3399FF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360" y="4293096"/>
            <a:ext cx="1903074" cy="2045185"/>
          </a:xfrm>
          <a:prstGeom prst="rect">
            <a:avLst/>
          </a:prstGeom>
        </p:spPr>
      </p:pic>
      <p:sp>
        <p:nvSpPr>
          <p:cNvPr id="10" name="圆角矩形标注 5"/>
          <p:cNvSpPr/>
          <p:nvPr/>
        </p:nvSpPr>
        <p:spPr bwMode="auto">
          <a:xfrm>
            <a:off x="3037129" y="4814497"/>
            <a:ext cx="5753461" cy="1266989"/>
          </a:xfrm>
          <a:prstGeom prst="wedgeRoundRectCallout">
            <a:avLst>
              <a:gd name="adj1" fmla="val 59664"/>
              <a:gd name="adj2" fmla="val -2969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这几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种计算有什么不同之处？计算时应注意什么？</a:t>
            </a:r>
            <a:endParaRPr lang="en-US" altLang="zh-CN" sz="32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452040"/>
            <a:ext cx="480102" cy="3872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653669" y="124959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1255562" y="1437318"/>
            <a:ext cx="36724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27448" y="2094894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200+400=</a:t>
            </a:r>
            <a:endParaRPr lang="zh-CN" altLang="en-US" sz="3600" dirty="0">
              <a:latin typeface="+mn-lt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293358" y="2094894"/>
            <a:ext cx="3170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3000+6000=</a:t>
            </a:r>
            <a:endParaRPr lang="zh-CN" altLang="en-US" sz="3600" dirty="0">
              <a:latin typeface="+mn-lt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893758" y="2094894"/>
            <a:ext cx="3170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800+900=</a:t>
            </a:r>
            <a:endParaRPr lang="zh-CN" altLang="en-US" sz="3600" dirty="0">
              <a:latin typeface="+mn-lt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27448" y="3645024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600</a:t>
            </a:r>
            <a:r>
              <a:rPr lang="en-US" altLang="zh-CN" sz="3600" b="1" dirty="0">
                <a:latin typeface="+mn-ea"/>
                <a:ea typeface="+mn-ea"/>
              </a:rPr>
              <a:t>-</a:t>
            </a:r>
            <a:r>
              <a:rPr lang="en-US" altLang="zh-CN" sz="3600" b="1" dirty="0">
                <a:latin typeface="+mn-lt"/>
                <a:ea typeface="+mj-ea"/>
              </a:rPr>
              <a:t>400=</a:t>
            </a:r>
            <a:endParaRPr lang="zh-CN" altLang="en-US" sz="3600" dirty="0">
              <a:latin typeface="+mn-lt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293358" y="3645024"/>
            <a:ext cx="3170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9000</a:t>
            </a:r>
            <a:r>
              <a:rPr lang="en-US" altLang="zh-CN" sz="3600" b="1" dirty="0">
                <a:latin typeface="+mn-ea"/>
                <a:ea typeface="+mn-ea"/>
              </a:rPr>
              <a:t>-</a:t>
            </a:r>
            <a:r>
              <a:rPr lang="en-US" altLang="zh-CN" sz="3600" b="1" dirty="0">
                <a:latin typeface="+mn-lt"/>
                <a:ea typeface="+mj-ea"/>
              </a:rPr>
              <a:t>3000=</a:t>
            </a:r>
            <a:endParaRPr lang="zh-CN" altLang="en-US" sz="3600" dirty="0">
              <a:latin typeface="+mn-lt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893758" y="3645024"/>
            <a:ext cx="3170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1700</a:t>
            </a:r>
            <a:r>
              <a:rPr lang="en-US" altLang="zh-CN" sz="3600" b="1" dirty="0">
                <a:latin typeface="+mj-ea"/>
                <a:ea typeface="+mj-ea"/>
              </a:rPr>
              <a:t>-</a:t>
            </a:r>
            <a:r>
              <a:rPr lang="en-US" altLang="zh-CN" sz="3600" b="1" dirty="0">
                <a:latin typeface="+mn-lt"/>
                <a:ea typeface="+mj-ea"/>
              </a:rPr>
              <a:t>900=</a:t>
            </a:r>
            <a:endParaRPr lang="zh-CN" altLang="en-US" sz="3600" dirty="0">
              <a:latin typeface="+mn-lt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100555" y="2094894"/>
            <a:ext cx="1253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600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657088" y="2094894"/>
            <a:ext cx="1253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9000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810979" y="2094894"/>
            <a:ext cx="1253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1700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00555" y="3645024"/>
            <a:ext cx="1253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200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657088" y="3645024"/>
            <a:ext cx="1253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6000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056440" y="3645024"/>
            <a:ext cx="1253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653669" y="112474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52" y="1917990"/>
            <a:ext cx="10838496" cy="153184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47583" y="3574174"/>
            <a:ext cx="23762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每分钟行驶 </a:t>
            </a:r>
            <a:endParaRPr lang="zh-CN" altLang="en-US" sz="2800" b="1" dirty="0">
              <a:latin typeface="+mn-lt"/>
              <a:ea typeface="+mn-ea"/>
            </a:endParaRPr>
          </a:p>
          <a:p>
            <a:pPr algn="ctr"/>
            <a:r>
              <a:rPr lang="en-US" altLang="zh-CN" sz="28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1000</a:t>
            </a:r>
            <a:r>
              <a:rPr lang="zh-CN" altLang="en-US" sz="28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米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295800" y="3574174"/>
            <a:ext cx="23762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每分钟行驶 </a:t>
            </a:r>
            <a:endParaRPr lang="zh-CN" altLang="en-US" sz="2800" b="1" dirty="0">
              <a:latin typeface="+mn-lt"/>
              <a:ea typeface="+mn-ea"/>
            </a:endParaRPr>
          </a:p>
          <a:p>
            <a:pPr algn="ctr"/>
            <a:r>
              <a:rPr lang="en-US" altLang="zh-CN" sz="28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3000</a:t>
            </a:r>
            <a:r>
              <a:rPr lang="zh-CN" altLang="en-US" sz="28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米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28248" y="3574174"/>
            <a:ext cx="23762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每分钟行驶 </a:t>
            </a:r>
            <a:endParaRPr lang="zh-CN" altLang="en-US" sz="2800" b="1" dirty="0">
              <a:latin typeface="+mn-lt"/>
              <a:ea typeface="+mn-ea"/>
            </a:endParaRPr>
          </a:p>
          <a:p>
            <a:pPr algn="ctr"/>
            <a:r>
              <a:rPr lang="en-US" altLang="zh-CN" sz="28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5000</a:t>
            </a:r>
            <a:r>
              <a:rPr lang="zh-CN" altLang="en-US" sz="28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米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255562" y="1276190"/>
            <a:ext cx="36724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3669" y="4652624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请你提出数学问题并解答。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b="6802"/>
          <a:stretch>
            <a:fillRect/>
          </a:stretch>
        </p:blipFill>
        <p:spPr>
          <a:xfrm>
            <a:off x="1225853" y="632171"/>
            <a:ext cx="9740294" cy="232306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95400" y="3080443"/>
            <a:ext cx="11017224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答案不唯一，例：两种速度</a:t>
            </a:r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的高铁</a:t>
            </a:r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每分钟一共行驶多少米？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15680" y="3790426"/>
            <a:ext cx="4651629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F00C08"/>
                </a:solidFill>
                <a:latin typeface="+mj-ea"/>
                <a:ea typeface="+mj-ea"/>
              </a:defRPr>
            </a:lvl1pPr>
          </a:lstStyle>
          <a:p>
            <a:r>
              <a:rPr lang="en-US" altLang="zh-CN" b="1" dirty="0">
                <a:latin typeface="+mn-lt"/>
              </a:rPr>
              <a:t>3000+5000=8000</a:t>
            </a:r>
            <a:r>
              <a:rPr lang="zh-CN" altLang="en-US" b="1" dirty="0">
                <a:latin typeface="+mn-lt"/>
              </a:rPr>
              <a:t>（米）</a:t>
            </a:r>
            <a:endParaRPr lang="zh-CN" altLang="en-US" b="1" dirty="0">
              <a:latin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90289" y="4500409"/>
            <a:ext cx="8712968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速度最快的高铁</a:t>
            </a:r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每分钟比货车多行驶多少米？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15679" y="5210392"/>
            <a:ext cx="4651629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F00C08"/>
                </a:solidFill>
                <a:latin typeface="+mj-ea"/>
                <a:ea typeface="+mj-ea"/>
              </a:defRPr>
            </a:lvl1pPr>
          </a:lstStyle>
          <a:p>
            <a:r>
              <a:rPr lang="en-US" altLang="zh-CN" b="1" dirty="0">
                <a:latin typeface="+mn-lt"/>
              </a:rPr>
              <a:t>5000</a:t>
            </a:r>
            <a:r>
              <a:rPr lang="en-US" altLang="zh-CN" b="1" dirty="0"/>
              <a:t>-</a:t>
            </a:r>
            <a:r>
              <a:rPr lang="en-US" altLang="zh-CN" b="1" dirty="0">
                <a:latin typeface="+mn-lt"/>
              </a:rPr>
              <a:t>1000=4000</a:t>
            </a:r>
            <a:r>
              <a:rPr lang="zh-CN" altLang="en-US" b="1" dirty="0">
                <a:latin typeface="+mn-lt"/>
              </a:rPr>
              <a:t>（米）</a:t>
            </a:r>
            <a:endParaRPr lang="zh-CN" altLang="en-US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653669" y="139361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71464" y="1340768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     里面藏着几？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11670" y="1367191"/>
            <a:ext cx="864096" cy="64067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409506" y="2542299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n-ea"/>
              </a:rPr>
              <a:t>500+         =800</a:t>
            </a:r>
            <a:endParaRPr lang="zh-CN" altLang="en-US" sz="3600" b="1" dirty="0">
              <a:latin typeface="+mn-lt"/>
              <a:ea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25630" y="2545126"/>
            <a:ext cx="864096" cy="64067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340701" y="2542299"/>
            <a:ext cx="2325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n-ea"/>
              </a:rPr>
              <a:t>+70=210</a:t>
            </a:r>
            <a:endParaRPr lang="zh-CN" altLang="en-US" sz="3600" b="1" dirty="0">
              <a:latin typeface="+mn-lt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476605" y="2545126"/>
            <a:ext cx="864096" cy="64067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409506" y="4196272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n-ea"/>
              </a:rPr>
              <a:t>7000</a:t>
            </a:r>
            <a:r>
              <a:rPr lang="en-US" altLang="zh-CN" sz="3600" b="1" dirty="0">
                <a:latin typeface="+mn-ea"/>
                <a:ea typeface="+mn-ea"/>
              </a:rPr>
              <a:t>-</a:t>
            </a:r>
            <a:r>
              <a:rPr lang="en-US" altLang="zh-CN" sz="3600" b="1" dirty="0">
                <a:latin typeface="+mn-lt"/>
                <a:ea typeface="+mn-ea"/>
              </a:rPr>
              <a:t>         =2000</a:t>
            </a:r>
            <a:endParaRPr lang="zh-CN" altLang="en-US" sz="3600" b="1" dirty="0">
              <a:latin typeface="+mn-lt"/>
              <a:ea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715434" y="4199099"/>
            <a:ext cx="864096" cy="64067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340701" y="4196272"/>
            <a:ext cx="2325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ea"/>
                <a:ea typeface="+mn-ea"/>
              </a:rPr>
              <a:t>-</a:t>
            </a:r>
            <a:r>
              <a:rPr lang="en-US" altLang="zh-CN" sz="3600" b="1" dirty="0">
                <a:latin typeface="+mn-lt"/>
                <a:ea typeface="+mn-ea"/>
              </a:rPr>
              <a:t>60=60</a:t>
            </a:r>
            <a:endParaRPr lang="zh-CN" altLang="en-US" sz="3600" b="1" dirty="0">
              <a:latin typeface="+mn-lt"/>
              <a:ea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476605" y="4199099"/>
            <a:ext cx="864096" cy="64067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525630" y="2542298"/>
            <a:ext cx="1253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300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476605" y="2542298"/>
            <a:ext cx="1253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140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627124" y="4193444"/>
            <a:ext cx="1431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5000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465371" y="4193444"/>
            <a:ext cx="12383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120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653669" y="983480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71464" y="930633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*       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     、      各表示多少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?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763755" y="983480"/>
            <a:ext cx="587829" cy="587829"/>
          </a:xfrm>
          <a:prstGeom prst="ellipse">
            <a:avLst/>
          </a:prstGeom>
          <a:solidFill>
            <a:srgbClr val="FFF8A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772896" y="983480"/>
            <a:ext cx="586800" cy="586800"/>
          </a:xfrm>
          <a:prstGeom prst="rect">
            <a:avLst/>
          </a:prstGeom>
          <a:solidFill>
            <a:srgbClr val="FABDA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3791744" y="983480"/>
            <a:ext cx="720080" cy="586800"/>
          </a:xfrm>
          <a:prstGeom prst="triangle">
            <a:avLst/>
          </a:prstGeom>
          <a:solidFill>
            <a:srgbClr val="3399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983432" y="1984180"/>
            <a:ext cx="3251053" cy="646331"/>
            <a:chOff x="1556507" y="2761900"/>
            <a:chExt cx="3251053" cy="646331"/>
          </a:xfrm>
        </p:grpSpPr>
        <p:sp>
          <p:nvSpPr>
            <p:cNvPr id="9" name="椭圆 8"/>
            <p:cNvSpPr/>
            <p:nvPr/>
          </p:nvSpPr>
          <p:spPr>
            <a:xfrm>
              <a:off x="1556507" y="2791151"/>
              <a:ext cx="587829" cy="587829"/>
            </a:xfrm>
            <a:prstGeom prst="ellipse">
              <a:avLst/>
            </a:prstGeom>
            <a:solidFill>
              <a:srgbClr val="FFF8A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595748" y="2791665"/>
              <a:ext cx="586800" cy="586800"/>
            </a:xfrm>
            <a:prstGeom prst="rect">
              <a:avLst/>
            </a:prstGeom>
            <a:solidFill>
              <a:srgbClr val="FABDA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135560" y="2761900"/>
              <a:ext cx="2672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6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+       =400</a:t>
              </a:r>
              <a:endPara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172709" y="1984180"/>
            <a:ext cx="3286337" cy="646331"/>
            <a:chOff x="5412644" y="2761900"/>
            <a:chExt cx="3286337" cy="646331"/>
          </a:xfrm>
        </p:grpSpPr>
        <p:grpSp>
          <p:nvGrpSpPr>
            <p:cNvPr id="13" name="组合 12"/>
            <p:cNvGrpSpPr/>
            <p:nvPr/>
          </p:nvGrpSpPr>
          <p:grpSpPr>
            <a:xfrm>
              <a:off x="5412644" y="2761900"/>
              <a:ext cx="3286337" cy="646331"/>
              <a:chOff x="1521223" y="2761900"/>
              <a:chExt cx="3286337" cy="646331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2135560" y="2761900"/>
                <a:ext cx="2672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  <a:sym typeface="Times New Roman" panose="02020603050405020304" pitchFamily="18" charset="0"/>
                  </a:rPr>
                  <a:t>+       =500</a:t>
                </a:r>
                <a:endParaRPr lang="zh-CN" alt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1521223" y="2791665"/>
                <a:ext cx="586800" cy="586800"/>
              </a:xfrm>
              <a:prstGeom prst="rect">
                <a:avLst/>
              </a:prstGeom>
              <a:solidFill>
                <a:srgbClr val="FABDA6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" name="等腰三角形 16"/>
            <p:cNvSpPr/>
            <p:nvPr/>
          </p:nvSpPr>
          <p:spPr>
            <a:xfrm>
              <a:off x="6423221" y="2791665"/>
              <a:ext cx="720080" cy="586800"/>
            </a:xfrm>
            <a:prstGeom prst="triangle">
              <a:avLst/>
            </a:prstGeom>
            <a:solidFill>
              <a:srgbClr val="3399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423060" y="1984179"/>
            <a:ext cx="4412711" cy="646331"/>
            <a:chOff x="4563609" y="3720190"/>
            <a:chExt cx="4412711" cy="646331"/>
          </a:xfrm>
        </p:grpSpPr>
        <p:grpSp>
          <p:nvGrpSpPr>
            <p:cNvPr id="19" name="组合 18"/>
            <p:cNvGrpSpPr/>
            <p:nvPr/>
          </p:nvGrpSpPr>
          <p:grpSpPr>
            <a:xfrm>
              <a:off x="4563609" y="3720190"/>
              <a:ext cx="4412711" cy="646331"/>
              <a:chOff x="5412644" y="2761900"/>
              <a:chExt cx="4412711" cy="646331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5412644" y="2761900"/>
                <a:ext cx="4412711" cy="646331"/>
                <a:chOff x="1521223" y="2761900"/>
                <a:chExt cx="4412711" cy="646331"/>
              </a:xfrm>
            </p:grpSpPr>
            <p:sp>
              <p:nvSpPr>
                <p:cNvPr id="22" name="文本框 21"/>
                <p:cNvSpPr txBox="1"/>
                <p:nvPr/>
              </p:nvSpPr>
              <p:spPr>
                <a:xfrm>
                  <a:off x="2135560" y="2761900"/>
                  <a:ext cx="3798374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en-US" altLang="zh-CN" sz="3600" b="1" dirty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楷体" panose="02010609060101010101" pitchFamily="49" charset="-122"/>
                      <a:cs typeface="+mn-ea"/>
                      <a:sym typeface="Times New Roman" panose="02020603050405020304" pitchFamily="18" charset="0"/>
                    </a:rPr>
                    <a:t>+       +       =800</a:t>
                  </a:r>
                  <a:endParaRPr lang="zh-CN" altLang="en-US" sz="36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23" name="矩形 22"/>
                <p:cNvSpPr/>
                <p:nvPr/>
              </p:nvSpPr>
              <p:spPr>
                <a:xfrm>
                  <a:off x="1521223" y="2791665"/>
                  <a:ext cx="586800" cy="586800"/>
                </a:xfrm>
                <a:prstGeom prst="rect">
                  <a:avLst/>
                </a:prstGeom>
                <a:solidFill>
                  <a:srgbClr val="FABDA6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1" name="等腰三角形 20"/>
              <p:cNvSpPr/>
              <p:nvPr/>
            </p:nvSpPr>
            <p:spPr>
              <a:xfrm>
                <a:off x="6423221" y="2791665"/>
                <a:ext cx="720080" cy="586800"/>
              </a:xfrm>
              <a:prstGeom prst="triangle">
                <a:avLst/>
              </a:prstGeom>
              <a:solidFill>
                <a:srgbClr val="3399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椭圆 23"/>
            <p:cNvSpPr/>
            <p:nvPr/>
          </p:nvSpPr>
          <p:spPr>
            <a:xfrm>
              <a:off x="6695586" y="3749441"/>
              <a:ext cx="587829" cy="587829"/>
            </a:xfrm>
            <a:prstGeom prst="ellipse">
              <a:avLst/>
            </a:prstGeom>
            <a:solidFill>
              <a:srgbClr val="FFF8A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271464" y="3317660"/>
            <a:ext cx="3285643" cy="646331"/>
            <a:chOff x="1728758" y="3972133"/>
            <a:chExt cx="3285643" cy="646331"/>
          </a:xfrm>
        </p:grpSpPr>
        <p:sp>
          <p:nvSpPr>
            <p:cNvPr id="26" name="椭圆 25"/>
            <p:cNvSpPr/>
            <p:nvPr/>
          </p:nvSpPr>
          <p:spPr>
            <a:xfrm>
              <a:off x="1728758" y="4005063"/>
              <a:ext cx="587829" cy="587829"/>
            </a:xfrm>
            <a:prstGeom prst="ellipse">
              <a:avLst/>
            </a:prstGeom>
            <a:solidFill>
              <a:srgbClr val="FFF8AE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342401" y="3972133"/>
              <a:ext cx="2672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600" b="1" dirty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Times New Roman" panose="02020603050405020304" pitchFamily="18" charset="0"/>
                </a:rPr>
                <a:t>=</a:t>
              </a:r>
              <a:r>
                <a:rPr lang="en-US" altLang="zh-CN" sz="3600" b="1" dirty="0">
                  <a:solidFill>
                    <a:prstClr val="black"/>
                  </a:solidFill>
                  <a:latin typeface="+mn-ea"/>
                  <a:ea typeface="+mn-ea"/>
                  <a:cs typeface="+mn-ea"/>
                  <a:sym typeface="Times New Roman" panose="02020603050405020304" pitchFamily="18" charset="0"/>
                </a:rPr>
                <a:t>(     )</a:t>
              </a:r>
              <a:endPara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557107" y="3317660"/>
            <a:ext cx="3317669" cy="646331"/>
            <a:chOff x="5378125" y="3972133"/>
            <a:chExt cx="3317669" cy="646331"/>
          </a:xfrm>
        </p:grpSpPr>
        <p:sp>
          <p:nvSpPr>
            <p:cNvPr id="28" name="文本框 27"/>
            <p:cNvSpPr txBox="1"/>
            <p:nvPr/>
          </p:nvSpPr>
          <p:spPr>
            <a:xfrm>
              <a:off x="6023794" y="3972133"/>
              <a:ext cx="2672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600" b="1" dirty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Times New Roman" panose="02020603050405020304" pitchFamily="18" charset="0"/>
                </a:rPr>
                <a:t>=</a:t>
              </a:r>
              <a:r>
                <a:rPr lang="en-US" altLang="zh-CN" sz="3600" b="1" dirty="0">
                  <a:solidFill>
                    <a:prstClr val="black"/>
                  </a:solidFill>
                  <a:latin typeface="+mn-ea"/>
                  <a:ea typeface="+mn-ea"/>
                  <a:cs typeface="+mn-ea"/>
                  <a:sym typeface="Times New Roman" panose="02020603050405020304" pitchFamily="18" charset="0"/>
                </a:rPr>
                <a:t>(     )</a:t>
              </a:r>
              <a:endPara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5378125" y="4001898"/>
              <a:ext cx="586800" cy="586800"/>
            </a:xfrm>
            <a:prstGeom prst="rect">
              <a:avLst/>
            </a:prstGeom>
            <a:solidFill>
              <a:srgbClr val="FABDA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936513" y="3317660"/>
            <a:ext cx="3425155" cy="646331"/>
            <a:chOff x="7936513" y="3972133"/>
            <a:chExt cx="3425155" cy="646331"/>
          </a:xfrm>
        </p:grpSpPr>
        <p:sp>
          <p:nvSpPr>
            <p:cNvPr id="33" name="文本框 32"/>
            <p:cNvSpPr txBox="1"/>
            <p:nvPr/>
          </p:nvSpPr>
          <p:spPr>
            <a:xfrm>
              <a:off x="8689668" y="3972133"/>
              <a:ext cx="2672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600" b="1" dirty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Times New Roman" panose="02020603050405020304" pitchFamily="18" charset="0"/>
                </a:rPr>
                <a:t>=</a:t>
              </a:r>
              <a:r>
                <a:rPr lang="en-US" altLang="zh-CN" sz="3600" b="1" dirty="0">
                  <a:solidFill>
                    <a:prstClr val="black"/>
                  </a:solidFill>
                  <a:latin typeface="+mn-ea"/>
                  <a:ea typeface="+mn-ea"/>
                  <a:cs typeface="+mn-ea"/>
                  <a:sym typeface="Times New Roman" panose="02020603050405020304" pitchFamily="18" charset="0"/>
                </a:rPr>
                <a:t>(     )</a:t>
              </a:r>
              <a:endPara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35" name="等腰三角形 34"/>
            <p:cNvSpPr/>
            <p:nvPr/>
          </p:nvSpPr>
          <p:spPr>
            <a:xfrm>
              <a:off x="7936513" y="4010202"/>
              <a:ext cx="720080" cy="586800"/>
            </a:xfrm>
            <a:prstGeom prst="triangle">
              <a:avLst/>
            </a:prstGeom>
            <a:solidFill>
              <a:srgbClr val="3399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2594320" y="3325963"/>
            <a:ext cx="1253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300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56104" y="4282913"/>
            <a:ext cx="3182228" cy="69350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3637" y="5133722"/>
            <a:ext cx="2348265" cy="693506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931" y="5133075"/>
            <a:ext cx="2379032" cy="69480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2257" y="4282913"/>
            <a:ext cx="3182228" cy="693506"/>
          </a:xfrm>
          <a:prstGeom prst="rect">
            <a:avLst/>
          </a:prstGeom>
        </p:spPr>
      </p:pic>
      <p:sp>
        <p:nvSpPr>
          <p:cNvPr id="44" name="椭圆 43"/>
          <p:cNvSpPr/>
          <p:nvPr/>
        </p:nvSpPr>
        <p:spPr>
          <a:xfrm>
            <a:off x="839416" y="4120689"/>
            <a:ext cx="1656184" cy="179147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rot="2091682">
            <a:off x="2910283" y="4104513"/>
            <a:ext cx="700738" cy="179147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: 形状 46"/>
          <p:cNvSpPr/>
          <p:nvPr/>
        </p:nvSpPr>
        <p:spPr>
          <a:xfrm>
            <a:off x="8164286" y="4221245"/>
            <a:ext cx="2258008" cy="1635236"/>
          </a:xfrm>
          <a:custGeom>
            <a:avLst/>
            <a:gdLst>
              <a:gd name="connsiteX0" fmla="*/ 270587 w 2258008"/>
              <a:gd name="connsiteY0" fmla="*/ 2080 h 1635236"/>
              <a:gd name="connsiteX1" fmla="*/ 223934 w 2258008"/>
              <a:gd name="connsiteY1" fmla="*/ 20742 h 1635236"/>
              <a:gd name="connsiteX2" fmla="*/ 167951 w 2258008"/>
              <a:gd name="connsiteY2" fmla="*/ 39403 h 1635236"/>
              <a:gd name="connsiteX3" fmla="*/ 65314 w 2258008"/>
              <a:gd name="connsiteY3" fmla="*/ 142040 h 1635236"/>
              <a:gd name="connsiteX4" fmla="*/ 27992 w 2258008"/>
              <a:gd name="connsiteY4" fmla="*/ 235346 h 1635236"/>
              <a:gd name="connsiteX5" fmla="*/ 0 w 2258008"/>
              <a:gd name="connsiteY5" fmla="*/ 505933 h 1635236"/>
              <a:gd name="connsiteX6" fmla="*/ 18661 w 2258008"/>
              <a:gd name="connsiteY6" fmla="*/ 1065770 h 1635236"/>
              <a:gd name="connsiteX7" fmla="*/ 46653 w 2258008"/>
              <a:gd name="connsiteY7" fmla="*/ 1168407 h 1635236"/>
              <a:gd name="connsiteX8" fmla="*/ 111967 w 2258008"/>
              <a:gd name="connsiteY8" fmla="*/ 1373680 h 1635236"/>
              <a:gd name="connsiteX9" fmla="*/ 139959 w 2258008"/>
              <a:gd name="connsiteY9" fmla="*/ 1411003 h 1635236"/>
              <a:gd name="connsiteX10" fmla="*/ 307910 w 2258008"/>
              <a:gd name="connsiteY10" fmla="*/ 1494978 h 1635236"/>
              <a:gd name="connsiteX11" fmla="*/ 466530 w 2258008"/>
              <a:gd name="connsiteY11" fmla="*/ 1532301 h 1635236"/>
              <a:gd name="connsiteX12" fmla="*/ 531845 w 2258008"/>
              <a:gd name="connsiteY12" fmla="*/ 1541631 h 1635236"/>
              <a:gd name="connsiteX13" fmla="*/ 587828 w 2258008"/>
              <a:gd name="connsiteY13" fmla="*/ 1550962 h 1635236"/>
              <a:gd name="connsiteX14" fmla="*/ 662473 w 2258008"/>
              <a:gd name="connsiteY14" fmla="*/ 1578954 h 1635236"/>
              <a:gd name="connsiteX15" fmla="*/ 923730 w 2258008"/>
              <a:gd name="connsiteY15" fmla="*/ 1597615 h 1635236"/>
              <a:gd name="connsiteX16" fmla="*/ 1129004 w 2258008"/>
              <a:gd name="connsiteY16" fmla="*/ 1634938 h 1635236"/>
              <a:gd name="connsiteX17" fmla="*/ 1334277 w 2258008"/>
              <a:gd name="connsiteY17" fmla="*/ 1625607 h 1635236"/>
              <a:gd name="connsiteX18" fmla="*/ 1399592 w 2258008"/>
              <a:gd name="connsiteY18" fmla="*/ 1616276 h 1635236"/>
              <a:gd name="connsiteX19" fmla="*/ 1446245 w 2258008"/>
              <a:gd name="connsiteY19" fmla="*/ 1588284 h 1635236"/>
              <a:gd name="connsiteX20" fmla="*/ 1474236 w 2258008"/>
              <a:gd name="connsiteY20" fmla="*/ 1578954 h 1635236"/>
              <a:gd name="connsiteX21" fmla="*/ 1520890 w 2258008"/>
              <a:gd name="connsiteY21" fmla="*/ 1494978 h 1635236"/>
              <a:gd name="connsiteX22" fmla="*/ 1539551 w 2258008"/>
              <a:gd name="connsiteY22" fmla="*/ 1355019 h 1635236"/>
              <a:gd name="connsiteX23" fmla="*/ 1558212 w 2258008"/>
              <a:gd name="connsiteY23" fmla="*/ 1261713 h 1635236"/>
              <a:gd name="connsiteX24" fmla="*/ 1567543 w 2258008"/>
              <a:gd name="connsiteY24" fmla="*/ 1000456 h 1635236"/>
              <a:gd name="connsiteX25" fmla="*/ 1576873 w 2258008"/>
              <a:gd name="connsiteY25" fmla="*/ 963133 h 1635236"/>
              <a:gd name="connsiteX26" fmla="*/ 1604865 w 2258008"/>
              <a:gd name="connsiteY26" fmla="*/ 925811 h 1635236"/>
              <a:gd name="connsiteX27" fmla="*/ 1642187 w 2258008"/>
              <a:gd name="connsiteY27" fmla="*/ 869827 h 1635236"/>
              <a:gd name="connsiteX28" fmla="*/ 1698171 w 2258008"/>
              <a:gd name="connsiteY28" fmla="*/ 832505 h 1635236"/>
              <a:gd name="connsiteX29" fmla="*/ 1856792 w 2258008"/>
              <a:gd name="connsiteY29" fmla="*/ 757860 h 1635236"/>
              <a:gd name="connsiteX30" fmla="*/ 1931436 w 2258008"/>
              <a:gd name="connsiteY30" fmla="*/ 739199 h 1635236"/>
              <a:gd name="connsiteX31" fmla="*/ 1978090 w 2258008"/>
              <a:gd name="connsiteY31" fmla="*/ 720538 h 1635236"/>
              <a:gd name="connsiteX32" fmla="*/ 2034073 w 2258008"/>
              <a:gd name="connsiteY32" fmla="*/ 701876 h 1635236"/>
              <a:gd name="connsiteX33" fmla="*/ 2090057 w 2258008"/>
              <a:gd name="connsiteY33" fmla="*/ 673884 h 1635236"/>
              <a:gd name="connsiteX34" fmla="*/ 2164702 w 2258008"/>
              <a:gd name="connsiteY34" fmla="*/ 608570 h 1635236"/>
              <a:gd name="connsiteX35" fmla="*/ 2211355 w 2258008"/>
              <a:gd name="connsiteY35" fmla="*/ 524595 h 1635236"/>
              <a:gd name="connsiteX36" fmla="*/ 2220685 w 2258008"/>
              <a:gd name="connsiteY36" fmla="*/ 468611 h 1635236"/>
              <a:gd name="connsiteX37" fmla="*/ 2239347 w 2258008"/>
              <a:gd name="connsiteY37" fmla="*/ 384636 h 1635236"/>
              <a:gd name="connsiteX38" fmla="*/ 2258008 w 2258008"/>
              <a:gd name="connsiteY38" fmla="*/ 254007 h 1635236"/>
              <a:gd name="connsiteX39" fmla="*/ 2248677 w 2258008"/>
              <a:gd name="connsiteY39" fmla="*/ 160701 h 1635236"/>
              <a:gd name="connsiteX40" fmla="*/ 2192694 w 2258008"/>
              <a:gd name="connsiteY40" fmla="*/ 95387 h 1635236"/>
              <a:gd name="connsiteX41" fmla="*/ 2155371 w 2258008"/>
              <a:gd name="connsiteY41" fmla="*/ 76725 h 1635236"/>
              <a:gd name="connsiteX42" fmla="*/ 2080726 w 2258008"/>
              <a:gd name="connsiteY42" fmla="*/ 58064 h 1635236"/>
              <a:gd name="connsiteX43" fmla="*/ 1996751 w 2258008"/>
              <a:gd name="connsiteY43" fmla="*/ 30072 h 1635236"/>
              <a:gd name="connsiteX44" fmla="*/ 1922106 w 2258008"/>
              <a:gd name="connsiteY44" fmla="*/ 39403 h 1635236"/>
              <a:gd name="connsiteX45" fmla="*/ 1819469 w 2258008"/>
              <a:gd name="connsiteY45" fmla="*/ 114048 h 1635236"/>
              <a:gd name="connsiteX46" fmla="*/ 1754155 w 2258008"/>
              <a:gd name="connsiteY46" fmla="*/ 142040 h 1635236"/>
              <a:gd name="connsiteX47" fmla="*/ 1707502 w 2258008"/>
              <a:gd name="connsiteY47" fmla="*/ 198023 h 1635236"/>
              <a:gd name="connsiteX48" fmla="*/ 1651518 w 2258008"/>
              <a:gd name="connsiteY48" fmla="*/ 254007 h 1635236"/>
              <a:gd name="connsiteX49" fmla="*/ 1632857 w 2258008"/>
              <a:gd name="connsiteY49" fmla="*/ 300660 h 1635236"/>
              <a:gd name="connsiteX50" fmla="*/ 1595534 w 2258008"/>
              <a:gd name="connsiteY50" fmla="*/ 375305 h 1635236"/>
              <a:gd name="connsiteX51" fmla="*/ 1558212 w 2258008"/>
              <a:gd name="connsiteY51" fmla="*/ 431289 h 1635236"/>
              <a:gd name="connsiteX52" fmla="*/ 1492898 w 2258008"/>
              <a:gd name="connsiteY52" fmla="*/ 543256 h 1635236"/>
              <a:gd name="connsiteX53" fmla="*/ 1464906 w 2258008"/>
              <a:gd name="connsiteY53" fmla="*/ 599240 h 1635236"/>
              <a:gd name="connsiteX54" fmla="*/ 1399592 w 2258008"/>
              <a:gd name="connsiteY54" fmla="*/ 645893 h 1635236"/>
              <a:gd name="connsiteX55" fmla="*/ 1362269 w 2258008"/>
              <a:gd name="connsiteY55" fmla="*/ 673884 h 1635236"/>
              <a:gd name="connsiteX56" fmla="*/ 1231641 w 2258008"/>
              <a:gd name="connsiteY56" fmla="*/ 692546 h 1635236"/>
              <a:gd name="connsiteX57" fmla="*/ 970383 w 2258008"/>
              <a:gd name="connsiteY57" fmla="*/ 673884 h 1635236"/>
              <a:gd name="connsiteX58" fmla="*/ 905069 w 2258008"/>
              <a:gd name="connsiteY58" fmla="*/ 645893 h 1635236"/>
              <a:gd name="connsiteX59" fmla="*/ 821094 w 2258008"/>
              <a:gd name="connsiteY59" fmla="*/ 589909 h 1635236"/>
              <a:gd name="connsiteX60" fmla="*/ 793102 w 2258008"/>
              <a:gd name="connsiteY60" fmla="*/ 561917 h 1635236"/>
              <a:gd name="connsiteX61" fmla="*/ 774441 w 2258008"/>
              <a:gd name="connsiteY61" fmla="*/ 524595 h 1635236"/>
              <a:gd name="connsiteX62" fmla="*/ 765110 w 2258008"/>
              <a:gd name="connsiteY62" fmla="*/ 421958 h 1635236"/>
              <a:gd name="connsiteX63" fmla="*/ 746449 w 2258008"/>
              <a:gd name="connsiteY63" fmla="*/ 365974 h 1635236"/>
              <a:gd name="connsiteX64" fmla="*/ 737118 w 2258008"/>
              <a:gd name="connsiteY64" fmla="*/ 281999 h 1635236"/>
              <a:gd name="connsiteX65" fmla="*/ 727787 w 2258008"/>
              <a:gd name="connsiteY65" fmla="*/ 244676 h 1635236"/>
              <a:gd name="connsiteX66" fmla="*/ 690465 w 2258008"/>
              <a:gd name="connsiteY66" fmla="*/ 86056 h 1635236"/>
              <a:gd name="connsiteX67" fmla="*/ 662473 w 2258008"/>
              <a:gd name="connsiteY67" fmla="*/ 67395 h 1635236"/>
              <a:gd name="connsiteX68" fmla="*/ 597159 w 2258008"/>
              <a:gd name="connsiteY68" fmla="*/ 30072 h 1635236"/>
              <a:gd name="connsiteX69" fmla="*/ 531845 w 2258008"/>
              <a:gd name="connsiteY69" fmla="*/ 11411 h 1635236"/>
              <a:gd name="connsiteX70" fmla="*/ 475861 w 2258008"/>
              <a:gd name="connsiteY70" fmla="*/ 2080 h 1635236"/>
              <a:gd name="connsiteX71" fmla="*/ 270587 w 2258008"/>
              <a:gd name="connsiteY71" fmla="*/ 2080 h 163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258008" h="1635236">
                <a:moveTo>
                  <a:pt x="270587" y="2080"/>
                </a:moveTo>
                <a:cubicBezTo>
                  <a:pt x="228599" y="5190"/>
                  <a:pt x="239675" y="15018"/>
                  <a:pt x="223934" y="20742"/>
                </a:cubicBezTo>
                <a:cubicBezTo>
                  <a:pt x="205448" y="27464"/>
                  <a:pt x="183576" y="27454"/>
                  <a:pt x="167951" y="39403"/>
                </a:cubicBezTo>
                <a:cubicBezTo>
                  <a:pt x="129517" y="68794"/>
                  <a:pt x="65314" y="142040"/>
                  <a:pt x="65314" y="142040"/>
                </a:cubicBezTo>
                <a:cubicBezTo>
                  <a:pt x="52873" y="173142"/>
                  <a:pt x="35259" y="202646"/>
                  <a:pt x="27992" y="235346"/>
                </a:cubicBezTo>
                <a:cubicBezTo>
                  <a:pt x="17239" y="283736"/>
                  <a:pt x="5109" y="444622"/>
                  <a:pt x="0" y="505933"/>
                </a:cubicBezTo>
                <a:cubicBezTo>
                  <a:pt x="6220" y="692545"/>
                  <a:pt x="5544" y="879515"/>
                  <a:pt x="18661" y="1065770"/>
                </a:cubicBezTo>
                <a:cubicBezTo>
                  <a:pt x="21152" y="1101144"/>
                  <a:pt x="36369" y="1134469"/>
                  <a:pt x="46653" y="1168407"/>
                </a:cubicBezTo>
                <a:cubicBezTo>
                  <a:pt x="67477" y="1237126"/>
                  <a:pt x="68885" y="1316236"/>
                  <a:pt x="111967" y="1373680"/>
                </a:cubicBezTo>
                <a:cubicBezTo>
                  <a:pt x="121298" y="1386121"/>
                  <a:pt x="128336" y="1400671"/>
                  <a:pt x="139959" y="1411003"/>
                </a:cubicBezTo>
                <a:cubicBezTo>
                  <a:pt x="179212" y="1445894"/>
                  <a:pt x="266052" y="1484513"/>
                  <a:pt x="307910" y="1494978"/>
                </a:cubicBezTo>
                <a:cubicBezTo>
                  <a:pt x="356211" y="1507054"/>
                  <a:pt x="418073" y="1523216"/>
                  <a:pt x="466530" y="1532301"/>
                </a:cubicBezTo>
                <a:cubicBezTo>
                  <a:pt x="488146" y="1536354"/>
                  <a:pt x="510108" y="1538287"/>
                  <a:pt x="531845" y="1541631"/>
                </a:cubicBezTo>
                <a:cubicBezTo>
                  <a:pt x="550543" y="1544508"/>
                  <a:pt x="569167" y="1547852"/>
                  <a:pt x="587828" y="1550962"/>
                </a:cubicBezTo>
                <a:cubicBezTo>
                  <a:pt x="612710" y="1560293"/>
                  <a:pt x="636606" y="1572868"/>
                  <a:pt x="662473" y="1578954"/>
                </a:cubicBezTo>
                <a:cubicBezTo>
                  <a:pt x="708181" y="1589709"/>
                  <a:pt x="922301" y="1597540"/>
                  <a:pt x="923730" y="1597615"/>
                </a:cubicBezTo>
                <a:cubicBezTo>
                  <a:pt x="979781" y="1610071"/>
                  <a:pt x="1076174" y="1633429"/>
                  <a:pt x="1129004" y="1634938"/>
                </a:cubicBezTo>
                <a:cubicBezTo>
                  <a:pt x="1197471" y="1636894"/>
                  <a:pt x="1265853" y="1628717"/>
                  <a:pt x="1334277" y="1625607"/>
                </a:cubicBezTo>
                <a:cubicBezTo>
                  <a:pt x="1356049" y="1622497"/>
                  <a:pt x="1378728" y="1623231"/>
                  <a:pt x="1399592" y="1616276"/>
                </a:cubicBezTo>
                <a:cubicBezTo>
                  <a:pt x="1416797" y="1610541"/>
                  <a:pt x="1430024" y="1596394"/>
                  <a:pt x="1446245" y="1588284"/>
                </a:cubicBezTo>
                <a:cubicBezTo>
                  <a:pt x="1455042" y="1583886"/>
                  <a:pt x="1464906" y="1582064"/>
                  <a:pt x="1474236" y="1578954"/>
                </a:cubicBezTo>
                <a:cubicBezTo>
                  <a:pt x="1480295" y="1568856"/>
                  <a:pt x="1516428" y="1511337"/>
                  <a:pt x="1520890" y="1494978"/>
                </a:cubicBezTo>
                <a:cubicBezTo>
                  <a:pt x="1524433" y="1481986"/>
                  <a:pt x="1538133" y="1363527"/>
                  <a:pt x="1539551" y="1355019"/>
                </a:cubicBezTo>
                <a:cubicBezTo>
                  <a:pt x="1544765" y="1323733"/>
                  <a:pt x="1551992" y="1292815"/>
                  <a:pt x="1558212" y="1261713"/>
                </a:cubicBezTo>
                <a:cubicBezTo>
                  <a:pt x="1561322" y="1174627"/>
                  <a:pt x="1562107" y="1087427"/>
                  <a:pt x="1567543" y="1000456"/>
                </a:cubicBezTo>
                <a:cubicBezTo>
                  <a:pt x="1568343" y="987657"/>
                  <a:pt x="1571138" y="974603"/>
                  <a:pt x="1576873" y="963133"/>
                </a:cubicBezTo>
                <a:cubicBezTo>
                  <a:pt x="1583828" y="949224"/>
                  <a:pt x="1595947" y="938551"/>
                  <a:pt x="1604865" y="925811"/>
                </a:cubicBezTo>
                <a:cubicBezTo>
                  <a:pt x="1617727" y="907437"/>
                  <a:pt x="1626328" y="885686"/>
                  <a:pt x="1642187" y="869827"/>
                </a:cubicBezTo>
                <a:cubicBezTo>
                  <a:pt x="1658046" y="853968"/>
                  <a:pt x="1678939" y="844044"/>
                  <a:pt x="1698171" y="832505"/>
                </a:cubicBezTo>
                <a:cubicBezTo>
                  <a:pt x="1761395" y="794571"/>
                  <a:pt x="1788663" y="779150"/>
                  <a:pt x="1856792" y="757860"/>
                </a:cubicBezTo>
                <a:cubicBezTo>
                  <a:pt x="1881272" y="750210"/>
                  <a:pt x="1906923" y="746741"/>
                  <a:pt x="1931436" y="739199"/>
                </a:cubicBezTo>
                <a:cubicBezTo>
                  <a:pt x="1947445" y="734273"/>
                  <a:pt x="1962349" y="726262"/>
                  <a:pt x="1978090" y="720538"/>
                </a:cubicBezTo>
                <a:cubicBezTo>
                  <a:pt x="1996576" y="713816"/>
                  <a:pt x="2015916" y="709442"/>
                  <a:pt x="2034073" y="701876"/>
                </a:cubicBezTo>
                <a:cubicBezTo>
                  <a:pt x="2053332" y="693851"/>
                  <a:pt x="2072166" y="684618"/>
                  <a:pt x="2090057" y="673884"/>
                </a:cubicBezTo>
                <a:cubicBezTo>
                  <a:pt x="2116015" y="658309"/>
                  <a:pt x="2145165" y="630898"/>
                  <a:pt x="2164702" y="608570"/>
                </a:cubicBezTo>
                <a:cubicBezTo>
                  <a:pt x="2197405" y="571196"/>
                  <a:pt x="2192668" y="571312"/>
                  <a:pt x="2211355" y="524595"/>
                </a:cubicBezTo>
                <a:cubicBezTo>
                  <a:pt x="2214465" y="505934"/>
                  <a:pt x="2216975" y="487162"/>
                  <a:pt x="2220685" y="468611"/>
                </a:cubicBezTo>
                <a:cubicBezTo>
                  <a:pt x="2226309" y="440493"/>
                  <a:pt x="2234434" y="412886"/>
                  <a:pt x="2239347" y="384636"/>
                </a:cubicBezTo>
                <a:cubicBezTo>
                  <a:pt x="2246884" y="341301"/>
                  <a:pt x="2251788" y="297550"/>
                  <a:pt x="2258008" y="254007"/>
                </a:cubicBezTo>
                <a:cubicBezTo>
                  <a:pt x="2254898" y="222905"/>
                  <a:pt x="2256731" y="190903"/>
                  <a:pt x="2248677" y="160701"/>
                </a:cubicBezTo>
                <a:cubicBezTo>
                  <a:pt x="2239131" y="124906"/>
                  <a:pt x="2220801" y="111448"/>
                  <a:pt x="2192694" y="95387"/>
                </a:cubicBezTo>
                <a:cubicBezTo>
                  <a:pt x="2180617" y="88486"/>
                  <a:pt x="2168567" y="81124"/>
                  <a:pt x="2155371" y="76725"/>
                </a:cubicBezTo>
                <a:cubicBezTo>
                  <a:pt x="2131040" y="68615"/>
                  <a:pt x="2105331" y="65301"/>
                  <a:pt x="2080726" y="58064"/>
                </a:cubicBezTo>
                <a:cubicBezTo>
                  <a:pt x="2052419" y="49738"/>
                  <a:pt x="1996751" y="30072"/>
                  <a:pt x="1996751" y="30072"/>
                </a:cubicBezTo>
                <a:cubicBezTo>
                  <a:pt x="1971869" y="33182"/>
                  <a:pt x="1946072" y="32029"/>
                  <a:pt x="1922106" y="39403"/>
                </a:cubicBezTo>
                <a:cubicBezTo>
                  <a:pt x="1881760" y="51817"/>
                  <a:pt x="1853037" y="93391"/>
                  <a:pt x="1819469" y="114048"/>
                </a:cubicBezTo>
                <a:cubicBezTo>
                  <a:pt x="1799296" y="126462"/>
                  <a:pt x="1775926" y="132709"/>
                  <a:pt x="1754155" y="142040"/>
                </a:cubicBezTo>
                <a:cubicBezTo>
                  <a:pt x="1738604" y="160701"/>
                  <a:pt x="1723916" y="180117"/>
                  <a:pt x="1707502" y="198023"/>
                </a:cubicBezTo>
                <a:cubicBezTo>
                  <a:pt x="1689669" y="217477"/>
                  <a:pt x="1667040" y="232664"/>
                  <a:pt x="1651518" y="254007"/>
                </a:cubicBezTo>
                <a:cubicBezTo>
                  <a:pt x="1641667" y="267552"/>
                  <a:pt x="1639876" y="285453"/>
                  <a:pt x="1632857" y="300660"/>
                </a:cubicBezTo>
                <a:cubicBezTo>
                  <a:pt x="1621199" y="325918"/>
                  <a:pt x="1609336" y="351152"/>
                  <a:pt x="1595534" y="375305"/>
                </a:cubicBezTo>
                <a:cubicBezTo>
                  <a:pt x="1584407" y="394778"/>
                  <a:pt x="1569907" y="412152"/>
                  <a:pt x="1558212" y="431289"/>
                </a:cubicBezTo>
                <a:cubicBezTo>
                  <a:pt x="1535681" y="468158"/>
                  <a:pt x="1513882" y="505485"/>
                  <a:pt x="1492898" y="543256"/>
                </a:cubicBezTo>
                <a:cubicBezTo>
                  <a:pt x="1482766" y="561494"/>
                  <a:pt x="1477715" y="582771"/>
                  <a:pt x="1464906" y="599240"/>
                </a:cubicBezTo>
                <a:cubicBezTo>
                  <a:pt x="1457290" y="609032"/>
                  <a:pt x="1412631" y="636579"/>
                  <a:pt x="1399592" y="645893"/>
                </a:cubicBezTo>
                <a:cubicBezTo>
                  <a:pt x="1386938" y="654932"/>
                  <a:pt x="1376708" y="668109"/>
                  <a:pt x="1362269" y="673884"/>
                </a:cubicBezTo>
                <a:cubicBezTo>
                  <a:pt x="1350039" y="678776"/>
                  <a:pt x="1234284" y="692216"/>
                  <a:pt x="1231641" y="692546"/>
                </a:cubicBezTo>
                <a:cubicBezTo>
                  <a:pt x="1144555" y="686325"/>
                  <a:pt x="1056813" y="686231"/>
                  <a:pt x="970383" y="673884"/>
                </a:cubicBezTo>
                <a:cubicBezTo>
                  <a:pt x="946935" y="670534"/>
                  <a:pt x="926255" y="656486"/>
                  <a:pt x="905069" y="645893"/>
                </a:cubicBezTo>
                <a:cubicBezTo>
                  <a:pt x="880010" y="633364"/>
                  <a:pt x="842973" y="608662"/>
                  <a:pt x="821094" y="589909"/>
                </a:cubicBezTo>
                <a:cubicBezTo>
                  <a:pt x="811075" y="581321"/>
                  <a:pt x="800772" y="572655"/>
                  <a:pt x="793102" y="561917"/>
                </a:cubicBezTo>
                <a:cubicBezTo>
                  <a:pt x="785017" y="550599"/>
                  <a:pt x="780661" y="537036"/>
                  <a:pt x="774441" y="524595"/>
                </a:cubicBezTo>
                <a:cubicBezTo>
                  <a:pt x="771331" y="490383"/>
                  <a:pt x="771080" y="455789"/>
                  <a:pt x="765110" y="421958"/>
                </a:cubicBezTo>
                <a:cubicBezTo>
                  <a:pt x="761692" y="402587"/>
                  <a:pt x="750307" y="385263"/>
                  <a:pt x="746449" y="365974"/>
                </a:cubicBezTo>
                <a:cubicBezTo>
                  <a:pt x="740926" y="338357"/>
                  <a:pt x="741401" y="309835"/>
                  <a:pt x="737118" y="281999"/>
                </a:cubicBezTo>
                <a:cubicBezTo>
                  <a:pt x="735168" y="269324"/>
                  <a:pt x="730897" y="257117"/>
                  <a:pt x="727787" y="244676"/>
                </a:cubicBezTo>
                <a:cubicBezTo>
                  <a:pt x="720997" y="183562"/>
                  <a:pt x="723181" y="140582"/>
                  <a:pt x="690465" y="86056"/>
                </a:cubicBezTo>
                <a:cubicBezTo>
                  <a:pt x="684695" y="76440"/>
                  <a:pt x="671230" y="74400"/>
                  <a:pt x="662473" y="67395"/>
                </a:cubicBezTo>
                <a:cubicBezTo>
                  <a:pt x="619306" y="32861"/>
                  <a:pt x="676089" y="59670"/>
                  <a:pt x="597159" y="30072"/>
                </a:cubicBezTo>
                <a:cubicBezTo>
                  <a:pt x="576838" y="22452"/>
                  <a:pt x="552845" y="15611"/>
                  <a:pt x="531845" y="11411"/>
                </a:cubicBezTo>
                <a:cubicBezTo>
                  <a:pt x="513294" y="7701"/>
                  <a:pt x="494767" y="2780"/>
                  <a:pt x="475861" y="2080"/>
                </a:cubicBezTo>
                <a:cubicBezTo>
                  <a:pt x="410591" y="-337"/>
                  <a:pt x="312575" y="-1030"/>
                  <a:pt x="270587" y="2080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rot="2410814">
            <a:off x="10153584" y="4143124"/>
            <a:ext cx="700738" cy="179147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9417543" y="3325963"/>
            <a:ext cx="1253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400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927374" y="3325963"/>
            <a:ext cx="1253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4" grpId="0" animBg="1"/>
      <p:bldP spid="45" grpId="0" animBg="1"/>
      <p:bldP spid="47" grpId="0" animBg="1"/>
      <p:bldP spid="48" grpId="0" animBg="1"/>
      <p:bldP spid="49" grpId="0"/>
      <p:bldP spid="5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42848" y="1052736"/>
            <a:ext cx="8261464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通过这节课的学习，你有什么收获？</a:t>
            </a:r>
            <a:endParaRPr lang="zh-CN" altLang="en-US" sz="36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21191" y="1847155"/>
            <a:ext cx="10946888" cy="3816424"/>
            <a:chOff x="621191" y="836712"/>
            <a:chExt cx="10946888" cy="3816424"/>
          </a:xfrm>
        </p:grpSpPr>
        <p:sp>
          <p:nvSpPr>
            <p:cNvPr id="2" name="矩形: 圆角 1"/>
            <p:cNvSpPr/>
            <p:nvPr/>
          </p:nvSpPr>
          <p:spPr>
            <a:xfrm>
              <a:off x="695400" y="836712"/>
              <a:ext cx="4536504" cy="3816424"/>
            </a:xfrm>
            <a:prstGeom prst="roundRect">
              <a:avLst>
                <a:gd name="adj" fmla="val 1149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21191" y="998073"/>
              <a:ext cx="4831877" cy="172818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3921" y="2762266"/>
              <a:ext cx="4831348" cy="172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70040" y="1380859"/>
              <a:ext cx="6098039" cy="2780595"/>
            </a:xfrm>
            <a:prstGeom prst="rect">
              <a:avLst/>
            </a:prstGeom>
            <a:ln w="19050">
              <a:solidFill>
                <a:srgbClr val="3399FF"/>
              </a:solidFill>
            </a:ln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1452040"/>
              <a:ext cx="480102" cy="387292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3104634" y="5805264"/>
            <a:ext cx="5982732" cy="583565"/>
          </a:xfrm>
          <a:prstGeom prst="rect">
            <a:avLst/>
          </a:prstGeom>
          <a:solidFill>
            <a:srgbClr val="FFF8AE"/>
          </a:solidFill>
        </p:spPr>
        <p:txBody>
          <a:bodyPr wrap="square">
            <a:spAutoFit/>
          </a:bodyPr>
          <a:lstStyle/>
          <a:p>
            <a:r>
              <a:rPr lang="zh-CN" altLang="en-US" sz="3200" b="1" u="sng" dirty="0">
                <a:solidFill>
                  <a:srgbClr val="F00C08"/>
                </a:solidFill>
                <a:effectLst/>
                <a:latin typeface="+mj-ea"/>
                <a:ea typeface="+mj-ea"/>
              </a:rPr>
              <a:t>计数单位相同</a:t>
            </a:r>
            <a:r>
              <a:rPr lang="zh-CN" altLang="en-US" sz="3200" b="1" dirty="0">
                <a:solidFill>
                  <a:srgbClr val="3333CC"/>
                </a:solidFill>
                <a:effectLst/>
                <a:latin typeface="+mj-ea"/>
                <a:ea typeface="+mj-ea"/>
              </a:rPr>
              <a:t>时才能相加、减</a:t>
            </a:r>
            <a:r>
              <a:rPr lang="zh-CN" altLang="en-US" sz="3200" b="1" dirty="0">
                <a:solidFill>
                  <a:srgbClr val="3333CC"/>
                </a:solidFill>
                <a:latin typeface="+mj-ea"/>
                <a:ea typeface="+mj-ea"/>
              </a:rPr>
              <a:t>。</a:t>
            </a:r>
            <a:endParaRPr lang="zh-CN" altLang="en-US" sz="7200" b="1" dirty="0">
              <a:solidFill>
                <a:srgbClr val="3333CC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 panose="020B0604020202020204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 panose="020B0604020202020204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ISLIDE.ADDREMOVEWATERMARK" val="f9pKRpzumL"/>
</p:tagLst>
</file>

<file path=ppt/tags/tag2.xml><?xml version="1.0" encoding="utf-8"?>
<p:tagLst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1307</Words>
  <Application>WPS 演示</Application>
  <PresentationFormat>宽屏</PresentationFormat>
  <Paragraphs>322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阿里巴巴普惠体 R</vt:lpstr>
      <vt:lpstr>微软雅黑</vt:lpstr>
      <vt:lpstr>Times New Roman</vt:lpstr>
      <vt:lpstr>Arial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状元成才路;Administrator</dc:creator>
  <cp:keywords>状元成才路</cp:keywords>
  <dc:description>www.wookey.cn</dc:description>
  <dc:subject>状元成才路</dc:subject>
  <cp:category>状元成才路</cp:category>
  <cp:lastModifiedBy>Peng Fanmo</cp:lastModifiedBy>
  <cp:revision>122</cp:revision>
  <dcterms:created xsi:type="dcterms:W3CDTF">2015-08-27T07:30:00Z</dcterms:created>
  <dcterms:modified xsi:type="dcterms:W3CDTF">2025-12-16T06:24:14Z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