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63" r:id="rId3"/>
    <p:sldId id="368" r:id="rId5"/>
    <p:sldId id="264" r:id="rId6"/>
    <p:sldId id="344" r:id="rId7"/>
    <p:sldId id="369" r:id="rId8"/>
    <p:sldId id="370" r:id="rId9"/>
    <p:sldId id="372" r:id="rId10"/>
    <p:sldId id="381" r:id="rId11"/>
    <p:sldId id="382" r:id="rId12"/>
    <p:sldId id="383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81D2E8"/>
    <a:srgbClr val="3BC1C9"/>
    <a:srgbClr val="00AEA8"/>
    <a:srgbClr val="FFFDED"/>
    <a:srgbClr val="F9B6AE"/>
    <a:srgbClr val="118A8D"/>
    <a:srgbClr val="22C0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-10"/>
      </p:cViewPr>
      <p:guideLst>
        <p:guide orient="horz" pos="2188"/>
        <p:guide orient="horz" pos="958"/>
        <p:guide orient="horz" pos="4033"/>
        <p:guide pos="211"/>
        <p:guide pos="4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523492" y="2996952"/>
            <a:ext cx="914501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 </a:t>
            </a:r>
            <a:r>
              <a:rPr lang="en-US" altLang="zh-CN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</a:t>
            </a:r>
            <a:endParaRPr lang="zh-CN" altLang="en-US" sz="72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1424" y="1218845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ea"/>
                <a:ea typeface="+mn-ea"/>
              </a:rPr>
              <a:t>填一填。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225" y="2026285"/>
            <a:ext cx="107283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个一是 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；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个十是 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1424" y="2833155"/>
            <a:ext cx="10369152" cy="141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n-ea"/>
                <a:ea typeface="+mn-ea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+mn-ea"/>
                <a:ea typeface="+mn-ea"/>
              </a:rPr>
              <a:t>）</a:t>
            </a:r>
            <a:r>
              <a:rPr lang="en-US" altLang="zh-CN" sz="3600" b="1" dirty="0">
                <a:latin typeface="+mn-lt"/>
                <a:ea typeface="+mn-ea"/>
              </a:rPr>
              <a:t>729</a:t>
            </a:r>
            <a:r>
              <a:rPr lang="zh-CN" altLang="en-US" sz="3600" b="1" dirty="0">
                <a:latin typeface="+mn-lt"/>
                <a:ea typeface="+mn-ea"/>
              </a:rPr>
              <a:t>是由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r>
              <a:rPr lang="zh-CN" altLang="en-US" sz="3600" b="1" dirty="0">
                <a:latin typeface="+mn-lt"/>
                <a:ea typeface="+mn-ea"/>
              </a:rPr>
              <a:t>个百，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r>
              <a:rPr lang="zh-CN" altLang="en-US" sz="3600" b="1" dirty="0">
                <a:latin typeface="+mn-lt"/>
                <a:ea typeface="+mn-ea"/>
              </a:rPr>
              <a:t>个十和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r>
              <a:rPr lang="zh-CN" altLang="en-US" sz="3600" b="1" dirty="0">
                <a:latin typeface="+mn-lt"/>
                <a:ea typeface="+mn-ea"/>
              </a:rPr>
              <a:t>个一组成的。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11424" y="4327613"/>
            <a:ext cx="10369152" cy="141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+mn-ea"/>
                <a:ea typeface="+mn-ea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+mn-ea"/>
                <a:ea typeface="+mn-ea"/>
              </a:rPr>
              <a:t>）</a:t>
            </a:r>
            <a:r>
              <a:rPr lang="en-US" altLang="zh-CN" sz="3600" b="1" dirty="0">
                <a:latin typeface="+mn-lt"/>
                <a:ea typeface="+mn-ea"/>
              </a:rPr>
              <a:t>9</a:t>
            </a:r>
            <a:r>
              <a:rPr lang="zh-CN" altLang="en-US" sz="3600" b="1" dirty="0">
                <a:latin typeface="+mn-ea"/>
                <a:ea typeface="+mn-ea"/>
              </a:rPr>
              <a:t>个一和</a:t>
            </a:r>
            <a:r>
              <a:rPr lang="en-US" altLang="zh-CN" sz="3600" b="1" dirty="0">
                <a:latin typeface="+mn-lt"/>
                <a:ea typeface="+mn-ea"/>
              </a:rPr>
              <a:t>9</a:t>
            </a:r>
            <a:r>
              <a:rPr lang="zh-CN" altLang="en-US" sz="3600" b="1" dirty="0">
                <a:latin typeface="+mn-ea"/>
                <a:ea typeface="+mn-ea"/>
              </a:rPr>
              <a:t>个百组成的数写作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 )</a:t>
            </a:r>
            <a:r>
              <a:rPr lang="zh-CN" altLang="en-US" sz="3600" b="1" dirty="0">
                <a:latin typeface="+mn-ea"/>
                <a:ea typeface="+mn-ea"/>
              </a:rPr>
              <a:t>，读作</a:t>
            </a:r>
            <a:endParaRPr lang="zh-CN" altLang="en-US" sz="3600" b="1" dirty="0">
              <a:latin typeface="+mn-ea"/>
              <a:ea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3600" b="1" dirty="0">
                <a:latin typeface="+mn-ea"/>
                <a:ea typeface="+mn-ea"/>
              </a:rPr>
              <a:t>(           )</a:t>
            </a:r>
            <a:r>
              <a:rPr lang="zh-CN" altLang="en-US" sz="3600" b="1" dirty="0">
                <a:latin typeface="+mn-ea"/>
                <a:ea typeface="+mn-ea"/>
              </a:rPr>
              <a:t>。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28868" y="2060595"/>
            <a:ext cx="86409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十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95510" y="2060575"/>
            <a:ext cx="8210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百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49146" y="2890260"/>
            <a:ext cx="6947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23480" y="2890260"/>
            <a:ext cx="6947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778814" y="2890260"/>
            <a:ext cx="69472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12223" y="4376902"/>
            <a:ext cx="133082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909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87488" y="4994430"/>
            <a:ext cx="244827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九百零九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1052736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631" y="1196752"/>
            <a:ext cx="4137471" cy="51525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9111" y="2613856"/>
            <a:ext cx="284981" cy="284339"/>
          </a:xfrm>
          <a:prstGeom prst="rect">
            <a:avLst/>
          </a:prstGeom>
        </p:spPr>
      </p:pic>
      <p:sp>
        <p:nvSpPr>
          <p:cNvPr id="6" name="弧形 5"/>
          <p:cNvSpPr/>
          <p:nvPr/>
        </p:nvSpPr>
        <p:spPr>
          <a:xfrm rot="16200000">
            <a:off x="5739071" y="2756027"/>
            <a:ext cx="720080" cy="720080"/>
          </a:xfrm>
          <a:prstGeom prst="arc">
            <a:avLst>
              <a:gd name="adj1" fmla="val 15816280"/>
              <a:gd name="adj2" fmla="val 21153309"/>
            </a:avLst>
          </a:prstGeom>
          <a:ln w="19050">
            <a:solidFill>
              <a:srgbClr val="F00C08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8" name="圆角矩形标注 5"/>
          <p:cNvSpPr/>
          <p:nvPr/>
        </p:nvSpPr>
        <p:spPr bwMode="auto">
          <a:xfrm>
            <a:off x="6809918" y="2428897"/>
            <a:ext cx="3603451" cy="1818455"/>
          </a:xfrm>
          <a:prstGeom prst="wedgeRoundRectCallout">
            <a:avLst>
              <a:gd name="adj1" fmla="val 35552"/>
              <a:gd name="adj2" fmla="val 742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数一数，图中有几个百？几个十？几个一？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75520" y="1156996"/>
            <a:ext cx="3440292" cy="2799184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59518" y="2952887"/>
            <a:ext cx="1313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个百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8320" y="4198776"/>
            <a:ext cx="3695700" cy="2152484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59518" y="5655015"/>
            <a:ext cx="1313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个十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39645" y="3177540"/>
            <a:ext cx="365855" cy="3173720"/>
          </a:xfrm>
          <a:prstGeom prst="rect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997223" y="5655015"/>
            <a:ext cx="1313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个一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19706" y="1275129"/>
            <a:ext cx="620776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这幅图表示的数是</a:t>
            </a:r>
            <a:r>
              <a:rPr lang="en-US" altLang="zh-CN" sz="3600" b="1" dirty="0">
                <a:latin typeface="+mj-ea"/>
                <a:ea typeface="+mj-ea"/>
              </a:rPr>
              <a:t>(     )</a:t>
            </a:r>
            <a:r>
              <a:rPr lang="zh-CN" altLang="en-US" sz="3600" b="1" dirty="0">
                <a:latin typeface="+mj-ea"/>
                <a:ea typeface="+mj-ea"/>
              </a:rPr>
              <a:t>。</a:t>
            </a:r>
            <a:endParaRPr lang="zh-CN" altLang="en-US" sz="3600" b="1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08" y="1275129"/>
            <a:ext cx="1330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999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8" name="圆角矩形标注 5"/>
          <p:cNvSpPr/>
          <p:nvPr/>
        </p:nvSpPr>
        <p:spPr bwMode="auto">
          <a:xfrm>
            <a:off x="6605561" y="2986531"/>
            <a:ext cx="4137471" cy="1309768"/>
          </a:xfrm>
          <a:prstGeom prst="wedgeRoundRectCallout">
            <a:avLst>
              <a:gd name="adj1" fmla="val 29689"/>
              <a:gd name="adj2" fmla="val 806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如果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999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再添上一个小方块，是多少呢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6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631" y="1196752"/>
            <a:ext cx="4137471" cy="51525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0039" y="2852936"/>
            <a:ext cx="284981" cy="28433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4392" y="2852936"/>
            <a:ext cx="485192" cy="34963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899" y="4237020"/>
            <a:ext cx="320789" cy="20799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3832" y="1249680"/>
            <a:ext cx="937980" cy="26693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504" y="4241800"/>
            <a:ext cx="4560914" cy="2160396"/>
          </a:xfrm>
          <a:prstGeom prst="rect">
            <a:avLst/>
          </a:prstGeom>
        </p:spPr>
      </p:pic>
      <p:sp>
        <p:nvSpPr>
          <p:cNvPr id="14" name="箭头: 右 13"/>
          <p:cNvSpPr/>
          <p:nvPr/>
        </p:nvSpPr>
        <p:spPr>
          <a:xfrm>
            <a:off x="6083474" y="2286882"/>
            <a:ext cx="602992" cy="37577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1216883"/>
            <a:ext cx="2713286" cy="270956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076147" y="4016327"/>
            <a:ext cx="333722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  <a:ea typeface="+mj-ea"/>
              </a:rPr>
              <a:t>999</a:t>
            </a:r>
            <a:r>
              <a:rPr lang="zh-CN" altLang="en-US" sz="3200" b="1" dirty="0">
                <a:latin typeface="+mn-lt"/>
                <a:ea typeface="+mj-ea"/>
              </a:rPr>
              <a:t>添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b="1" dirty="0">
                <a:latin typeface="+mn-lt"/>
                <a:ea typeface="+mj-ea"/>
              </a:rPr>
              <a:t>是一千。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5915" y="4976333"/>
            <a:ext cx="918017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一百一百地数，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个百是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lang="zh-CN" altLang="en-US" sz="2000" dirty="0"/>
          </a:p>
        </p:txBody>
      </p:sp>
      <p:sp>
        <p:nvSpPr>
          <p:cNvPr id="21" name="文本框 20"/>
          <p:cNvSpPr txBox="1"/>
          <p:nvPr/>
        </p:nvSpPr>
        <p:spPr>
          <a:xfrm>
            <a:off x="6728569" y="4976333"/>
            <a:ext cx="15121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一千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087888" y="2680621"/>
            <a:ext cx="3024336" cy="2588634"/>
            <a:chOff x="5087888" y="2134683"/>
            <a:chExt cx="3024336" cy="2588634"/>
          </a:xfrm>
        </p:grpSpPr>
        <p:grpSp>
          <p:nvGrpSpPr>
            <p:cNvPr id="17" name="组合 16"/>
            <p:cNvGrpSpPr/>
            <p:nvPr/>
          </p:nvGrpSpPr>
          <p:grpSpPr>
            <a:xfrm>
              <a:off x="7104112" y="2134683"/>
              <a:ext cx="1008112" cy="2588634"/>
              <a:chOff x="7104112" y="2134683"/>
              <a:chExt cx="1008112" cy="258863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7585309" y="2134683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7104112" y="4076986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096000" y="2134683"/>
              <a:ext cx="1008112" cy="2588634"/>
              <a:chOff x="6096000" y="2134683"/>
              <a:chExt cx="1008112" cy="2588634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6577197" y="2134683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096000" y="4076986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087888" y="2134683"/>
              <a:ext cx="1008112" cy="2588634"/>
              <a:chOff x="5087888" y="2134683"/>
              <a:chExt cx="1008112" cy="2588634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5569085" y="2134683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5087888" y="4076986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079776" y="2680621"/>
            <a:ext cx="1008112" cy="2588634"/>
            <a:chOff x="8832304" y="3636032"/>
            <a:chExt cx="1008112" cy="2588634"/>
          </a:xfrm>
        </p:grpSpPr>
        <p:sp>
          <p:nvSpPr>
            <p:cNvPr id="13" name="矩形 12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千位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741021" y="511720"/>
            <a:ext cx="4274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活动要求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8000" dirty="0"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55440" y="1198493"/>
            <a:ext cx="64807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1.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在计数器上拨出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999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。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55440" y="1885266"/>
            <a:ext cx="1029714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2.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cs"/>
              </a:rPr>
              <a:t>在计数器上拨出一千，再写出来，读一读。</a:t>
            </a:r>
            <a:endParaRPr lang="zh-CN" altLang="en-US" sz="2400" b="1" dirty="0">
              <a:latin typeface="+mn-lt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403783" y="2916310"/>
            <a:ext cx="408770" cy="1706614"/>
            <a:chOff x="10212452" y="3261026"/>
            <a:chExt cx="408770" cy="1706614"/>
          </a:xfrm>
        </p:grpSpPr>
        <p:sp>
          <p:nvSpPr>
            <p:cNvPr id="26" name="矩形: 圆角 25"/>
            <p:cNvSpPr/>
            <p:nvPr/>
          </p:nvSpPr>
          <p:spPr>
            <a:xfrm>
              <a:off x="10213166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10213166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10213166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10213166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0213166" y="40203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10213166" y="38305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10213166" y="364070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10213166" y="34508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/>
            <p:cNvSpPr/>
            <p:nvPr/>
          </p:nvSpPr>
          <p:spPr>
            <a:xfrm>
              <a:off x="10212452" y="326102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94957" y="2916309"/>
            <a:ext cx="408770" cy="1706614"/>
            <a:chOff x="10212452" y="3261026"/>
            <a:chExt cx="408770" cy="1706614"/>
          </a:xfrm>
        </p:grpSpPr>
        <p:sp>
          <p:nvSpPr>
            <p:cNvPr id="37" name="矩形: 圆角 36"/>
            <p:cNvSpPr/>
            <p:nvPr/>
          </p:nvSpPr>
          <p:spPr>
            <a:xfrm>
              <a:off x="10213166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/>
            <p:cNvSpPr/>
            <p:nvPr/>
          </p:nvSpPr>
          <p:spPr>
            <a:xfrm>
              <a:off x="10213166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/>
            <p:cNvSpPr/>
            <p:nvPr/>
          </p:nvSpPr>
          <p:spPr>
            <a:xfrm>
              <a:off x="10213166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/>
            <p:cNvSpPr/>
            <p:nvPr/>
          </p:nvSpPr>
          <p:spPr>
            <a:xfrm>
              <a:off x="10213166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10213166" y="40203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10213166" y="38305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10213166" y="364070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10213166" y="34508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/>
            <p:cNvSpPr/>
            <p:nvPr/>
          </p:nvSpPr>
          <p:spPr>
            <a:xfrm>
              <a:off x="10212452" y="326102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86845" y="2916309"/>
            <a:ext cx="408770" cy="1706614"/>
            <a:chOff x="10212452" y="3261026"/>
            <a:chExt cx="408770" cy="1706614"/>
          </a:xfrm>
        </p:grpSpPr>
        <p:sp>
          <p:nvSpPr>
            <p:cNvPr id="47" name="矩形: 圆角 46"/>
            <p:cNvSpPr/>
            <p:nvPr/>
          </p:nvSpPr>
          <p:spPr>
            <a:xfrm>
              <a:off x="10213166" y="47797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: 圆角 47"/>
            <p:cNvSpPr/>
            <p:nvPr/>
          </p:nvSpPr>
          <p:spPr>
            <a:xfrm>
              <a:off x="10213166" y="458989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10213166" y="440006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: 圆角 49"/>
            <p:cNvSpPr/>
            <p:nvPr/>
          </p:nvSpPr>
          <p:spPr>
            <a:xfrm>
              <a:off x="10213166" y="42102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: 圆角 50"/>
            <p:cNvSpPr/>
            <p:nvPr/>
          </p:nvSpPr>
          <p:spPr>
            <a:xfrm>
              <a:off x="10213166" y="402038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: 圆角 51"/>
            <p:cNvSpPr/>
            <p:nvPr/>
          </p:nvSpPr>
          <p:spPr>
            <a:xfrm>
              <a:off x="10213166" y="38305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: 圆角 52"/>
            <p:cNvSpPr/>
            <p:nvPr/>
          </p:nvSpPr>
          <p:spPr>
            <a:xfrm>
              <a:off x="10213166" y="364070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: 圆角 53"/>
            <p:cNvSpPr/>
            <p:nvPr/>
          </p:nvSpPr>
          <p:spPr>
            <a:xfrm>
              <a:off x="10213166" y="34508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: 圆角 54"/>
            <p:cNvSpPr/>
            <p:nvPr/>
          </p:nvSpPr>
          <p:spPr>
            <a:xfrm>
              <a:off x="10212452" y="326102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矩形: 圆角 55"/>
          <p:cNvSpPr/>
          <p:nvPr/>
        </p:nvSpPr>
        <p:spPr>
          <a:xfrm>
            <a:off x="7403783" y="272647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/>
          <p:cNvSpPr/>
          <p:nvPr/>
        </p:nvSpPr>
        <p:spPr>
          <a:xfrm>
            <a:off x="7333629" y="2692423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/>
          <p:cNvSpPr/>
          <p:nvPr/>
        </p:nvSpPr>
        <p:spPr>
          <a:xfrm>
            <a:off x="6394957" y="272647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: 圆角 58"/>
          <p:cNvSpPr/>
          <p:nvPr/>
        </p:nvSpPr>
        <p:spPr>
          <a:xfrm>
            <a:off x="6322108" y="2692423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/>
          <p:cNvSpPr/>
          <p:nvPr/>
        </p:nvSpPr>
        <p:spPr>
          <a:xfrm>
            <a:off x="5386131" y="272647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: 圆角 60"/>
          <p:cNvSpPr/>
          <p:nvPr/>
        </p:nvSpPr>
        <p:spPr>
          <a:xfrm>
            <a:off x="5313996" y="2692423"/>
            <a:ext cx="555896" cy="1983105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/>
          <p:cNvSpPr/>
          <p:nvPr/>
        </p:nvSpPr>
        <p:spPr>
          <a:xfrm>
            <a:off x="4379804" y="442966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2805722" y="5191376"/>
            <a:ext cx="1755251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写作：</a:t>
            </a:r>
            <a:endParaRPr lang="zh-CN" altLang="en-US" sz="3600" b="1" dirty="0">
              <a:solidFill>
                <a:srgbClr val="231F20"/>
              </a:solidFill>
              <a:latin typeface="+mn-lt"/>
              <a:ea typeface="+mj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206931" y="5191376"/>
            <a:ext cx="70808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1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237902" y="5191376"/>
            <a:ext cx="70808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0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223154" y="5191376"/>
            <a:ext cx="70808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0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276986" y="5191376"/>
            <a:ext cx="70808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0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805722" y="5860021"/>
            <a:ext cx="1755251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读作：</a:t>
            </a:r>
            <a:endParaRPr lang="zh-CN" altLang="en-US" sz="3600" b="1" dirty="0">
              <a:solidFill>
                <a:srgbClr val="231F20"/>
              </a:solidFill>
              <a:latin typeface="+mn-lt"/>
              <a:ea typeface="+mj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295029" y="5860021"/>
            <a:ext cx="1755251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一千</a:t>
            </a:r>
            <a:endParaRPr lang="zh-CN" altLang="en-US" sz="3600" b="1" dirty="0">
              <a:solidFill>
                <a:srgbClr val="231F2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3" grpId="0"/>
      <p:bldP spid="64" grpId="0"/>
      <p:bldP spid="66" grpId="0"/>
      <p:bldP spid="67" grpId="0"/>
      <p:bldP spid="68" grpId="0"/>
      <p:bldP spid="69" grpId="0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805722" y="2680621"/>
            <a:ext cx="5306502" cy="3901395"/>
            <a:chOff x="2805722" y="2680621"/>
            <a:chExt cx="5306502" cy="3901395"/>
          </a:xfrm>
        </p:grpSpPr>
        <p:grpSp>
          <p:nvGrpSpPr>
            <p:cNvPr id="2" name="组合 1"/>
            <p:cNvGrpSpPr/>
            <p:nvPr/>
          </p:nvGrpSpPr>
          <p:grpSpPr>
            <a:xfrm>
              <a:off x="5087888" y="2680621"/>
              <a:ext cx="3024336" cy="2588634"/>
              <a:chOff x="5087888" y="2134683"/>
              <a:chExt cx="3024336" cy="2588634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7104112" y="2134683"/>
                <a:ext cx="1008112" cy="2588634"/>
                <a:chOff x="7104112" y="2134683"/>
                <a:chExt cx="1008112" cy="2588634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7585309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7104112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" name="组合 3"/>
              <p:cNvGrpSpPr/>
              <p:nvPr/>
            </p:nvGrpSpPr>
            <p:grpSpPr>
              <a:xfrm>
                <a:off x="6096000" y="2134683"/>
                <a:ext cx="1008112" cy="2588634"/>
                <a:chOff x="6096000" y="2134683"/>
                <a:chExt cx="1008112" cy="2588634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6577197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>
                  <a:off x="6096000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>
                <a:off x="5087888" y="2134683"/>
                <a:ext cx="1008112" cy="2588634"/>
                <a:chOff x="5087888" y="2134683"/>
                <a:chExt cx="1008112" cy="2588634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5569085" y="2134683"/>
                  <a:ext cx="45719" cy="208823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矩形 6"/>
                <p:cNvSpPr/>
                <p:nvPr/>
              </p:nvSpPr>
              <p:spPr>
                <a:xfrm>
                  <a:off x="5087888" y="4076986"/>
                  <a:ext cx="1008112" cy="646331"/>
                </a:xfrm>
                <a:prstGeom prst="rect">
                  <a:avLst/>
                </a:prstGeom>
                <a:solidFill>
                  <a:srgbClr val="FFFDED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32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32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4079776" y="2680621"/>
              <a:ext cx="1008112" cy="2588634"/>
              <a:chOff x="8832304" y="3636032"/>
              <a:chExt cx="1008112" cy="2588634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矩形: 圆角 14"/>
            <p:cNvSpPr/>
            <p:nvPr/>
          </p:nvSpPr>
          <p:spPr>
            <a:xfrm>
              <a:off x="4379804" y="44296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805722" y="5191376"/>
              <a:ext cx="1755251" cy="721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600" b="1" dirty="0">
                  <a:solidFill>
                    <a:srgbClr val="231F20"/>
                  </a:solidFill>
                  <a:latin typeface="+mn-lt"/>
                  <a:ea typeface="+mj-ea"/>
                </a:rPr>
                <a:t>写作：</a:t>
              </a:r>
              <a:endParaRPr lang="zh-CN" altLang="en-US" sz="3600" b="1" dirty="0">
                <a:solidFill>
                  <a:srgbClr val="231F20"/>
                </a:solidFill>
                <a:latin typeface="+mn-lt"/>
                <a:ea typeface="+mj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206931" y="5191376"/>
              <a:ext cx="708084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1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37902" y="5191376"/>
              <a:ext cx="708084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0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223154" y="5191376"/>
              <a:ext cx="708084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0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76986" y="5191376"/>
              <a:ext cx="708084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0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805722" y="5860021"/>
              <a:ext cx="1755251" cy="721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600" b="1" dirty="0">
                  <a:solidFill>
                    <a:srgbClr val="231F20"/>
                  </a:solidFill>
                  <a:latin typeface="+mn-lt"/>
                  <a:ea typeface="+mj-ea"/>
                </a:rPr>
                <a:t>读作：</a:t>
              </a:r>
              <a:endParaRPr lang="zh-CN" altLang="en-US" sz="3600" b="1" dirty="0">
                <a:solidFill>
                  <a:srgbClr val="231F20"/>
                </a:solidFill>
                <a:latin typeface="+mn-lt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295029" y="5860021"/>
              <a:ext cx="1755251" cy="721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600" b="1" dirty="0">
                  <a:solidFill>
                    <a:srgbClr val="231F20"/>
                  </a:solidFill>
                  <a:latin typeface="+mn-lt"/>
                  <a:ea typeface="+mj-ea"/>
                </a:rPr>
                <a:t>一千</a:t>
              </a:r>
              <a:endParaRPr lang="zh-CN" altLang="en-US" sz="3600" b="1" dirty="0">
                <a:solidFill>
                  <a:srgbClr val="231F20"/>
                </a:solidFill>
                <a:latin typeface="+mn-lt"/>
                <a:ea typeface="+mj-ea"/>
              </a:endParaRPr>
            </a:p>
          </p:txBody>
        </p:sp>
      </p:grpSp>
      <p:pic>
        <p:nvPicPr>
          <p:cNvPr id="24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31" y="931111"/>
            <a:ext cx="1327937" cy="141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utoShape 27"/>
          <p:cNvSpPr>
            <a:spLocks noChangeArrowheads="1"/>
          </p:cNvSpPr>
          <p:nvPr/>
        </p:nvSpPr>
        <p:spPr bwMode="auto">
          <a:xfrm flipH="1">
            <a:off x="2727155" y="706510"/>
            <a:ext cx="5313061" cy="1170434"/>
          </a:xfrm>
          <a:prstGeom prst="wedgeRoundRectCallout">
            <a:avLst>
              <a:gd name="adj1" fmla="val 59802"/>
              <a:gd name="adj2" fmla="val 2447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1000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中的“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”和“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”分别表示什么意思？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24392" y="4337487"/>
            <a:ext cx="1804041" cy="1879073"/>
          </a:xfrm>
          <a:prstGeom prst="rect">
            <a:avLst/>
          </a:prstGeom>
        </p:spPr>
      </p:pic>
      <p:sp>
        <p:nvSpPr>
          <p:cNvPr id="29" name="圆角矩形标注 5"/>
          <p:cNvSpPr/>
          <p:nvPr/>
        </p:nvSpPr>
        <p:spPr bwMode="auto">
          <a:xfrm>
            <a:off x="7788910" y="1988820"/>
            <a:ext cx="4076065" cy="1850390"/>
          </a:xfrm>
          <a:prstGeom prst="wedgeRoundRectCallout">
            <a:avLst>
              <a:gd name="adj1" fmla="val 22610"/>
              <a:gd name="adj2" fmla="val 730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个千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表示个位、十位、百位一个计数单位也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没有。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98884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25726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1271464" y="1444981"/>
            <a:ext cx="29523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0836" y="2036032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90192" y="2036032"/>
            <a:ext cx="1076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908720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下面计数器上的数怎样变成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96156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1271464" y="1746260"/>
            <a:ext cx="2103069" cy="283436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118624" y="1746260"/>
            <a:ext cx="2113605" cy="28343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976320" y="1746259"/>
            <a:ext cx="2124260" cy="283436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47583" y="4724644"/>
            <a:ext cx="28803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位添</a:t>
            </a:r>
            <a:endParaRPr lang="zh-CN" altLang="en-US" sz="32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颗珠子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72936" y="4724644"/>
            <a:ext cx="28803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位添</a:t>
            </a:r>
            <a:endParaRPr lang="zh-CN" altLang="en-US" sz="32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颗珠子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98290" y="4724644"/>
            <a:ext cx="2880320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位添</a:t>
            </a:r>
            <a:endParaRPr lang="zh-CN" altLang="en-US" sz="32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2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颗珠子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40836" y="4724644"/>
            <a:ext cx="93610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个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73510" y="532250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90624" y="4724644"/>
            <a:ext cx="93610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十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94300" y="532250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01676" y="4724644"/>
            <a:ext cx="93610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百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06582" y="532250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295317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在括号里写出每个数中“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”表示的意思。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34816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1464" y="2132856"/>
            <a:ext cx="10266868" cy="2791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        勤劳的小蜜蜂每天要飞到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810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米远的花圃采花，每次要采超过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1000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朵花，然后每秒扇动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180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 )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下翅膀，以每小时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21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(      )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千米的速度回家。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93564" y="2197274"/>
            <a:ext cx="15121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个十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03877" y="2886359"/>
            <a:ext cx="15121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个千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11825" y="3546585"/>
            <a:ext cx="15121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个百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28865" y="4248182"/>
            <a:ext cx="16561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个一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321926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n-lt"/>
                <a:ea typeface="+mn-ea"/>
                <a:cs typeface="+mn-ea"/>
                <a:sym typeface="Times New Roman" panose="02020603050405020304" pitchFamily="18" charset="0"/>
              </a:rPr>
              <a:t>按规律填一填，再读一读。</a:t>
            </a:r>
            <a:endParaRPr lang="zh-CN" altLang="en-US" sz="3600" b="1" dirty="0">
              <a:solidFill>
                <a:prstClr val="black"/>
              </a:solidFill>
              <a:latin typeface="+mn-lt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37477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600056" y="156249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983" y="2303481"/>
            <a:ext cx="10260257" cy="30697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65520" y="2397117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544272" y="2397117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81604" y="2397117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65520" y="3510485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970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44272" y="3510485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83120" y="3510485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65520" y="462385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44272" y="462385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999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83120" y="4623852"/>
            <a:ext cx="1405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2848" y="1216034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467" y="1986752"/>
            <a:ext cx="9983065" cy="34445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11624" y="5617233"/>
            <a:ext cx="676875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n-ea"/>
              </a:rPr>
              <a:t>999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n-ea"/>
              </a:rPr>
              <a:t>添</a:t>
            </a:r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n-ea"/>
              </a:rPr>
              <a:t>是一千，</a:t>
            </a:r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n-ea"/>
              </a:rPr>
              <a:t>个百是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一千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n-ea"/>
              </a:rPr>
              <a:t>。</a:t>
            </a:r>
            <a:endParaRPr lang="zh-CN" altLang="en-US" sz="3200" b="1" dirty="0">
              <a:solidFill>
                <a:srgbClr val="3333CC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775</Words>
  <Application>WPS 演示</Application>
  <PresentationFormat>宽屏</PresentationFormat>
  <Paragraphs>196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Calibri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61</cp:revision>
  <dcterms:created xsi:type="dcterms:W3CDTF">2015-08-27T07:30:00Z</dcterms:created>
  <dcterms:modified xsi:type="dcterms:W3CDTF">2025-12-16T01:45:08Z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