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3" r:id="rId2"/>
    <p:sldId id="368" r:id="rId3"/>
    <p:sldId id="264" r:id="rId4"/>
    <p:sldId id="344" r:id="rId5"/>
    <p:sldId id="369" r:id="rId6"/>
    <p:sldId id="370" r:id="rId7"/>
    <p:sldId id="385" r:id="rId8"/>
    <p:sldId id="372" r:id="rId9"/>
    <p:sldId id="373" r:id="rId10"/>
    <p:sldId id="384" r:id="rId11"/>
    <p:sldId id="374" r:id="rId12"/>
    <p:sldId id="375" r:id="rId13"/>
    <p:sldId id="376" r:id="rId14"/>
    <p:sldId id="377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>
          <p15:clr>
            <a:srgbClr val="A4A3A4"/>
          </p15:clr>
        </p15:guide>
        <p15:guide id="2" orient="horz" pos="938">
          <p15:clr>
            <a:srgbClr val="A4A3A4"/>
          </p15:clr>
        </p15:guide>
        <p15:guide id="3" orient="horz" pos="3981">
          <p15:clr>
            <a:srgbClr val="A4A3A4"/>
          </p15:clr>
        </p15:guide>
        <p15:guide id="4" pos="206">
          <p15:clr>
            <a:srgbClr val="A4A3A4"/>
          </p15:clr>
        </p15:guide>
        <p15:guide id="5" pos="48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FF"/>
    <a:srgbClr val="F00C08"/>
    <a:srgbClr val="118A8D"/>
    <a:srgbClr val="3333CC"/>
    <a:srgbClr val="81D2E8"/>
    <a:srgbClr val="3BC1C9"/>
    <a:srgbClr val="00AEA8"/>
    <a:srgbClr val="FFFDED"/>
    <a:srgbClr val="F9B6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8" autoAdjust="0"/>
    <p:restoredTop sz="96391" autoAdjust="0"/>
  </p:normalViewPr>
  <p:slideViewPr>
    <p:cSldViewPr>
      <p:cViewPr varScale="1">
        <p:scale>
          <a:sx n="82" d="100"/>
          <a:sy n="82" d="100"/>
        </p:scale>
        <p:origin x="821" y="48"/>
      </p:cViewPr>
      <p:guideLst>
        <p:guide orient="horz" pos="2124"/>
        <p:guide orient="horz" pos="938"/>
        <p:guide orient="horz" pos="3981"/>
        <p:guide pos="206"/>
        <p:guide pos="48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t>2026/3/2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t>2026/3/2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523492" y="2996952"/>
            <a:ext cx="914501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en-US" altLang="zh-CN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10000 </a:t>
            </a:r>
            <a:r>
              <a:rPr lang="zh-CN" altLang="en-US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以内数的认识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618516" y="1124744"/>
            <a:ext cx="742813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拿出计数器，按要求边拨边数。</a:t>
            </a:r>
          </a:p>
        </p:txBody>
      </p:sp>
      <p:sp>
        <p:nvSpPr>
          <p:cNvPr id="28" name="文本框 4"/>
          <p:cNvSpPr txBox="1">
            <a:spLocks noChangeArrowheads="1"/>
          </p:cNvSpPr>
          <p:nvPr/>
        </p:nvSpPr>
        <p:spPr bwMode="auto">
          <a:xfrm>
            <a:off x="618516" y="1741617"/>
            <a:ext cx="8740154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latinLnBrk="0"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1.一个一个的数，从九百八十数到一千。</a:t>
            </a:r>
          </a:p>
          <a:p>
            <a:pPr latinLnBrk="0"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2.一十一十的数，从八百八十数到一千。</a:t>
            </a:r>
          </a:p>
          <a:p>
            <a:pPr latinLnBrk="0"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3.一百一百的数，从一百数到一千。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943631" y="1731581"/>
            <a:ext cx="2436842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一个一个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943631" y="2555856"/>
            <a:ext cx="2436842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一十一十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943631" y="3380131"/>
            <a:ext cx="2436842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一百一百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8870723" y="1551003"/>
            <a:ext cx="2702761" cy="3024336"/>
            <a:chOff x="4518799" y="2924944"/>
            <a:chExt cx="2702761" cy="3024336"/>
          </a:xfrm>
        </p:grpSpPr>
        <p:grpSp>
          <p:nvGrpSpPr>
            <p:cNvPr id="33" name="组合 32"/>
            <p:cNvGrpSpPr/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408" y="4301835"/>
            <a:ext cx="2004383" cy="2154060"/>
          </a:xfrm>
          <a:prstGeom prst="rect">
            <a:avLst/>
          </a:prstGeom>
        </p:spPr>
      </p:pic>
      <p:sp>
        <p:nvSpPr>
          <p:cNvPr id="63" name="圆角矩形标注 5"/>
          <p:cNvSpPr/>
          <p:nvPr/>
        </p:nvSpPr>
        <p:spPr bwMode="auto">
          <a:xfrm>
            <a:off x="3054375" y="4866164"/>
            <a:ext cx="5633913" cy="700695"/>
          </a:xfrm>
          <a:prstGeom prst="wedgeRoundRectCallout">
            <a:avLst>
              <a:gd name="adj1" fmla="val -58610"/>
              <a:gd name="adj2" fmla="val -2395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今天我们就来认识更大的数。</a:t>
            </a:r>
          </a:p>
        </p:txBody>
      </p:sp>
      <p:sp>
        <p:nvSpPr>
          <p:cNvPr id="64" name="矩形: 圆角 63"/>
          <p:cNvSpPr/>
          <p:nvPr/>
        </p:nvSpPr>
        <p:spPr>
          <a:xfrm>
            <a:off x="9030265" y="103514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9552384" y="836712"/>
            <a:ext cx="13681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珠子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908720"/>
            <a:ext cx="904663" cy="90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20149" y="1037886"/>
            <a:ext cx="9632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估一估有多少颗星星，再数一数。</a:t>
            </a:r>
            <a:endParaRPr lang="zh-CN" altLang="en-US" sz="4400" b="1" dirty="0">
              <a:latin typeface="+mn-ea"/>
              <a:ea typeface="+mn-ea"/>
            </a:endParaRPr>
          </a:p>
        </p:txBody>
      </p:sp>
      <p:pic>
        <p:nvPicPr>
          <p:cNvPr id="5" name="Picture 22" descr="C:\Users\Administrator\Desktop\数学二下（2023-01-01）\p81.png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880" y="1769238"/>
            <a:ext cx="4680520" cy="468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845945" y="1764030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45945" y="2704383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45945" y="3644736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845945" y="4585089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845945" y="5525443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790095" y="1764030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790095" y="2704383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790095" y="3644736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790095" y="4585089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790095" y="5525443"/>
            <a:ext cx="918211" cy="916305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31829" y="4471987"/>
            <a:ext cx="1774362" cy="1848160"/>
          </a:xfrm>
          <a:prstGeom prst="rect">
            <a:avLst/>
          </a:prstGeom>
        </p:spPr>
      </p:pic>
      <p:sp>
        <p:nvSpPr>
          <p:cNvPr id="20" name="AutoShape 27"/>
          <p:cNvSpPr>
            <a:spLocks noChangeArrowheads="1"/>
          </p:cNvSpPr>
          <p:nvPr/>
        </p:nvSpPr>
        <p:spPr bwMode="auto">
          <a:xfrm flipH="1">
            <a:off x="6830642" y="2366796"/>
            <a:ext cx="3788368" cy="1709317"/>
          </a:xfrm>
          <a:prstGeom prst="wedgeRoundRectCallout">
            <a:avLst>
              <a:gd name="adj1" fmla="val -36023"/>
              <a:gd name="adj2" fmla="val 750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个一百就是一千，这些星星比一千多得多。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91970" y="1960880"/>
            <a:ext cx="1065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一百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20" grpId="0" animBg="1"/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C:\Users\Administrator\Desktop\数学二下（2023-01-01）\p8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93" y="696871"/>
            <a:ext cx="5464256" cy="54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903953" y="677456"/>
            <a:ext cx="2182688" cy="5483672"/>
          </a:xfrm>
          <a:prstGeom prst="rect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31829" y="4471987"/>
            <a:ext cx="1774362" cy="1848160"/>
          </a:xfrm>
          <a:prstGeom prst="rect">
            <a:avLst/>
          </a:prstGeom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 flipH="1">
            <a:off x="7969276" y="2867977"/>
            <a:ext cx="2649734" cy="1206220"/>
          </a:xfrm>
          <a:prstGeom prst="wedgeRoundRectCallout">
            <a:avLst>
              <a:gd name="adj1" fmla="val -36023"/>
              <a:gd name="adj2" fmla="val 750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可以先圈出一千颗</a:t>
            </a:r>
            <a:r>
              <a:rPr lang="en-US" altLang="zh-CN" sz="3200" b="1" dirty="0">
                <a:latin typeface="+mn-ea"/>
                <a:ea typeface="+mn-ea"/>
              </a:rPr>
              <a:t>……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57825" y="3136611"/>
            <a:ext cx="147494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b="1">
                <a:solidFill>
                  <a:srgbClr val="0000FF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一千</a:t>
            </a:r>
          </a:p>
        </p:txBody>
      </p:sp>
      <p:sp>
        <p:nvSpPr>
          <p:cNvPr id="7" name="矩形 6"/>
          <p:cNvSpPr/>
          <p:nvPr/>
        </p:nvSpPr>
        <p:spPr>
          <a:xfrm>
            <a:off x="3118833" y="677456"/>
            <a:ext cx="2157288" cy="5483672"/>
          </a:xfrm>
          <a:prstGeom prst="rect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08314" y="689610"/>
            <a:ext cx="1051118" cy="4356735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460005" y="3136611"/>
            <a:ext cx="147494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b="1">
                <a:solidFill>
                  <a:srgbClr val="0000FF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一千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47435" y="908685"/>
            <a:ext cx="1617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3333CC"/>
                </a:solidFill>
                <a:latin typeface="+mn-lt"/>
                <a:ea typeface="+mj-ea"/>
              </a:rPr>
              <a:t>4</a:t>
            </a:r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</a:rPr>
              <a:t>个百</a:t>
            </a:r>
          </a:p>
        </p:txBody>
      </p:sp>
      <p:sp>
        <p:nvSpPr>
          <p:cNvPr id="16" name="矩形 15"/>
          <p:cNvSpPr/>
          <p:nvPr/>
        </p:nvSpPr>
        <p:spPr>
          <a:xfrm>
            <a:off x="5308313" y="5078730"/>
            <a:ext cx="515814" cy="1082398"/>
          </a:xfrm>
          <a:prstGeom prst="rect">
            <a:avLst/>
          </a:prstGeom>
          <a:noFill/>
          <a:ln w="28575">
            <a:solidFill>
              <a:srgbClr val="118A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898390" y="6096000"/>
            <a:ext cx="1617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118A8D"/>
                </a:solidFill>
                <a:latin typeface="+mn-lt"/>
                <a:ea typeface="+mj-ea"/>
              </a:rPr>
              <a:t>5</a:t>
            </a:r>
            <a:r>
              <a:rPr lang="zh-CN" altLang="en-US" sz="3600" b="1" dirty="0">
                <a:solidFill>
                  <a:srgbClr val="118A8D"/>
                </a:solidFill>
                <a:latin typeface="+mj-ea"/>
                <a:ea typeface="+mj-ea"/>
              </a:rPr>
              <a:t>个十</a:t>
            </a:r>
          </a:p>
        </p:txBody>
      </p:sp>
      <p:sp>
        <p:nvSpPr>
          <p:cNvPr id="18" name="矩形 17"/>
          <p:cNvSpPr/>
          <p:nvPr/>
        </p:nvSpPr>
        <p:spPr>
          <a:xfrm>
            <a:off x="5848892" y="5078730"/>
            <a:ext cx="89534" cy="86487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734685" y="5249545"/>
            <a:ext cx="1617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FF"/>
                </a:solidFill>
                <a:latin typeface="+mn-lt"/>
                <a:ea typeface="+mj-ea"/>
              </a:rPr>
              <a:t>8</a:t>
            </a:r>
            <a:r>
              <a:rPr lang="zh-CN" altLang="en-US" sz="3600" b="1" dirty="0">
                <a:solidFill>
                  <a:srgbClr val="FF00FF"/>
                </a:solidFill>
                <a:latin typeface="+mj-ea"/>
                <a:ea typeface="+mj-ea"/>
              </a:rPr>
              <a:t>个一</a:t>
            </a:r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 flipH="1">
            <a:off x="7356838" y="2169744"/>
            <a:ext cx="4149353" cy="1714564"/>
          </a:xfrm>
          <a:prstGeom prst="wedgeRoundRectCallout">
            <a:avLst>
              <a:gd name="adj1" fmla="val -18081"/>
              <a:gd name="adj2" fmla="val 7994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个一千是二千，与四百五十八合起来是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二千四百五十八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73452" y="1489003"/>
            <a:ext cx="5264936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二千四百五十八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颗星星。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animBg="1"/>
      <p:bldP spid="5" grpId="1" animBg="1"/>
      <p:bldP spid="6" grpId="0"/>
      <p:bldP spid="7" grpId="0" bldLvl="0" animBg="1"/>
      <p:bldP spid="9" grpId="0" bldLvl="0" animBg="1"/>
      <p:bldP spid="14" grpId="0"/>
      <p:bldP spid="15" grpId="0"/>
      <p:bldP spid="16" grpId="0" bldLvl="0" animBg="1"/>
      <p:bldP spid="17" grpId="0"/>
      <p:bldP spid="18" grpId="0" bldLvl="0" animBg="1"/>
      <p:bldP spid="19" grpId="0"/>
      <p:bldP spid="20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1971283" y="433760"/>
            <a:ext cx="8249434" cy="1934447"/>
            <a:chOff x="798894" y="1044147"/>
            <a:chExt cx="10594212" cy="2484284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894" y="1124744"/>
              <a:ext cx="2413816" cy="2403687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6861" y="1124744"/>
              <a:ext cx="2413816" cy="2403687"/>
            </a:xfrm>
            <a:prstGeom prst="rect">
              <a:avLst/>
            </a:prstGeom>
          </p:spPr>
        </p:pic>
        <p:grpSp>
          <p:nvGrpSpPr>
            <p:cNvPr id="49" name="组合 48"/>
            <p:cNvGrpSpPr/>
            <p:nvPr/>
          </p:nvGrpSpPr>
          <p:grpSpPr>
            <a:xfrm>
              <a:off x="6034828" y="1044147"/>
              <a:ext cx="2477435" cy="2448372"/>
              <a:chOff x="5968228" y="1044147"/>
              <a:chExt cx="2477435" cy="2448372"/>
            </a:xfrm>
          </p:grpSpPr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9881" y="1044147"/>
                <a:ext cx="1885782" cy="1842693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2664" y="1246040"/>
                <a:ext cx="1885782" cy="1842693"/>
              </a:xfrm>
              <a:prstGeom prst="rect">
                <a:avLst/>
              </a:prstGeom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65446" y="1447933"/>
                <a:ext cx="1885782" cy="1842693"/>
              </a:xfrm>
              <a:prstGeom prst="rect">
                <a:avLst/>
              </a:prstGeom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8228" y="1649826"/>
                <a:ext cx="1885782" cy="1842693"/>
              </a:xfrm>
              <a:prstGeom prst="rect">
                <a:avLst/>
              </a:prstGeom>
            </p:spPr>
          </p:pic>
        </p:grp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6414" y="1401339"/>
              <a:ext cx="1837873" cy="1850495"/>
            </a:xfrm>
            <a:prstGeom prst="rect">
              <a:avLst/>
            </a:prstGeom>
          </p:spPr>
        </p:pic>
        <p:grpSp>
          <p:nvGrpSpPr>
            <p:cNvPr id="58" name="组合 57"/>
            <p:cNvGrpSpPr/>
            <p:nvPr/>
          </p:nvGrpSpPr>
          <p:grpSpPr>
            <a:xfrm>
              <a:off x="10758437" y="1706267"/>
              <a:ext cx="634669" cy="1259268"/>
              <a:chOff x="10615845" y="1706267"/>
              <a:chExt cx="634669" cy="1259268"/>
            </a:xfrm>
          </p:grpSpPr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1706267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2037773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2369279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2706309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1706267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2037773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2369279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57" name="图片 5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2706309"/>
                <a:ext cx="262403" cy="259226"/>
              </a:xfrm>
              <a:prstGeom prst="rect">
                <a:avLst/>
              </a:prstGeom>
            </p:spPr>
          </p:pic>
        </p:grpSp>
      </p:grpSp>
      <p:grpSp>
        <p:nvGrpSpPr>
          <p:cNvPr id="61" name="组合 60"/>
          <p:cNvGrpSpPr/>
          <p:nvPr/>
        </p:nvGrpSpPr>
        <p:grpSpPr>
          <a:xfrm>
            <a:off x="605952" y="2497451"/>
            <a:ext cx="7164515" cy="1998432"/>
            <a:chOff x="795442" y="3864992"/>
            <a:chExt cx="7164515" cy="1998432"/>
          </a:xfrm>
        </p:grpSpPr>
        <p:sp>
          <p:nvSpPr>
            <p:cNvPr id="59" name="TextBox 5"/>
            <p:cNvSpPr txBox="1">
              <a:spLocks noChangeArrowheads="1"/>
            </p:cNvSpPr>
            <p:nvPr/>
          </p:nvSpPr>
          <p:spPr bwMode="auto">
            <a:xfrm>
              <a:off x="795442" y="3864992"/>
              <a:ext cx="7164515" cy="1998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600" b="1" dirty="0">
                  <a:latin typeface="+mn-ea"/>
                  <a:ea typeface="+mn-ea"/>
                </a:rPr>
                <a:t>    这个数可以用  表示。它是由</a:t>
              </a:r>
              <a:r>
                <a:rPr lang="en-US" altLang="zh-CN" sz="3600" b="1" dirty="0">
                  <a:latin typeface="+mn-ea"/>
                  <a:ea typeface="+mn-ea"/>
                </a:rPr>
                <a:t>(   )</a:t>
              </a:r>
              <a:r>
                <a:rPr lang="zh-CN" altLang="en-US" sz="3600" b="1" dirty="0">
                  <a:latin typeface="+mn-ea"/>
                  <a:ea typeface="+mn-ea"/>
                </a:rPr>
                <a:t>个千、</a:t>
              </a:r>
              <a:r>
                <a:rPr lang="en-US" altLang="zh-CN" sz="3600" b="1" dirty="0">
                  <a:latin typeface="+mn-ea"/>
                  <a:ea typeface="+mn-ea"/>
                </a:rPr>
                <a:t>(   )</a:t>
              </a:r>
              <a:r>
                <a:rPr lang="zh-CN" altLang="en-US" sz="3600" b="1" dirty="0">
                  <a:latin typeface="+mn-ea"/>
                  <a:ea typeface="+mn-ea"/>
                </a:rPr>
                <a:t>个百、</a:t>
              </a:r>
              <a:r>
                <a:rPr lang="en-US" altLang="zh-CN" sz="3600" b="1" dirty="0">
                  <a:latin typeface="+mn-ea"/>
                  <a:ea typeface="+mn-ea"/>
                </a:rPr>
                <a:t>(   )</a:t>
              </a:r>
              <a:r>
                <a:rPr lang="zh-CN" altLang="en-US" sz="3600" b="1" dirty="0">
                  <a:latin typeface="+mn-ea"/>
                  <a:ea typeface="+mn-ea"/>
                </a:rPr>
                <a:t>个十和</a:t>
              </a:r>
              <a:r>
                <a:rPr lang="en-US" altLang="zh-CN" sz="3600" b="1" dirty="0">
                  <a:latin typeface="+mn-ea"/>
                  <a:ea typeface="+mn-ea"/>
                </a:rPr>
                <a:t>(   )</a:t>
              </a:r>
              <a:r>
                <a:rPr lang="zh-CN" altLang="en-US" sz="3600" b="1" dirty="0">
                  <a:latin typeface="+mn-ea"/>
                  <a:ea typeface="+mn-ea"/>
                </a:rPr>
                <a:t>个一组成的。</a:t>
              </a:r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8317" y="4071126"/>
              <a:ext cx="349258" cy="345030"/>
            </a:xfrm>
            <a:prstGeom prst="rect">
              <a:avLst/>
            </a:prstGeom>
          </p:spPr>
        </p:pic>
      </p:grpSp>
      <p:grpSp>
        <p:nvGrpSpPr>
          <p:cNvPr id="86" name="组合 85"/>
          <p:cNvGrpSpPr/>
          <p:nvPr/>
        </p:nvGrpSpPr>
        <p:grpSpPr>
          <a:xfrm>
            <a:off x="7978080" y="2260551"/>
            <a:ext cx="2702761" cy="3024336"/>
            <a:chOff x="4518799" y="2924944"/>
            <a:chExt cx="2702761" cy="3024336"/>
          </a:xfrm>
        </p:grpSpPr>
        <p:grpSp>
          <p:nvGrpSpPr>
            <p:cNvPr id="87" name="组合 86"/>
            <p:cNvGrpSpPr/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97" name="矩形 9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95" name="矩形 94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93" name="矩形 92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91" name="矩形 90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pic>
        <p:nvPicPr>
          <p:cNvPr id="100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85" y="4967508"/>
            <a:ext cx="1327937" cy="141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AutoShape 27"/>
          <p:cNvSpPr>
            <a:spLocks noChangeArrowheads="1"/>
          </p:cNvSpPr>
          <p:nvPr/>
        </p:nvSpPr>
        <p:spPr bwMode="auto">
          <a:xfrm flipH="1">
            <a:off x="2358101" y="4723135"/>
            <a:ext cx="3688305" cy="1170434"/>
          </a:xfrm>
          <a:prstGeom prst="wedgeRoundRectCallout">
            <a:avLst>
              <a:gd name="adj1" fmla="val 63841"/>
              <a:gd name="adj2" fmla="val 276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把这个数在计数器</a:t>
            </a:r>
          </a:p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上表示出来。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1071463" y="3201494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590540" y="3201494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6128279" y="3201494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1999275" y="3851418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111232" y="3825967"/>
            <a:ext cx="408056" cy="376887"/>
            <a:chOff x="1219532" y="3904136"/>
            <a:chExt cx="408056" cy="376887"/>
          </a:xfrm>
        </p:grpSpPr>
        <p:sp>
          <p:nvSpPr>
            <p:cNvPr id="107" name="矩形: 圆角 106"/>
            <p:cNvSpPr/>
            <p:nvPr/>
          </p:nvSpPr>
          <p:spPr>
            <a:xfrm>
              <a:off x="1219532" y="40931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: 圆角 107"/>
            <p:cNvSpPr/>
            <p:nvPr/>
          </p:nvSpPr>
          <p:spPr>
            <a:xfrm>
              <a:off x="1219532" y="390413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787365" y="3447993"/>
            <a:ext cx="408056" cy="754861"/>
            <a:chOff x="1219532" y="3526162"/>
            <a:chExt cx="408056" cy="754861"/>
          </a:xfrm>
        </p:grpSpPr>
        <p:sp>
          <p:nvSpPr>
            <p:cNvPr id="112" name="矩形: 圆角 111"/>
            <p:cNvSpPr/>
            <p:nvPr/>
          </p:nvSpPr>
          <p:spPr>
            <a:xfrm>
              <a:off x="1219532" y="40931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: 圆角 112"/>
            <p:cNvSpPr/>
            <p:nvPr/>
          </p:nvSpPr>
          <p:spPr>
            <a:xfrm>
              <a:off x="1219532" y="390413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: 圆角 113"/>
            <p:cNvSpPr/>
            <p:nvPr/>
          </p:nvSpPr>
          <p:spPr>
            <a:xfrm>
              <a:off x="1219532" y="371514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: 圆角 114"/>
            <p:cNvSpPr/>
            <p:nvPr/>
          </p:nvSpPr>
          <p:spPr>
            <a:xfrm>
              <a:off x="1219532" y="352616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9463498" y="3259550"/>
            <a:ext cx="408056" cy="943304"/>
            <a:chOff x="1219532" y="3337719"/>
            <a:chExt cx="408056" cy="943304"/>
          </a:xfrm>
        </p:grpSpPr>
        <p:sp>
          <p:nvSpPr>
            <p:cNvPr id="122" name="矩形: 圆角 121"/>
            <p:cNvSpPr/>
            <p:nvPr/>
          </p:nvSpPr>
          <p:spPr>
            <a:xfrm>
              <a:off x="1219532" y="40931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: 圆角 122"/>
            <p:cNvSpPr/>
            <p:nvPr/>
          </p:nvSpPr>
          <p:spPr>
            <a:xfrm>
              <a:off x="1219532" y="390413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矩形: 圆角 123"/>
            <p:cNvSpPr/>
            <p:nvPr/>
          </p:nvSpPr>
          <p:spPr>
            <a:xfrm>
              <a:off x="1219532" y="371514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/>
            <p:cNvSpPr/>
            <p:nvPr/>
          </p:nvSpPr>
          <p:spPr>
            <a:xfrm>
              <a:off x="1219532" y="352616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: 圆角 125"/>
            <p:cNvSpPr/>
            <p:nvPr/>
          </p:nvSpPr>
          <p:spPr>
            <a:xfrm>
              <a:off x="1219532" y="333771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10137859" y="2690844"/>
            <a:ext cx="408056" cy="1512010"/>
            <a:chOff x="1219532" y="2769013"/>
            <a:chExt cx="408056" cy="1512010"/>
          </a:xfrm>
        </p:grpSpPr>
        <p:sp>
          <p:nvSpPr>
            <p:cNvPr id="128" name="矩形: 圆角 127"/>
            <p:cNvSpPr/>
            <p:nvPr/>
          </p:nvSpPr>
          <p:spPr>
            <a:xfrm>
              <a:off x="1219532" y="40931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: 圆角 128"/>
            <p:cNvSpPr/>
            <p:nvPr/>
          </p:nvSpPr>
          <p:spPr>
            <a:xfrm>
              <a:off x="1219532" y="390396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: 圆角 129"/>
            <p:cNvSpPr/>
            <p:nvPr/>
          </p:nvSpPr>
          <p:spPr>
            <a:xfrm>
              <a:off x="1219532" y="371480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: 圆角 130"/>
            <p:cNvSpPr/>
            <p:nvPr/>
          </p:nvSpPr>
          <p:spPr>
            <a:xfrm>
              <a:off x="1219532" y="35256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: 圆角 131"/>
            <p:cNvSpPr/>
            <p:nvPr/>
          </p:nvSpPr>
          <p:spPr>
            <a:xfrm>
              <a:off x="1219532" y="333648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: 圆角 132"/>
            <p:cNvSpPr/>
            <p:nvPr/>
          </p:nvSpPr>
          <p:spPr>
            <a:xfrm>
              <a:off x="1219532" y="314732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: 圆角 133"/>
            <p:cNvSpPr/>
            <p:nvPr/>
          </p:nvSpPr>
          <p:spPr>
            <a:xfrm>
              <a:off x="1219532" y="295817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: 圆角 134"/>
            <p:cNvSpPr/>
            <p:nvPr/>
          </p:nvSpPr>
          <p:spPr>
            <a:xfrm>
              <a:off x="1219532" y="276901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6" name="文本框 135"/>
          <p:cNvSpPr txBox="1"/>
          <p:nvPr/>
        </p:nvSpPr>
        <p:spPr>
          <a:xfrm>
            <a:off x="6509072" y="5243359"/>
            <a:ext cx="5760640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写作：</a:t>
            </a: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____________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6509072" y="5856699"/>
            <a:ext cx="5760640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读作：</a:t>
            </a: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____________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8126472" y="5243359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8793036" y="5243359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9459600" y="5243359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10126163" y="5243359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7878772" y="5898227"/>
            <a:ext cx="3689836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二千四百五十八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/>
      <p:bldP spid="103" grpId="0"/>
      <p:bldP spid="104" grpId="0"/>
      <p:bldP spid="105" grpId="0"/>
      <p:bldP spid="136" grpId="0"/>
      <p:bldP spid="137" grpId="0"/>
      <p:bldP spid="138" grpId="0"/>
      <p:bldP spid="139" grpId="0"/>
      <p:bldP spid="140" grpId="0"/>
      <p:bldP spid="141" grpId="0"/>
      <p:bldP spid="1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/>
          <a:srcRect b="2981"/>
          <a:stretch>
            <a:fillRect/>
          </a:stretch>
        </p:blipFill>
        <p:spPr>
          <a:xfrm>
            <a:off x="911424" y="476672"/>
            <a:ext cx="4160074" cy="5832648"/>
          </a:xfrm>
          <a:prstGeom prst="rect">
            <a:avLst/>
          </a:prstGeom>
          <a:ln w="28575">
            <a:solidFill>
              <a:schemeClr val="tx1"/>
            </a:solidFill>
          </a:ln>
          <a:effectLst/>
        </p:spPr>
      </p:pic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5303912" y="5723125"/>
            <a:ext cx="2952328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</a:rPr>
              <a:t>四百六十八米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268760"/>
            <a:ext cx="4248472" cy="3115898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7394575" y="4469130"/>
            <a:ext cx="256159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大约二十米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7" y="495003"/>
            <a:ext cx="6864697" cy="5886325"/>
          </a:xfrm>
          <a:prstGeom prst="rect">
            <a:avLst/>
          </a:prstGeom>
          <a:ln w="28575">
            <a:solidFill>
              <a:schemeClr val="tx1"/>
            </a:solidFill>
          </a:ln>
          <a:effectLst/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752184" y="3145777"/>
            <a:ext cx="4248472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FF0000"/>
                </a:solidFill>
                <a:latin typeface="+mj-ea"/>
                <a:ea typeface="+mj-ea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b="1" dirty="0"/>
              <a:t>约八千八百四十九米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960408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在计数器上边拨珠边数数。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01325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6600056" y="117643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71464" y="1608480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）从一千起，一个一个地数到一千零二十。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80388" y="2904624"/>
            <a:ext cx="2702761" cy="3024336"/>
            <a:chOff x="4518799" y="2924944"/>
            <a:chExt cx="2702761" cy="3024336"/>
          </a:xfrm>
        </p:grpSpPr>
        <p:grpSp>
          <p:nvGrpSpPr>
            <p:cNvPr id="28" name="组合 27"/>
            <p:cNvGrpSpPr/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sp>
        <p:nvSpPr>
          <p:cNvPr id="43" name="TextBox 5"/>
          <p:cNvSpPr txBox="1">
            <a:spLocks noChangeArrowheads="1"/>
          </p:cNvSpPr>
          <p:nvPr/>
        </p:nvSpPr>
        <p:spPr bwMode="auto">
          <a:xfrm>
            <a:off x="3276981" y="2169263"/>
            <a:ext cx="1230784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</a:t>
            </a:r>
          </a:p>
        </p:txBody>
      </p:sp>
      <p:sp>
        <p:nvSpPr>
          <p:cNvPr id="44" name="矩形: 圆角 43"/>
          <p:cNvSpPr/>
          <p:nvPr/>
        </p:nvSpPr>
        <p:spPr>
          <a:xfrm>
            <a:off x="613540" y="4659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/>
          <p:cNvSpPr/>
          <p:nvPr/>
        </p:nvSpPr>
        <p:spPr>
          <a:xfrm>
            <a:off x="2641940" y="466798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6060440" y="216926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</a:t>
            </a:r>
          </a:p>
        </p:txBody>
      </p:sp>
      <p:sp>
        <p:nvSpPr>
          <p:cNvPr id="47" name="矩形: 圆角 46"/>
          <p:cNvSpPr/>
          <p:nvPr/>
        </p:nvSpPr>
        <p:spPr>
          <a:xfrm>
            <a:off x="2641940" y="446970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5"/>
          <p:cNvSpPr txBox="1">
            <a:spLocks noChangeArrowheads="1"/>
          </p:cNvSpPr>
          <p:nvPr/>
        </p:nvSpPr>
        <p:spPr bwMode="auto">
          <a:xfrm>
            <a:off x="8884540" y="216926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一千零二</a:t>
            </a:r>
          </a:p>
        </p:txBody>
      </p:sp>
      <p:sp>
        <p:nvSpPr>
          <p:cNvPr id="74" name="矩形: 圆角 73"/>
          <p:cNvSpPr/>
          <p:nvPr/>
        </p:nvSpPr>
        <p:spPr>
          <a:xfrm>
            <a:off x="2641940" y="428038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TextBox 5"/>
          <p:cNvSpPr txBox="1">
            <a:spLocks noChangeArrowheads="1"/>
          </p:cNvSpPr>
          <p:nvPr/>
        </p:nvSpPr>
        <p:spPr bwMode="auto">
          <a:xfrm>
            <a:off x="3276981" y="278394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一千零三</a:t>
            </a:r>
          </a:p>
        </p:txBody>
      </p:sp>
      <p:sp>
        <p:nvSpPr>
          <p:cNvPr id="76" name="矩形: 圆角 75"/>
          <p:cNvSpPr/>
          <p:nvPr/>
        </p:nvSpPr>
        <p:spPr>
          <a:xfrm>
            <a:off x="2641940" y="409106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TextBox 5"/>
          <p:cNvSpPr txBox="1">
            <a:spLocks noChangeArrowheads="1"/>
          </p:cNvSpPr>
          <p:nvPr/>
        </p:nvSpPr>
        <p:spPr bwMode="auto">
          <a:xfrm>
            <a:off x="6060440" y="278394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一千零四</a:t>
            </a:r>
          </a:p>
        </p:txBody>
      </p:sp>
      <p:sp>
        <p:nvSpPr>
          <p:cNvPr id="78" name="矩形: 圆角 77"/>
          <p:cNvSpPr/>
          <p:nvPr/>
        </p:nvSpPr>
        <p:spPr>
          <a:xfrm>
            <a:off x="2641940" y="390174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5"/>
          <p:cNvSpPr txBox="1">
            <a:spLocks noChangeArrowheads="1"/>
          </p:cNvSpPr>
          <p:nvPr/>
        </p:nvSpPr>
        <p:spPr bwMode="auto">
          <a:xfrm>
            <a:off x="8884540" y="2784578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一千零五</a:t>
            </a:r>
          </a:p>
        </p:txBody>
      </p:sp>
      <p:sp>
        <p:nvSpPr>
          <p:cNvPr id="80" name="矩形: 圆角 79"/>
          <p:cNvSpPr/>
          <p:nvPr/>
        </p:nvSpPr>
        <p:spPr>
          <a:xfrm>
            <a:off x="2641940" y="371242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TextBox 5"/>
          <p:cNvSpPr txBox="1">
            <a:spLocks noChangeArrowheads="1"/>
          </p:cNvSpPr>
          <p:nvPr/>
        </p:nvSpPr>
        <p:spPr bwMode="auto">
          <a:xfrm>
            <a:off x="3276981" y="339862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一千零六</a:t>
            </a:r>
          </a:p>
        </p:txBody>
      </p:sp>
      <p:sp>
        <p:nvSpPr>
          <p:cNvPr id="82" name="矩形: 圆角 81"/>
          <p:cNvSpPr/>
          <p:nvPr/>
        </p:nvSpPr>
        <p:spPr>
          <a:xfrm>
            <a:off x="2641940" y="352310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TextBox 5"/>
          <p:cNvSpPr txBox="1">
            <a:spLocks noChangeArrowheads="1"/>
          </p:cNvSpPr>
          <p:nvPr/>
        </p:nvSpPr>
        <p:spPr bwMode="auto">
          <a:xfrm>
            <a:off x="6060440" y="339862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一千零七</a:t>
            </a:r>
          </a:p>
        </p:txBody>
      </p:sp>
      <p:sp>
        <p:nvSpPr>
          <p:cNvPr id="84" name="矩形: 圆角 83"/>
          <p:cNvSpPr/>
          <p:nvPr/>
        </p:nvSpPr>
        <p:spPr>
          <a:xfrm>
            <a:off x="2641940" y="333378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TextBox 5"/>
          <p:cNvSpPr txBox="1">
            <a:spLocks noChangeArrowheads="1"/>
          </p:cNvSpPr>
          <p:nvPr/>
        </p:nvSpPr>
        <p:spPr bwMode="auto">
          <a:xfrm>
            <a:off x="8884540" y="339989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一千零八</a:t>
            </a:r>
          </a:p>
        </p:txBody>
      </p:sp>
      <p:sp>
        <p:nvSpPr>
          <p:cNvPr id="88" name="矩形: 圆角 87"/>
          <p:cNvSpPr/>
          <p:nvPr/>
        </p:nvSpPr>
        <p:spPr>
          <a:xfrm>
            <a:off x="2641940" y="314446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5"/>
          <p:cNvSpPr txBox="1">
            <a:spLocks noChangeArrowheads="1"/>
          </p:cNvSpPr>
          <p:nvPr/>
        </p:nvSpPr>
        <p:spPr bwMode="auto">
          <a:xfrm>
            <a:off x="3276981" y="4013303"/>
            <a:ext cx="212460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一千零九</a:t>
            </a:r>
          </a:p>
        </p:txBody>
      </p:sp>
      <p:sp>
        <p:nvSpPr>
          <p:cNvPr id="91" name="矩形: 圆角 90"/>
          <p:cNvSpPr/>
          <p:nvPr/>
        </p:nvSpPr>
        <p:spPr>
          <a:xfrm>
            <a:off x="1965806" y="4659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5"/>
          <p:cNvSpPr txBox="1">
            <a:spLocks noChangeArrowheads="1"/>
          </p:cNvSpPr>
          <p:nvPr/>
        </p:nvSpPr>
        <p:spPr bwMode="auto">
          <a:xfrm>
            <a:off x="6060440" y="4013303"/>
            <a:ext cx="252382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</a:t>
            </a:r>
          </a:p>
        </p:txBody>
      </p:sp>
      <p:sp>
        <p:nvSpPr>
          <p:cNvPr id="93" name="TextBox 5"/>
          <p:cNvSpPr txBox="1">
            <a:spLocks noChangeArrowheads="1"/>
          </p:cNvSpPr>
          <p:nvPr/>
        </p:nvSpPr>
        <p:spPr bwMode="auto">
          <a:xfrm>
            <a:off x="8884540" y="4015208"/>
            <a:ext cx="2715173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一千零一十一</a:t>
            </a:r>
          </a:p>
        </p:txBody>
      </p:sp>
      <p:sp>
        <p:nvSpPr>
          <p:cNvPr id="94" name="TextBox 5"/>
          <p:cNvSpPr txBox="1">
            <a:spLocks noChangeArrowheads="1"/>
          </p:cNvSpPr>
          <p:nvPr/>
        </p:nvSpPr>
        <p:spPr bwMode="auto">
          <a:xfrm>
            <a:off x="3276981" y="4627983"/>
            <a:ext cx="291807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一千零一十二</a:t>
            </a:r>
          </a:p>
        </p:txBody>
      </p:sp>
      <p:sp>
        <p:nvSpPr>
          <p:cNvPr id="95" name="TextBox 5"/>
          <p:cNvSpPr txBox="1">
            <a:spLocks noChangeArrowheads="1"/>
          </p:cNvSpPr>
          <p:nvPr/>
        </p:nvSpPr>
        <p:spPr bwMode="auto">
          <a:xfrm>
            <a:off x="6060440" y="4627983"/>
            <a:ext cx="2918074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一千零一十三</a:t>
            </a:r>
          </a:p>
        </p:txBody>
      </p:sp>
      <p:sp>
        <p:nvSpPr>
          <p:cNvPr id="96" name="TextBox 5"/>
          <p:cNvSpPr txBox="1">
            <a:spLocks noChangeArrowheads="1"/>
          </p:cNvSpPr>
          <p:nvPr/>
        </p:nvSpPr>
        <p:spPr bwMode="auto">
          <a:xfrm>
            <a:off x="8884540" y="4630523"/>
            <a:ext cx="285361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一千零一十四</a:t>
            </a:r>
          </a:p>
        </p:txBody>
      </p:sp>
      <p:sp>
        <p:nvSpPr>
          <p:cNvPr id="97" name="TextBox 5"/>
          <p:cNvSpPr txBox="1">
            <a:spLocks noChangeArrowheads="1"/>
          </p:cNvSpPr>
          <p:nvPr/>
        </p:nvSpPr>
        <p:spPr bwMode="auto">
          <a:xfrm>
            <a:off x="3276981" y="5242663"/>
            <a:ext cx="291807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一千零一十五</a:t>
            </a:r>
          </a:p>
        </p:txBody>
      </p:sp>
      <p:sp>
        <p:nvSpPr>
          <p:cNvPr id="98" name="TextBox 5"/>
          <p:cNvSpPr txBox="1">
            <a:spLocks noChangeArrowheads="1"/>
          </p:cNvSpPr>
          <p:nvPr/>
        </p:nvSpPr>
        <p:spPr bwMode="auto">
          <a:xfrm>
            <a:off x="6060440" y="5242663"/>
            <a:ext cx="30874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一千零一十六</a:t>
            </a:r>
          </a:p>
        </p:txBody>
      </p:sp>
      <p:sp>
        <p:nvSpPr>
          <p:cNvPr id="99" name="TextBox 5"/>
          <p:cNvSpPr txBox="1">
            <a:spLocks noChangeArrowheads="1"/>
          </p:cNvSpPr>
          <p:nvPr/>
        </p:nvSpPr>
        <p:spPr bwMode="auto">
          <a:xfrm>
            <a:off x="8884540" y="5245838"/>
            <a:ext cx="2948779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一千零一十七</a:t>
            </a:r>
          </a:p>
        </p:txBody>
      </p:sp>
      <p:sp>
        <p:nvSpPr>
          <p:cNvPr id="100" name="TextBox 5"/>
          <p:cNvSpPr txBox="1">
            <a:spLocks noChangeArrowheads="1"/>
          </p:cNvSpPr>
          <p:nvPr/>
        </p:nvSpPr>
        <p:spPr bwMode="auto">
          <a:xfrm>
            <a:off x="3276981" y="5857343"/>
            <a:ext cx="291807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一千零一十八</a:t>
            </a:r>
          </a:p>
        </p:txBody>
      </p:sp>
      <p:sp>
        <p:nvSpPr>
          <p:cNvPr id="101" name="TextBox 5"/>
          <p:cNvSpPr txBox="1">
            <a:spLocks noChangeArrowheads="1"/>
          </p:cNvSpPr>
          <p:nvPr/>
        </p:nvSpPr>
        <p:spPr bwMode="auto">
          <a:xfrm>
            <a:off x="6060440" y="5857343"/>
            <a:ext cx="291807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一千零一十九</a:t>
            </a:r>
          </a:p>
        </p:txBody>
      </p:sp>
      <p:sp>
        <p:nvSpPr>
          <p:cNvPr id="102" name="矩形: 圆角 101"/>
          <p:cNvSpPr/>
          <p:nvPr/>
        </p:nvSpPr>
        <p:spPr>
          <a:xfrm>
            <a:off x="1965806" y="446970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TextBox 5"/>
          <p:cNvSpPr txBox="1">
            <a:spLocks noChangeArrowheads="1"/>
          </p:cNvSpPr>
          <p:nvPr/>
        </p:nvSpPr>
        <p:spPr bwMode="auto">
          <a:xfrm>
            <a:off x="8884540" y="5861153"/>
            <a:ext cx="291807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一千零二十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0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0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"/>
                            </p:stCondLst>
                            <p:childTnLst>
                              <p:par>
                                <p:cTn id="2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7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500"/>
                            </p:stCondLst>
                            <p:childTnLst>
                              <p:par>
                                <p:cTn id="3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500"/>
                            </p:stCondLst>
                            <p:childTnLst>
                              <p:par>
                                <p:cTn id="3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bldLvl="0" animBg="1"/>
      <p:bldP spid="45" grpId="0" bldLvl="0" animBg="1"/>
      <p:bldP spid="45" grpId="1" bldLvl="0" animBg="1"/>
      <p:bldP spid="45" grpId="2" bldLvl="0" animBg="1"/>
      <p:bldP spid="45" grpId="3" bldLvl="0" animBg="1"/>
      <p:bldP spid="46" grpId="0"/>
      <p:bldP spid="47" grpId="0" bldLvl="0" animBg="1"/>
      <p:bldP spid="47" grpId="1" bldLvl="0" animBg="1"/>
      <p:bldP spid="47" grpId="2" bldLvl="0" animBg="1"/>
      <p:bldP spid="47" grpId="3" bldLvl="0" animBg="1"/>
      <p:bldP spid="67" grpId="0"/>
      <p:bldP spid="74" grpId="0" bldLvl="0" animBg="1"/>
      <p:bldP spid="74" grpId="1" bldLvl="0" animBg="1"/>
      <p:bldP spid="74" grpId="2" bldLvl="0" animBg="1"/>
      <p:bldP spid="74" grpId="3" bldLvl="0" animBg="1"/>
      <p:bldP spid="75" grpId="0"/>
      <p:bldP spid="76" grpId="0" bldLvl="0" animBg="1"/>
      <p:bldP spid="76" grpId="1" bldLvl="0" animBg="1"/>
      <p:bldP spid="76" grpId="2" bldLvl="0" animBg="1"/>
      <p:bldP spid="76" grpId="3" bldLvl="0" animBg="1"/>
      <p:bldP spid="77" grpId="0"/>
      <p:bldP spid="78" grpId="0" bldLvl="0" animBg="1"/>
      <p:bldP spid="78" grpId="1" bldLvl="0" animBg="1"/>
      <p:bldP spid="78" grpId="2" bldLvl="0" animBg="1"/>
      <p:bldP spid="78" grpId="3" bldLvl="0" animBg="1"/>
      <p:bldP spid="79" grpId="0"/>
      <p:bldP spid="80" grpId="0" bldLvl="0" animBg="1"/>
      <p:bldP spid="80" grpId="1" bldLvl="0" animBg="1"/>
      <p:bldP spid="80" grpId="2" bldLvl="0" animBg="1"/>
      <p:bldP spid="80" grpId="3" bldLvl="0" animBg="1"/>
      <p:bldP spid="81" grpId="0"/>
      <p:bldP spid="82" grpId="0" bldLvl="0" animBg="1"/>
      <p:bldP spid="82" grpId="1" bldLvl="0" animBg="1"/>
      <p:bldP spid="82" grpId="2" bldLvl="0" animBg="1"/>
      <p:bldP spid="82" grpId="3" bldLvl="0" animBg="1"/>
      <p:bldP spid="83" grpId="0"/>
      <p:bldP spid="84" grpId="0" bldLvl="0" animBg="1"/>
      <p:bldP spid="84" grpId="1" bldLvl="0" animBg="1"/>
      <p:bldP spid="84" grpId="2" bldLvl="0" animBg="1"/>
      <p:bldP spid="84" grpId="3" bldLvl="0" animBg="1"/>
      <p:bldP spid="87" grpId="0"/>
      <p:bldP spid="88" grpId="0" bldLvl="0" animBg="1"/>
      <p:bldP spid="88" grpId="1" bldLvl="0" animBg="1"/>
      <p:bldP spid="88" grpId="2" bldLvl="0" animBg="1"/>
      <p:bldP spid="88" grpId="3" bldLvl="0" animBg="1"/>
      <p:bldP spid="89" grpId="0"/>
      <p:bldP spid="91" grpId="0" bldLvl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 bldLvl="0" animBg="1"/>
      <p:bldP spid="1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26834" y="1052736"/>
            <a:ext cx="115383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）从四千九百五十起，一十一十地数到五千零五十。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7408" y="2904624"/>
            <a:ext cx="2702761" cy="3024336"/>
            <a:chOff x="4518799" y="2924944"/>
            <a:chExt cx="2702761" cy="3024336"/>
          </a:xfrm>
        </p:grpSpPr>
        <p:grpSp>
          <p:nvGrpSpPr>
            <p:cNvPr id="3" name="组合 2"/>
            <p:cNvGrpSpPr/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sp>
        <p:nvSpPr>
          <p:cNvPr id="15" name="矩形: 圆角 14"/>
          <p:cNvSpPr/>
          <p:nvPr/>
        </p:nvSpPr>
        <p:spPr>
          <a:xfrm>
            <a:off x="900560" y="4659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>
            <a:off x="900560" y="447112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900560" y="428322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/>
          <p:cNvSpPr/>
          <p:nvPr/>
        </p:nvSpPr>
        <p:spPr>
          <a:xfrm>
            <a:off x="900560" y="409532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1577759" y="4659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1577759" y="447112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1577759" y="428322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>
            <a:off x="1577759" y="409532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/>
          <p:cNvSpPr/>
          <p:nvPr/>
        </p:nvSpPr>
        <p:spPr>
          <a:xfrm>
            <a:off x="1577759" y="39074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/>
          <p:cNvSpPr/>
          <p:nvPr/>
        </p:nvSpPr>
        <p:spPr>
          <a:xfrm>
            <a:off x="1577759" y="371952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/>
          <p:cNvSpPr/>
          <p:nvPr/>
        </p:nvSpPr>
        <p:spPr>
          <a:xfrm>
            <a:off x="1577759" y="353162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/>
        </p:nvSpPr>
        <p:spPr>
          <a:xfrm>
            <a:off x="1577759" y="33437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/>
          <p:cNvSpPr/>
          <p:nvPr/>
        </p:nvSpPr>
        <p:spPr>
          <a:xfrm>
            <a:off x="1577759" y="315581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/>
          <p:cNvSpPr/>
          <p:nvPr/>
        </p:nvSpPr>
        <p:spPr>
          <a:xfrm>
            <a:off x="2253579" y="4659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: 圆角 30"/>
          <p:cNvSpPr/>
          <p:nvPr/>
        </p:nvSpPr>
        <p:spPr>
          <a:xfrm>
            <a:off x="2253579" y="447112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/>
          <p:cNvSpPr/>
          <p:nvPr/>
        </p:nvSpPr>
        <p:spPr>
          <a:xfrm>
            <a:off x="2253579" y="428322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/>
          <p:cNvSpPr/>
          <p:nvPr/>
        </p:nvSpPr>
        <p:spPr>
          <a:xfrm>
            <a:off x="2253579" y="409532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角 46"/>
          <p:cNvSpPr/>
          <p:nvPr/>
        </p:nvSpPr>
        <p:spPr>
          <a:xfrm>
            <a:off x="2253579" y="39074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4138295" y="177609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四千九百五十</a:t>
            </a:r>
          </a:p>
        </p:txBody>
      </p:sp>
      <p:sp>
        <p:nvSpPr>
          <p:cNvPr id="49" name="矩形: 圆角 48"/>
          <p:cNvSpPr/>
          <p:nvPr/>
        </p:nvSpPr>
        <p:spPr>
          <a:xfrm>
            <a:off x="2253579" y="372101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"/>
          <p:cNvSpPr txBox="1">
            <a:spLocks noChangeArrowheads="1"/>
          </p:cNvSpPr>
          <p:nvPr/>
        </p:nvSpPr>
        <p:spPr bwMode="auto">
          <a:xfrm>
            <a:off x="7993380" y="177609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四千九百六十</a:t>
            </a:r>
          </a:p>
        </p:txBody>
      </p:sp>
      <p:sp>
        <p:nvSpPr>
          <p:cNvPr id="53" name="矩形: 圆角 52"/>
          <p:cNvSpPr/>
          <p:nvPr/>
        </p:nvSpPr>
        <p:spPr>
          <a:xfrm>
            <a:off x="2253579" y="35316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TextBox 5"/>
          <p:cNvSpPr txBox="1">
            <a:spLocks noChangeArrowheads="1"/>
          </p:cNvSpPr>
          <p:nvPr/>
        </p:nvSpPr>
        <p:spPr bwMode="auto">
          <a:xfrm>
            <a:off x="4138295" y="257365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四千九百七十</a:t>
            </a:r>
          </a:p>
        </p:txBody>
      </p:sp>
      <p:sp>
        <p:nvSpPr>
          <p:cNvPr id="55" name="矩形: 圆角 54"/>
          <p:cNvSpPr/>
          <p:nvPr/>
        </p:nvSpPr>
        <p:spPr>
          <a:xfrm>
            <a:off x="2252075" y="33437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"/>
          <p:cNvSpPr txBox="1">
            <a:spLocks noChangeArrowheads="1"/>
          </p:cNvSpPr>
          <p:nvPr/>
        </p:nvSpPr>
        <p:spPr bwMode="auto">
          <a:xfrm>
            <a:off x="7993380" y="257365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四千九百八十</a:t>
            </a:r>
          </a:p>
        </p:txBody>
      </p:sp>
      <p:sp>
        <p:nvSpPr>
          <p:cNvPr id="57" name="矩形: 圆角 56"/>
          <p:cNvSpPr/>
          <p:nvPr/>
        </p:nvSpPr>
        <p:spPr>
          <a:xfrm>
            <a:off x="2252075" y="31543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5"/>
          <p:cNvSpPr txBox="1">
            <a:spLocks noChangeArrowheads="1"/>
          </p:cNvSpPr>
          <p:nvPr/>
        </p:nvSpPr>
        <p:spPr bwMode="auto">
          <a:xfrm>
            <a:off x="4138295" y="337121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四千九百九十</a:t>
            </a:r>
          </a:p>
        </p:txBody>
      </p:sp>
      <p:sp>
        <p:nvSpPr>
          <p:cNvPr id="59" name="矩形: 圆角 58"/>
          <p:cNvSpPr/>
          <p:nvPr/>
        </p:nvSpPr>
        <p:spPr>
          <a:xfrm>
            <a:off x="900560" y="39074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TextBox 5"/>
          <p:cNvSpPr txBox="1">
            <a:spLocks noChangeArrowheads="1"/>
          </p:cNvSpPr>
          <p:nvPr/>
        </p:nvSpPr>
        <p:spPr bwMode="auto">
          <a:xfrm>
            <a:off x="7993380" y="337121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五千</a:t>
            </a:r>
          </a:p>
        </p:txBody>
      </p:sp>
      <p:sp>
        <p:nvSpPr>
          <p:cNvPr id="61" name="TextBox 5"/>
          <p:cNvSpPr txBox="1">
            <a:spLocks noChangeArrowheads="1"/>
          </p:cNvSpPr>
          <p:nvPr/>
        </p:nvSpPr>
        <p:spPr bwMode="auto">
          <a:xfrm>
            <a:off x="4138295" y="416877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五千零一十</a:t>
            </a:r>
          </a:p>
        </p:txBody>
      </p:sp>
      <p:sp>
        <p:nvSpPr>
          <p:cNvPr id="62" name="TextBox 5"/>
          <p:cNvSpPr txBox="1">
            <a:spLocks noChangeArrowheads="1"/>
          </p:cNvSpPr>
          <p:nvPr/>
        </p:nvSpPr>
        <p:spPr bwMode="auto">
          <a:xfrm>
            <a:off x="7993380" y="416877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五千零二十</a:t>
            </a:r>
          </a:p>
        </p:txBody>
      </p:sp>
      <p:sp>
        <p:nvSpPr>
          <p:cNvPr id="63" name="TextBox 5"/>
          <p:cNvSpPr txBox="1">
            <a:spLocks noChangeArrowheads="1"/>
          </p:cNvSpPr>
          <p:nvPr/>
        </p:nvSpPr>
        <p:spPr bwMode="auto">
          <a:xfrm>
            <a:off x="4138295" y="496633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五千零三十</a:t>
            </a:r>
          </a:p>
        </p:txBody>
      </p:sp>
      <p:sp>
        <p:nvSpPr>
          <p:cNvPr id="64" name="TextBox 5"/>
          <p:cNvSpPr txBox="1">
            <a:spLocks noChangeArrowheads="1"/>
          </p:cNvSpPr>
          <p:nvPr/>
        </p:nvSpPr>
        <p:spPr bwMode="auto">
          <a:xfrm>
            <a:off x="7993380" y="496633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五千零四十</a:t>
            </a:r>
          </a:p>
        </p:txBody>
      </p:sp>
      <p:sp>
        <p:nvSpPr>
          <p:cNvPr id="65" name="TextBox 5"/>
          <p:cNvSpPr txBox="1">
            <a:spLocks noChangeArrowheads="1"/>
          </p:cNvSpPr>
          <p:nvPr/>
        </p:nvSpPr>
        <p:spPr bwMode="auto">
          <a:xfrm>
            <a:off x="4138295" y="5763895"/>
            <a:ext cx="361505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五千零五十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000"/>
                            </p:stCondLst>
                            <p:childTnLst>
                              <p:par>
                                <p:cTn id="2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bldLvl="0" animBg="1"/>
      <p:bldP spid="19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5" grpId="0" bldLvl="0" animBg="1"/>
      <p:bldP spid="25" grpId="1" bldLvl="0" animBg="1"/>
      <p:bldP spid="26" grpId="0" bldLvl="0" animBg="1"/>
      <p:bldP spid="26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29" grpId="0" bldLvl="0" animBg="1"/>
      <p:bldP spid="29" grpId="1" bldLvl="0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4" grpId="0" animBg="1"/>
      <p:bldP spid="34" grpId="1" animBg="1"/>
      <p:bldP spid="34" grpId="2" animBg="1"/>
      <p:bldP spid="47" grpId="0" animBg="1"/>
      <p:bldP spid="47" grpId="1" animBg="1"/>
      <p:bldP spid="47" grpId="2" animBg="1"/>
      <p:bldP spid="48" grpId="0"/>
      <p:bldP spid="49" grpId="0" animBg="1"/>
      <p:bldP spid="49" grpId="1" animBg="1"/>
      <p:bldP spid="52" grpId="0"/>
      <p:bldP spid="53" grpId="0" animBg="1"/>
      <p:bldP spid="53" grpId="1" animBg="1"/>
      <p:bldP spid="54" grpId="0"/>
      <p:bldP spid="55" grpId="0" animBg="1"/>
      <p:bldP spid="55" grpId="1" animBg="1"/>
      <p:bldP spid="56" grpId="0"/>
      <p:bldP spid="57" grpId="0" animBg="1"/>
      <p:bldP spid="57" grpId="1" animBg="1"/>
      <p:bldP spid="58" grpId="0"/>
      <p:bldP spid="59" grpId="0" animBg="1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834" y="1052736"/>
            <a:ext cx="115383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）从八千五百起，一百一百地数到九千三百。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7408" y="2904624"/>
            <a:ext cx="2702761" cy="3024336"/>
            <a:chOff x="4518799" y="2924944"/>
            <a:chExt cx="2702761" cy="3024336"/>
          </a:xfrm>
        </p:grpSpPr>
        <p:grpSp>
          <p:nvGrpSpPr>
            <p:cNvPr id="4" name="组合 3"/>
            <p:cNvGrpSpPr/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sp>
        <p:nvSpPr>
          <p:cNvPr id="20" name="矩形: 圆角 19"/>
          <p:cNvSpPr/>
          <p:nvPr/>
        </p:nvSpPr>
        <p:spPr>
          <a:xfrm>
            <a:off x="1577759" y="4659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1577759" y="447112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>
            <a:off x="1577759" y="428322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/>
          <p:cNvSpPr/>
          <p:nvPr/>
        </p:nvSpPr>
        <p:spPr>
          <a:xfrm>
            <a:off x="1577759" y="409532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/>
          <p:cNvSpPr/>
          <p:nvPr/>
        </p:nvSpPr>
        <p:spPr>
          <a:xfrm>
            <a:off x="1577759" y="39074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>
            <a:off x="900560" y="4659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900560" y="447112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/>
          <p:cNvSpPr/>
          <p:nvPr/>
        </p:nvSpPr>
        <p:spPr>
          <a:xfrm>
            <a:off x="900560" y="428322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900560" y="409532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/>
          <p:cNvSpPr/>
          <p:nvPr/>
        </p:nvSpPr>
        <p:spPr>
          <a:xfrm>
            <a:off x="900560" y="39074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/>
          <p:cNvSpPr/>
          <p:nvPr/>
        </p:nvSpPr>
        <p:spPr>
          <a:xfrm>
            <a:off x="904080" y="371952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/>
          <p:cNvSpPr/>
          <p:nvPr/>
        </p:nvSpPr>
        <p:spPr>
          <a:xfrm>
            <a:off x="904080" y="353162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/>
          <p:cNvSpPr/>
          <p:nvPr/>
        </p:nvSpPr>
        <p:spPr>
          <a:xfrm>
            <a:off x="904080" y="33437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5"/>
          <p:cNvSpPr txBox="1">
            <a:spLocks noChangeArrowheads="1"/>
          </p:cNvSpPr>
          <p:nvPr/>
        </p:nvSpPr>
        <p:spPr bwMode="auto">
          <a:xfrm>
            <a:off x="4390770" y="19196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八千五百</a:t>
            </a:r>
          </a:p>
        </p:txBody>
      </p:sp>
      <p:sp>
        <p:nvSpPr>
          <p:cNvPr id="36" name="矩形: 圆角 35"/>
          <p:cNvSpPr/>
          <p:nvPr/>
        </p:nvSpPr>
        <p:spPr>
          <a:xfrm>
            <a:off x="1577759" y="371952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5"/>
          <p:cNvSpPr txBox="1">
            <a:spLocks noChangeArrowheads="1"/>
          </p:cNvSpPr>
          <p:nvPr/>
        </p:nvSpPr>
        <p:spPr bwMode="auto">
          <a:xfrm>
            <a:off x="7279590" y="19196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八千六百</a:t>
            </a:r>
          </a:p>
        </p:txBody>
      </p:sp>
      <p:sp>
        <p:nvSpPr>
          <p:cNvPr id="38" name="矩形: 圆角 37"/>
          <p:cNvSpPr/>
          <p:nvPr/>
        </p:nvSpPr>
        <p:spPr>
          <a:xfrm>
            <a:off x="1577759" y="353162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4390770" y="28340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八千七百</a:t>
            </a:r>
          </a:p>
        </p:txBody>
      </p:sp>
      <p:sp>
        <p:nvSpPr>
          <p:cNvPr id="40" name="矩形: 圆角 39"/>
          <p:cNvSpPr/>
          <p:nvPr/>
        </p:nvSpPr>
        <p:spPr>
          <a:xfrm>
            <a:off x="1577759" y="33437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7279590" y="28340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八千八百</a:t>
            </a:r>
          </a:p>
        </p:txBody>
      </p:sp>
      <p:sp>
        <p:nvSpPr>
          <p:cNvPr id="42" name="矩形: 圆角 41"/>
          <p:cNvSpPr/>
          <p:nvPr/>
        </p:nvSpPr>
        <p:spPr>
          <a:xfrm>
            <a:off x="1577759" y="315581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5"/>
          <p:cNvSpPr txBox="1">
            <a:spLocks noChangeArrowheads="1"/>
          </p:cNvSpPr>
          <p:nvPr/>
        </p:nvSpPr>
        <p:spPr bwMode="auto">
          <a:xfrm>
            <a:off x="4390770" y="37484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八千九百</a:t>
            </a:r>
          </a:p>
        </p:txBody>
      </p:sp>
      <p:sp>
        <p:nvSpPr>
          <p:cNvPr id="44" name="矩形: 圆角 43"/>
          <p:cNvSpPr/>
          <p:nvPr/>
        </p:nvSpPr>
        <p:spPr>
          <a:xfrm>
            <a:off x="900560" y="315581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7279590" y="37484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</a:t>
            </a:r>
          </a:p>
        </p:txBody>
      </p:sp>
      <p:sp>
        <p:nvSpPr>
          <p:cNvPr id="46" name="TextBox 5"/>
          <p:cNvSpPr txBox="1">
            <a:spLocks noChangeArrowheads="1"/>
          </p:cNvSpPr>
          <p:nvPr/>
        </p:nvSpPr>
        <p:spPr bwMode="auto">
          <a:xfrm>
            <a:off x="4390770" y="46628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九千一百</a:t>
            </a:r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7279590" y="46628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九千二百</a:t>
            </a: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4390770" y="5577269"/>
            <a:ext cx="306209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九千三百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4" grpId="0" animBg="1"/>
      <p:bldP spid="24" grpId="1" animBg="1"/>
      <p:bldP spid="16" grpId="0" animBg="1"/>
      <p:bldP spid="17" grpId="0" animBg="1"/>
      <p:bldP spid="18" grpId="0" animBg="1"/>
      <p:bldP spid="19" grpId="0" animBg="1"/>
      <p:bldP spid="29" grpId="0" animBg="1"/>
      <p:bldP spid="32" grpId="0" animBg="1"/>
      <p:bldP spid="33" grpId="0" animBg="1"/>
      <p:bldP spid="34" grpId="0" animBg="1"/>
      <p:bldP spid="35" grpId="0"/>
      <p:bldP spid="36" grpId="0" animBg="1"/>
      <p:bldP spid="36" grpId="1" animBg="1"/>
      <p:bldP spid="37" grpId="0"/>
      <p:bldP spid="38" grpId="0" animBg="1"/>
      <p:bldP spid="38" grpId="1" animBg="1"/>
      <p:bldP spid="39" grpId="0"/>
      <p:bldP spid="40" grpId="0" animBg="1"/>
      <p:bldP spid="40" grpId="1" animBg="1"/>
      <p:bldP spid="41" grpId="0"/>
      <p:bldP spid="42" grpId="0" animBg="1"/>
      <p:bldP spid="42" grpId="1" animBg="1"/>
      <p:bldP spid="43" grpId="0"/>
      <p:bldP spid="44" grpId="0" animBg="1"/>
      <p:bldP spid="45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53669" y="89695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41498" y="106013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772816"/>
            <a:ext cx="2194378" cy="218517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301" y="1987093"/>
            <a:ext cx="1714347" cy="167517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339" y="1981462"/>
            <a:ext cx="1670794" cy="168226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320" y="1772816"/>
            <a:ext cx="2194378" cy="218517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32" y="1772816"/>
            <a:ext cx="2194378" cy="218517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044" y="2865401"/>
            <a:ext cx="238548" cy="23566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767408" y="4246018"/>
            <a:ext cx="10873208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有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个千、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个百、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个十和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个一，它们组成的数是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13796" y="4290880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63378" y="4290880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21024" y="4290880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81632" y="4290880"/>
            <a:ext cx="53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75920" y="4937211"/>
            <a:ext cx="1318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3151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882453"/>
            <a:ext cx="1044116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在计数器上表示下面各数，并说一说它们的组成。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93530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241498" y="52241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3669" y="1602533"/>
            <a:ext cx="35681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四千八百七十六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1908" y="1602533"/>
            <a:ext cx="35681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九千九百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63931" y="1602533"/>
            <a:ext cx="35681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五千二百零七</a:t>
            </a:r>
            <a:endParaRPr lang="zh-CN" altLang="en-US" sz="3600" b="1" dirty="0">
              <a:latin typeface="+mn-ea"/>
              <a:ea typeface="+mn-ea"/>
            </a:endParaRPr>
          </a:p>
        </p:txBody>
      </p:sp>
      <p:grpSp>
        <p:nvGrpSpPr>
          <p:cNvPr id="9" name="组合 8"/>
          <p:cNvGrpSpPr>
            <a:grpSpLocks noGrp="1" noUngrp="1" noRot="1" noMove="1" noResize="1"/>
          </p:cNvGrpSpPr>
          <p:nvPr/>
        </p:nvGrpSpPr>
        <p:grpSpPr>
          <a:xfrm>
            <a:off x="1086380" y="2338720"/>
            <a:ext cx="2702761" cy="3024336"/>
            <a:chOff x="4518799" y="2924944"/>
            <a:chExt cx="2702761" cy="3024336"/>
          </a:xfrm>
        </p:grpSpPr>
        <p:grpSp>
          <p:nvGrpSpPr>
            <p:cNvPr id="10" name="组合 9"/>
            <p:cNvGrpSpPr>
              <a:grpSpLocks noGrp="1" noUngrp="1" noRot="1" noMove="1" noResize="1"/>
            </p:cNvGrpSpPr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20" name="矩形 19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11" name="组合 10"/>
            <p:cNvGrpSpPr>
              <a:grpSpLocks noGrp="1" noUngrp="1" noRot="1" noMove="1" noResize="1"/>
            </p:cNvGrpSpPr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18" name="矩形 1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12" name="组合 11"/>
            <p:cNvGrpSpPr>
              <a:grpSpLocks noGrp="1" noUngrp="1" noRot="1" noMove="1" noResize="1"/>
            </p:cNvGrpSpPr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16" name="矩形 15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13" name="组合 12"/>
            <p:cNvGrpSpPr>
              <a:grpSpLocks noGrp="1" noUngrp="1" noRot="1" noMove="1" noResize="1"/>
            </p:cNvGrpSpPr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14" name="矩形 13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744619" y="2338720"/>
            <a:ext cx="2702761" cy="3024336"/>
            <a:chOff x="4518799" y="2924944"/>
            <a:chExt cx="2702761" cy="3024336"/>
          </a:xfrm>
        </p:grpSpPr>
        <p:grpSp>
          <p:nvGrpSpPr>
            <p:cNvPr id="23" name="组合 22"/>
            <p:cNvGrpSpPr/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402859" y="2338720"/>
            <a:ext cx="2702761" cy="3024336"/>
            <a:chOff x="4518799" y="2924944"/>
            <a:chExt cx="2702761" cy="3024336"/>
          </a:xfrm>
        </p:grpSpPr>
        <p:grpSp>
          <p:nvGrpSpPr>
            <p:cNvPr id="40" name="组合 39"/>
            <p:cNvGrpSpPr/>
            <p:nvPr/>
          </p:nvGrpSpPr>
          <p:grpSpPr>
            <a:xfrm>
              <a:off x="6547199" y="2924944"/>
              <a:ext cx="674361" cy="3024336"/>
              <a:chOff x="5209044" y="2564904"/>
              <a:chExt cx="674361" cy="3024336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5871065" y="2924944"/>
              <a:ext cx="674361" cy="3024336"/>
              <a:chOff x="5209044" y="2564904"/>
              <a:chExt cx="674361" cy="3024336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5194932" y="2924944"/>
              <a:ext cx="674361" cy="3024336"/>
              <a:chOff x="5209044" y="2564904"/>
              <a:chExt cx="674361" cy="3024336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518799" y="2924944"/>
              <a:ext cx="674361" cy="3024336"/>
              <a:chOff x="5209044" y="2564904"/>
              <a:chExt cx="674361" cy="3024336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1219532" y="3526162"/>
            <a:ext cx="408056" cy="754861"/>
            <a:chOff x="1219532" y="3526162"/>
            <a:chExt cx="408056" cy="754861"/>
          </a:xfrm>
        </p:grpSpPr>
        <p:sp>
          <p:nvSpPr>
            <p:cNvPr id="52" name="矩形: 圆角 51"/>
            <p:cNvSpPr/>
            <p:nvPr/>
          </p:nvSpPr>
          <p:spPr>
            <a:xfrm>
              <a:off x="1219532" y="40931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: 圆角 52"/>
            <p:cNvSpPr/>
            <p:nvPr/>
          </p:nvSpPr>
          <p:spPr>
            <a:xfrm>
              <a:off x="1219532" y="390413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: 圆角 53"/>
            <p:cNvSpPr/>
            <p:nvPr/>
          </p:nvSpPr>
          <p:spPr>
            <a:xfrm>
              <a:off x="1219532" y="371514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: 圆角 54"/>
            <p:cNvSpPr/>
            <p:nvPr/>
          </p:nvSpPr>
          <p:spPr>
            <a:xfrm>
              <a:off x="1219532" y="352616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1893893" y="2772970"/>
            <a:ext cx="408056" cy="1508053"/>
            <a:chOff x="1893893" y="2772970"/>
            <a:chExt cx="408056" cy="1508053"/>
          </a:xfrm>
        </p:grpSpPr>
        <p:grpSp>
          <p:nvGrpSpPr>
            <p:cNvPr id="100" name="组合 99"/>
            <p:cNvGrpSpPr/>
            <p:nvPr/>
          </p:nvGrpSpPr>
          <p:grpSpPr>
            <a:xfrm>
              <a:off x="1893893" y="3526162"/>
              <a:ext cx="408056" cy="754861"/>
              <a:chOff x="1219532" y="3526162"/>
              <a:chExt cx="408056" cy="754861"/>
            </a:xfrm>
          </p:grpSpPr>
          <p:sp>
            <p:nvSpPr>
              <p:cNvPr id="101" name="矩形: 圆角 100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: 圆角 101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: 圆角 102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矩形: 圆角 103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1893893" y="2772970"/>
              <a:ext cx="408056" cy="754861"/>
              <a:chOff x="1219532" y="3526162"/>
              <a:chExt cx="408056" cy="754861"/>
            </a:xfrm>
          </p:grpSpPr>
          <p:sp>
            <p:nvSpPr>
              <p:cNvPr id="106" name="矩形: 圆角 105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矩形: 圆角 106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矩形: 圆角 107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: 圆角 108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2571798" y="2961957"/>
            <a:ext cx="408056" cy="1319066"/>
            <a:chOff x="1893893" y="2961957"/>
            <a:chExt cx="408056" cy="1319066"/>
          </a:xfrm>
        </p:grpSpPr>
        <p:grpSp>
          <p:nvGrpSpPr>
            <p:cNvPr id="112" name="组合 111"/>
            <p:cNvGrpSpPr/>
            <p:nvPr/>
          </p:nvGrpSpPr>
          <p:grpSpPr>
            <a:xfrm>
              <a:off x="1893893" y="3526162"/>
              <a:ext cx="408056" cy="754861"/>
              <a:chOff x="1219532" y="3526162"/>
              <a:chExt cx="408056" cy="754861"/>
            </a:xfrm>
          </p:grpSpPr>
          <p:sp>
            <p:nvSpPr>
              <p:cNvPr id="118" name="矩形: 圆角 117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: 圆角 118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: 圆角 119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: 圆角 120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1893893" y="2961957"/>
              <a:ext cx="408056" cy="565874"/>
              <a:chOff x="1219532" y="3715149"/>
              <a:chExt cx="408056" cy="565874"/>
            </a:xfrm>
          </p:grpSpPr>
          <p:sp>
            <p:nvSpPr>
              <p:cNvPr id="114" name="矩形: 圆角 113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: 圆角 114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: 圆角 115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3246159" y="3150944"/>
            <a:ext cx="408056" cy="1130079"/>
            <a:chOff x="1893893" y="3150944"/>
            <a:chExt cx="408056" cy="1130079"/>
          </a:xfrm>
        </p:grpSpPr>
        <p:grpSp>
          <p:nvGrpSpPr>
            <p:cNvPr id="123" name="组合 122"/>
            <p:cNvGrpSpPr/>
            <p:nvPr/>
          </p:nvGrpSpPr>
          <p:grpSpPr>
            <a:xfrm>
              <a:off x="1893893" y="3526162"/>
              <a:ext cx="408056" cy="754861"/>
              <a:chOff x="1219532" y="3526162"/>
              <a:chExt cx="408056" cy="754861"/>
            </a:xfrm>
          </p:grpSpPr>
          <p:sp>
            <p:nvSpPr>
              <p:cNvPr id="128" name="矩形: 圆角 127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: 圆角 128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矩形: 圆角 129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矩形: 圆角 130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>
              <a:off x="1893893" y="3150944"/>
              <a:ext cx="408056" cy="376887"/>
              <a:chOff x="1219532" y="3904136"/>
              <a:chExt cx="408056" cy="376887"/>
            </a:xfrm>
          </p:grpSpPr>
          <p:sp>
            <p:nvSpPr>
              <p:cNvPr id="125" name="矩形: 圆角 124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矩形: 圆角 125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33" name="文本框 132"/>
          <p:cNvSpPr txBox="1"/>
          <p:nvPr/>
        </p:nvSpPr>
        <p:spPr>
          <a:xfrm>
            <a:off x="653668" y="5442449"/>
            <a:ext cx="3658239" cy="1038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由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个千，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个百，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个十和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个一组成。</a:t>
            </a:r>
          </a:p>
        </p:txBody>
      </p:sp>
      <p:grpSp>
        <p:nvGrpSpPr>
          <p:cNvPr id="134" name="组合 133"/>
          <p:cNvGrpSpPr/>
          <p:nvPr/>
        </p:nvGrpSpPr>
        <p:grpSpPr>
          <a:xfrm>
            <a:off x="4879000" y="2585707"/>
            <a:ext cx="408056" cy="1695316"/>
            <a:chOff x="1893893" y="2585707"/>
            <a:chExt cx="408056" cy="1695316"/>
          </a:xfrm>
        </p:grpSpPr>
        <p:grpSp>
          <p:nvGrpSpPr>
            <p:cNvPr id="135" name="组合 134"/>
            <p:cNvGrpSpPr/>
            <p:nvPr/>
          </p:nvGrpSpPr>
          <p:grpSpPr>
            <a:xfrm>
              <a:off x="1893893" y="3526162"/>
              <a:ext cx="408056" cy="754861"/>
              <a:chOff x="1219532" y="3526162"/>
              <a:chExt cx="408056" cy="754861"/>
            </a:xfrm>
          </p:grpSpPr>
          <p:sp>
            <p:nvSpPr>
              <p:cNvPr id="141" name="矩形: 圆角 140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矩形: 圆角 141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矩形: 圆角 142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矩形: 圆角 143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6" name="组合 135"/>
            <p:cNvGrpSpPr/>
            <p:nvPr/>
          </p:nvGrpSpPr>
          <p:grpSpPr>
            <a:xfrm>
              <a:off x="1893893" y="2585707"/>
              <a:ext cx="408056" cy="942124"/>
              <a:chOff x="1219532" y="3338899"/>
              <a:chExt cx="408056" cy="942124"/>
            </a:xfrm>
          </p:grpSpPr>
          <p:sp>
            <p:nvSpPr>
              <p:cNvPr id="137" name="矩形: 圆角 136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: 圆角 137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矩形: 圆角 138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: 圆角 139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矩形: 圆角 144"/>
              <p:cNvSpPr/>
              <p:nvPr/>
            </p:nvSpPr>
            <p:spPr>
              <a:xfrm>
                <a:off x="1219532" y="333889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5554944" y="2585707"/>
            <a:ext cx="408056" cy="1695316"/>
            <a:chOff x="1893893" y="2585707"/>
            <a:chExt cx="408056" cy="1695316"/>
          </a:xfrm>
        </p:grpSpPr>
        <p:grpSp>
          <p:nvGrpSpPr>
            <p:cNvPr id="147" name="组合 146"/>
            <p:cNvGrpSpPr/>
            <p:nvPr/>
          </p:nvGrpSpPr>
          <p:grpSpPr>
            <a:xfrm>
              <a:off x="1893893" y="3526162"/>
              <a:ext cx="408056" cy="754861"/>
              <a:chOff x="1219532" y="3526162"/>
              <a:chExt cx="408056" cy="754861"/>
            </a:xfrm>
          </p:grpSpPr>
          <p:sp>
            <p:nvSpPr>
              <p:cNvPr id="154" name="矩形: 圆角 153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矩形: 圆角 154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矩形: 圆角 155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矩形: 圆角 156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8" name="组合 147"/>
            <p:cNvGrpSpPr/>
            <p:nvPr/>
          </p:nvGrpSpPr>
          <p:grpSpPr>
            <a:xfrm>
              <a:off x="1893893" y="2585707"/>
              <a:ext cx="408056" cy="942124"/>
              <a:chOff x="1219532" y="3338899"/>
              <a:chExt cx="408056" cy="942124"/>
            </a:xfrm>
          </p:grpSpPr>
          <p:sp>
            <p:nvSpPr>
              <p:cNvPr id="149" name="矩形: 圆角 148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矩形: 圆角 149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矩形: 圆角 150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矩形: 圆角 151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矩形: 圆角 152"/>
              <p:cNvSpPr/>
              <p:nvPr/>
            </p:nvSpPr>
            <p:spPr>
              <a:xfrm>
                <a:off x="1219532" y="333889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58" name="文本框 157"/>
          <p:cNvSpPr txBox="1"/>
          <p:nvPr/>
        </p:nvSpPr>
        <p:spPr>
          <a:xfrm>
            <a:off x="4771018" y="5442449"/>
            <a:ext cx="2648189" cy="1038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由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个千和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个百组成。</a:t>
            </a:r>
          </a:p>
        </p:txBody>
      </p:sp>
      <p:grpSp>
        <p:nvGrpSpPr>
          <p:cNvPr id="159" name="组合 158"/>
          <p:cNvGrpSpPr/>
          <p:nvPr/>
        </p:nvGrpSpPr>
        <p:grpSpPr>
          <a:xfrm>
            <a:off x="8536897" y="3339930"/>
            <a:ext cx="408056" cy="941093"/>
            <a:chOff x="1893893" y="3339930"/>
            <a:chExt cx="408056" cy="941093"/>
          </a:xfrm>
        </p:grpSpPr>
        <p:grpSp>
          <p:nvGrpSpPr>
            <p:cNvPr id="160" name="组合 159"/>
            <p:cNvGrpSpPr/>
            <p:nvPr/>
          </p:nvGrpSpPr>
          <p:grpSpPr>
            <a:xfrm>
              <a:off x="1893893" y="3526162"/>
              <a:ext cx="408056" cy="754861"/>
              <a:chOff x="1219532" y="3526162"/>
              <a:chExt cx="408056" cy="754861"/>
            </a:xfrm>
          </p:grpSpPr>
          <p:sp>
            <p:nvSpPr>
              <p:cNvPr id="167" name="矩形: 圆角 166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矩形: 圆角 167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矩形: 圆角 168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矩形: 圆角 169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2" name="矩形: 圆角 161"/>
            <p:cNvSpPr/>
            <p:nvPr/>
          </p:nvSpPr>
          <p:spPr>
            <a:xfrm>
              <a:off x="1893893" y="333993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9214049" y="3904136"/>
            <a:ext cx="408056" cy="376887"/>
            <a:chOff x="1219532" y="3904136"/>
            <a:chExt cx="408056" cy="376887"/>
          </a:xfrm>
        </p:grpSpPr>
        <p:sp>
          <p:nvSpPr>
            <p:cNvPr id="179" name="矩形: 圆角 178"/>
            <p:cNvSpPr/>
            <p:nvPr/>
          </p:nvSpPr>
          <p:spPr>
            <a:xfrm>
              <a:off x="1219532" y="40931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: 圆角 179"/>
            <p:cNvSpPr/>
            <p:nvPr/>
          </p:nvSpPr>
          <p:spPr>
            <a:xfrm>
              <a:off x="1219532" y="390413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10566119" y="2961957"/>
            <a:ext cx="408056" cy="1319066"/>
            <a:chOff x="1893893" y="2961957"/>
            <a:chExt cx="408056" cy="1319066"/>
          </a:xfrm>
        </p:grpSpPr>
        <p:grpSp>
          <p:nvGrpSpPr>
            <p:cNvPr id="184" name="组合 183"/>
            <p:cNvGrpSpPr/>
            <p:nvPr/>
          </p:nvGrpSpPr>
          <p:grpSpPr>
            <a:xfrm>
              <a:off x="1893893" y="3526162"/>
              <a:ext cx="408056" cy="754861"/>
              <a:chOff x="1219532" y="3526162"/>
              <a:chExt cx="408056" cy="754861"/>
            </a:xfrm>
          </p:grpSpPr>
          <p:sp>
            <p:nvSpPr>
              <p:cNvPr id="191" name="矩形: 圆角 190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矩形: 圆角 191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矩形: 圆角 192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矩形: 圆角 193"/>
              <p:cNvSpPr/>
              <p:nvPr/>
            </p:nvSpPr>
            <p:spPr>
              <a:xfrm>
                <a:off x="1219532" y="352616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5" name="组合 184"/>
            <p:cNvGrpSpPr/>
            <p:nvPr/>
          </p:nvGrpSpPr>
          <p:grpSpPr>
            <a:xfrm>
              <a:off x="1893893" y="2961957"/>
              <a:ext cx="408056" cy="565874"/>
              <a:chOff x="1219532" y="3715149"/>
              <a:chExt cx="408056" cy="565874"/>
            </a:xfrm>
          </p:grpSpPr>
          <p:sp>
            <p:nvSpPr>
              <p:cNvPr id="186" name="矩形: 圆角 185"/>
              <p:cNvSpPr/>
              <p:nvPr/>
            </p:nvSpPr>
            <p:spPr>
              <a:xfrm>
                <a:off x="1219532" y="409312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矩形: 圆角 186"/>
              <p:cNvSpPr/>
              <p:nvPr/>
            </p:nvSpPr>
            <p:spPr>
              <a:xfrm>
                <a:off x="1219532" y="3904136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矩形: 圆角 187"/>
              <p:cNvSpPr/>
              <p:nvPr/>
            </p:nvSpPr>
            <p:spPr>
              <a:xfrm>
                <a:off x="1219532" y="371514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95" name="文本框 194"/>
          <p:cNvSpPr txBox="1"/>
          <p:nvPr/>
        </p:nvSpPr>
        <p:spPr>
          <a:xfrm>
            <a:off x="8230147" y="5442449"/>
            <a:ext cx="3035751" cy="1038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由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个千，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个百和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个一组成。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58" grpId="0"/>
      <p:bldP spid="1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88312" y="1207883"/>
            <a:ext cx="4215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10000</a:t>
            </a:r>
            <a:r>
              <a:rPr lang="zh-CN" altLang="en-US" sz="32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以内数的认识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3117" y="2008061"/>
            <a:ext cx="8136320" cy="1907922"/>
            <a:chOff x="798894" y="1044147"/>
            <a:chExt cx="10594212" cy="248428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894" y="1124744"/>
              <a:ext cx="2413816" cy="240368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6861" y="1124744"/>
              <a:ext cx="2413816" cy="240368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6034828" y="1044147"/>
              <a:ext cx="2477435" cy="2448372"/>
              <a:chOff x="5968228" y="1044147"/>
              <a:chExt cx="2477435" cy="2448372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9881" y="1044147"/>
                <a:ext cx="1885782" cy="1842693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2664" y="1246040"/>
                <a:ext cx="1885782" cy="1842693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65446" y="1447933"/>
                <a:ext cx="1885782" cy="1842693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8228" y="1649826"/>
                <a:ext cx="1885782" cy="1842693"/>
              </a:xfrm>
              <a:prstGeom prst="rect">
                <a:avLst/>
              </a:prstGeom>
            </p:spPr>
          </p:pic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6414" y="1401339"/>
              <a:ext cx="1837873" cy="185049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10758437" y="1706267"/>
              <a:ext cx="634669" cy="1259268"/>
              <a:chOff x="10615845" y="1706267"/>
              <a:chExt cx="634669" cy="1259268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1706267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2037773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2369279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845" y="2706309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1706267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2037773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2369279"/>
                <a:ext cx="262403" cy="259226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8111" y="2706309"/>
                <a:ext cx="262403" cy="259226"/>
              </a:xfrm>
              <a:prstGeom prst="rect">
                <a:avLst/>
              </a:prstGeom>
            </p:spPr>
          </p:pic>
        </p:grpSp>
      </p:grpSp>
      <p:sp>
        <p:nvSpPr>
          <p:cNvPr id="25" name="文本框 24"/>
          <p:cNvSpPr txBox="1"/>
          <p:nvPr/>
        </p:nvSpPr>
        <p:spPr>
          <a:xfrm>
            <a:off x="1263229" y="4131385"/>
            <a:ext cx="6675080" cy="1213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+mj-ea"/>
              </a:rPr>
              <a:t>二千四百五十八是由</a:t>
            </a:r>
            <a:r>
              <a:rPr lang="en-US" altLang="zh-CN" sz="3200" b="1" dirty="0">
                <a:latin typeface="+mn-lt"/>
                <a:ea typeface="+mj-ea"/>
              </a:rPr>
              <a:t>2</a:t>
            </a:r>
            <a:r>
              <a:rPr lang="zh-CN" altLang="en-US" sz="3200" b="1" dirty="0">
                <a:latin typeface="+mn-lt"/>
                <a:ea typeface="+mj-ea"/>
              </a:rPr>
              <a:t>个千、</a:t>
            </a:r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b="1" dirty="0">
                <a:latin typeface="+mn-lt"/>
                <a:ea typeface="+mj-ea"/>
              </a:rPr>
              <a:t>个百、</a:t>
            </a:r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b="1" dirty="0">
                <a:latin typeface="+mn-lt"/>
                <a:ea typeface="+mj-ea"/>
              </a:rPr>
              <a:t>个十和</a:t>
            </a:r>
            <a:r>
              <a:rPr lang="en-US" altLang="zh-CN" sz="3200" b="1" dirty="0">
                <a:latin typeface="+mn-lt"/>
                <a:ea typeface="+mj-ea"/>
              </a:rPr>
              <a:t>8</a:t>
            </a:r>
            <a:r>
              <a:rPr lang="zh-CN" altLang="en-US" sz="3200" b="1" dirty="0">
                <a:latin typeface="+mn-lt"/>
                <a:ea typeface="+mj-ea"/>
              </a:rPr>
              <a:t>个一组成的。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rcRect r="23251"/>
          <a:stretch>
            <a:fillRect/>
          </a:stretch>
        </p:blipFill>
        <p:spPr>
          <a:xfrm>
            <a:off x="7805949" y="1985325"/>
            <a:ext cx="3774141" cy="371837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</Words>
  <Application>Microsoft Office PowerPoint</Application>
  <PresentationFormat>宽屏</PresentationFormat>
  <Paragraphs>155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63</cp:revision>
  <dcterms:created xsi:type="dcterms:W3CDTF">2015-08-27T07:30:00Z</dcterms:created>
  <dcterms:modified xsi:type="dcterms:W3CDTF">2026-03-02T08:47:56Z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