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63" r:id="rId3"/>
    <p:sldId id="368" r:id="rId5"/>
    <p:sldId id="386" r:id="rId6"/>
    <p:sldId id="387" r:id="rId7"/>
    <p:sldId id="264" r:id="rId8"/>
    <p:sldId id="344" r:id="rId9"/>
    <p:sldId id="369" r:id="rId10"/>
    <p:sldId id="370" r:id="rId11"/>
    <p:sldId id="385" r:id="rId12"/>
    <p:sldId id="388" r:id="rId13"/>
    <p:sldId id="389" r:id="rId14"/>
    <p:sldId id="391" r:id="rId15"/>
    <p:sldId id="390" r:id="rId16"/>
    <p:sldId id="392" r:id="rId17"/>
    <p:sldId id="393" r:id="rId18"/>
    <p:sldId id="384" r:id="rId19"/>
    <p:sldId id="372" r:id="rId20"/>
    <p:sldId id="373" r:id="rId21"/>
    <p:sldId id="375" r:id="rId22"/>
    <p:sldId id="374" r:id="rId23"/>
    <p:sldId id="376" r:id="rId24"/>
    <p:sldId id="377" r:id="rId2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CC00FF"/>
    <a:srgbClr val="FF3300"/>
    <a:srgbClr val="118A8D"/>
    <a:srgbClr val="00AEA8"/>
    <a:srgbClr val="3BC1C9"/>
    <a:srgbClr val="FF00FF"/>
    <a:srgbClr val="81D2E8"/>
    <a:srgbClr val="FF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8" autoAdjust="0"/>
    <p:restoredTop sz="96391" autoAdjust="0"/>
  </p:normalViewPr>
  <p:slideViewPr>
    <p:cSldViewPr>
      <p:cViewPr>
        <p:scale>
          <a:sx n="75" d="100"/>
          <a:sy n="75" d="100"/>
        </p:scale>
        <p:origin x="1080" y="216"/>
      </p:cViewPr>
      <p:guideLst>
        <p:guide orient="horz" pos="2167"/>
        <p:guide orient="horz" pos="952"/>
        <p:guide orient="horz" pos="3979"/>
        <p:guide pos="211"/>
        <p:guide pos="47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jpe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1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6.png"/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523492" y="2996952"/>
            <a:ext cx="914501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认识算盘</a:t>
            </a:r>
            <a:endParaRPr lang="zh-CN" altLang="en-US" sz="72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9376" y="1372677"/>
            <a:ext cx="2631199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0000"/>
                </a:solidFill>
                <a:latin typeface="+mj-ea"/>
                <a:ea typeface="+mj-ea"/>
              </a:rPr>
              <a:t>猜谜语</a:t>
            </a:r>
            <a:endParaRPr lang="zh-CN" altLang="en-US" sz="4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75420" y="2311389"/>
            <a:ext cx="10441160" cy="141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一座城，四面墙，一群珠宝里面藏，如用小手拨一拨，劈里啪啦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连声响。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22"/>
          <p:cNvSpPr txBox="1">
            <a:spLocks noChangeArrowheads="1"/>
          </p:cNvSpPr>
          <p:nvPr/>
        </p:nvSpPr>
        <p:spPr bwMode="auto">
          <a:xfrm>
            <a:off x="5735960" y="4941168"/>
            <a:ext cx="1574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谜底：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" name="Picture 365" descr="算盘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3933056"/>
            <a:ext cx="3865309" cy="1659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文本框 32"/>
          <p:cNvSpPr txBox="1"/>
          <p:nvPr/>
        </p:nvSpPr>
        <p:spPr>
          <a:xfrm>
            <a:off x="8337411" y="5688418"/>
            <a:ext cx="154272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算 盘</a:t>
            </a:r>
            <a:endParaRPr lang="zh-CN" altLang="en-US" sz="32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31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8077" y="488866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118A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你知道吗？</a:t>
            </a:r>
            <a:endParaRPr lang="zh-CN" altLang="en-US" sz="4000" b="1" dirty="0">
              <a:solidFill>
                <a:srgbClr val="118A8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3392" y="1412776"/>
            <a:ext cx="4661422" cy="1758089"/>
            <a:chOff x="987091" y="1568064"/>
            <a:chExt cx="4921602" cy="1856218"/>
          </a:xfrm>
        </p:grpSpPr>
        <p:pic>
          <p:nvPicPr>
            <p:cNvPr id="3" name="Picture 47" descr="u7jx03-9_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1347" y="1568064"/>
              <a:ext cx="2617346" cy="1856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091" y="1568064"/>
              <a:ext cx="2867330" cy="1856218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726992" y="3284984"/>
            <a:ext cx="52242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实物记数（如石子、绳结）</a:t>
            </a:r>
            <a:endParaRPr lang="zh-CN" altLang="en-US" sz="2800" b="1" dirty="0">
              <a:latin typeface="+mj-ea"/>
              <a:ea typeface="+mj-ea"/>
            </a:endParaRPr>
          </a:p>
        </p:txBody>
      </p:sp>
      <p:sp>
        <p:nvSpPr>
          <p:cNvPr id="7" name="箭头: 右 6"/>
          <p:cNvSpPr/>
          <p:nvPr/>
        </p:nvSpPr>
        <p:spPr>
          <a:xfrm>
            <a:off x="5555245" y="2276872"/>
            <a:ext cx="684771" cy="360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672065" y="1412776"/>
            <a:ext cx="4104455" cy="2103040"/>
            <a:chOff x="6672065" y="1412776"/>
            <a:chExt cx="4104455" cy="2103040"/>
          </a:xfrm>
        </p:grpSpPr>
        <p:grpSp>
          <p:nvGrpSpPr>
            <p:cNvPr id="18" name="组合 17"/>
            <p:cNvGrpSpPr/>
            <p:nvPr/>
          </p:nvGrpSpPr>
          <p:grpSpPr>
            <a:xfrm>
              <a:off x="6672065" y="1412776"/>
              <a:ext cx="4104455" cy="2103040"/>
              <a:chOff x="6672065" y="1412776"/>
              <a:chExt cx="4104455" cy="2103040"/>
            </a:xfrm>
          </p:grpSpPr>
          <p:pic>
            <p:nvPicPr>
              <p:cNvPr id="8" name="Picture 48" descr="u7jx03-9_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61" b="45103"/>
              <a:stretch>
                <a:fillRect/>
              </a:stretch>
            </p:blipFill>
            <p:spPr bwMode="auto">
              <a:xfrm>
                <a:off x="6672065" y="1412776"/>
                <a:ext cx="3964834" cy="947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5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DED"/>
                  </a:clrFrom>
                  <a:clrTo>
                    <a:srgbClr val="FFFDE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66514" y="2564904"/>
                <a:ext cx="970385" cy="5187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9666514" y="3054151"/>
                <a:ext cx="11100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latin typeface="+mn-lt"/>
                  </a:rPr>
                  <a:t>5  6  3</a:t>
                </a:r>
                <a:endParaRPr lang="zh-CN" altLang="en-US" sz="2400" b="1" dirty="0">
                  <a:latin typeface="+mn-lt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7994807" y="2891285"/>
              <a:ext cx="108012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j-ea"/>
                  <a:ea typeface="+mj-ea"/>
                </a:rPr>
                <a:t>算筹</a:t>
              </a:r>
              <a:endParaRPr lang="zh-CN" altLang="en-US" sz="2800" b="1" dirty="0">
                <a:latin typeface="+mj-ea"/>
                <a:ea typeface="+mj-ea"/>
              </a:endParaRPr>
            </a:p>
          </p:txBody>
        </p:sp>
      </p:grpSp>
      <p:sp>
        <p:nvSpPr>
          <p:cNvPr id="12" name="箭头: 右弧形 11"/>
          <p:cNvSpPr/>
          <p:nvPr/>
        </p:nvSpPr>
        <p:spPr>
          <a:xfrm rot="920370">
            <a:off x="10693518" y="3103671"/>
            <a:ext cx="654028" cy="207646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097998" y="3808204"/>
            <a:ext cx="2053708" cy="2542229"/>
            <a:chOff x="8097998" y="3808204"/>
            <a:chExt cx="2053708" cy="2542229"/>
          </a:xfrm>
        </p:grpSpPr>
        <p:pic>
          <p:nvPicPr>
            <p:cNvPr id="13" name="Picture 45" descr="摆珠子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998" y="3808204"/>
              <a:ext cx="2053708" cy="1922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3"/>
            <p:cNvSpPr txBox="1"/>
            <p:nvPr/>
          </p:nvSpPr>
          <p:spPr>
            <a:xfrm>
              <a:off x="8520121" y="5828463"/>
              <a:ext cx="137406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j-ea"/>
                  <a:ea typeface="+mj-ea"/>
                </a:rPr>
                <a:t>摆珠子</a:t>
              </a:r>
              <a:endParaRPr lang="zh-CN" altLang="en-US" sz="2800" b="1" dirty="0">
                <a:latin typeface="+mj-ea"/>
                <a:ea typeface="+mj-ea"/>
              </a:endParaRPr>
            </a:p>
          </p:txBody>
        </p:sp>
      </p:grpSp>
      <p:sp>
        <p:nvSpPr>
          <p:cNvPr id="15" name="箭头: 右 14"/>
          <p:cNvSpPr/>
          <p:nvPr/>
        </p:nvSpPr>
        <p:spPr>
          <a:xfrm flipH="1">
            <a:off x="6572186" y="4589214"/>
            <a:ext cx="1188775" cy="360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369840" y="4168746"/>
            <a:ext cx="3865309" cy="2181687"/>
            <a:chOff x="2369840" y="4168746"/>
            <a:chExt cx="3865309" cy="2181687"/>
          </a:xfrm>
        </p:grpSpPr>
        <p:pic>
          <p:nvPicPr>
            <p:cNvPr id="16" name="Picture 365" descr="算盘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9840" y="4168746"/>
              <a:ext cx="3865309" cy="1659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文本框 16"/>
            <p:cNvSpPr txBox="1"/>
            <p:nvPr/>
          </p:nvSpPr>
          <p:spPr>
            <a:xfrm>
              <a:off x="3795360" y="5828463"/>
              <a:ext cx="137406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+mj-ea"/>
                  <a:ea typeface="+mj-ea"/>
                </a:rPr>
                <a:t>算盘</a:t>
              </a:r>
              <a:endParaRPr lang="zh-CN" altLang="en-US" sz="2800" b="1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2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7597" y="620688"/>
            <a:ext cx="9865096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latin typeface="+mn-lt"/>
                <a:ea typeface="+mn-ea"/>
              </a:rPr>
              <a:t>        我国传统的算盘，每档</a:t>
            </a:r>
            <a:r>
              <a:rPr lang="en-US" altLang="zh-CN" sz="3600" b="1" dirty="0">
                <a:latin typeface="+mn-lt"/>
                <a:ea typeface="+mn-ea"/>
              </a:rPr>
              <a:t>2</a:t>
            </a:r>
            <a:r>
              <a:rPr lang="zh-CN" altLang="en-US" sz="3600" b="1" dirty="0">
                <a:latin typeface="+mn-lt"/>
                <a:ea typeface="+mn-ea"/>
              </a:rPr>
              <a:t>个上珠，</a:t>
            </a:r>
            <a:r>
              <a:rPr lang="en-US" altLang="zh-CN" sz="3600" b="1" dirty="0">
                <a:latin typeface="+mn-lt"/>
                <a:ea typeface="+mn-ea"/>
              </a:rPr>
              <a:t>5</a:t>
            </a:r>
            <a:r>
              <a:rPr lang="zh-CN" altLang="en-US" sz="3600" b="1" dirty="0">
                <a:latin typeface="+mn-lt"/>
                <a:ea typeface="+mn-ea"/>
              </a:rPr>
              <a:t>个下珠，也称为“七珠算盘”。</a:t>
            </a:r>
            <a:endParaRPr lang="zh-CN" altLang="en-US" sz="3600" b="1" dirty="0">
              <a:latin typeface="+mn-lt"/>
              <a:ea typeface="+mn-ea"/>
            </a:endParaRPr>
          </a:p>
        </p:txBody>
      </p:sp>
      <p:pic>
        <p:nvPicPr>
          <p:cNvPr id="4" name="Picture 365" descr="算盘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3293354"/>
            <a:ext cx="4881013" cy="209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332666" y="5503290"/>
            <a:ext cx="2182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3200" dirty="0"/>
              <a:t>七珠算盘</a:t>
            </a:r>
            <a:endParaRPr lang="zh-CN" altLang="en-US" sz="3200" dirty="0"/>
          </a:p>
        </p:txBody>
      </p:sp>
      <p:sp>
        <p:nvSpPr>
          <p:cNvPr id="7" name="文本框 6"/>
          <p:cNvSpPr txBox="1"/>
          <p:nvPr/>
        </p:nvSpPr>
        <p:spPr>
          <a:xfrm>
            <a:off x="547597" y="2059377"/>
            <a:ext cx="11507623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latin typeface="+mn-lt"/>
                <a:ea typeface="+mn-ea"/>
              </a:rPr>
              <a:t>后来又出现了“五珠算盘”，每档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个上珠， </a:t>
            </a:r>
            <a:r>
              <a:rPr lang="en-US" altLang="zh-CN" sz="3600" b="1" dirty="0">
                <a:latin typeface="+mn-lt"/>
                <a:ea typeface="+mn-ea"/>
              </a:rPr>
              <a:t>4</a:t>
            </a:r>
            <a:r>
              <a:rPr lang="zh-CN" altLang="en-US" sz="3600" b="1" dirty="0">
                <a:latin typeface="+mn-lt"/>
                <a:ea typeface="+mn-ea"/>
              </a:rPr>
              <a:t>个下珠。</a:t>
            </a:r>
            <a:endParaRPr lang="zh-CN" altLang="en-US" sz="3600" b="1" dirty="0">
              <a:latin typeface="+mn-lt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2852936"/>
            <a:ext cx="4199600" cy="294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8112224" y="5503290"/>
            <a:ext cx="2182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3200" dirty="0"/>
              <a:t>五珠算盘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365" descr="算盘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274" y="1977461"/>
            <a:ext cx="7038245" cy="30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980728"/>
            <a:ext cx="904663" cy="90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20149" y="1109894"/>
            <a:ext cx="9632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算盘可以帮助我们数数和记数。</a:t>
            </a:r>
            <a:endParaRPr lang="zh-CN" altLang="en-US" sz="4400" b="1" dirty="0">
              <a:latin typeface="+mn-ea"/>
              <a:ea typeface="+mn-ea"/>
            </a:endParaRPr>
          </a:p>
        </p:txBody>
      </p:sp>
      <p:sp>
        <p:nvSpPr>
          <p:cNvPr id="25" name="任意多边形: 形状 24"/>
          <p:cNvSpPr/>
          <p:nvPr/>
        </p:nvSpPr>
        <p:spPr>
          <a:xfrm>
            <a:off x="2087880" y="1957398"/>
            <a:ext cx="7028128" cy="3036241"/>
          </a:xfrm>
          <a:custGeom>
            <a:avLst/>
            <a:gdLst>
              <a:gd name="connsiteX0" fmla="*/ 157480 w 7004428"/>
              <a:gd name="connsiteY0" fmla="*/ 160764 h 3016274"/>
              <a:gd name="connsiteX1" fmla="*/ 157480 w 7004428"/>
              <a:gd name="connsiteY1" fmla="*/ 2855510 h 3016274"/>
              <a:gd name="connsiteX2" fmla="*/ 6846948 w 7004428"/>
              <a:gd name="connsiteY2" fmla="*/ 2855510 h 3016274"/>
              <a:gd name="connsiteX3" fmla="*/ 6846948 w 7004428"/>
              <a:gd name="connsiteY3" fmla="*/ 160764 h 3016274"/>
              <a:gd name="connsiteX4" fmla="*/ 0 w 7004428"/>
              <a:gd name="connsiteY4" fmla="*/ 0 h 3016274"/>
              <a:gd name="connsiteX5" fmla="*/ 157480 w 7004428"/>
              <a:gd name="connsiteY5" fmla="*/ 0 h 3016274"/>
              <a:gd name="connsiteX6" fmla="*/ 6846948 w 7004428"/>
              <a:gd name="connsiteY6" fmla="*/ 0 h 3016274"/>
              <a:gd name="connsiteX7" fmla="*/ 7004428 w 7004428"/>
              <a:gd name="connsiteY7" fmla="*/ 0 h 3016274"/>
              <a:gd name="connsiteX8" fmla="*/ 7004428 w 7004428"/>
              <a:gd name="connsiteY8" fmla="*/ 160764 h 3016274"/>
              <a:gd name="connsiteX9" fmla="*/ 7004428 w 7004428"/>
              <a:gd name="connsiteY9" fmla="*/ 2855510 h 3016274"/>
              <a:gd name="connsiteX10" fmla="*/ 7004428 w 7004428"/>
              <a:gd name="connsiteY10" fmla="*/ 3016274 h 3016274"/>
              <a:gd name="connsiteX11" fmla="*/ 6846948 w 7004428"/>
              <a:gd name="connsiteY11" fmla="*/ 3016274 h 3016274"/>
              <a:gd name="connsiteX12" fmla="*/ 157480 w 7004428"/>
              <a:gd name="connsiteY12" fmla="*/ 3016274 h 3016274"/>
              <a:gd name="connsiteX13" fmla="*/ 0 w 7004428"/>
              <a:gd name="connsiteY13" fmla="*/ 3016274 h 3016274"/>
              <a:gd name="connsiteX14" fmla="*/ 0 w 7004428"/>
              <a:gd name="connsiteY14" fmla="*/ 3016274 h 3016274"/>
              <a:gd name="connsiteX15" fmla="*/ 0 w 7004428"/>
              <a:gd name="connsiteY15" fmla="*/ 2855510 h 3016274"/>
              <a:gd name="connsiteX16" fmla="*/ 0 w 7004428"/>
              <a:gd name="connsiteY16" fmla="*/ 2855510 h 3016274"/>
              <a:gd name="connsiteX17" fmla="*/ 0 w 7004428"/>
              <a:gd name="connsiteY17" fmla="*/ 160764 h 3016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004428" h="3016274">
                <a:moveTo>
                  <a:pt x="157480" y="160764"/>
                </a:moveTo>
                <a:lnTo>
                  <a:pt x="157480" y="2855510"/>
                </a:lnTo>
                <a:lnTo>
                  <a:pt x="6846948" y="2855510"/>
                </a:lnTo>
                <a:lnTo>
                  <a:pt x="6846948" y="160764"/>
                </a:lnTo>
                <a:close/>
                <a:moveTo>
                  <a:pt x="0" y="0"/>
                </a:moveTo>
                <a:lnTo>
                  <a:pt x="157480" y="0"/>
                </a:lnTo>
                <a:lnTo>
                  <a:pt x="6846948" y="0"/>
                </a:lnTo>
                <a:lnTo>
                  <a:pt x="7004428" y="0"/>
                </a:lnTo>
                <a:lnTo>
                  <a:pt x="7004428" y="160764"/>
                </a:lnTo>
                <a:lnTo>
                  <a:pt x="7004428" y="2855510"/>
                </a:lnTo>
                <a:lnTo>
                  <a:pt x="7004428" y="3016274"/>
                </a:lnTo>
                <a:lnTo>
                  <a:pt x="6846948" y="3016274"/>
                </a:lnTo>
                <a:lnTo>
                  <a:pt x="157480" y="3016274"/>
                </a:lnTo>
                <a:lnTo>
                  <a:pt x="0" y="3016274"/>
                </a:lnTo>
                <a:lnTo>
                  <a:pt x="0" y="3016274"/>
                </a:lnTo>
                <a:lnTo>
                  <a:pt x="0" y="2855510"/>
                </a:lnTo>
                <a:lnTo>
                  <a:pt x="0" y="2855510"/>
                </a:lnTo>
                <a:lnTo>
                  <a:pt x="0" y="16076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2855640" y="4885999"/>
            <a:ext cx="0" cy="6718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495600" y="5506959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框</a:t>
            </a:r>
            <a:endParaRPr lang="zh-CN" altLang="en-US" sz="4400" b="1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3978" y="201273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梁</a:t>
            </a:r>
            <a:endParaRPr lang="zh-CN" altLang="en-US" sz="4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639033" y="2575561"/>
            <a:ext cx="100965" cy="1209674"/>
          </a:xfrm>
          <a:prstGeom prst="rect">
            <a:avLst/>
          </a:prstGeom>
          <a:solidFill>
            <a:srgbClr val="3BC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207568" y="3011417"/>
            <a:ext cx="6743392" cy="16383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 flipV="1">
            <a:off x="1415480" y="3429000"/>
            <a:ext cx="1258795" cy="576064"/>
          </a:xfrm>
          <a:prstGeom prst="line">
            <a:avLst/>
          </a:prstGeom>
          <a:ln w="28575">
            <a:solidFill>
              <a:srgbClr val="11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703312" y="3691105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118A8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档</a:t>
            </a:r>
            <a:endParaRPr lang="zh-CN" altLang="en-US" sz="4400" b="1" dirty="0">
              <a:solidFill>
                <a:srgbClr val="118A8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H="1" flipV="1">
            <a:off x="1557196" y="2527944"/>
            <a:ext cx="938404" cy="5410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8577269" y="1714372"/>
            <a:ext cx="2914550" cy="799544"/>
            <a:chOff x="8577269" y="1714372"/>
            <a:chExt cx="2914550" cy="799544"/>
          </a:xfrm>
        </p:grpSpPr>
        <p:grpSp>
          <p:nvGrpSpPr>
            <p:cNvPr id="52" name="组合 51"/>
            <p:cNvGrpSpPr/>
            <p:nvPr/>
          </p:nvGrpSpPr>
          <p:grpSpPr>
            <a:xfrm>
              <a:off x="8577269" y="2066685"/>
              <a:ext cx="1505136" cy="447231"/>
              <a:chOff x="8577269" y="2066685"/>
              <a:chExt cx="1505136" cy="447231"/>
            </a:xfrm>
          </p:grpSpPr>
          <p:cxnSp>
            <p:nvCxnSpPr>
              <p:cNvPr id="47" name="直接连接符 46"/>
              <p:cNvCxnSpPr/>
              <p:nvPr/>
            </p:nvCxnSpPr>
            <p:spPr>
              <a:xfrm flipV="1">
                <a:off x="8577269" y="2066685"/>
                <a:ext cx="1505136" cy="228267"/>
              </a:xfrm>
              <a:prstGeom prst="line">
                <a:avLst/>
              </a:prstGeom>
              <a:ln w="28575">
                <a:solidFill>
                  <a:srgbClr val="CC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V="1">
                <a:off x="8584301" y="2069944"/>
                <a:ext cx="1498104" cy="443972"/>
              </a:xfrm>
              <a:prstGeom prst="line">
                <a:avLst/>
              </a:prstGeom>
              <a:ln w="28575">
                <a:solidFill>
                  <a:srgbClr val="CC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ectangle 86"/>
            <p:cNvSpPr>
              <a:spLocks noChangeArrowheads="1"/>
            </p:cNvSpPr>
            <p:nvPr/>
          </p:nvSpPr>
          <p:spPr bwMode="auto">
            <a:xfrm>
              <a:off x="9993715" y="1714372"/>
              <a:ext cx="14981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CC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上珠</a:t>
              </a:r>
              <a:endParaRPr lang="zh-CN" altLang="en-US" sz="4000" b="1" dirty="0">
                <a:solidFill>
                  <a:srgbClr val="CC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77269" y="3291333"/>
            <a:ext cx="2914550" cy="1394967"/>
            <a:chOff x="8577269" y="1714372"/>
            <a:chExt cx="2914550" cy="1394967"/>
          </a:xfrm>
        </p:grpSpPr>
        <p:grpSp>
          <p:nvGrpSpPr>
            <p:cNvPr id="55" name="组合 54"/>
            <p:cNvGrpSpPr/>
            <p:nvPr/>
          </p:nvGrpSpPr>
          <p:grpSpPr>
            <a:xfrm>
              <a:off x="8577269" y="2066685"/>
              <a:ext cx="1505136" cy="1042654"/>
              <a:chOff x="8577269" y="2066685"/>
              <a:chExt cx="1505136" cy="1042654"/>
            </a:xfrm>
          </p:grpSpPr>
          <p:cxnSp>
            <p:nvCxnSpPr>
              <p:cNvPr id="57" name="直接连接符 56"/>
              <p:cNvCxnSpPr/>
              <p:nvPr/>
            </p:nvCxnSpPr>
            <p:spPr>
              <a:xfrm flipV="1">
                <a:off x="8577269" y="2066685"/>
                <a:ext cx="1505136" cy="228267"/>
              </a:xfrm>
              <a:prstGeom prst="line">
                <a:avLst/>
              </a:prstGeom>
              <a:ln w="28575">
                <a:solidFill>
                  <a:srgbClr val="CC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V="1">
                <a:off x="8641080" y="2069944"/>
                <a:ext cx="1441325" cy="1039395"/>
              </a:xfrm>
              <a:prstGeom prst="line">
                <a:avLst/>
              </a:prstGeom>
              <a:ln w="28575">
                <a:solidFill>
                  <a:srgbClr val="CC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Rectangle 86"/>
            <p:cNvSpPr>
              <a:spLocks noChangeArrowheads="1"/>
            </p:cNvSpPr>
            <p:nvPr/>
          </p:nvSpPr>
          <p:spPr bwMode="auto">
            <a:xfrm>
              <a:off x="9993715" y="1714372"/>
              <a:ext cx="14981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CC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下珠</a:t>
              </a:r>
              <a:endParaRPr lang="zh-CN" altLang="en-US" sz="4000" b="1" dirty="0">
                <a:solidFill>
                  <a:srgbClr val="CC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60" name="Picture 26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86920" y="4797152"/>
            <a:ext cx="1443579" cy="15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圆角矩形标注 5"/>
          <p:cNvSpPr/>
          <p:nvPr/>
        </p:nvSpPr>
        <p:spPr bwMode="auto">
          <a:xfrm>
            <a:off x="3512809" y="5218134"/>
            <a:ext cx="6454151" cy="664506"/>
          </a:xfrm>
          <a:prstGeom prst="wedgeRoundRectCallout">
            <a:avLst>
              <a:gd name="adj1" fmla="val 56942"/>
              <a:gd name="adj2" fmla="val 9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一颗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下珠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表示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，一颗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上珠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表示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/>
      <p:bldP spid="32" grpId="0"/>
      <p:bldP spid="37" grpId="0" animBg="1"/>
      <p:bldP spid="30" grpId="0" animBg="1"/>
      <p:bldP spid="39" grpId="0"/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/>
          <p:cNvSpPr/>
          <p:nvPr/>
        </p:nvSpPr>
        <p:spPr>
          <a:xfrm>
            <a:off x="695400" y="1184558"/>
            <a:ext cx="4047718" cy="5206082"/>
          </a:xfrm>
          <a:prstGeom prst="roundRect">
            <a:avLst>
              <a:gd name="adj" fmla="val 9022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110" y="2212338"/>
            <a:ext cx="7066302" cy="317788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03135" y="419833"/>
            <a:ext cx="223224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+mj-ea"/>
                <a:ea typeface="+mj-ea"/>
              </a:rPr>
              <a:t>算盘歌</a:t>
            </a:r>
            <a:endParaRPr lang="zh-CN" altLang="en-US" sz="4000" b="1" dirty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5400" y="1268760"/>
            <a:ext cx="4279011" cy="5065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一把算盘四边框，</a:t>
            </a:r>
            <a:endParaRPr lang="en-US" altLang="zh-CN" sz="3600" b="1" dirty="0">
              <a:latin typeface="+mn-ea"/>
              <a:ea typeface="+mn-ea"/>
            </a:endParaRPr>
          </a:p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中间长长就是梁。</a:t>
            </a:r>
            <a:endParaRPr lang="en-US" altLang="zh-CN" sz="3600" b="1" dirty="0">
              <a:latin typeface="+mn-ea"/>
              <a:ea typeface="+mn-ea"/>
            </a:endParaRPr>
          </a:p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颗颗算珠档上藏，</a:t>
            </a:r>
            <a:endParaRPr lang="en-US" altLang="zh-CN" sz="3600" b="1" dirty="0">
              <a:latin typeface="+mn-ea"/>
              <a:ea typeface="+mn-ea"/>
            </a:endParaRPr>
          </a:p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下珠往上上往下。</a:t>
            </a:r>
            <a:endParaRPr lang="en-US" altLang="zh-CN" sz="3600" b="1" dirty="0">
              <a:latin typeface="+mn-ea"/>
              <a:ea typeface="+mn-ea"/>
            </a:endParaRPr>
          </a:p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记数之时轻轻拨，</a:t>
            </a:r>
            <a:endParaRPr lang="en-US" altLang="zh-CN" sz="3600" b="1" dirty="0">
              <a:latin typeface="+mn-ea"/>
              <a:ea typeface="+mn-ea"/>
            </a:endParaRPr>
          </a:p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下珠上珠要靠梁。</a:t>
            </a:r>
            <a:endParaRPr lang="en-US" altLang="zh-CN" sz="3600" b="1" dirty="0">
              <a:latin typeface="+mn-ea"/>
              <a:ea typeface="+mn-ea"/>
            </a:endParaRPr>
          </a:p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楼下一珠表示一，</a:t>
            </a:r>
            <a:endParaRPr lang="en-US" altLang="zh-CN" sz="3600" b="1" dirty="0">
              <a:latin typeface="+mn-ea"/>
              <a:ea typeface="+mn-ea"/>
            </a:endParaRPr>
          </a:p>
          <a:p>
            <a:pPr algn="ctr"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楼上一珠把五当。</a:t>
            </a:r>
            <a:endParaRPr lang="zh-CN" altLang="en-US" sz="3600" b="1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1715612"/>
            <a:ext cx="2434737" cy="44496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31404" y="692696"/>
            <a:ext cx="18002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3333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拨 珠</a:t>
            </a:r>
            <a:endParaRPr lang="zh-CN" altLang="en-US" sz="4400" b="1" dirty="0">
              <a:solidFill>
                <a:srgbClr val="3333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1532147" y="3571083"/>
            <a:ext cx="592155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32081" y="3278696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拇指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99456" y="2052137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食指</a:t>
            </a:r>
            <a:endParaRPr lang="zh-CN" altLang="en-US" sz="3200" dirty="0">
              <a:latin typeface="+mj-ea"/>
              <a:ea typeface="+mj-ea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2243572" y="2344524"/>
            <a:ext cx="8293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143672" y="71302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中指</a:t>
            </a:r>
            <a:endParaRPr lang="zh-CN" altLang="en-US" sz="3200" dirty="0">
              <a:latin typeface="+mj-ea"/>
              <a:ea typeface="+mj-ea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3610423" y="1318997"/>
            <a:ext cx="0" cy="5258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拨珠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77632" y="1484784"/>
            <a:ext cx="6708155" cy="3773337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565653" y="5373216"/>
            <a:ext cx="3332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点击图片播放视频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9" grpId="0"/>
      <p:bldP spid="11" grpId="0"/>
      <p:bldP spid="18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00505" y="764705"/>
            <a:ext cx="1026404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ea"/>
                <a:ea typeface="+mn-ea"/>
              </a:rPr>
              <a:t>要开始拨珠了，看到这个算盘你有什么想法</a:t>
            </a:r>
            <a:r>
              <a:rPr lang="zh-CN" altLang="en-US" sz="3600" b="1" dirty="0">
                <a:latin typeface="+mn-ea"/>
                <a:ea typeface="+mn-ea"/>
              </a:rPr>
              <a:t>？</a:t>
            </a:r>
            <a:endParaRPr lang="zh-CN" altLang="en-US" sz="3600" b="1" dirty="0">
              <a:latin typeface="+mn-ea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530" y="1700808"/>
            <a:ext cx="4946122" cy="2160240"/>
          </a:xfrm>
          <a:prstGeom prst="rect">
            <a:avLst/>
          </a:prstGeom>
        </p:spPr>
      </p:pic>
      <p:pic>
        <p:nvPicPr>
          <p:cNvPr id="5" name="Picture 365" descr="算盘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457" y="1740440"/>
            <a:ext cx="4881013" cy="209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箭头: 右 5"/>
          <p:cNvSpPr/>
          <p:nvPr/>
        </p:nvSpPr>
        <p:spPr>
          <a:xfrm>
            <a:off x="5840522" y="2536336"/>
            <a:ext cx="576064" cy="504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8" y="4293096"/>
            <a:ext cx="1934043" cy="2014482"/>
          </a:xfrm>
          <a:prstGeom prst="rect">
            <a:avLst/>
          </a:prstGeom>
        </p:spPr>
      </p:pic>
      <p:sp>
        <p:nvSpPr>
          <p:cNvPr id="9" name="圆角矩形标注 5"/>
          <p:cNvSpPr/>
          <p:nvPr/>
        </p:nvSpPr>
        <p:spPr bwMode="auto">
          <a:xfrm>
            <a:off x="3071495" y="4137660"/>
            <a:ext cx="3745230" cy="1210310"/>
          </a:xfrm>
          <a:prstGeom prst="wedgeRoundRectCallout">
            <a:avLst>
              <a:gd name="adj1" fmla="val -60914"/>
              <a:gd name="adj2" fmla="val 365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算盘的珠子应该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离开梁，都靠框。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53863" y="4293096"/>
            <a:ext cx="18002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3333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清 盘</a:t>
            </a:r>
            <a:endParaRPr lang="zh-CN" altLang="en-US" sz="4400" b="1" dirty="0">
              <a:solidFill>
                <a:srgbClr val="3333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bldLvl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0505" y="576673"/>
            <a:ext cx="10264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lt"/>
                <a:ea typeface="+mn-ea"/>
              </a:rPr>
              <a:t>接下来拨“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”，想一想在哪里拨“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”？</a:t>
            </a:r>
            <a:endParaRPr lang="zh-CN" altLang="en-US" sz="3600" b="1" dirty="0">
              <a:latin typeface="+mn-lt"/>
              <a:ea typeface="+mn-ea"/>
            </a:endParaRPr>
          </a:p>
        </p:txBody>
      </p:sp>
      <p:pic>
        <p:nvPicPr>
          <p:cNvPr id="3" name="Picture 365" descr="算盘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457" y="2232856"/>
            <a:ext cx="4881013" cy="209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65" descr="算盘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30" y="2232856"/>
            <a:ext cx="4881013" cy="209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椭圆 4"/>
          <p:cNvSpPr/>
          <p:nvPr/>
        </p:nvSpPr>
        <p:spPr>
          <a:xfrm>
            <a:off x="5216664" y="2960556"/>
            <a:ext cx="72008" cy="72008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5006446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00C08"/>
                </a:solidFill>
                <a:latin typeface="+mj-ea"/>
                <a:ea typeface="+mj-ea"/>
              </a:rPr>
              <a:t>个</a:t>
            </a:r>
            <a:endParaRPr lang="en-US" altLang="zh-CN" sz="2400" b="1" dirty="0">
              <a:solidFill>
                <a:srgbClr val="F00C08"/>
              </a:solidFill>
              <a:latin typeface="+mj-ea"/>
              <a:ea typeface="+mj-ea"/>
            </a:endParaRPr>
          </a:p>
          <a:p>
            <a:r>
              <a:rPr lang="zh-CN" altLang="en-US" sz="2400" b="1" dirty="0">
                <a:solidFill>
                  <a:srgbClr val="F00C08"/>
                </a:solidFill>
                <a:latin typeface="+mj-ea"/>
                <a:ea typeface="+mj-ea"/>
              </a:rPr>
              <a:t>位</a:t>
            </a:r>
            <a:endParaRPr lang="zh-CN" altLang="en-US" sz="24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69660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十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32874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百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96088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千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259129" y="2960556"/>
            <a:ext cx="72008" cy="72008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文本框 10"/>
          <p:cNvSpPr txBox="1"/>
          <p:nvPr/>
        </p:nvSpPr>
        <p:spPr>
          <a:xfrm>
            <a:off x="10056146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00C08"/>
                </a:solidFill>
                <a:latin typeface="+mj-ea"/>
                <a:ea typeface="+mj-ea"/>
              </a:rPr>
              <a:t>个</a:t>
            </a:r>
            <a:endParaRPr lang="en-US" altLang="zh-CN" sz="2400" b="1" dirty="0">
              <a:solidFill>
                <a:srgbClr val="F00C08"/>
              </a:solidFill>
              <a:latin typeface="+mj-ea"/>
              <a:ea typeface="+mj-ea"/>
            </a:endParaRPr>
          </a:p>
          <a:p>
            <a:r>
              <a:rPr lang="zh-CN" altLang="en-US" sz="2400" b="1" dirty="0">
                <a:solidFill>
                  <a:srgbClr val="F00C08"/>
                </a:solidFill>
                <a:latin typeface="+mj-ea"/>
                <a:ea typeface="+mj-ea"/>
              </a:rPr>
              <a:t>位</a:t>
            </a:r>
            <a:endParaRPr lang="zh-CN" altLang="en-US" sz="24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9360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十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82574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百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45788" y="140185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千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8" name="对话气泡: 椭圆形 17"/>
          <p:cNvSpPr/>
          <p:nvPr/>
        </p:nvSpPr>
        <p:spPr>
          <a:xfrm>
            <a:off x="5375920" y="3680138"/>
            <a:ext cx="1656184" cy="769441"/>
          </a:xfrm>
          <a:prstGeom prst="wedgeEllipseCallout">
            <a:avLst>
              <a:gd name="adj1" fmla="val -52638"/>
              <a:gd name="adj2" fmla="val -64146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一个一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对话气泡: 椭圆形 18"/>
          <p:cNvSpPr/>
          <p:nvPr/>
        </p:nvSpPr>
        <p:spPr>
          <a:xfrm>
            <a:off x="3637813" y="4311792"/>
            <a:ext cx="1656184" cy="769441"/>
          </a:xfrm>
          <a:prstGeom prst="wedgeEllipseCallout">
            <a:avLst>
              <a:gd name="adj1" fmla="val 26323"/>
              <a:gd name="adj2" fmla="val -139141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一个十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对话气泡: 椭圆形 19"/>
          <p:cNvSpPr/>
          <p:nvPr/>
        </p:nvSpPr>
        <p:spPr>
          <a:xfrm>
            <a:off x="1847528" y="4449579"/>
            <a:ext cx="1656184" cy="769441"/>
          </a:xfrm>
          <a:prstGeom prst="wedgeEllipseCallout">
            <a:avLst>
              <a:gd name="adj1" fmla="val 112433"/>
              <a:gd name="adj2" fmla="val -164796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一个百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对话气泡: 椭圆形 20"/>
          <p:cNvSpPr/>
          <p:nvPr/>
        </p:nvSpPr>
        <p:spPr>
          <a:xfrm>
            <a:off x="5685365" y="1203001"/>
            <a:ext cx="1656184" cy="769441"/>
          </a:xfrm>
          <a:prstGeom prst="wedgeEllipseCallout">
            <a:avLst>
              <a:gd name="adj1" fmla="val -75807"/>
              <a:gd name="adj2" fmla="val 113214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五个一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对话气泡: 椭圆形 21"/>
          <p:cNvSpPr/>
          <p:nvPr/>
        </p:nvSpPr>
        <p:spPr>
          <a:xfrm>
            <a:off x="5729986" y="2357162"/>
            <a:ext cx="1656184" cy="769441"/>
          </a:xfrm>
          <a:prstGeom prst="wedgeEllipseCallout">
            <a:avLst>
              <a:gd name="adj1" fmla="val -99042"/>
              <a:gd name="adj2" fmla="val -19106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五个十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对话气泡: 椭圆形 22"/>
          <p:cNvSpPr/>
          <p:nvPr/>
        </p:nvSpPr>
        <p:spPr>
          <a:xfrm>
            <a:off x="2238617" y="1297409"/>
            <a:ext cx="1656184" cy="769441"/>
          </a:xfrm>
          <a:prstGeom prst="wedgeEllipseCallout">
            <a:avLst>
              <a:gd name="adj1" fmla="val 92024"/>
              <a:gd name="adj2" fmla="val 119732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五个百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对话气泡: 椭圆形 23"/>
          <p:cNvSpPr/>
          <p:nvPr/>
        </p:nvSpPr>
        <p:spPr>
          <a:xfrm>
            <a:off x="10377461" y="3680137"/>
            <a:ext cx="1656184" cy="769441"/>
          </a:xfrm>
          <a:prstGeom prst="wedgeEllipseCallout">
            <a:avLst>
              <a:gd name="adj1" fmla="val -52638"/>
              <a:gd name="adj2" fmla="val -64146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一个一</a:t>
            </a:r>
            <a:endParaRPr lang="zh-CN" altLang="en-US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04012" y="4701147"/>
            <a:ext cx="4881013" cy="127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j-ea"/>
                <a:ea typeface="+mj-ea"/>
              </a:rPr>
              <a:t>不同的珠子在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不同位置</a:t>
            </a:r>
            <a:r>
              <a:rPr lang="zh-CN" altLang="en-US" sz="3200" b="1" dirty="0">
                <a:latin typeface="+mj-ea"/>
                <a:ea typeface="+mj-ea"/>
              </a:rPr>
              <a:t>，表示的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含义不同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88472" y="5456141"/>
            <a:ext cx="18002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3333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定 位</a:t>
            </a:r>
            <a:endParaRPr lang="zh-CN" altLang="en-US" sz="4400" b="1" dirty="0">
              <a:solidFill>
                <a:srgbClr val="3333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67408" y="462673"/>
            <a:ext cx="5256584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算盘的基本操作方法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37577" y="2820029"/>
            <a:ext cx="3335373" cy="2032037"/>
          </a:xfrm>
          <a:prstGeom prst="rect">
            <a:avLst/>
          </a:prstGeom>
        </p:spPr>
      </p:pic>
      <p:pic>
        <p:nvPicPr>
          <p:cNvPr id="6" name="Picture 365" descr="算盘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365" y="1279548"/>
            <a:ext cx="3333797" cy="1431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086" y="4961054"/>
            <a:ext cx="3340355" cy="143731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176120" y="1610573"/>
            <a:ext cx="18002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3333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清 盘</a:t>
            </a:r>
            <a:endParaRPr lang="zh-CN" altLang="en-US" sz="4400" b="1" dirty="0">
              <a:solidFill>
                <a:srgbClr val="3333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76120" y="3708546"/>
            <a:ext cx="18002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3333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定 位</a:t>
            </a:r>
            <a:endParaRPr lang="zh-CN" altLang="en-US" sz="4400" b="1" dirty="0">
              <a:solidFill>
                <a:srgbClr val="3333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箭头: 下 9"/>
          <p:cNvSpPr/>
          <p:nvPr/>
        </p:nvSpPr>
        <p:spPr>
          <a:xfrm>
            <a:off x="7932204" y="2612232"/>
            <a:ext cx="288032" cy="86409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176120" y="5294991"/>
            <a:ext cx="18002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3333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拨 珠</a:t>
            </a:r>
            <a:endParaRPr lang="zh-CN" altLang="en-US" sz="4400" b="1" dirty="0">
              <a:solidFill>
                <a:srgbClr val="3333C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箭头: 下 11"/>
          <p:cNvSpPr/>
          <p:nvPr/>
        </p:nvSpPr>
        <p:spPr>
          <a:xfrm>
            <a:off x="7932204" y="4634461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1645" y="463845"/>
            <a:ext cx="504431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一：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从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拨到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9</a:t>
            </a:r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  <a:endParaRPr lang="zh-CN" altLang="en-US" sz="8000" b="1" dirty="0">
              <a:latin typeface="+mj-ea"/>
              <a:ea typeface="+mj-ea"/>
            </a:endParaRPr>
          </a:p>
        </p:txBody>
      </p:sp>
      <p:pic>
        <p:nvPicPr>
          <p:cNvPr id="3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343596"/>
            <a:ext cx="5032375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1646808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1646808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30676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29279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584" y="2645346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3067621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2927921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2788221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2645346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30676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29279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27882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2645346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27882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2645346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1646808"/>
            <a:ext cx="2936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6723999" y="505856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个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21076" y="2097658"/>
            <a:ext cx="72008" cy="72008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1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2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3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4</a:t>
            </a:r>
            <a:endParaRPr lang="zh-CN" altLang="en-US" sz="3600" b="1" dirty="0">
              <a:latin typeface="+mn-lt"/>
            </a:endParaRPr>
          </a:p>
        </p:txBody>
      </p:sp>
      <p:pic>
        <p:nvPicPr>
          <p:cNvPr id="26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3059" y="2321850"/>
            <a:ext cx="1407908" cy="150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AutoShape 27"/>
          <p:cNvSpPr>
            <a:spLocks noChangeArrowheads="1"/>
          </p:cNvSpPr>
          <p:nvPr/>
        </p:nvSpPr>
        <p:spPr bwMode="auto">
          <a:xfrm flipH="1">
            <a:off x="7664945" y="1588470"/>
            <a:ext cx="3042068" cy="646331"/>
          </a:xfrm>
          <a:prstGeom prst="wedgeRoundRectCallout">
            <a:avLst>
              <a:gd name="adj1" fmla="val -33267"/>
              <a:gd name="adj2" fmla="val 1067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怎么表示呢？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829054" y="3573016"/>
            <a:ext cx="4181453" cy="3020522"/>
            <a:chOff x="829054" y="3573016"/>
            <a:chExt cx="4181453" cy="3020522"/>
          </a:xfrm>
        </p:grpSpPr>
        <p:grpSp>
          <p:nvGrpSpPr>
            <p:cNvPr id="70" name="组合 69"/>
            <p:cNvGrpSpPr/>
            <p:nvPr/>
          </p:nvGrpSpPr>
          <p:grpSpPr>
            <a:xfrm>
              <a:off x="829054" y="4271536"/>
              <a:ext cx="4181453" cy="1800010"/>
              <a:chOff x="829054" y="4365294"/>
              <a:chExt cx="3974593" cy="1710962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9054" y="4365294"/>
                <a:ext cx="3974593" cy="1710962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3810" y="539226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37819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26455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15396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04338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49143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2" name="文本框 71"/>
            <p:cNvSpPr txBox="1"/>
            <p:nvPr/>
          </p:nvSpPr>
          <p:spPr>
            <a:xfrm>
              <a:off x="4335170" y="6008763"/>
              <a:ext cx="648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n-lt"/>
                </a:rPr>
                <a:t>5</a:t>
              </a:r>
              <a:endParaRPr lang="zh-CN" altLang="en-US" sz="3200" b="1" dirty="0">
                <a:latin typeface="+mn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4438633" y="3573016"/>
              <a:ext cx="43815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个</a:t>
              </a:r>
              <a:endParaRPr lang="en-US" altLang="zh-CN" sz="2000" b="1" dirty="0">
                <a:latin typeface="+mj-ea"/>
                <a:ea typeface="+mj-ea"/>
              </a:endParaRPr>
            </a:p>
            <a:p>
              <a:r>
                <a:rPr lang="zh-CN" altLang="en-US" sz="2000" b="1" dirty="0">
                  <a:latin typeface="+mj-ea"/>
                  <a:ea typeface="+mj-ea"/>
                </a:rPr>
                <a:t>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4623202" y="4896765"/>
              <a:ext cx="72008" cy="72008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405339" y="3573016"/>
            <a:ext cx="4181453" cy="3020522"/>
            <a:chOff x="5405339" y="3573016"/>
            <a:chExt cx="4181453" cy="3020522"/>
          </a:xfrm>
        </p:grpSpPr>
        <p:grpSp>
          <p:nvGrpSpPr>
            <p:cNvPr id="71" name="组合 70"/>
            <p:cNvGrpSpPr/>
            <p:nvPr/>
          </p:nvGrpSpPr>
          <p:grpSpPr>
            <a:xfrm>
              <a:off x="5405339" y="4271536"/>
              <a:ext cx="4181453" cy="1800010"/>
              <a:chOff x="5120437" y="4365294"/>
              <a:chExt cx="3974593" cy="1710962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20437" y="4365294"/>
                <a:ext cx="3974593" cy="1710962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39226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图片 5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图片 5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图片 6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71956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图片 6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60591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图片 6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49533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38474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图片 6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83280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图片 6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4837092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图片 6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图片 6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3" name="文本框 72"/>
            <p:cNvSpPr txBox="1"/>
            <p:nvPr/>
          </p:nvSpPr>
          <p:spPr>
            <a:xfrm>
              <a:off x="8911455" y="6008763"/>
              <a:ext cx="648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n-lt"/>
                </a:rPr>
                <a:t>5</a:t>
              </a:r>
              <a:endParaRPr lang="zh-CN" altLang="en-US" sz="3200" b="1" dirty="0">
                <a:latin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9014918" y="3573016"/>
              <a:ext cx="43815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个</a:t>
              </a:r>
              <a:endParaRPr lang="en-US" altLang="zh-CN" sz="2000" b="1" dirty="0">
                <a:latin typeface="+mj-ea"/>
                <a:ea typeface="+mj-ea"/>
              </a:endParaRPr>
            </a:p>
            <a:p>
              <a:r>
                <a:rPr lang="zh-CN" altLang="en-US" sz="2000" b="1" dirty="0">
                  <a:latin typeface="+mj-ea"/>
                  <a:ea typeface="+mj-ea"/>
                </a:rPr>
                <a:t>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9199487" y="4896765"/>
              <a:ext cx="72008" cy="72008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AutoShape 27"/>
          <p:cNvSpPr>
            <a:spLocks noChangeArrowheads="1"/>
          </p:cNvSpPr>
          <p:nvPr/>
        </p:nvSpPr>
        <p:spPr bwMode="auto">
          <a:xfrm flipH="1">
            <a:off x="7557177" y="1469333"/>
            <a:ext cx="3586076" cy="687693"/>
          </a:xfrm>
          <a:prstGeom prst="wedgeRoundRectCallout">
            <a:avLst>
              <a:gd name="adj1" fmla="val -26242"/>
              <a:gd name="adj2" fmla="val 11683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哪种表示更好呢？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0942">
            <a:off x="7080792" y="5040766"/>
            <a:ext cx="1261052" cy="1401708"/>
          </a:xfrm>
          <a:prstGeom prst="rect">
            <a:avLst/>
          </a:prstGeom>
        </p:spPr>
      </p:pic>
      <p:sp>
        <p:nvSpPr>
          <p:cNvPr id="86" name="AutoShape 27"/>
          <p:cNvSpPr>
            <a:spLocks noChangeArrowheads="1"/>
          </p:cNvSpPr>
          <p:nvPr/>
        </p:nvSpPr>
        <p:spPr bwMode="auto">
          <a:xfrm flipH="1">
            <a:off x="9536400" y="5248664"/>
            <a:ext cx="2139223" cy="687693"/>
          </a:xfrm>
          <a:prstGeom prst="wedgeRoundRectCallout">
            <a:avLst>
              <a:gd name="adj1" fmla="val 61864"/>
              <a:gd name="adj2" fmla="val -107042"/>
              <a:gd name="adj3" fmla="val 16667"/>
            </a:avLst>
          </a:prstGeom>
          <a:solidFill>
            <a:srgbClr val="FFFFFF"/>
          </a:solidFill>
          <a:ln w="19050">
            <a:solidFill>
              <a:srgbClr val="F00C08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以一当五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-0.0657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3.33333E-6 -0.0657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-3.33333E-6 -0.06574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3.33333E-6 -0.06574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/>
      <p:bldP spid="24" grpId="1"/>
      <p:bldP spid="25" grpId="0"/>
      <p:bldP spid="27" grpId="0" animBg="1"/>
      <p:bldP spid="27" grpId="1" animBg="1"/>
      <p:bldP spid="82" grpId="0" animBg="1"/>
      <p:bldP spid="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91645" y="463845"/>
            <a:ext cx="504431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一：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从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拨到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9</a:t>
            </a:r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  <a:endParaRPr lang="zh-CN" altLang="en-US" sz="8000" b="1" dirty="0">
              <a:latin typeface="+mj-ea"/>
              <a:ea typeface="+mj-ea"/>
            </a:endParaRPr>
          </a:p>
        </p:txBody>
      </p:sp>
      <p:pic>
        <p:nvPicPr>
          <p:cNvPr id="7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1343596"/>
            <a:ext cx="5032375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1646808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1937205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30676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29279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584" y="2645346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3067621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2927921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2788221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2645346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30676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29279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27882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046" y="2645346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2788221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1" y="2645346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84" y="1646808"/>
            <a:ext cx="2936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23"/>
          <p:cNvSpPr txBox="1"/>
          <p:nvPr/>
        </p:nvSpPr>
        <p:spPr>
          <a:xfrm>
            <a:off x="6723999" y="505856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个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21076" y="2097658"/>
            <a:ext cx="72008" cy="72008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5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6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7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8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46188" y="3420581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n-lt"/>
              </a:rPr>
              <a:t>9</a:t>
            </a:r>
            <a:endParaRPr lang="zh-CN" altLang="en-US" sz="3600" b="1" dirty="0">
              <a:latin typeface="+mn-lt"/>
            </a:endParaRPr>
          </a:p>
        </p:txBody>
      </p:sp>
      <p:pic>
        <p:nvPicPr>
          <p:cNvPr id="31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3059" y="2321850"/>
            <a:ext cx="1407908" cy="150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utoShape 27"/>
          <p:cNvSpPr>
            <a:spLocks noChangeArrowheads="1"/>
          </p:cNvSpPr>
          <p:nvPr/>
        </p:nvSpPr>
        <p:spPr bwMode="auto">
          <a:xfrm flipH="1">
            <a:off x="7847710" y="1481973"/>
            <a:ext cx="2859303" cy="687693"/>
          </a:xfrm>
          <a:prstGeom prst="wedgeRoundRectCallout">
            <a:avLst>
              <a:gd name="adj1" fmla="val -31463"/>
              <a:gd name="adj2" fmla="val 11818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如何拨呢？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4256535" y="3587273"/>
            <a:ext cx="3735813" cy="2729766"/>
            <a:chOff x="4256535" y="3587273"/>
            <a:chExt cx="3735813" cy="272976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4256535" y="3587273"/>
              <a:ext cx="3735813" cy="2729766"/>
              <a:chOff x="4256535" y="3587273"/>
              <a:chExt cx="3735813" cy="2729766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4256535" y="4247321"/>
                <a:ext cx="3735813" cy="1606834"/>
                <a:chOff x="829054" y="4366006"/>
                <a:chExt cx="3974593" cy="1709537"/>
              </a:xfrm>
            </p:grpSpPr>
            <p:pic>
              <p:nvPicPr>
                <p:cNvPr id="51" name="图片 5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29054" y="4366006"/>
                  <a:ext cx="3974593" cy="1709537"/>
                </a:xfrm>
                <a:prstGeom prst="rect">
                  <a:avLst/>
                </a:prstGeom>
              </p:spPr>
            </p:pic>
            <p:pic>
              <p:nvPicPr>
                <p:cNvPr id="52" name="图片 5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33810" y="5392266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图片 5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08889" y="5728981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4" name="图片 5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08889" y="5613435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5" name="图片 54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08889" y="5502850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6" name="图片 55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08889" y="5392265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图片 56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7668" y="5728981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8" name="图片 5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7668" y="5613435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图片 58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7668" y="5502850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0" name="图片 59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7668" y="5392265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图片 6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378" y="5729696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2" name="图片 6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378" y="5616055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378" y="5505470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4" name="图片 63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378" y="5394885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5" name="图片 64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378" y="5842940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6" name="图片 65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378" y="4840125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7" name="图片 66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77668" y="4612796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图片 6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08889" y="4612796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图片 9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6378" y="4729541"/>
                  <a:ext cx="226695" cy="1139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6" name="文本框 95"/>
              <p:cNvSpPr txBox="1"/>
              <p:nvPr/>
            </p:nvSpPr>
            <p:spPr>
              <a:xfrm>
                <a:off x="7434976" y="3587273"/>
                <a:ext cx="490220" cy="72008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2000" b="1" dirty="0">
                    <a:latin typeface="+mj-ea"/>
                    <a:ea typeface="+mj-ea"/>
                  </a:rPr>
                  <a:t>个位</a:t>
                </a:r>
                <a:endParaRPr lang="zh-CN" altLang="en-US" sz="2000" b="1" dirty="0">
                  <a:latin typeface="+mj-ea"/>
                  <a:ea typeface="+mj-ea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7179432" y="5795069"/>
                <a:ext cx="745764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</a:rPr>
                  <a:t>1 0</a:t>
                </a:r>
                <a:endParaRPr lang="en-US" altLang="zh-CN" sz="2800" b="1" dirty="0">
                  <a:latin typeface="+mn-lt"/>
                </a:endParaRPr>
              </a:p>
            </p:txBody>
          </p:sp>
        </p:grpSp>
        <p:sp>
          <p:nvSpPr>
            <p:cNvPr id="50" name="椭圆 49"/>
            <p:cNvSpPr/>
            <p:nvPr/>
          </p:nvSpPr>
          <p:spPr>
            <a:xfrm>
              <a:off x="7636795" y="4807151"/>
              <a:ext cx="64334" cy="64334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66480" y="3587273"/>
            <a:ext cx="3735813" cy="2729766"/>
            <a:chOff x="466480" y="3587273"/>
            <a:chExt cx="3735813" cy="2729766"/>
          </a:xfrm>
        </p:grpSpPr>
        <p:grpSp>
          <p:nvGrpSpPr>
            <p:cNvPr id="33" name="组合 32"/>
            <p:cNvGrpSpPr/>
            <p:nvPr/>
          </p:nvGrpSpPr>
          <p:grpSpPr>
            <a:xfrm>
              <a:off x="466480" y="4246651"/>
              <a:ext cx="3735813" cy="1608173"/>
              <a:chOff x="829054" y="4365294"/>
              <a:chExt cx="3974593" cy="1710962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9054" y="4365294"/>
                <a:ext cx="3974593" cy="1710962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3810" y="539226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37819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26455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15396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04338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图片 6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49143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484012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图片 9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图片 9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4" name="椭圆 33"/>
            <p:cNvSpPr/>
            <p:nvPr/>
          </p:nvSpPr>
          <p:spPr>
            <a:xfrm>
              <a:off x="3856265" y="4807151"/>
              <a:ext cx="64334" cy="64334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3644433" y="3587273"/>
              <a:ext cx="490220" cy="7200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+mj-ea"/>
                  <a:ea typeface="+mj-ea"/>
                </a:rPr>
                <a:t>个位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388889" y="5795069"/>
              <a:ext cx="74576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1 0</a:t>
              </a:r>
              <a:endParaRPr lang="en-US" altLang="zh-CN" sz="2800" b="1" dirty="0">
                <a:latin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050637" y="3585061"/>
            <a:ext cx="3735813" cy="2731978"/>
            <a:chOff x="8050637" y="3585061"/>
            <a:chExt cx="3735813" cy="2731978"/>
          </a:xfrm>
        </p:grpSpPr>
        <p:grpSp>
          <p:nvGrpSpPr>
            <p:cNvPr id="70" name="组合 69"/>
            <p:cNvGrpSpPr/>
            <p:nvPr/>
          </p:nvGrpSpPr>
          <p:grpSpPr>
            <a:xfrm>
              <a:off x="8050637" y="4254463"/>
              <a:ext cx="3735813" cy="1608173"/>
              <a:chOff x="829054" y="4365294"/>
              <a:chExt cx="3974593" cy="1710962"/>
            </a:xfrm>
          </p:grpSpPr>
          <p:pic>
            <p:nvPicPr>
              <p:cNvPr id="73" name="图片 7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9054" y="4365294"/>
                <a:ext cx="3974593" cy="1710962"/>
              </a:xfrm>
              <a:prstGeom prst="rect">
                <a:avLst/>
              </a:prstGeom>
            </p:spPr>
          </p:pic>
          <p:pic>
            <p:nvPicPr>
              <p:cNvPr id="74" name="图片 7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3810" y="539226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图片 7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图片 7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图片 7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图片 7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图片 7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图片 7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图片 8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" name="图片 8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5040478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3" name="图片 8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72707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61343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39226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584032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6378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图片 8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668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8889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2" name="椭圆 71"/>
            <p:cNvSpPr/>
            <p:nvPr/>
          </p:nvSpPr>
          <p:spPr>
            <a:xfrm>
              <a:off x="11440422" y="4813058"/>
              <a:ext cx="64334" cy="64334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11225257" y="3585061"/>
              <a:ext cx="490220" cy="7200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+mj-ea"/>
                  <a:ea typeface="+mj-ea"/>
                </a:rPr>
                <a:t>个位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0993169" y="5795069"/>
              <a:ext cx="74576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1 0</a:t>
              </a:r>
              <a:endParaRPr lang="en-US" altLang="zh-CN" sz="2800" b="1" dirty="0">
                <a:latin typeface="+mn-lt"/>
              </a:endParaRPr>
            </a:p>
          </p:txBody>
        </p:sp>
      </p:grpSp>
      <p:sp>
        <p:nvSpPr>
          <p:cNvPr id="105" name="AutoShape 27"/>
          <p:cNvSpPr>
            <a:spLocks noChangeArrowheads="1"/>
          </p:cNvSpPr>
          <p:nvPr/>
        </p:nvSpPr>
        <p:spPr bwMode="auto">
          <a:xfrm flipH="1">
            <a:off x="7557177" y="1469333"/>
            <a:ext cx="3586076" cy="687693"/>
          </a:xfrm>
          <a:prstGeom prst="wedgeRoundRectCallout">
            <a:avLst>
              <a:gd name="adj1" fmla="val -26242"/>
              <a:gd name="adj2" fmla="val 11683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哪种表示更好呢？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0942">
            <a:off x="9317739" y="5024178"/>
            <a:ext cx="1261052" cy="1401708"/>
          </a:xfrm>
          <a:prstGeom prst="rect">
            <a:avLst/>
          </a:prstGeom>
        </p:spPr>
      </p:pic>
      <p:sp>
        <p:nvSpPr>
          <p:cNvPr id="107" name="AutoShape 27"/>
          <p:cNvSpPr>
            <a:spLocks noChangeArrowheads="1"/>
          </p:cNvSpPr>
          <p:nvPr/>
        </p:nvSpPr>
        <p:spPr bwMode="auto">
          <a:xfrm flipH="1">
            <a:off x="7774137" y="2851646"/>
            <a:ext cx="2139223" cy="687693"/>
          </a:xfrm>
          <a:prstGeom prst="wedgeRoundRectCallout">
            <a:avLst>
              <a:gd name="adj1" fmla="val -101040"/>
              <a:gd name="adj2" fmla="val 240148"/>
              <a:gd name="adj3" fmla="val 16667"/>
            </a:avLst>
          </a:prstGeom>
          <a:solidFill>
            <a:srgbClr val="FFFFFF"/>
          </a:solidFill>
          <a:ln w="19050">
            <a:solidFill>
              <a:srgbClr val="F00C08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满十进一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-0.0657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-0.0657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-0.06574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-0.06574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1"/>
      <p:bldP spid="32" grpId="0" animBg="1"/>
      <p:bldP spid="32" grpId="1" animBg="1"/>
      <p:bldP spid="105" grpId="0" animBg="1"/>
      <p:bldP spid="1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框 107"/>
          <p:cNvSpPr txBox="1"/>
          <p:nvPr/>
        </p:nvSpPr>
        <p:spPr>
          <a:xfrm>
            <a:off x="691644" y="469011"/>
            <a:ext cx="1094897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二：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拨出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20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30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40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50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60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70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80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90</a:t>
            </a:r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  <a:endParaRPr lang="zh-CN" altLang="en-US" sz="8000" b="1" dirty="0">
              <a:latin typeface="+mj-ea"/>
              <a:ea typeface="+mj-ea"/>
            </a:endParaRPr>
          </a:p>
        </p:txBody>
      </p:sp>
      <p:pic>
        <p:nvPicPr>
          <p:cNvPr id="9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789" y="2341736"/>
            <a:ext cx="7726423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2807271"/>
            <a:ext cx="450912" cy="22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2807271"/>
            <a:ext cx="450912" cy="22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988706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77421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481" y="4340369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!!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988706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!!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774219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!!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559731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!!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340369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988706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77421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559731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图片 10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34036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1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559731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图片 1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34036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2807271"/>
            <a:ext cx="450910" cy="22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" name="椭圆 113"/>
          <p:cNvSpPr/>
          <p:nvPr/>
        </p:nvSpPr>
        <p:spPr>
          <a:xfrm>
            <a:off x="9248528" y="3499480"/>
            <a:ext cx="110557" cy="110557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8967355" y="1164564"/>
            <a:ext cx="675005" cy="14014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个位</a:t>
            </a:r>
            <a:endParaRPr lang="zh-CN" altLang="en-US" sz="32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1644" y="469011"/>
            <a:ext cx="1094897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二：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拨出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20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30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40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50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60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70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80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90</a:t>
            </a:r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  <a:endParaRPr lang="zh-CN" altLang="en-US" sz="8000" b="1" dirty="0">
              <a:latin typeface="+mj-ea"/>
              <a:ea typeface="+mj-ea"/>
            </a:endParaRPr>
          </a:p>
        </p:txBody>
      </p:sp>
      <p:pic>
        <p:nvPicPr>
          <p:cNvPr id="3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789" y="2341736"/>
            <a:ext cx="7726423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2807271"/>
            <a:ext cx="450912" cy="22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2807271"/>
            <a:ext cx="450912" cy="22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988706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77421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481" y="4340369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!!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988706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!!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774219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!!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559731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!!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4340369"/>
            <a:ext cx="450910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988706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77421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559731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00" y="434036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559731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637" y="4340369"/>
            <a:ext cx="450912" cy="22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419" y="3246899"/>
            <a:ext cx="450910" cy="22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椭圆 19"/>
          <p:cNvSpPr/>
          <p:nvPr/>
        </p:nvSpPr>
        <p:spPr>
          <a:xfrm>
            <a:off x="9248528" y="3499480"/>
            <a:ext cx="110557" cy="110557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967355" y="1164564"/>
            <a:ext cx="675005" cy="14014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个位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08915" y="5753576"/>
            <a:ext cx="4027733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latin typeface="+mn-lt"/>
                <a:ea typeface="+mj-ea"/>
              </a:rPr>
              <a:t>100</a:t>
            </a:r>
            <a:r>
              <a:rPr lang="zh-CN" altLang="en-US" sz="3600" b="1" dirty="0">
                <a:solidFill>
                  <a:srgbClr val="3333CC"/>
                </a:solidFill>
                <a:latin typeface="+mn-lt"/>
                <a:ea typeface="+mj-ea"/>
              </a:rPr>
              <a:t>如何拨呢？</a:t>
            </a:r>
            <a:endParaRPr lang="zh-CN" altLang="en-US" sz="3600" b="1" dirty="0">
              <a:solidFill>
                <a:srgbClr val="3333CC"/>
              </a:solidFill>
              <a:latin typeface="+mn-lt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91644" y="1342509"/>
            <a:ext cx="1094897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二：</a:t>
            </a: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继续从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100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拨到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1000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zh-CN" altLang="en-US" sz="80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1.66667E-6 -0.06388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9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10093 L 4.16667E-7 -7.40741E-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493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10093 L 4.16667E-7 -7.40741E-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488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10093 L 8.33333E-7 -3.7037E-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490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10093 L 8.33333E-7 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-0.10093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1644" y="692696"/>
            <a:ext cx="1094897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三：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j-ea"/>
              </a:rPr>
              <a:t>在算盘上拨出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j-ea"/>
              </a:rPr>
              <a:t>2458</a:t>
            </a:r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  <a:endParaRPr lang="zh-CN" altLang="en-US" sz="8000" b="1" dirty="0">
              <a:latin typeface="+mj-ea"/>
              <a:ea typeface="+mj-ea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726344" y="1348171"/>
            <a:ext cx="5170598" cy="3734022"/>
            <a:chOff x="726344" y="1268760"/>
            <a:chExt cx="5170598" cy="3734022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26344" y="2293827"/>
              <a:ext cx="5170598" cy="2258387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5177796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个位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20511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十位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463225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百位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105939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千位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018507" y="4480812"/>
              <a:ext cx="178009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2  4  5  8</a:t>
              </a:r>
              <a:endParaRPr lang="en-US" altLang="zh-CN" sz="2800" b="1" dirty="0">
                <a:latin typeface="+mn-lt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5408186" y="3089665"/>
              <a:ext cx="69802" cy="69802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279770" y="1348171"/>
            <a:ext cx="5170598" cy="3734022"/>
            <a:chOff x="6279770" y="1268760"/>
            <a:chExt cx="5170598" cy="3734022"/>
          </a:xfrm>
        </p:grpSpPr>
        <p:pic>
          <p:nvPicPr>
            <p:cNvPr id="4" name="Picture 36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9437" y="2383359"/>
              <a:ext cx="4881013" cy="2091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文本框 51"/>
            <p:cNvSpPr txBox="1"/>
            <p:nvPr/>
          </p:nvSpPr>
          <p:spPr>
            <a:xfrm>
              <a:off x="9659105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个位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301690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十位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944275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百位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586860" y="1268760"/>
              <a:ext cx="551815" cy="14014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千位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9770" y="2293827"/>
              <a:ext cx="5170598" cy="2258387"/>
            </a:xfrm>
            <a:prstGeom prst="rect">
              <a:avLst/>
            </a:prstGeom>
          </p:spPr>
        </p:pic>
        <p:sp>
          <p:nvSpPr>
            <p:cNvPr id="59" name="椭圆 58"/>
            <p:cNvSpPr/>
            <p:nvPr/>
          </p:nvSpPr>
          <p:spPr>
            <a:xfrm>
              <a:off x="9899020" y="3089665"/>
              <a:ext cx="69802" cy="69802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519888" y="4480812"/>
              <a:ext cx="178009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2  4  5  8</a:t>
              </a:r>
              <a:endParaRPr lang="en-US" altLang="zh-CN" sz="2800" b="1" dirty="0">
                <a:latin typeface="+mn-lt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5219700" y="1627059"/>
            <a:ext cx="422910" cy="840080"/>
          </a:xfrm>
          <a:prstGeom prst="rect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9704134" y="1627059"/>
            <a:ext cx="422910" cy="840080"/>
          </a:xfrm>
          <a:prstGeom prst="rect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4390444" y="5443483"/>
            <a:ext cx="4129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先定位，再拨珠。</a:t>
            </a:r>
            <a:endParaRPr lang="zh-CN" altLang="en-US" sz="3600" b="1" dirty="0">
              <a:solidFill>
                <a:srgbClr val="F00C08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234440" y="499745"/>
            <a:ext cx="9539605" cy="1353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+mn-ea"/>
                <a:ea typeface="+mn-ea"/>
              </a:rPr>
              <a:t>想一想：在算盘和计数器上拨数有什么相同点和</a:t>
            </a:r>
            <a:r>
              <a:rPr lang="zh-CN" altLang="en-US" sz="3600" b="1" dirty="0">
                <a:latin typeface="+mn-ea"/>
                <a:ea typeface="+mn-ea"/>
              </a:rPr>
              <a:t>不同点？</a:t>
            </a:r>
            <a:endParaRPr lang="zh-CN" altLang="en-US" sz="3600" b="1" dirty="0">
              <a:latin typeface="+mn-ea"/>
              <a:ea typeface="+mn-ea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rcRect b="8002"/>
          <a:stretch>
            <a:fillRect/>
          </a:stretch>
        </p:blipFill>
        <p:spPr>
          <a:xfrm>
            <a:off x="2539472" y="1852830"/>
            <a:ext cx="2203177" cy="2663195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944" y="1721672"/>
            <a:ext cx="3884189" cy="2931464"/>
          </a:xfrm>
          <a:prstGeom prst="rect">
            <a:avLst/>
          </a:prstGeom>
        </p:spPr>
      </p:pic>
      <p:sp>
        <p:nvSpPr>
          <p:cNvPr id="67" name="文本框 66"/>
          <p:cNvSpPr txBox="1"/>
          <p:nvPr/>
        </p:nvSpPr>
        <p:spPr>
          <a:xfrm>
            <a:off x="695400" y="4618297"/>
            <a:ext cx="10952634" cy="583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相同点：</a:t>
            </a:r>
            <a:r>
              <a:rPr lang="zh-CN" altLang="en-US" sz="3200" b="1" dirty="0">
                <a:latin typeface="+mj-ea"/>
                <a:ea typeface="+mj-ea"/>
              </a:rPr>
              <a:t>数位顺序都一样，都是按各个数位上是几来拨数。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95400" y="5305344"/>
            <a:ext cx="10952634" cy="1076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CC"/>
                </a:solidFill>
                <a:latin typeface="+mj-ea"/>
                <a:ea typeface="+mj-ea"/>
              </a:rPr>
              <a:t>不同点：</a:t>
            </a:r>
            <a:r>
              <a:rPr lang="zh-CN" altLang="en-US" sz="3200" b="1" dirty="0">
                <a:latin typeface="+mj-ea"/>
                <a:ea typeface="+mj-ea"/>
              </a:rPr>
              <a:t>计数器上一颗珠子表示</a:t>
            </a: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zh-CN" altLang="en-US" sz="3200" b="1" dirty="0">
                <a:latin typeface="+mj-ea"/>
                <a:ea typeface="+mj-ea"/>
              </a:rPr>
              <a:t>，算盘上一颗上珠表示</a:t>
            </a:r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b="1" dirty="0">
                <a:latin typeface="+mj-ea"/>
                <a:ea typeface="+mj-ea"/>
              </a:rPr>
              <a:t>，一颗下珠表示</a:t>
            </a: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zh-CN" altLang="en-US" sz="32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ldLvl="0" animBg="1"/>
      <p:bldP spid="6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在算盘上拨出下面各数。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24959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6096000" y="143731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41498" y="2015397"/>
            <a:ext cx="158417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十七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11624" y="2015397"/>
            <a:ext cx="245860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一百八十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02057" y="2015397"/>
            <a:ext cx="373407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三千八百九十二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83690" y="2015397"/>
            <a:ext cx="136815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六千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0" name="Picture 365" descr="算盘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964" y="2996952"/>
            <a:ext cx="7164072" cy="307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208409"/>
            <a:ext cx="5032375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1511621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1511621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29324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27927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400" y="2510159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293243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279273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265303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2510159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29324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27927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26530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251015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26530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251015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1511621"/>
            <a:ext cx="2936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文本框 66"/>
          <p:cNvSpPr txBox="1"/>
          <p:nvPr/>
        </p:nvSpPr>
        <p:spPr>
          <a:xfrm>
            <a:off x="727312" y="416321"/>
            <a:ext cx="158417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十七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067815" y="37066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个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71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598" y="1208409"/>
            <a:ext cx="5032375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1511621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1511621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29324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27927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598" y="2510159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293243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279273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265303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2510159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29324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27927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26530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251015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265303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251015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1511621"/>
            <a:ext cx="2936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文本框 87"/>
          <p:cNvSpPr txBox="1"/>
          <p:nvPr/>
        </p:nvSpPr>
        <p:spPr>
          <a:xfrm>
            <a:off x="6102510" y="416321"/>
            <a:ext cx="229774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一百八十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0443013" y="37066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个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3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4284906"/>
            <a:ext cx="5032375" cy="215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4587479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4587479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60082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58685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542" y="5586017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6008292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5868592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5728892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5586017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60082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58685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57288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862" y="5586017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57288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37" y="5586017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00" y="4587479"/>
            <a:ext cx="2936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727312" y="3492179"/>
            <a:ext cx="363484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三千八百九十二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67815" y="3446527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个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22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187" y="60082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187" y="58685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187" y="5728892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椭圆 28"/>
          <p:cNvSpPr/>
          <p:nvPr/>
        </p:nvSpPr>
        <p:spPr>
          <a:xfrm>
            <a:off x="5261389" y="1967547"/>
            <a:ext cx="69802" cy="69802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/>
          <p:cNvSpPr/>
          <p:nvPr/>
        </p:nvSpPr>
        <p:spPr>
          <a:xfrm>
            <a:off x="10639093" y="1967547"/>
            <a:ext cx="69802" cy="69802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5261389" y="5043399"/>
            <a:ext cx="69802" cy="69802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2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991" y="4277524"/>
            <a:ext cx="5015589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4580736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4580736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60015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58618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501" y="557927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6001549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5861849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5722149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5579274"/>
            <a:ext cx="2936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60015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58618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57221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60" y="557927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57221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5" y="5579274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398" y="4580736"/>
            <a:ext cx="2936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文本框 62"/>
          <p:cNvSpPr txBox="1"/>
          <p:nvPr/>
        </p:nvSpPr>
        <p:spPr>
          <a:xfrm>
            <a:off x="6102510" y="3485436"/>
            <a:ext cx="229774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六千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0443013" y="3439784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个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639093" y="5036662"/>
            <a:ext cx="69802" cy="69802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9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514" y="4580736"/>
            <a:ext cx="2936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501" y="60015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501" y="58618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501" y="5722149"/>
            <a:ext cx="2936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7 L -4.16667E-7 -0.0657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3.95833E-6 -0.0657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3.95833E-6 0.04259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7 L -2.08333E-7 -0.0657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4.16667E-6 0.0425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3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4.16667E-6 -0.0657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4.16667E-6 -0.06574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4.16667E-6 -0.06574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3.95833E-6 0.04259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3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3.95833E-6 0.04259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3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3.95833E-6 0.04259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3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3.95833E-6 -0.06574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980728"/>
            <a:ext cx="1044116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说出下面各数的组成，并在算盘上拨出来。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103357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241498" y="58061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75642" y="1727365"/>
            <a:ext cx="338019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三百六十四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12024" y="1727365"/>
            <a:ext cx="316835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六百二十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1180" y="2493010"/>
            <a:ext cx="5895340" cy="632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由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个百，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个十和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个一组成。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055440" y="3216790"/>
            <a:ext cx="4191266" cy="3019312"/>
            <a:chOff x="5405339" y="3573016"/>
            <a:chExt cx="4191266" cy="3019312"/>
          </a:xfrm>
        </p:grpSpPr>
        <p:grpSp>
          <p:nvGrpSpPr>
            <p:cNvPr id="32" name="组合 31"/>
            <p:cNvGrpSpPr/>
            <p:nvPr/>
          </p:nvGrpSpPr>
          <p:grpSpPr>
            <a:xfrm>
              <a:off x="5405339" y="4271536"/>
              <a:ext cx="4181453" cy="1800010"/>
              <a:chOff x="5120437" y="4365294"/>
              <a:chExt cx="3974593" cy="1710962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120437" y="4365294"/>
                <a:ext cx="3974593" cy="1710962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39226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26056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14998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03939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03700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37502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261387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15080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040217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83280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461716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48407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3" name="文本框 32"/>
            <p:cNvSpPr txBox="1"/>
            <p:nvPr/>
          </p:nvSpPr>
          <p:spPr>
            <a:xfrm>
              <a:off x="8287944" y="6008763"/>
              <a:ext cx="1308661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n-lt"/>
                </a:rPr>
                <a:t>3 6 4</a:t>
              </a:r>
              <a:endParaRPr lang="en-US" altLang="zh-CN" sz="3200" b="1" dirty="0">
                <a:latin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014918" y="3573016"/>
              <a:ext cx="43815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个</a:t>
              </a:r>
              <a:endParaRPr lang="en-US" altLang="zh-CN" sz="2000" b="1" dirty="0">
                <a:latin typeface="+mj-ea"/>
                <a:ea typeface="+mj-ea"/>
              </a:endParaRPr>
            </a:p>
            <a:p>
              <a:r>
                <a:rPr lang="zh-CN" altLang="en-US" sz="2000" b="1" dirty="0">
                  <a:latin typeface="+mj-ea"/>
                  <a:ea typeface="+mj-ea"/>
                </a:rPr>
                <a:t>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9199487" y="4896765"/>
              <a:ext cx="72008" cy="72008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6336636" y="2492896"/>
            <a:ext cx="4727916" cy="632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由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个百和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个十组成。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58950" y="3216790"/>
            <a:ext cx="4191266" cy="3019312"/>
            <a:chOff x="5405339" y="3573016"/>
            <a:chExt cx="4191266" cy="3019312"/>
          </a:xfrm>
        </p:grpSpPr>
        <p:grpSp>
          <p:nvGrpSpPr>
            <p:cNvPr id="59" name="组合 58"/>
            <p:cNvGrpSpPr/>
            <p:nvPr/>
          </p:nvGrpSpPr>
          <p:grpSpPr>
            <a:xfrm>
              <a:off x="5405339" y="4271536"/>
              <a:ext cx="4181453" cy="1800010"/>
              <a:chOff x="5120437" y="4365294"/>
              <a:chExt cx="3974593" cy="1710962"/>
            </a:xfrm>
          </p:grpSpPr>
          <p:pic>
            <p:nvPicPr>
              <p:cNvPr id="63" name="图片 6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120437" y="4365294"/>
                <a:ext cx="3974593" cy="1710962"/>
              </a:xfrm>
              <a:prstGeom prst="rect">
                <a:avLst/>
              </a:prstGeom>
            </p:spPr>
          </p:pic>
          <p:pic>
            <p:nvPicPr>
              <p:cNvPr id="64" name="图片 6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39226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图片 6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图片 6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图片 6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03939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图片 6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14453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图片 7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03700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图片 7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727077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图片 7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61343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图片 7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50285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" name="图片 7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39226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7" name="图片 7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83280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" name="图片 7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461233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9" name="图片 7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461150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图片 7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483752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0" name="文本框 59"/>
            <p:cNvSpPr txBox="1"/>
            <p:nvPr/>
          </p:nvSpPr>
          <p:spPr>
            <a:xfrm>
              <a:off x="8287944" y="6008763"/>
              <a:ext cx="1308661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n-lt"/>
                </a:rPr>
                <a:t>6 2 0</a:t>
              </a:r>
              <a:endParaRPr lang="en-US" altLang="zh-CN" sz="3200" b="1" dirty="0">
                <a:latin typeface="+mn-lt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014918" y="3573016"/>
              <a:ext cx="43815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个</a:t>
              </a:r>
              <a:endParaRPr lang="en-US" altLang="zh-CN" sz="2000" b="1" dirty="0">
                <a:latin typeface="+mj-ea"/>
                <a:ea typeface="+mj-ea"/>
              </a:endParaRPr>
            </a:p>
            <a:p>
              <a:r>
                <a:rPr lang="zh-CN" altLang="en-US" sz="2000" b="1" dirty="0">
                  <a:latin typeface="+mj-ea"/>
                  <a:ea typeface="+mj-ea"/>
                </a:rPr>
                <a:t>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9199487" y="4896765"/>
              <a:ext cx="72008" cy="72008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5642" y="984542"/>
            <a:ext cx="338019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八千零五十九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12024" y="984542"/>
            <a:ext cx="316835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七千零八十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1180" y="1848485"/>
            <a:ext cx="5882005" cy="632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由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个千，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个十和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个一组成。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5440" y="2712734"/>
            <a:ext cx="4201427" cy="3019312"/>
            <a:chOff x="5405339" y="3573016"/>
            <a:chExt cx="4201427" cy="3019312"/>
          </a:xfrm>
        </p:grpSpPr>
        <p:grpSp>
          <p:nvGrpSpPr>
            <p:cNvPr id="7" name="组合 6"/>
            <p:cNvGrpSpPr/>
            <p:nvPr/>
          </p:nvGrpSpPr>
          <p:grpSpPr>
            <a:xfrm>
              <a:off x="5405339" y="4272235"/>
              <a:ext cx="4181453" cy="1798615"/>
              <a:chOff x="5120437" y="4365958"/>
              <a:chExt cx="3974593" cy="1709636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120437" y="4365958"/>
                <a:ext cx="3974593" cy="1709636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04636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61549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50491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39432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61343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50285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39432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37288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259248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14866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038078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483559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483559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26959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159007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1561" y="483559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文本框 7"/>
            <p:cNvSpPr txBox="1"/>
            <p:nvPr/>
          </p:nvSpPr>
          <p:spPr>
            <a:xfrm>
              <a:off x="8007788" y="6008763"/>
              <a:ext cx="1598978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n-lt"/>
                </a:rPr>
                <a:t>8 0 5 9</a:t>
              </a:r>
              <a:endParaRPr lang="en-US" altLang="zh-CN" sz="3200" b="1" dirty="0">
                <a:latin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014918" y="3573016"/>
              <a:ext cx="43815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个</a:t>
              </a:r>
              <a:endParaRPr lang="en-US" altLang="zh-CN" sz="2000" b="1" dirty="0">
                <a:latin typeface="+mj-ea"/>
                <a:ea typeface="+mj-ea"/>
              </a:endParaRPr>
            </a:p>
            <a:p>
              <a:r>
                <a:rPr lang="zh-CN" altLang="en-US" sz="2000" b="1" dirty="0">
                  <a:latin typeface="+mj-ea"/>
                  <a:ea typeface="+mj-ea"/>
                </a:rPr>
                <a:t>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9199487" y="4896765"/>
              <a:ext cx="72008" cy="72008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326088" y="1848638"/>
            <a:ext cx="4450432" cy="632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由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个千和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个十组成。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558950" y="2712734"/>
            <a:ext cx="4201427" cy="3019312"/>
            <a:chOff x="5405339" y="3573016"/>
            <a:chExt cx="4201427" cy="3019312"/>
          </a:xfrm>
        </p:grpSpPr>
        <p:grpSp>
          <p:nvGrpSpPr>
            <p:cNvPr id="82" name="组合 81"/>
            <p:cNvGrpSpPr/>
            <p:nvPr/>
          </p:nvGrpSpPr>
          <p:grpSpPr>
            <a:xfrm>
              <a:off x="5405339" y="4272235"/>
              <a:ext cx="4181453" cy="1798615"/>
              <a:chOff x="5120437" y="4365958"/>
              <a:chExt cx="3974593" cy="1709636"/>
            </a:xfrm>
          </p:grpSpPr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120437" y="4365958"/>
                <a:ext cx="3974593" cy="170963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04636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图片 8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61549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504910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5394325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" name="图片 9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270442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图片 9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15985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5" name="图片 9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505133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6" name="图片 9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72739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图片 9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61375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8" name="图片 9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503168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9" name="图片 9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5392584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" name="图片 9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7761" y="4613129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1" name="图片 10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69051" y="483559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" name="图片 10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272" y="4612796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" name="图片 10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728981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4" name="图片 10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611638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5" name="图片 10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5193" y="5159007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6" name="图片 10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1561" y="4835593"/>
                <a:ext cx="226695" cy="113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3" name="文本框 82"/>
            <p:cNvSpPr txBox="1"/>
            <p:nvPr/>
          </p:nvSpPr>
          <p:spPr>
            <a:xfrm>
              <a:off x="8007788" y="6008763"/>
              <a:ext cx="1598978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n-lt"/>
                </a:rPr>
                <a:t>7 0 8 0</a:t>
              </a:r>
              <a:endParaRPr lang="en-US" altLang="zh-CN" sz="3200" b="1" dirty="0">
                <a:latin typeface="+mn-lt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014918" y="3573016"/>
              <a:ext cx="43815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个</a:t>
              </a:r>
              <a:endParaRPr lang="en-US" altLang="zh-CN" sz="2000" b="1" dirty="0">
                <a:latin typeface="+mj-ea"/>
                <a:ea typeface="+mj-ea"/>
              </a:endParaRPr>
            </a:p>
            <a:p>
              <a:r>
                <a:rPr lang="zh-CN" altLang="en-US" sz="2000" b="1" dirty="0">
                  <a:latin typeface="+mj-ea"/>
                  <a:ea typeface="+mj-ea"/>
                </a:rPr>
                <a:t>位</a:t>
              </a:r>
              <a:endParaRPr lang="zh-CN" altLang="en-US" sz="2000" b="1" dirty="0">
                <a:latin typeface="+mj-ea"/>
                <a:ea typeface="+mj-ea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9199487" y="4896765"/>
              <a:ext cx="72008" cy="72008"/>
            </a:xfrm>
            <a:prstGeom prst="ellipse">
              <a:avLst/>
            </a:prstGeom>
            <a:solidFill>
              <a:srgbClr val="F00C0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5400" y="1124744"/>
            <a:ext cx="826146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400" y="2952528"/>
            <a:ext cx="5468471" cy="24593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01627" y="1844826"/>
            <a:ext cx="2056016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3333CC"/>
                </a:solidFill>
                <a:latin typeface="+mn-ea"/>
                <a:ea typeface="+mn-ea"/>
              </a:rPr>
              <a:t>了解算盘结构</a:t>
            </a:r>
            <a:endParaRPr lang="zh-CN" altLang="en-US" sz="3200" b="1" dirty="0">
              <a:solidFill>
                <a:srgbClr val="3333CC"/>
              </a:solidFill>
              <a:latin typeface="+mn-ea"/>
              <a:ea typeface="+mn-ea"/>
            </a:endParaRPr>
          </a:p>
        </p:txBody>
      </p:sp>
      <p:sp>
        <p:nvSpPr>
          <p:cNvPr id="6" name="箭头: 右 5"/>
          <p:cNvSpPr/>
          <p:nvPr/>
        </p:nvSpPr>
        <p:spPr>
          <a:xfrm>
            <a:off x="4619725" y="2167411"/>
            <a:ext cx="526184" cy="4320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303164" y="2091047"/>
            <a:ext cx="205601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3333CC"/>
                </a:solidFill>
                <a:latin typeface="+mn-ea"/>
                <a:ea typeface="+mn-ea"/>
              </a:rPr>
              <a:t>学习指法</a:t>
            </a:r>
            <a:endParaRPr lang="zh-CN" altLang="en-US" sz="3200" b="1" dirty="0">
              <a:solidFill>
                <a:srgbClr val="3333CC"/>
              </a:solidFill>
              <a:latin typeface="+mn-ea"/>
              <a:ea typeface="+mn-ea"/>
            </a:endParaRPr>
          </a:p>
        </p:txBody>
      </p:sp>
      <p:sp>
        <p:nvSpPr>
          <p:cNvPr id="8" name="箭头: 右 7"/>
          <p:cNvSpPr/>
          <p:nvPr/>
        </p:nvSpPr>
        <p:spPr>
          <a:xfrm>
            <a:off x="7516435" y="2167411"/>
            <a:ext cx="526184" cy="4320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199874" y="1844826"/>
            <a:ext cx="1623033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3333CC"/>
                </a:solidFill>
                <a:latin typeface="+mn-ea"/>
                <a:ea typeface="+mn-ea"/>
              </a:rPr>
              <a:t>用算盘表示数</a:t>
            </a:r>
            <a:endParaRPr lang="zh-CN" altLang="en-US" sz="3200" b="1" dirty="0">
              <a:solidFill>
                <a:srgbClr val="3333CC"/>
              </a:solidFill>
              <a:latin typeface="+mn-ea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56531" y="5373216"/>
            <a:ext cx="3146207" cy="1038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一颗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下珠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表示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，一颗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上珠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表示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538" y="3142932"/>
            <a:ext cx="3666384" cy="3070550"/>
          </a:xfrm>
          <a:prstGeom prst="rect">
            <a:avLst/>
          </a:prstGeom>
        </p:spPr>
      </p:pic>
      <p:sp>
        <p:nvSpPr>
          <p:cNvPr id="14" name="箭头: 右弧形 13"/>
          <p:cNvSpPr/>
          <p:nvPr/>
        </p:nvSpPr>
        <p:spPr>
          <a:xfrm rot="19029976">
            <a:off x="10264313" y="1889725"/>
            <a:ext cx="628768" cy="126629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94991" y="3094031"/>
            <a:ext cx="551815" cy="3168352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算盘的基本操作方法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2" grpId="0"/>
      <p:bldP spid="14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1061</Words>
  <Application>WPS 演示</Application>
  <PresentationFormat>宽屏</PresentationFormat>
  <Paragraphs>335</Paragraphs>
  <Slides>24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华文楷体</vt:lpstr>
      <vt:lpstr>Arial Unicode MS</vt:lpstr>
      <vt:lpstr>Calibri</vt:lpstr>
      <vt:lpstr>Arial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69</cp:revision>
  <dcterms:created xsi:type="dcterms:W3CDTF">2015-08-27T07:30:00Z</dcterms:created>
  <dcterms:modified xsi:type="dcterms:W3CDTF">2025-12-16T02:30:35Z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