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1"/>
  </p:handoutMasterIdLst>
  <p:sldIdLst>
    <p:sldId id="263" r:id="rId3"/>
    <p:sldId id="368" r:id="rId5"/>
    <p:sldId id="387" r:id="rId6"/>
    <p:sldId id="264" r:id="rId7"/>
    <p:sldId id="370" r:id="rId8"/>
    <p:sldId id="386" r:id="rId9"/>
    <p:sldId id="344" r:id="rId10"/>
    <p:sldId id="388" r:id="rId11"/>
    <p:sldId id="372" r:id="rId12"/>
    <p:sldId id="374" r:id="rId13"/>
    <p:sldId id="384" r:id="rId14"/>
    <p:sldId id="389" r:id="rId15"/>
    <p:sldId id="375" r:id="rId16"/>
    <p:sldId id="376" r:id="rId17"/>
    <p:sldId id="377" r:id="rId1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F29B35"/>
    <a:srgbClr val="3333CC"/>
    <a:srgbClr val="3399FF"/>
    <a:srgbClr val="E2682E"/>
    <a:srgbClr val="EC7830"/>
    <a:srgbClr val="E3692E"/>
    <a:srgbClr val="C9542E"/>
    <a:srgbClr val="813913"/>
    <a:srgbClr val="FAE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6391" autoAdjust="0"/>
  </p:normalViewPr>
  <p:slideViewPr>
    <p:cSldViewPr>
      <p:cViewPr varScale="1">
        <p:scale>
          <a:sx n="82" d="100"/>
          <a:sy n="82" d="100"/>
        </p:scale>
        <p:origin x="600" y="158"/>
      </p:cViewPr>
      <p:guideLst>
        <p:guide orient="horz" pos="2197"/>
        <p:guide orient="horz" pos="928"/>
        <p:guide orient="horz" pos="3960"/>
        <p:guide pos="211"/>
        <p:guide pos="48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361474" y="3212976"/>
            <a:ext cx="946905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en-US" altLang="zh-CN" sz="66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10000 </a:t>
            </a:r>
            <a:r>
              <a:rPr lang="zh-CN" altLang="en-US" sz="66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以内数的读法</a:t>
            </a:r>
            <a:endParaRPr lang="zh-CN" altLang="en-US" sz="66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705746" y="1325463"/>
            <a:ext cx="11029428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请在计数器上拨出下面这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个数，并说说是怎么拨的。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16249" y="226441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3745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53764" y="226441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2080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91279" y="226441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6009</a:t>
            </a:r>
            <a:endParaRPr lang="zh-CN" altLang="en-US" sz="3600" b="1" dirty="0">
              <a:latin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95646" y="3036297"/>
            <a:ext cx="3532489" cy="2057752"/>
            <a:chOff x="595646" y="3068960"/>
            <a:chExt cx="3532489" cy="2057752"/>
          </a:xfrm>
        </p:grpSpPr>
        <p:sp>
          <p:nvSpPr>
            <p:cNvPr id="35" name="矩形 34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个位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十位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百位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千位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万位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489428" y="4260433"/>
            <a:ext cx="330696" cy="457963"/>
            <a:chOff x="1489428" y="4293096"/>
            <a:chExt cx="330696" cy="457963"/>
          </a:xfrm>
        </p:grpSpPr>
        <p:sp>
          <p:nvSpPr>
            <p:cNvPr id="44" name="矩形: 圆角 43"/>
            <p:cNvSpPr/>
            <p:nvPr/>
          </p:nvSpPr>
          <p:spPr>
            <a:xfrm>
              <a:off x="1489428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: 圆角 46"/>
            <p:cNvSpPr/>
            <p:nvPr/>
          </p:nvSpPr>
          <p:spPr>
            <a:xfrm>
              <a:off x="1489428" y="444423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: 圆角 47"/>
            <p:cNvSpPr/>
            <p:nvPr/>
          </p:nvSpPr>
          <p:spPr>
            <a:xfrm>
              <a:off x="1489428" y="4293096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196061" y="3642516"/>
            <a:ext cx="330696" cy="1075880"/>
            <a:chOff x="2196061" y="3675179"/>
            <a:chExt cx="330696" cy="1075880"/>
          </a:xfrm>
        </p:grpSpPr>
        <p:sp>
          <p:nvSpPr>
            <p:cNvPr id="49" name="矩形: 圆角 48"/>
            <p:cNvSpPr/>
            <p:nvPr/>
          </p:nvSpPr>
          <p:spPr>
            <a:xfrm>
              <a:off x="2196061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: 圆角 49"/>
            <p:cNvSpPr/>
            <p:nvPr/>
          </p:nvSpPr>
          <p:spPr>
            <a:xfrm>
              <a:off x="2196061" y="4444849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: 圆角 50"/>
            <p:cNvSpPr/>
            <p:nvPr/>
          </p:nvSpPr>
          <p:spPr>
            <a:xfrm>
              <a:off x="2196061" y="42909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: 圆角 51"/>
            <p:cNvSpPr/>
            <p:nvPr/>
          </p:nvSpPr>
          <p:spPr>
            <a:xfrm>
              <a:off x="2196061" y="41369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: 圆角 52"/>
            <p:cNvSpPr/>
            <p:nvPr/>
          </p:nvSpPr>
          <p:spPr>
            <a:xfrm>
              <a:off x="2196061" y="3983047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: 圆角 53"/>
            <p:cNvSpPr/>
            <p:nvPr/>
          </p:nvSpPr>
          <p:spPr>
            <a:xfrm>
              <a:off x="2196061" y="3829113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: 圆角 54"/>
            <p:cNvSpPr/>
            <p:nvPr/>
          </p:nvSpPr>
          <p:spPr>
            <a:xfrm>
              <a:off x="2196061" y="3675179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902054" y="4104318"/>
            <a:ext cx="330696" cy="614078"/>
            <a:chOff x="2902054" y="4136981"/>
            <a:chExt cx="330696" cy="614078"/>
          </a:xfrm>
        </p:grpSpPr>
        <p:sp>
          <p:nvSpPr>
            <p:cNvPr id="56" name="矩形: 圆角 55"/>
            <p:cNvSpPr/>
            <p:nvPr/>
          </p:nvSpPr>
          <p:spPr>
            <a:xfrm>
              <a:off x="2902054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: 圆角 56"/>
            <p:cNvSpPr/>
            <p:nvPr/>
          </p:nvSpPr>
          <p:spPr>
            <a:xfrm>
              <a:off x="2902054" y="4444849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: 圆角 57"/>
            <p:cNvSpPr/>
            <p:nvPr/>
          </p:nvSpPr>
          <p:spPr>
            <a:xfrm>
              <a:off x="2902054" y="42909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: 圆角 58"/>
            <p:cNvSpPr/>
            <p:nvPr/>
          </p:nvSpPr>
          <p:spPr>
            <a:xfrm>
              <a:off x="2902054" y="41369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610014" y="3950384"/>
            <a:ext cx="330696" cy="768012"/>
            <a:chOff x="3610014" y="3983047"/>
            <a:chExt cx="330696" cy="768012"/>
          </a:xfrm>
        </p:grpSpPr>
        <p:sp>
          <p:nvSpPr>
            <p:cNvPr id="61" name="矩形: 圆角 60"/>
            <p:cNvSpPr/>
            <p:nvPr/>
          </p:nvSpPr>
          <p:spPr>
            <a:xfrm>
              <a:off x="3610014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: 圆角 61"/>
            <p:cNvSpPr/>
            <p:nvPr/>
          </p:nvSpPr>
          <p:spPr>
            <a:xfrm>
              <a:off x="3610014" y="4444849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: 圆角 62"/>
            <p:cNvSpPr/>
            <p:nvPr/>
          </p:nvSpPr>
          <p:spPr>
            <a:xfrm>
              <a:off x="3610014" y="42909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: 圆角 63"/>
            <p:cNvSpPr/>
            <p:nvPr/>
          </p:nvSpPr>
          <p:spPr>
            <a:xfrm>
              <a:off x="3610014" y="41369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: 圆角 64"/>
            <p:cNvSpPr/>
            <p:nvPr/>
          </p:nvSpPr>
          <p:spPr>
            <a:xfrm>
              <a:off x="3610014" y="3983047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327695" y="3036297"/>
            <a:ext cx="3532489" cy="2057752"/>
            <a:chOff x="595646" y="3068960"/>
            <a:chExt cx="3532489" cy="2057752"/>
          </a:xfrm>
        </p:grpSpPr>
        <p:sp>
          <p:nvSpPr>
            <p:cNvPr id="71" name="矩形 70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个位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十位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百位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千位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万位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059744" y="3036297"/>
            <a:ext cx="3532489" cy="2057752"/>
            <a:chOff x="595646" y="3068960"/>
            <a:chExt cx="3532489" cy="2057752"/>
          </a:xfrm>
        </p:grpSpPr>
        <p:sp>
          <p:nvSpPr>
            <p:cNvPr id="105" name="矩形 104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个位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十位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百位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千位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万位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5221958" y="4411568"/>
            <a:ext cx="330696" cy="306828"/>
            <a:chOff x="1489428" y="4444231"/>
            <a:chExt cx="330696" cy="306828"/>
          </a:xfrm>
        </p:grpSpPr>
        <p:sp>
          <p:nvSpPr>
            <p:cNvPr id="116" name="矩形: 圆角 115"/>
            <p:cNvSpPr/>
            <p:nvPr/>
          </p:nvSpPr>
          <p:spPr>
            <a:xfrm>
              <a:off x="1489428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: 圆角 116"/>
            <p:cNvSpPr/>
            <p:nvPr/>
          </p:nvSpPr>
          <p:spPr>
            <a:xfrm>
              <a:off x="1489428" y="444423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6634321" y="3487968"/>
            <a:ext cx="330696" cy="1230428"/>
            <a:chOff x="6634321" y="3520631"/>
            <a:chExt cx="330696" cy="1230428"/>
          </a:xfrm>
        </p:grpSpPr>
        <p:sp>
          <p:nvSpPr>
            <p:cNvPr id="120" name="矩形: 圆角 119"/>
            <p:cNvSpPr/>
            <p:nvPr/>
          </p:nvSpPr>
          <p:spPr>
            <a:xfrm>
              <a:off x="6634321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: 圆角 120"/>
            <p:cNvSpPr/>
            <p:nvPr/>
          </p:nvSpPr>
          <p:spPr>
            <a:xfrm>
              <a:off x="6634321" y="4444757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: 圆角 121"/>
            <p:cNvSpPr/>
            <p:nvPr/>
          </p:nvSpPr>
          <p:spPr>
            <a:xfrm>
              <a:off x="6634321" y="4290736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矩形: 圆角 122"/>
            <p:cNvSpPr/>
            <p:nvPr/>
          </p:nvSpPr>
          <p:spPr>
            <a:xfrm>
              <a:off x="6634321" y="41367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: 圆角 124"/>
            <p:cNvSpPr/>
            <p:nvPr/>
          </p:nvSpPr>
          <p:spPr>
            <a:xfrm>
              <a:off x="6634321" y="3982694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矩形: 圆角 125"/>
            <p:cNvSpPr/>
            <p:nvPr/>
          </p:nvSpPr>
          <p:spPr>
            <a:xfrm>
              <a:off x="6634321" y="3828673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: 圆角 126"/>
            <p:cNvSpPr/>
            <p:nvPr/>
          </p:nvSpPr>
          <p:spPr>
            <a:xfrm>
              <a:off x="6634321" y="3674652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: 圆角 127"/>
            <p:cNvSpPr/>
            <p:nvPr/>
          </p:nvSpPr>
          <p:spPr>
            <a:xfrm>
              <a:off x="6634321" y="352063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8953247" y="3796010"/>
            <a:ext cx="330696" cy="922386"/>
            <a:chOff x="6634321" y="3828673"/>
            <a:chExt cx="330696" cy="922386"/>
          </a:xfrm>
        </p:grpSpPr>
        <p:sp>
          <p:nvSpPr>
            <p:cNvPr id="131" name="矩形: 圆角 130"/>
            <p:cNvSpPr/>
            <p:nvPr/>
          </p:nvSpPr>
          <p:spPr>
            <a:xfrm>
              <a:off x="6634321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: 圆角 131"/>
            <p:cNvSpPr/>
            <p:nvPr/>
          </p:nvSpPr>
          <p:spPr>
            <a:xfrm>
              <a:off x="6634321" y="4444757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: 圆角 132"/>
            <p:cNvSpPr/>
            <p:nvPr/>
          </p:nvSpPr>
          <p:spPr>
            <a:xfrm>
              <a:off x="6634321" y="4290736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矩形: 圆角 133"/>
            <p:cNvSpPr/>
            <p:nvPr/>
          </p:nvSpPr>
          <p:spPr>
            <a:xfrm>
              <a:off x="6634321" y="41367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矩形: 圆角 134"/>
            <p:cNvSpPr/>
            <p:nvPr/>
          </p:nvSpPr>
          <p:spPr>
            <a:xfrm>
              <a:off x="6634321" y="3982694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矩形: 圆角 135"/>
            <p:cNvSpPr/>
            <p:nvPr/>
          </p:nvSpPr>
          <p:spPr>
            <a:xfrm>
              <a:off x="6634321" y="3828673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11073907" y="3333681"/>
            <a:ext cx="330696" cy="1384715"/>
            <a:chOff x="6634321" y="3366344"/>
            <a:chExt cx="330696" cy="1384715"/>
          </a:xfrm>
        </p:grpSpPr>
        <p:sp>
          <p:nvSpPr>
            <p:cNvPr id="140" name="矩形: 圆角 139"/>
            <p:cNvSpPr/>
            <p:nvPr/>
          </p:nvSpPr>
          <p:spPr>
            <a:xfrm>
              <a:off x="6634321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矩形: 圆角 140"/>
            <p:cNvSpPr/>
            <p:nvPr/>
          </p:nvSpPr>
          <p:spPr>
            <a:xfrm>
              <a:off x="6634321" y="4444757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矩形: 圆角 141"/>
            <p:cNvSpPr/>
            <p:nvPr/>
          </p:nvSpPr>
          <p:spPr>
            <a:xfrm>
              <a:off x="6634321" y="4290736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: 圆角 142"/>
            <p:cNvSpPr/>
            <p:nvPr/>
          </p:nvSpPr>
          <p:spPr>
            <a:xfrm>
              <a:off x="6634321" y="41367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矩形: 圆角 143"/>
            <p:cNvSpPr/>
            <p:nvPr/>
          </p:nvSpPr>
          <p:spPr>
            <a:xfrm>
              <a:off x="6634321" y="3982694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矩形: 圆角 144"/>
            <p:cNvSpPr/>
            <p:nvPr/>
          </p:nvSpPr>
          <p:spPr>
            <a:xfrm>
              <a:off x="6634321" y="3828673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: 圆角 145"/>
            <p:cNvSpPr/>
            <p:nvPr/>
          </p:nvSpPr>
          <p:spPr>
            <a:xfrm>
              <a:off x="6634321" y="3674652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矩形: 圆角 146"/>
            <p:cNvSpPr/>
            <p:nvPr/>
          </p:nvSpPr>
          <p:spPr>
            <a:xfrm>
              <a:off x="6634321" y="352063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矩形: 圆角 147"/>
            <p:cNvSpPr/>
            <p:nvPr/>
          </p:nvSpPr>
          <p:spPr>
            <a:xfrm>
              <a:off x="6634321" y="3366344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16249" y="226441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3745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53764" y="226441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2080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091279" y="226441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6009</a:t>
            </a:r>
            <a:endParaRPr lang="zh-CN" altLang="en-US" sz="3600" b="1" dirty="0">
              <a:latin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5646" y="3036297"/>
            <a:ext cx="3532489" cy="2057752"/>
            <a:chOff x="595646" y="3068960"/>
            <a:chExt cx="3532489" cy="2057752"/>
          </a:xfrm>
        </p:grpSpPr>
        <p:sp>
          <p:nvSpPr>
            <p:cNvPr id="6" name="矩形 5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个位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十位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百位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千位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万位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489428" y="4260433"/>
            <a:ext cx="330696" cy="457963"/>
            <a:chOff x="1489428" y="4293096"/>
            <a:chExt cx="330696" cy="457963"/>
          </a:xfrm>
        </p:grpSpPr>
        <p:sp>
          <p:nvSpPr>
            <p:cNvPr id="17" name="矩形: 圆角 16"/>
            <p:cNvSpPr/>
            <p:nvPr/>
          </p:nvSpPr>
          <p:spPr>
            <a:xfrm>
              <a:off x="1489428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/>
            <p:cNvSpPr/>
            <p:nvPr/>
          </p:nvSpPr>
          <p:spPr>
            <a:xfrm>
              <a:off x="1489428" y="444423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1489428" y="4293096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96061" y="3642516"/>
            <a:ext cx="330696" cy="1075880"/>
            <a:chOff x="2196061" y="3675179"/>
            <a:chExt cx="330696" cy="1075880"/>
          </a:xfrm>
        </p:grpSpPr>
        <p:sp>
          <p:nvSpPr>
            <p:cNvPr id="21" name="矩形: 圆角 20"/>
            <p:cNvSpPr/>
            <p:nvPr/>
          </p:nvSpPr>
          <p:spPr>
            <a:xfrm>
              <a:off x="2196061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: 圆角 21"/>
            <p:cNvSpPr/>
            <p:nvPr/>
          </p:nvSpPr>
          <p:spPr>
            <a:xfrm>
              <a:off x="2196061" y="4444849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2196061" y="42909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2196061" y="41369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2196061" y="3983047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2196061" y="3829113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2196061" y="3675179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902054" y="4104318"/>
            <a:ext cx="330696" cy="614078"/>
            <a:chOff x="2902054" y="4136981"/>
            <a:chExt cx="330696" cy="614078"/>
          </a:xfrm>
        </p:grpSpPr>
        <p:sp>
          <p:nvSpPr>
            <p:cNvPr id="29" name="矩形: 圆角 28"/>
            <p:cNvSpPr/>
            <p:nvPr/>
          </p:nvSpPr>
          <p:spPr>
            <a:xfrm>
              <a:off x="2902054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2902054" y="4444849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2902054" y="42909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: 圆角 31"/>
            <p:cNvSpPr/>
            <p:nvPr/>
          </p:nvSpPr>
          <p:spPr>
            <a:xfrm>
              <a:off x="2902054" y="41369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610014" y="3950384"/>
            <a:ext cx="330696" cy="768012"/>
            <a:chOff x="3610014" y="3983047"/>
            <a:chExt cx="330696" cy="768012"/>
          </a:xfrm>
        </p:grpSpPr>
        <p:sp>
          <p:nvSpPr>
            <p:cNvPr id="34" name="矩形: 圆角 33"/>
            <p:cNvSpPr/>
            <p:nvPr/>
          </p:nvSpPr>
          <p:spPr>
            <a:xfrm>
              <a:off x="3610014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: 圆角 34"/>
            <p:cNvSpPr/>
            <p:nvPr/>
          </p:nvSpPr>
          <p:spPr>
            <a:xfrm>
              <a:off x="3610014" y="4444849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: 圆角 35"/>
            <p:cNvSpPr/>
            <p:nvPr/>
          </p:nvSpPr>
          <p:spPr>
            <a:xfrm>
              <a:off x="3610014" y="42909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: 圆角 36"/>
            <p:cNvSpPr/>
            <p:nvPr/>
          </p:nvSpPr>
          <p:spPr>
            <a:xfrm>
              <a:off x="3610014" y="41369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: 圆角 37"/>
            <p:cNvSpPr/>
            <p:nvPr/>
          </p:nvSpPr>
          <p:spPr>
            <a:xfrm>
              <a:off x="3610014" y="3983047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327695" y="3036297"/>
            <a:ext cx="3532489" cy="2057752"/>
            <a:chOff x="595646" y="3068960"/>
            <a:chExt cx="3532489" cy="2057752"/>
          </a:xfrm>
        </p:grpSpPr>
        <p:sp>
          <p:nvSpPr>
            <p:cNvPr id="40" name="矩形 39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个位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十位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百位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千位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万位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59744" y="3036297"/>
            <a:ext cx="3532489" cy="2057752"/>
            <a:chOff x="595646" y="3068960"/>
            <a:chExt cx="3532489" cy="2057752"/>
          </a:xfrm>
        </p:grpSpPr>
        <p:sp>
          <p:nvSpPr>
            <p:cNvPr id="51" name="矩形 50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个位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十位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百位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千位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万位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221958" y="4411568"/>
            <a:ext cx="330696" cy="306828"/>
            <a:chOff x="1489428" y="4444231"/>
            <a:chExt cx="330696" cy="306828"/>
          </a:xfrm>
        </p:grpSpPr>
        <p:sp>
          <p:nvSpPr>
            <p:cNvPr id="62" name="矩形: 圆角 61"/>
            <p:cNvSpPr/>
            <p:nvPr/>
          </p:nvSpPr>
          <p:spPr>
            <a:xfrm>
              <a:off x="1489428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: 圆角 62"/>
            <p:cNvSpPr/>
            <p:nvPr/>
          </p:nvSpPr>
          <p:spPr>
            <a:xfrm>
              <a:off x="1489428" y="444423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634321" y="3487968"/>
            <a:ext cx="330696" cy="1230428"/>
            <a:chOff x="6634321" y="3520631"/>
            <a:chExt cx="330696" cy="1230428"/>
          </a:xfrm>
        </p:grpSpPr>
        <p:sp>
          <p:nvSpPr>
            <p:cNvPr id="65" name="矩形: 圆角 64"/>
            <p:cNvSpPr/>
            <p:nvPr/>
          </p:nvSpPr>
          <p:spPr>
            <a:xfrm>
              <a:off x="6634321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: 圆角 65"/>
            <p:cNvSpPr/>
            <p:nvPr/>
          </p:nvSpPr>
          <p:spPr>
            <a:xfrm>
              <a:off x="6634321" y="4444757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: 圆角 66"/>
            <p:cNvSpPr/>
            <p:nvPr/>
          </p:nvSpPr>
          <p:spPr>
            <a:xfrm>
              <a:off x="6634321" y="4290736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: 圆角 67"/>
            <p:cNvSpPr/>
            <p:nvPr/>
          </p:nvSpPr>
          <p:spPr>
            <a:xfrm>
              <a:off x="6634321" y="41367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: 圆角 68"/>
            <p:cNvSpPr/>
            <p:nvPr/>
          </p:nvSpPr>
          <p:spPr>
            <a:xfrm>
              <a:off x="6634321" y="3982694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: 圆角 69"/>
            <p:cNvSpPr/>
            <p:nvPr/>
          </p:nvSpPr>
          <p:spPr>
            <a:xfrm>
              <a:off x="6634321" y="3828673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: 圆角 70"/>
            <p:cNvSpPr/>
            <p:nvPr/>
          </p:nvSpPr>
          <p:spPr>
            <a:xfrm>
              <a:off x="6634321" y="3674652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: 圆角 71"/>
            <p:cNvSpPr/>
            <p:nvPr/>
          </p:nvSpPr>
          <p:spPr>
            <a:xfrm>
              <a:off x="6634321" y="352063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953247" y="3796010"/>
            <a:ext cx="330696" cy="922386"/>
            <a:chOff x="6634321" y="3828673"/>
            <a:chExt cx="330696" cy="922386"/>
          </a:xfrm>
        </p:grpSpPr>
        <p:sp>
          <p:nvSpPr>
            <p:cNvPr id="74" name="矩形: 圆角 73"/>
            <p:cNvSpPr/>
            <p:nvPr/>
          </p:nvSpPr>
          <p:spPr>
            <a:xfrm>
              <a:off x="6634321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: 圆角 74"/>
            <p:cNvSpPr/>
            <p:nvPr/>
          </p:nvSpPr>
          <p:spPr>
            <a:xfrm>
              <a:off x="6634321" y="4444757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: 圆角 75"/>
            <p:cNvSpPr/>
            <p:nvPr/>
          </p:nvSpPr>
          <p:spPr>
            <a:xfrm>
              <a:off x="6634321" y="4290736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: 圆角 76"/>
            <p:cNvSpPr/>
            <p:nvPr/>
          </p:nvSpPr>
          <p:spPr>
            <a:xfrm>
              <a:off x="6634321" y="41367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: 圆角 77"/>
            <p:cNvSpPr/>
            <p:nvPr/>
          </p:nvSpPr>
          <p:spPr>
            <a:xfrm>
              <a:off x="6634321" y="3982694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: 圆角 78"/>
            <p:cNvSpPr/>
            <p:nvPr/>
          </p:nvSpPr>
          <p:spPr>
            <a:xfrm>
              <a:off x="6634321" y="3828673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1073907" y="3333681"/>
            <a:ext cx="330696" cy="1384715"/>
            <a:chOff x="6634321" y="3366344"/>
            <a:chExt cx="330696" cy="1384715"/>
          </a:xfrm>
        </p:grpSpPr>
        <p:sp>
          <p:nvSpPr>
            <p:cNvPr id="81" name="矩形: 圆角 80"/>
            <p:cNvSpPr/>
            <p:nvPr/>
          </p:nvSpPr>
          <p:spPr>
            <a:xfrm>
              <a:off x="6634321" y="459878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: 圆角 81"/>
            <p:cNvSpPr/>
            <p:nvPr/>
          </p:nvSpPr>
          <p:spPr>
            <a:xfrm>
              <a:off x="6634321" y="4444757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: 圆角 82"/>
            <p:cNvSpPr/>
            <p:nvPr/>
          </p:nvSpPr>
          <p:spPr>
            <a:xfrm>
              <a:off x="6634321" y="4290736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: 圆角 83"/>
            <p:cNvSpPr/>
            <p:nvPr/>
          </p:nvSpPr>
          <p:spPr>
            <a:xfrm>
              <a:off x="6634321" y="4136715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: 圆角 84"/>
            <p:cNvSpPr/>
            <p:nvPr/>
          </p:nvSpPr>
          <p:spPr>
            <a:xfrm>
              <a:off x="6634321" y="3982694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: 圆角 85"/>
            <p:cNvSpPr/>
            <p:nvPr/>
          </p:nvSpPr>
          <p:spPr>
            <a:xfrm>
              <a:off x="6634321" y="3828673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: 圆角 86"/>
            <p:cNvSpPr/>
            <p:nvPr/>
          </p:nvSpPr>
          <p:spPr>
            <a:xfrm>
              <a:off x="6634321" y="3674652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: 圆角 87"/>
            <p:cNvSpPr/>
            <p:nvPr/>
          </p:nvSpPr>
          <p:spPr>
            <a:xfrm>
              <a:off x="6634321" y="3520631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: 圆角 88"/>
            <p:cNvSpPr/>
            <p:nvPr/>
          </p:nvSpPr>
          <p:spPr>
            <a:xfrm>
              <a:off x="6634321" y="3366344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圆角矩形标注 5"/>
          <p:cNvSpPr/>
          <p:nvPr/>
        </p:nvSpPr>
        <p:spPr bwMode="auto">
          <a:xfrm>
            <a:off x="4703533" y="1186621"/>
            <a:ext cx="5277484" cy="654775"/>
          </a:xfrm>
          <a:prstGeom prst="wedgeRoundRectCallout">
            <a:avLst>
              <a:gd name="adj1" fmla="val -57428"/>
              <a:gd name="adj2" fmla="val -302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你知道这些数要怎么读吗？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96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974" y="680956"/>
            <a:ext cx="1426648" cy="152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978" y="980728"/>
            <a:ext cx="904663" cy="9046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88641" y="1052736"/>
            <a:ext cx="9879967" cy="127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先说出计数器上的数各是由几个千、几个百、几个十和几个一组成的，再读出来。</a:t>
            </a:r>
            <a:endParaRPr lang="zh-CN" altLang="en-US" sz="3600" b="1" dirty="0">
              <a:solidFill>
                <a:srgbClr val="231F20"/>
              </a:solidFill>
              <a:effectLst/>
              <a:latin typeface="+mn-ea"/>
              <a:ea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02833" y="4533780"/>
            <a:ext cx="1665775" cy="1735057"/>
          </a:xfrm>
          <a:prstGeom prst="rect">
            <a:avLst/>
          </a:prstGeom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 flipH="1">
            <a:off x="6075531" y="2701718"/>
            <a:ext cx="5255388" cy="1275542"/>
          </a:xfrm>
          <a:prstGeom prst="wedgeRoundRectCallout">
            <a:avLst>
              <a:gd name="adj1" fmla="val -32210"/>
              <a:gd name="adj2" fmla="val 8565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这个数是由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个千、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个百、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个十和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个一组成的。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51584" y="5013596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3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65322" y="5013597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7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62296" y="5013598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4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89197" y="5013599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5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86233" y="5662796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读作：</a:t>
            </a:r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三千七百四十五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1181976" y="2386000"/>
            <a:ext cx="4633619" cy="2699184"/>
            <a:chOff x="595646" y="3068960"/>
            <a:chExt cx="3532489" cy="2057752"/>
          </a:xfrm>
        </p:grpSpPr>
        <p:sp>
          <p:nvSpPr>
            <p:cNvPr id="113" name="矩形 112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14" name="矩形 113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15" name="矩形 114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1" name="矩形 20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22" name="矩形 1121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万位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49" name="组合 1148"/>
          <p:cNvGrpSpPr/>
          <p:nvPr/>
        </p:nvGrpSpPr>
        <p:grpSpPr>
          <a:xfrm>
            <a:off x="2367855" y="4031712"/>
            <a:ext cx="408056" cy="563703"/>
            <a:chOff x="4965070" y="3361243"/>
            <a:chExt cx="408056" cy="563703"/>
          </a:xfrm>
        </p:grpSpPr>
        <p:sp>
          <p:nvSpPr>
            <p:cNvPr id="1123" name="矩形: 圆角 1122"/>
            <p:cNvSpPr/>
            <p:nvPr/>
          </p:nvSpPr>
          <p:spPr>
            <a:xfrm>
              <a:off x="4965070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4" name="矩形: 圆角 1123"/>
            <p:cNvSpPr/>
            <p:nvPr/>
          </p:nvSpPr>
          <p:spPr>
            <a:xfrm>
              <a:off x="4965070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5" name="矩形: 圆角 1124"/>
            <p:cNvSpPr/>
            <p:nvPr/>
          </p:nvSpPr>
          <p:spPr>
            <a:xfrm>
              <a:off x="4965070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8" name="组合 1147"/>
          <p:cNvGrpSpPr/>
          <p:nvPr/>
        </p:nvGrpSpPr>
        <p:grpSpPr>
          <a:xfrm>
            <a:off x="3293994" y="3280108"/>
            <a:ext cx="408056" cy="1315307"/>
            <a:chOff x="5891209" y="2609639"/>
            <a:chExt cx="408056" cy="1315307"/>
          </a:xfrm>
        </p:grpSpPr>
        <p:sp>
          <p:nvSpPr>
            <p:cNvPr id="1127" name="矩形: 圆角 1126"/>
            <p:cNvSpPr/>
            <p:nvPr/>
          </p:nvSpPr>
          <p:spPr>
            <a:xfrm>
              <a:off x="5891209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0" name="矩形: 圆角 1129"/>
            <p:cNvSpPr/>
            <p:nvPr/>
          </p:nvSpPr>
          <p:spPr>
            <a:xfrm>
              <a:off x="5891209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1" name="矩形: 圆角 1130"/>
            <p:cNvSpPr/>
            <p:nvPr/>
          </p:nvSpPr>
          <p:spPr>
            <a:xfrm>
              <a:off x="5891209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2" name="矩形: 圆角 1131"/>
            <p:cNvSpPr/>
            <p:nvPr/>
          </p:nvSpPr>
          <p:spPr>
            <a:xfrm>
              <a:off x="5891209" y="317334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3" name="矩形: 圆角 1132"/>
            <p:cNvSpPr/>
            <p:nvPr/>
          </p:nvSpPr>
          <p:spPr>
            <a:xfrm>
              <a:off x="5891209" y="298544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4" name="矩形: 圆角 1133"/>
            <p:cNvSpPr/>
            <p:nvPr/>
          </p:nvSpPr>
          <p:spPr>
            <a:xfrm>
              <a:off x="5891209" y="279754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5" name="矩形: 圆角 1134"/>
            <p:cNvSpPr/>
            <p:nvPr/>
          </p:nvSpPr>
          <p:spPr>
            <a:xfrm>
              <a:off x="5891209" y="26096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7" name="组合 1146"/>
          <p:cNvGrpSpPr/>
          <p:nvPr/>
        </p:nvGrpSpPr>
        <p:grpSpPr>
          <a:xfrm>
            <a:off x="5147769" y="3655910"/>
            <a:ext cx="408056" cy="939505"/>
            <a:chOff x="7744984" y="2985441"/>
            <a:chExt cx="408056" cy="939505"/>
          </a:xfrm>
        </p:grpSpPr>
        <p:sp>
          <p:nvSpPr>
            <p:cNvPr id="1140" name="矩形: 圆角 1139"/>
            <p:cNvSpPr/>
            <p:nvPr/>
          </p:nvSpPr>
          <p:spPr>
            <a:xfrm>
              <a:off x="7744984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1" name="矩形: 圆角 1140"/>
            <p:cNvSpPr/>
            <p:nvPr/>
          </p:nvSpPr>
          <p:spPr>
            <a:xfrm>
              <a:off x="7744984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2" name="矩形: 圆角 1141"/>
            <p:cNvSpPr/>
            <p:nvPr/>
          </p:nvSpPr>
          <p:spPr>
            <a:xfrm>
              <a:off x="7744984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3" name="矩形: 圆角 1142"/>
            <p:cNvSpPr/>
            <p:nvPr/>
          </p:nvSpPr>
          <p:spPr>
            <a:xfrm>
              <a:off x="7744984" y="317334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4" name="矩形: 圆角 1143"/>
            <p:cNvSpPr/>
            <p:nvPr/>
          </p:nvSpPr>
          <p:spPr>
            <a:xfrm>
              <a:off x="7744984" y="298544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6" name="组合 1145"/>
          <p:cNvGrpSpPr/>
          <p:nvPr/>
        </p:nvGrpSpPr>
        <p:grpSpPr>
          <a:xfrm>
            <a:off x="4220007" y="3843811"/>
            <a:ext cx="408056" cy="751604"/>
            <a:chOff x="6817222" y="3173342"/>
            <a:chExt cx="408056" cy="751604"/>
          </a:xfrm>
        </p:grpSpPr>
        <p:sp>
          <p:nvSpPr>
            <p:cNvPr id="1137" name="矩形: 圆角 1136"/>
            <p:cNvSpPr/>
            <p:nvPr/>
          </p:nvSpPr>
          <p:spPr>
            <a:xfrm>
              <a:off x="6817222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8" name="矩形: 圆角 1137"/>
            <p:cNvSpPr/>
            <p:nvPr/>
          </p:nvSpPr>
          <p:spPr>
            <a:xfrm>
              <a:off x="6817222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9" name="矩形: 圆角 1138"/>
            <p:cNvSpPr/>
            <p:nvPr/>
          </p:nvSpPr>
          <p:spPr>
            <a:xfrm>
              <a:off x="6817222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5" name="矩形: 圆角 1144"/>
            <p:cNvSpPr/>
            <p:nvPr/>
          </p:nvSpPr>
          <p:spPr>
            <a:xfrm>
              <a:off x="6817222" y="317334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组合 192"/>
          <p:cNvGrpSpPr/>
          <p:nvPr/>
        </p:nvGrpSpPr>
        <p:grpSpPr>
          <a:xfrm>
            <a:off x="1124393" y="1538130"/>
            <a:ext cx="4633619" cy="2699184"/>
            <a:chOff x="3779191" y="1715531"/>
            <a:chExt cx="4633619" cy="2699184"/>
          </a:xfrm>
        </p:grpSpPr>
        <p:grpSp>
          <p:nvGrpSpPr>
            <p:cNvPr id="153" name="组合 152"/>
            <p:cNvGrpSpPr/>
            <p:nvPr/>
          </p:nvGrpSpPr>
          <p:grpSpPr>
            <a:xfrm>
              <a:off x="3779191" y="1715531"/>
              <a:ext cx="4633619" cy="2699184"/>
              <a:chOff x="595646" y="3068960"/>
              <a:chExt cx="3532489" cy="2057752"/>
            </a:xfrm>
          </p:grpSpPr>
          <p:sp>
            <p:nvSpPr>
              <p:cNvPr id="154" name="矩形 153"/>
              <p:cNvSpPr/>
              <p:nvPr/>
            </p:nvSpPr>
            <p:spPr>
              <a:xfrm>
                <a:off x="3752298" y="3068960"/>
                <a:ext cx="45719" cy="2057752"/>
              </a:xfrm>
              <a:prstGeom prst="rect">
                <a:avLst/>
              </a:prstGeom>
              <a:solidFill>
                <a:srgbClr val="81391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155" name="矩形 154"/>
              <p:cNvSpPr/>
              <p:nvPr/>
            </p:nvSpPr>
            <p:spPr>
              <a:xfrm>
                <a:off x="3045664" y="3068960"/>
                <a:ext cx="45719" cy="2057752"/>
              </a:xfrm>
              <a:prstGeom prst="rect">
                <a:avLst/>
              </a:prstGeom>
              <a:solidFill>
                <a:srgbClr val="81391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156" name="矩形 155"/>
              <p:cNvSpPr/>
              <p:nvPr/>
            </p:nvSpPr>
            <p:spPr>
              <a:xfrm>
                <a:off x="2339031" y="3068960"/>
                <a:ext cx="45719" cy="2057752"/>
              </a:xfrm>
              <a:prstGeom prst="rect">
                <a:avLst/>
              </a:prstGeom>
              <a:solidFill>
                <a:srgbClr val="81391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157" name="矩形 156"/>
              <p:cNvSpPr/>
              <p:nvPr/>
            </p:nvSpPr>
            <p:spPr>
              <a:xfrm>
                <a:off x="1632398" y="3068960"/>
                <a:ext cx="45719" cy="2057752"/>
              </a:xfrm>
              <a:prstGeom prst="rect">
                <a:avLst/>
              </a:prstGeom>
              <a:solidFill>
                <a:srgbClr val="81391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158" name="矩形 157"/>
              <p:cNvSpPr/>
              <p:nvPr/>
            </p:nvSpPr>
            <p:spPr>
              <a:xfrm>
                <a:off x="925765" y="3068960"/>
                <a:ext cx="45719" cy="2057752"/>
              </a:xfrm>
              <a:prstGeom prst="rect">
                <a:avLst/>
              </a:prstGeom>
              <a:solidFill>
                <a:srgbClr val="81391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159" name="矩形 158"/>
              <p:cNvSpPr/>
              <p:nvPr/>
            </p:nvSpPr>
            <p:spPr>
              <a:xfrm>
                <a:off x="3422179" y="4753331"/>
                <a:ext cx="705956" cy="373381"/>
              </a:xfrm>
              <a:prstGeom prst="rect">
                <a:avLst/>
              </a:prstGeom>
              <a:solidFill>
                <a:srgbClr val="FAE7A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个位</a:t>
                </a:r>
                <a:endParaRPr lang="zh-CN" alt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矩形 159"/>
              <p:cNvSpPr/>
              <p:nvPr/>
            </p:nvSpPr>
            <p:spPr>
              <a:xfrm>
                <a:off x="2715545" y="4753331"/>
                <a:ext cx="705956" cy="373381"/>
              </a:xfrm>
              <a:prstGeom prst="rect">
                <a:avLst/>
              </a:prstGeom>
              <a:solidFill>
                <a:srgbClr val="FAE7A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矩形 160"/>
              <p:cNvSpPr/>
              <p:nvPr/>
            </p:nvSpPr>
            <p:spPr>
              <a:xfrm>
                <a:off x="2008912" y="4753331"/>
                <a:ext cx="705956" cy="373381"/>
              </a:xfrm>
              <a:prstGeom prst="rect">
                <a:avLst/>
              </a:prstGeom>
              <a:solidFill>
                <a:srgbClr val="FAE7A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矩形 161"/>
              <p:cNvSpPr/>
              <p:nvPr/>
            </p:nvSpPr>
            <p:spPr>
              <a:xfrm>
                <a:off x="1302279" y="4753331"/>
                <a:ext cx="705956" cy="373381"/>
              </a:xfrm>
              <a:prstGeom prst="rect">
                <a:avLst/>
              </a:prstGeom>
              <a:solidFill>
                <a:srgbClr val="FAE7A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千位</a:t>
                </a:r>
                <a:endParaRPr lang="zh-CN" alt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矩形 162"/>
              <p:cNvSpPr/>
              <p:nvPr/>
            </p:nvSpPr>
            <p:spPr>
              <a:xfrm>
                <a:off x="595646" y="4753331"/>
                <a:ext cx="705956" cy="373381"/>
              </a:xfrm>
              <a:prstGeom prst="rect">
                <a:avLst/>
              </a:prstGeom>
              <a:solidFill>
                <a:srgbClr val="FAE7A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万位</a:t>
                </a:r>
                <a:endParaRPr lang="zh-CN" altLang="en-US" sz="28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9" name="组合 188"/>
            <p:cNvGrpSpPr/>
            <p:nvPr/>
          </p:nvGrpSpPr>
          <p:grpSpPr>
            <a:xfrm>
              <a:off x="4965070" y="3173342"/>
              <a:ext cx="408056" cy="751604"/>
              <a:chOff x="4965070" y="3173342"/>
              <a:chExt cx="408056" cy="751604"/>
            </a:xfrm>
          </p:grpSpPr>
          <p:sp>
            <p:nvSpPr>
              <p:cNvPr id="169" name="矩形: 圆角 168"/>
              <p:cNvSpPr/>
              <p:nvPr/>
            </p:nvSpPr>
            <p:spPr>
              <a:xfrm>
                <a:off x="4965070" y="3737045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矩形: 圆角 169"/>
              <p:cNvSpPr/>
              <p:nvPr/>
            </p:nvSpPr>
            <p:spPr>
              <a:xfrm>
                <a:off x="4965070" y="3549144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1" name="矩形: 圆角 170"/>
              <p:cNvSpPr/>
              <p:nvPr/>
            </p:nvSpPr>
            <p:spPr>
              <a:xfrm>
                <a:off x="4965070" y="3361243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矩形: 圆角 171"/>
              <p:cNvSpPr/>
              <p:nvPr/>
            </p:nvSpPr>
            <p:spPr>
              <a:xfrm>
                <a:off x="4965070" y="317334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0" name="组合 189"/>
            <p:cNvGrpSpPr/>
            <p:nvPr/>
          </p:nvGrpSpPr>
          <p:grpSpPr>
            <a:xfrm>
              <a:off x="5891209" y="2421738"/>
              <a:ext cx="408056" cy="1503208"/>
              <a:chOff x="5891209" y="2421738"/>
              <a:chExt cx="408056" cy="1503208"/>
            </a:xfrm>
          </p:grpSpPr>
          <p:sp>
            <p:nvSpPr>
              <p:cNvPr id="173" name="矩形: 圆角 172"/>
              <p:cNvSpPr/>
              <p:nvPr/>
            </p:nvSpPr>
            <p:spPr>
              <a:xfrm>
                <a:off x="5891209" y="3737045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" name="矩形: 圆角 173"/>
              <p:cNvSpPr/>
              <p:nvPr/>
            </p:nvSpPr>
            <p:spPr>
              <a:xfrm>
                <a:off x="5891209" y="3549144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5" name="矩形: 圆角 174"/>
              <p:cNvSpPr/>
              <p:nvPr/>
            </p:nvSpPr>
            <p:spPr>
              <a:xfrm>
                <a:off x="5891209" y="3361243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矩形: 圆角 175"/>
              <p:cNvSpPr/>
              <p:nvPr/>
            </p:nvSpPr>
            <p:spPr>
              <a:xfrm>
                <a:off x="5891209" y="317334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矩形: 圆角 176"/>
              <p:cNvSpPr/>
              <p:nvPr/>
            </p:nvSpPr>
            <p:spPr>
              <a:xfrm>
                <a:off x="5891209" y="2985441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矩形: 圆角 177"/>
              <p:cNvSpPr/>
              <p:nvPr/>
            </p:nvSpPr>
            <p:spPr>
              <a:xfrm>
                <a:off x="5891209" y="2797540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矩形: 圆角 178"/>
              <p:cNvSpPr/>
              <p:nvPr/>
            </p:nvSpPr>
            <p:spPr>
              <a:xfrm>
                <a:off x="5891209" y="2609639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矩形: 圆角 179"/>
              <p:cNvSpPr/>
              <p:nvPr/>
            </p:nvSpPr>
            <p:spPr>
              <a:xfrm>
                <a:off x="5891209" y="2421738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1" name="组合 190"/>
            <p:cNvGrpSpPr/>
            <p:nvPr/>
          </p:nvGrpSpPr>
          <p:grpSpPr>
            <a:xfrm>
              <a:off x="6817222" y="3361243"/>
              <a:ext cx="408056" cy="563703"/>
              <a:chOff x="6817222" y="3361243"/>
              <a:chExt cx="408056" cy="563703"/>
            </a:xfrm>
          </p:grpSpPr>
          <p:sp>
            <p:nvSpPr>
              <p:cNvPr id="181" name="矩形: 圆角 180"/>
              <p:cNvSpPr/>
              <p:nvPr/>
            </p:nvSpPr>
            <p:spPr>
              <a:xfrm>
                <a:off x="6817222" y="3737045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矩形: 圆角 181"/>
              <p:cNvSpPr/>
              <p:nvPr/>
            </p:nvSpPr>
            <p:spPr>
              <a:xfrm>
                <a:off x="6817222" y="3549144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矩形: 圆角 182"/>
              <p:cNvSpPr/>
              <p:nvPr/>
            </p:nvSpPr>
            <p:spPr>
              <a:xfrm>
                <a:off x="6817222" y="3361243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2" name="组合 191"/>
            <p:cNvGrpSpPr/>
            <p:nvPr/>
          </p:nvGrpSpPr>
          <p:grpSpPr>
            <a:xfrm>
              <a:off x="7744984" y="2985441"/>
              <a:ext cx="408056" cy="939505"/>
              <a:chOff x="7744984" y="2985441"/>
              <a:chExt cx="408056" cy="939505"/>
            </a:xfrm>
          </p:grpSpPr>
          <p:sp>
            <p:nvSpPr>
              <p:cNvPr id="184" name="矩形: 圆角 183"/>
              <p:cNvSpPr/>
              <p:nvPr/>
            </p:nvSpPr>
            <p:spPr>
              <a:xfrm>
                <a:off x="7744984" y="3737045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矩形: 圆角 184"/>
              <p:cNvSpPr/>
              <p:nvPr/>
            </p:nvSpPr>
            <p:spPr>
              <a:xfrm>
                <a:off x="7744984" y="3549144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矩形: 圆角 185"/>
              <p:cNvSpPr/>
              <p:nvPr/>
            </p:nvSpPr>
            <p:spPr>
              <a:xfrm>
                <a:off x="7744984" y="3361243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矩形: 圆角 186"/>
              <p:cNvSpPr/>
              <p:nvPr/>
            </p:nvSpPr>
            <p:spPr>
              <a:xfrm>
                <a:off x="7744984" y="3173342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矩形: 圆角 187"/>
              <p:cNvSpPr/>
              <p:nvPr/>
            </p:nvSpPr>
            <p:spPr>
              <a:xfrm>
                <a:off x="7744984" y="2985441"/>
                <a:ext cx="408056" cy="187901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04" name="文本框 203"/>
          <p:cNvSpPr txBox="1"/>
          <p:nvPr/>
        </p:nvSpPr>
        <p:spPr>
          <a:xfrm>
            <a:off x="720924" y="602026"/>
            <a:ext cx="7607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说说这个数的组成，再读一读。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05" name="图片 20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4472" y="1327779"/>
            <a:ext cx="1396350" cy="1977383"/>
          </a:xfrm>
          <a:prstGeom prst="rect">
            <a:avLst/>
          </a:prstGeom>
        </p:spPr>
      </p:pic>
      <p:sp>
        <p:nvSpPr>
          <p:cNvPr id="206" name="AutoShape 27"/>
          <p:cNvSpPr>
            <a:spLocks noChangeArrowheads="1"/>
          </p:cNvSpPr>
          <p:nvPr/>
        </p:nvSpPr>
        <p:spPr bwMode="auto">
          <a:xfrm flipH="1">
            <a:off x="5987086" y="1344041"/>
            <a:ext cx="3894642" cy="1800591"/>
          </a:xfrm>
          <a:prstGeom prst="wedgeRoundRectCallout">
            <a:avLst>
              <a:gd name="adj1" fmla="val -61489"/>
              <a:gd name="adj2" fmla="val 631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这个数是由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个千、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个百、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个十和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个一组成的。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2277740" y="4183223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4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08" name="文本框 207"/>
          <p:cNvSpPr txBox="1"/>
          <p:nvPr/>
        </p:nvSpPr>
        <p:spPr>
          <a:xfrm>
            <a:off x="3200541" y="4183224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8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09" name="文本框 208"/>
          <p:cNvSpPr txBox="1"/>
          <p:nvPr/>
        </p:nvSpPr>
        <p:spPr>
          <a:xfrm>
            <a:off x="4131745" y="4183225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3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10" name="文本框 209"/>
          <p:cNvSpPr txBox="1"/>
          <p:nvPr/>
        </p:nvSpPr>
        <p:spPr>
          <a:xfrm>
            <a:off x="5054546" y="4183226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5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11" name="文本框 210"/>
          <p:cNvSpPr txBox="1"/>
          <p:nvPr/>
        </p:nvSpPr>
        <p:spPr>
          <a:xfrm>
            <a:off x="695400" y="4862477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读作：</a:t>
            </a:r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四千八百三十五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13" name="矩形: 圆角 212"/>
          <p:cNvSpPr/>
          <p:nvPr/>
        </p:nvSpPr>
        <p:spPr>
          <a:xfrm>
            <a:off x="6016199" y="3432763"/>
            <a:ext cx="5336385" cy="2948565"/>
          </a:xfrm>
          <a:custGeom>
            <a:avLst/>
            <a:gdLst>
              <a:gd name="connsiteX0" fmla="*/ 0 w 5336385"/>
              <a:gd name="connsiteY0" fmla="*/ 375470 h 2948565"/>
              <a:gd name="connsiteX1" fmla="*/ 375470 w 5336385"/>
              <a:gd name="connsiteY1" fmla="*/ 0 h 2948565"/>
              <a:gd name="connsiteX2" fmla="*/ 938825 w 5336385"/>
              <a:gd name="connsiteY2" fmla="*/ 0 h 2948565"/>
              <a:gd name="connsiteX3" fmla="*/ 1548034 w 5336385"/>
              <a:gd name="connsiteY3" fmla="*/ 0 h 2948565"/>
              <a:gd name="connsiteX4" fmla="*/ 2065534 w 5336385"/>
              <a:gd name="connsiteY4" fmla="*/ 0 h 2948565"/>
              <a:gd name="connsiteX5" fmla="*/ 2628889 w 5336385"/>
              <a:gd name="connsiteY5" fmla="*/ 0 h 2948565"/>
              <a:gd name="connsiteX6" fmla="*/ 3146389 w 5336385"/>
              <a:gd name="connsiteY6" fmla="*/ 0 h 2948565"/>
              <a:gd name="connsiteX7" fmla="*/ 3663889 w 5336385"/>
              <a:gd name="connsiteY7" fmla="*/ 0 h 2948565"/>
              <a:gd name="connsiteX8" fmla="*/ 4960915 w 5336385"/>
              <a:gd name="connsiteY8" fmla="*/ 0 h 2948565"/>
              <a:gd name="connsiteX9" fmla="*/ 5336385 w 5336385"/>
              <a:gd name="connsiteY9" fmla="*/ 375470 h 2948565"/>
              <a:gd name="connsiteX10" fmla="*/ 5336385 w 5336385"/>
              <a:gd name="connsiteY10" fmla="*/ 858948 h 2948565"/>
              <a:gd name="connsiteX11" fmla="*/ 5336385 w 5336385"/>
              <a:gd name="connsiteY11" fmla="*/ 1408354 h 2948565"/>
              <a:gd name="connsiteX12" fmla="*/ 5336385 w 5336385"/>
              <a:gd name="connsiteY12" fmla="*/ 1913808 h 2948565"/>
              <a:gd name="connsiteX13" fmla="*/ 5336385 w 5336385"/>
              <a:gd name="connsiteY13" fmla="*/ 2573095 h 2948565"/>
              <a:gd name="connsiteX14" fmla="*/ 4960915 w 5336385"/>
              <a:gd name="connsiteY14" fmla="*/ 2948565 h 2948565"/>
              <a:gd name="connsiteX15" fmla="*/ 4259997 w 5336385"/>
              <a:gd name="connsiteY15" fmla="*/ 2948565 h 2948565"/>
              <a:gd name="connsiteX16" fmla="*/ 3604933 w 5336385"/>
              <a:gd name="connsiteY16" fmla="*/ 2948565 h 2948565"/>
              <a:gd name="connsiteX17" fmla="*/ 3087433 w 5336385"/>
              <a:gd name="connsiteY17" fmla="*/ 2948565 h 2948565"/>
              <a:gd name="connsiteX18" fmla="*/ 2524079 w 5336385"/>
              <a:gd name="connsiteY18" fmla="*/ 2948565 h 2948565"/>
              <a:gd name="connsiteX19" fmla="*/ 1960724 w 5336385"/>
              <a:gd name="connsiteY19" fmla="*/ 2948565 h 2948565"/>
              <a:gd name="connsiteX20" fmla="*/ 1305660 w 5336385"/>
              <a:gd name="connsiteY20" fmla="*/ 2948565 h 2948565"/>
              <a:gd name="connsiteX21" fmla="*/ 375470 w 5336385"/>
              <a:gd name="connsiteY21" fmla="*/ 2948565 h 2948565"/>
              <a:gd name="connsiteX22" fmla="*/ 0 w 5336385"/>
              <a:gd name="connsiteY22" fmla="*/ 2573095 h 2948565"/>
              <a:gd name="connsiteX23" fmla="*/ 0 w 5336385"/>
              <a:gd name="connsiteY23" fmla="*/ 2001713 h 2948565"/>
              <a:gd name="connsiteX24" fmla="*/ 0 w 5336385"/>
              <a:gd name="connsiteY24" fmla="*/ 1452306 h 2948565"/>
              <a:gd name="connsiteX25" fmla="*/ 0 w 5336385"/>
              <a:gd name="connsiteY25" fmla="*/ 858948 h 2948565"/>
              <a:gd name="connsiteX26" fmla="*/ 0 w 5336385"/>
              <a:gd name="connsiteY26" fmla="*/ 375470 h 294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36385" h="2948565" fill="none" extrusionOk="0">
                <a:moveTo>
                  <a:pt x="0" y="375470"/>
                </a:moveTo>
                <a:cubicBezTo>
                  <a:pt x="24224" y="145098"/>
                  <a:pt x="147746" y="-43732"/>
                  <a:pt x="375470" y="0"/>
                </a:cubicBezTo>
                <a:cubicBezTo>
                  <a:pt x="645692" y="-2645"/>
                  <a:pt x="687255" y="21602"/>
                  <a:pt x="938825" y="0"/>
                </a:cubicBezTo>
                <a:cubicBezTo>
                  <a:pt x="1190395" y="-21602"/>
                  <a:pt x="1331568" y="-26035"/>
                  <a:pt x="1548034" y="0"/>
                </a:cubicBezTo>
                <a:cubicBezTo>
                  <a:pt x="1764500" y="26035"/>
                  <a:pt x="1904893" y="-7859"/>
                  <a:pt x="2065534" y="0"/>
                </a:cubicBezTo>
                <a:cubicBezTo>
                  <a:pt x="2226175" y="7859"/>
                  <a:pt x="2399966" y="9045"/>
                  <a:pt x="2628889" y="0"/>
                </a:cubicBezTo>
                <a:cubicBezTo>
                  <a:pt x="2857812" y="-9045"/>
                  <a:pt x="2962291" y="-6996"/>
                  <a:pt x="3146389" y="0"/>
                </a:cubicBezTo>
                <a:cubicBezTo>
                  <a:pt x="3330487" y="6996"/>
                  <a:pt x="3523131" y="5973"/>
                  <a:pt x="3663889" y="0"/>
                </a:cubicBezTo>
                <a:cubicBezTo>
                  <a:pt x="3804647" y="-5973"/>
                  <a:pt x="4447359" y="29650"/>
                  <a:pt x="4960915" y="0"/>
                </a:cubicBezTo>
                <a:cubicBezTo>
                  <a:pt x="5166850" y="9304"/>
                  <a:pt x="5333167" y="177286"/>
                  <a:pt x="5336385" y="375470"/>
                </a:cubicBezTo>
                <a:cubicBezTo>
                  <a:pt x="5359480" y="602072"/>
                  <a:pt x="5354137" y="659975"/>
                  <a:pt x="5336385" y="858948"/>
                </a:cubicBezTo>
                <a:cubicBezTo>
                  <a:pt x="5318633" y="1057921"/>
                  <a:pt x="5326921" y="1193990"/>
                  <a:pt x="5336385" y="1408354"/>
                </a:cubicBezTo>
                <a:cubicBezTo>
                  <a:pt x="5345849" y="1622718"/>
                  <a:pt x="5346546" y="1794340"/>
                  <a:pt x="5336385" y="1913808"/>
                </a:cubicBezTo>
                <a:cubicBezTo>
                  <a:pt x="5326224" y="2033276"/>
                  <a:pt x="5330157" y="2370436"/>
                  <a:pt x="5336385" y="2573095"/>
                </a:cubicBezTo>
                <a:cubicBezTo>
                  <a:pt x="5326416" y="2730646"/>
                  <a:pt x="5176179" y="2943199"/>
                  <a:pt x="4960915" y="2948565"/>
                </a:cubicBezTo>
                <a:cubicBezTo>
                  <a:pt x="4642203" y="2929887"/>
                  <a:pt x="4572475" y="2930065"/>
                  <a:pt x="4259997" y="2948565"/>
                </a:cubicBezTo>
                <a:cubicBezTo>
                  <a:pt x="3947519" y="2967065"/>
                  <a:pt x="3836559" y="2973187"/>
                  <a:pt x="3604933" y="2948565"/>
                </a:cubicBezTo>
                <a:cubicBezTo>
                  <a:pt x="3373307" y="2923943"/>
                  <a:pt x="3205835" y="2962848"/>
                  <a:pt x="3087433" y="2948565"/>
                </a:cubicBezTo>
                <a:cubicBezTo>
                  <a:pt x="2969031" y="2934282"/>
                  <a:pt x="2785448" y="2939955"/>
                  <a:pt x="2524079" y="2948565"/>
                </a:cubicBezTo>
                <a:cubicBezTo>
                  <a:pt x="2262710" y="2957175"/>
                  <a:pt x="2187944" y="2944569"/>
                  <a:pt x="1960724" y="2948565"/>
                </a:cubicBezTo>
                <a:cubicBezTo>
                  <a:pt x="1733504" y="2952561"/>
                  <a:pt x="1460663" y="2956888"/>
                  <a:pt x="1305660" y="2948565"/>
                </a:cubicBezTo>
                <a:cubicBezTo>
                  <a:pt x="1150657" y="2940242"/>
                  <a:pt x="671379" y="2948504"/>
                  <a:pt x="375470" y="2948565"/>
                </a:cubicBezTo>
                <a:cubicBezTo>
                  <a:pt x="131797" y="2976783"/>
                  <a:pt x="-9639" y="2802736"/>
                  <a:pt x="0" y="2573095"/>
                </a:cubicBezTo>
                <a:cubicBezTo>
                  <a:pt x="-8284" y="2316308"/>
                  <a:pt x="-11729" y="2149319"/>
                  <a:pt x="0" y="2001713"/>
                </a:cubicBezTo>
                <a:cubicBezTo>
                  <a:pt x="11729" y="1854107"/>
                  <a:pt x="2814" y="1690336"/>
                  <a:pt x="0" y="1452306"/>
                </a:cubicBezTo>
                <a:cubicBezTo>
                  <a:pt x="-2814" y="1214276"/>
                  <a:pt x="12919" y="1014232"/>
                  <a:pt x="0" y="858948"/>
                </a:cubicBezTo>
                <a:cubicBezTo>
                  <a:pt x="-12919" y="703664"/>
                  <a:pt x="9422" y="485268"/>
                  <a:pt x="0" y="375470"/>
                </a:cubicBezTo>
                <a:close/>
              </a:path>
              <a:path w="5336385" h="2948565" stroke="0" extrusionOk="0">
                <a:moveTo>
                  <a:pt x="0" y="375470"/>
                </a:moveTo>
                <a:cubicBezTo>
                  <a:pt x="-10689" y="140881"/>
                  <a:pt x="183034" y="-18385"/>
                  <a:pt x="375470" y="0"/>
                </a:cubicBezTo>
                <a:cubicBezTo>
                  <a:pt x="641550" y="34038"/>
                  <a:pt x="933290" y="11715"/>
                  <a:pt x="1122242" y="0"/>
                </a:cubicBezTo>
                <a:cubicBezTo>
                  <a:pt x="1311194" y="-11715"/>
                  <a:pt x="1437081" y="-12979"/>
                  <a:pt x="1685597" y="0"/>
                </a:cubicBezTo>
                <a:cubicBezTo>
                  <a:pt x="1934113" y="12979"/>
                  <a:pt x="2019683" y="8350"/>
                  <a:pt x="2203097" y="0"/>
                </a:cubicBezTo>
                <a:cubicBezTo>
                  <a:pt x="2386511" y="-8350"/>
                  <a:pt x="2690446" y="2043"/>
                  <a:pt x="2949870" y="0"/>
                </a:cubicBezTo>
                <a:cubicBezTo>
                  <a:pt x="3209294" y="-2043"/>
                  <a:pt x="3489513" y="-22955"/>
                  <a:pt x="3650788" y="0"/>
                </a:cubicBezTo>
                <a:cubicBezTo>
                  <a:pt x="3812063" y="22955"/>
                  <a:pt x="4097518" y="23529"/>
                  <a:pt x="4214143" y="0"/>
                </a:cubicBezTo>
                <a:cubicBezTo>
                  <a:pt x="4330768" y="-23529"/>
                  <a:pt x="4789110" y="34599"/>
                  <a:pt x="4960915" y="0"/>
                </a:cubicBezTo>
                <a:cubicBezTo>
                  <a:pt x="5169765" y="-33188"/>
                  <a:pt x="5318692" y="190878"/>
                  <a:pt x="5336385" y="375470"/>
                </a:cubicBezTo>
                <a:cubicBezTo>
                  <a:pt x="5335211" y="531354"/>
                  <a:pt x="5333180" y="716950"/>
                  <a:pt x="5336385" y="902900"/>
                </a:cubicBezTo>
                <a:cubicBezTo>
                  <a:pt x="5339591" y="1088850"/>
                  <a:pt x="5326903" y="1288632"/>
                  <a:pt x="5336385" y="1452306"/>
                </a:cubicBezTo>
                <a:cubicBezTo>
                  <a:pt x="5345867" y="1615980"/>
                  <a:pt x="5354224" y="1894416"/>
                  <a:pt x="5336385" y="2023689"/>
                </a:cubicBezTo>
                <a:cubicBezTo>
                  <a:pt x="5318546" y="2152962"/>
                  <a:pt x="5334611" y="2406864"/>
                  <a:pt x="5336385" y="2573095"/>
                </a:cubicBezTo>
                <a:cubicBezTo>
                  <a:pt x="5287913" y="2790286"/>
                  <a:pt x="5164322" y="2920791"/>
                  <a:pt x="4960915" y="2948565"/>
                </a:cubicBezTo>
                <a:cubicBezTo>
                  <a:pt x="4692032" y="2966397"/>
                  <a:pt x="4618489" y="2968048"/>
                  <a:pt x="4351706" y="2948565"/>
                </a:cubicBezTo>
                <a:cubicBezTo>
                  <a:pt x="4084923" y="2929082"/>
                  <a:pt x="3896179" y="2957463"/>
                  <a:pt x="3742497" y="2948565"/>
                </a:cubicBezTo>
                <a:cubicBezTo>
                  <a:pt x="3588815" y="2939667"/>
                  <a:pt x="3251687" y="2968762"/>
                  <a:pt x="3087433" y="2948565"/>
                </a:cubicBezTo>
                <a:cubicBezTo>
                  <a:pt x="2923179" y="2928368"/>
                  <a:pt x="2604012" y="2974674"/>
                  <a:pt x="2478224" y="2948565"/>
                </a:cubicBezTo>
                <a:cubicBezTo>
                  <a:pt x="2352436" y="2922456"/>
                  <a:pt x="2089089" y="2940558"/>
                  <a:pt x="1960724" y="2948565"/>
                </a:cubicBezTo>
                <a:cubicBezTo>
                  <a:pt x="1832359" y="2956572"/>
                  <a:pt x="1397840" y="2958718"/>
                  <a:pt x="1213951" y="2948565"/>
                </a:cubicBezTo>
                <a:cubicBezTo>
                  <a:pt x="1030062" y="2938412"/>
                  <a:pt x="712339" y="2980964"/>
                  <a:pt x="375470" y="2948565"/>
                </a:cubicBezTo>
                <a:cubicBezTo>
                  <a:pt x="158085" y="2949324"/>
                  <a:pt x="6665" y="2828547"/>
                  <a:pt x="0" y="2573095"/>
                </a:cubicBezTo>
                <a:cubicBezTo>
                  <a:pt x="-996" y="2467143"/>
                  <a:pt x="-22618" y="2300628"/>
                  <a:pt x="0" y="2045665"/>
                </a:cubicBezTo>
                <a:cubicBezTo>
                  <a:pt x="22618" y="1790702"/>
                  <a:pt x="7852" y="1782465"/>
                  <a:pt x="0" y="1562188"/>
                </a:cubicBezTo>
                <a:cubicBezTo>
                  <a:pt x="-7852" y="1341911"/>
                  <a:pt x="-3538" y="1212351"/>
                  <a:pt x="0" y="968829"/>
                </a:cubicBezTo>
                <a:cubicBezTo>
                  <a:pt x="3538" y="725307"/>
                  <a:pt x="7124" y="567271"/>
                  <a:pt x="0" y="37547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读数时，从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高位读起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，按照数位顺序读；千位上是几就读几千，百位上是几就读几百，十位上是几就读几十，个位上是几就读几。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animBg="1"/>
      <p:bldP spid="207" grpId="0"/>
      <p:bldP spid="208" grpId="0"/>
      <p:bldP spid="209" grpId="0"/>
      <p:bldP spid="210" grpId="0"/>
      <p:bldP spid="211" grpId="0"/>
      <p:bldP spid="2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" name="图片 128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66" y="4646271"/>
            <a:ext cx="1665775" cy="1735057"/>
          </a:xfrm>
          <a:prstGeom prst="rect">
            <a:avLst/>
          </a:prstGeom>
        </p:spPr>
      </p:pic>
      <p:sp>
        <p:nvSpPr>
          <p:cNvPr id="1242" name="圆角矩形标注 5"/>
          <p:cNvSpPr/>
          <p:nvPr/>
        </p:nvSpPr>
        <p:spPr bwMode="auto">
          <a:xfrm>
            <a:off x="1799649" y="544264"/>
            <a:ext cx="3531689" cy="654775"/>
          </a:xfrm>
          <a:prstGeom prst="wedgeRoundRectCallout">
            <a:avLst>
              <a:gd name="adj1" fmla="val -61391"/>
              <a:gd name="adj2" fmla="val 342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说说它们的组成。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285" name="组合 1284"/>
          <p:cNvGrpSpPr/>
          <p:nvPr/>
        </p:nvGrpSpPr>
        <p:grpSpPr>
          <a:xfrm>
            <a:off x="6650200" y="1532337"/>
            <a:ext cx="4633619" cy="3303009"/>
            <a:chOff x="6626137" y="1782175"/>
            <a:chExt cx="4633619" cy="3303009"/>
          </a:xfrm>
        </p:grpSpPr>
        <p:grpSp>
          <p:nvGrpSpPr>
            <p:cNvPr id="1245" name="组合 1244"/>
            <p:cNvGrpSpPr/>
            <p:nvPr/>
          </p:nvGrpSpPr>
          <p:grpSpPr>
            <a:xfrm>
              <a:off x="6626137" y="1782175"/>
              <a:ext cx="4633619" cy="2699184"/>
              <a:chOff x="6433988" y="1988840"/>
              <a:chExt cx="4633619" cy="2699184"/>
            </a:xfrm>
          </p:grpSpPr>
          <p:grpSp>
            <p:nvGrpSpPr>
              <p:cNvPr id="1187" name="组合 1186"/>
              <p:cNvGrpSpPr/>
              <p:nvPr/>
            </p:nvGrpSpPr>
            <p:grpSpPr>
              <a:xfrm>
                <a:off x="6433988" y="1988840"/>
                <a:ext cx="4633619" cy="2699184"/>
                <a:chOff x="595646" y="3068960"/>
                <a:chExt cx="3532489" cy="2057752"/>
              </a:xfrm>
            </p:grpSpPr>
            <p:sp>
              <p:nvSpPr>
                <p:cNvPr id="1212" name="矩形 1211"/>
                <p:cNvSpPr/>
                <p:nvPr/>
              </p:nvSpPr>
              <p:spPr>
                <a:xfrm>
                  <a:off x="3752298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1213" name="矩形 1212"/>
                <p:cNvSpPr/>
                <p:nvPr/>
              </p:nvSpPr>
              <p:spPr>
                <a:xfrm>
                  <a:off x="3045664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1214" name="矩形 1213"/>
                <p:cNvSpPr/>
                <p:nvPr/>
              </p:nvSpPr>
              <p:spPr>
                <a:xfrm>
                  <a:off x="2339031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1215" name="矩形 1214"/>
                <p:cNvSpPr/>
                <p:nvPr/>
              </p:nvSpPr>
              <p:spPr>
                <a:xfrm>
                  <a:off x="1632398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1216" name="矩形 1215"/>
                <p:cNvSpPr/>
                <p:nvPr/>
              </p:nvSpPr>
              <p:spPr>
                <a:xfrm>
                  <a:off x="925765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1217" name="矩形 1216"/>
                <p:cNvSpPr/>
                <p:nvPr/>
              </p:nvSpPr>
              <p:spPr>
                <a:xfrm>
                  <a:off x="3422179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个位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18" name="矩形 1217"/>
                <p:cNvSpPr/>
                <p:nvPr/>
              </p:nvSpPr>
              <p:spPr>
                <a:xfrm>
                  <a:off x="2715545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十位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19" name="矩形 1218"/>
                <p:cNvSpPr/>
                <p:nvPr/>
              </p:nvSpPr>
              <p:spPr>
                <a:xfrm>
                  <a:off x="2008912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百位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20" name="矩形 1219"/>
                <p:cNvSpPr/>
                <p:nvPr/>
              </p:nvSpPr>
              <p:spPr>
                <a:xfrm>
                  <a:off x="1302279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千位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21" name="矩形 1220"/>
                <p:cNvSpPr/>
                <p:nvPr/>
              </p:nvSpPr>
              <p:spPr>
                <a:xfrm>
                  <a:off x="595646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万位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89" name="组合 1188"/>
              <p:cNvGrpSpPr/>
              <p:nvPr/>
            </p:nvGrpSpPr>
            <p:grpSpPr>
              <a:xfrm>
                <a:off x="10400572" y="2507146"/>
                <a:ext cx="408056" cy="1691109"/>
                <a:chOff x="5891209" y="2233837"/>
                <a:chExt cx="408056" cy="1691109"/>
              </a:xfrm>
            </p:grpSpPr>
            <p:sp>
              <p:nvSpPr>
                <p:cNvPr id="1200" name="矩形: 圆角 1199"/>
                <p:cNvSpPr/>
                <p:nvPr/>
              </p:nvSpPr>
              <p:spPr>
                <a:xfrm>
                  <a:off x="5891209" y="3737045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1" name="矩形: 圆角 1200"/>
                <p:cNvSpPr/>
                <p:nvPr/>
              </p:nvSpPr>
              <p:spPr>
                <a:xfrm>
                  <a:off x="5891209" y="3549144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2" name="矩形: 圆角 1201"/>
                <p:cNvSpPr/>
                <p:nvPr/>
              </p:nvSpPr>
              <p:spPr>
                <a:xfrm>
                  <a:off x="5891209" y="3361243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3" name="矩形: 圆角 1202"/>
                <p:cNvSpPr/>
                <p:nvPr/>
              </p:nvSpPr>
              <p:spPr>
                <a:xfrm>
                  <a:off x="5891209" y="3173342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4" name="矩形: 圆角 1203"/>
                <p:cNvSpPr/>
                <p:nvPr/>
              </p:nvSpPr>
              <p:spPr>
                <a:xfrm>
                  <a:off x="5891209" y="2985441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5" name="矩形: 圆角 1204"/>
                <p:cNvSpPr/>
                <p:nvPr/>
              </p:nvSpPr>
              <p:spPr>
                <a:xfrm>
                  <a:off x="5891209" y="2797540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6" name="矩形: 圆角 1205"/>
                <p:cNvSpPr/>
                <p:nvPr/>
              </p:nvSpPr>
              <p:spPr>
                <a:xfrm>
                  <a:off x="5891209" y="2609639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7" name="矩形: 圆角 1206"/>
                <p:cNvSpPr/>
                <p:nvPr/>
              </p:nvSpPr>
              <p:spPr>
                <a:xfrm>
                  <a:off x="5891209" y="2421738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31" name="矩形: 圆角 1230"/>
                <p:cNvSpPr/>
                <p:nvPr/>
              </p:nvSpPr>
              <p:spPr>
                <a:xfrm>
                  <a:off x="5891209" y="2233837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22" name="组合 1221"/>
              <p:cNvGrpSpPr/>
              <p:nvPr/>
            </p:nvGrpSpPr>
            <p:grpSpPr>
              <a:xfrm>
                <a:off x="7617327" y="3070849"/>
                <a:ext cx="408056" cy="1127406"/>
                <a:chOff x="5891209" y="2797540"/>
                <a:chExt cx="408056" cy="1127406"/>
              </a:xfrm>
            </p:grpSpPr>
            <p:sp>
              <p:nvSpPr>
                <p:cNvPr id="1223" name="矩形: 圆角 1222"/>
                <p:cNvSpPr/>
                <p:nvPr/>
              </p:nvSpPr>
              <p:spPr>
                <a:xfrm>
                  <a:off x="5891209" y="3737045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4" name="矩形: 圆角 1223"/>
                <p:cNvSpPr/>
                <p:nvPr/>
              </p:nvSpPr>
              <p:spPr>
                <a:xfrm>
                  <a:off x="5891209" y="3549144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5" name="矩形: 圆角 1224"/>
                <p:cNvSpPr/>
                <p:nvPr/>
              </p:nvSpPr>
              <p:spPr>
                <a:xfrm>
                  <a:off x="5891209" y="3361243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6" name="矩形: 圆角 1225"/>
                <p:cNvSpPr/>
                <p:nvPr/>
              </p:nvSpPr>
              <p:spPr>
                <a:xfrm>
                  <a:off x="5891209" y="3173342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7" name="矩形: 圆角 1226"/>
                <p:cNvSpPr/>
                <p:nvPr/>
              </p:nvSpPr>
              <p:spPr>
                <a:xfrm>
                  <a:off x="5891209" y="2985441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8" name="矩形: 圆角 1227"/>
                <p:cNvSpPr/>
                <p:nvPr/>
              </p:nvSpPr>
              <p:spPr>
                <a:xfrm>
                  <a:off x="5891209" y="2797540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252" name="文本框 1251"/>
            <p:cNvSpPr txBox="1"/>
            <p:nvPr/>
          </p:nvSpPr>
          <p:spPr>
            <a:xfrm>
              <a:off x="7771608" y="4438853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6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53" name="文本框 1252"/>
            <p:cNvSpPr txBox="1"/>
            <p:nvPr/>
          </p:nvSpPr>
          <p:spPr>
            <a:xfrm>
              <a:off x="8704165" y="4438853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54" name="文本框 1253"/>
            <p:cNvSpPr txBox="1"/>
            <p:nvPr/>
          </p:nvSpPr>
          <p:spPr>
            <a:xfrm>
              <a:off x="9631068" y="4438853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55" name="文本框 1254"/>
            <p:cNvSpPr txBox="1"/>
            <p:nvPr/>
          </p:nvSpPr>
          <p:spPr>
            <a:xfrm>
              <a:off x="10557081" y="4438853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9</a:t>
              </a:r>
              <a:endParaRPr lang="zh-CN" altLang="en-US" sz="3600" b="1" dirty="0">
                <a:latin typeface="+mn-lt"/>
              </a:endParaRPr>
            </a:p>
          </p:txBody>
        </p:sp>
      </p:grpSp>
      <p:grpSp>
        <p:nvGrpSpPr>
          <p:cNvPr id="1256" name="组合 1255"/>
          <p:cNvGrpSpPr/>
          <p:nvPr/>
        </p:nvGrpSpPr>
        <p:grpSpPr>
          <a:xfrm>
            <a:off x="1124393" y="1538130"/>
            <a:ext cx="4633619" cy="3303009"/>
            <a:chOff x="1926879" y="1955570"/>
            <a:chExt cx="4633619" cy="3303009"/>
          </a:xfrm>
        </p:grpSpPr>
        <p:grpSp>
          <p:nvGrpSpPr>
            <p:cNvPr id="1257" name="组合 1256"/>
            <p:cNvGrpSpPr/>
            <p:nvPr/>
          </p:nvGrpSpPr>
          <p:grpSpPr>
            <a:xfrm>
              <a:off x="1926879" y="1955570"/>
              <a:ext cx="4633619" cy="2699184"/>
              <a:chOff x="1124393" y="1988840"/>
              <a:chExt cx="4633619" cy="2699184"/>
            </a:xfrm>
          </p:grpSpPr>
          <p:grpSp>
            <p:nvGrpSpPr>
              <p:cNvPr id="1262" name="组合 1261"/>
              <p:cNvGrpSpPr/>
              <p:nvPr/>
            </p:nvGrpSpPr>
            <p:grpSpPr>
              <a:xfrm>
                <a:off x="1124393" y="1988840"/>
                <a:ext cx="4633619" cy="2699184"/>
                <a:chOff x="595646" y="3068960"/>
                <a:chExt cx="3532489" cy="2057752"/>
              </a:xfrm>
            </p:grpSpPr>
            <p:sp>
              <p:nvSpPr>
                <p:cNvPr id="1275" name="矩形 1274"/>
                <p:cNvSpPr/>
                <p:nvPr/>
              </p:nvSpPr>
              <p:spPr>
                <a:xfrm>
                  <a:off x="3752298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1276" name="矩形 1275"/>
                <p:cNvSpPr/>
                <p:nvPr/>
              </p:nvSpPr>
              <p:spPr>
                <a:xfrm>
                  <a:off x="3045664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1277" name="矩形 1276"/>
                <p:cNvSpPr/>
                <p:nvPr/>
              </p:nvSpPr>
              <p:spPr>
                <a:xfrm>
                  <a:off x="2339031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1278" name="矩形 1277"/>
                <p:cNvSpPr/>
                <p:nvPr/>
              </p:nvSpPr>
              <p:spPr>
                <a:xfrm>
                  <a:off x="1632398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1279" name="矩形 1278"/>
                <p:cNvSpPr/>
                <p:nvPr/>
              </p:nvSpPr>
              <p:spPr>
                <a:xfrm>
                  <a:off x="925765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1280" name="矩形 1279"/>
                <p:cNvSpPr/>
                <p:nvPr/>
              </p:nvSpPr>
              <p:spPr>
                <a:xfrm>
                  <a:off x="3422179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个位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81" name="矩形 1280"/>
                <p:cNvSpPr/>
                <p:nvPr/>
              </p:nvSpPr>
              <p:spPr>
                <a:xfrm>
                  <a:off x="2715545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十位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82" name="矩形 1281"/>
                <p:cNvSpPr/>
                <p:nvPr/>
              </p:nvSpPr>
              <p:spPr>
                <a:xfrm>
                  <a:off x="2008912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百位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83" name="矩形 1282"/>
                <p:cNvSpPr/>
                <p:nvPr/>
              </p:nvSpPr>
              <p:spPr>
                <a:xfrm>
                  <a:off x="1302279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千位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84" name="矩形 1283"/>
                <p:cNvSpPr/>
                <p:nvPr/>
              </p:nvSpPr>
              <p:spPr>
                <a:xfrm>
                  <a:off x="595646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万位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63" name="组合 1262"/>
              <p:cNvGrpSpPr/>
              <p:nvPr/>
            </p:nvGrpSpPr>
            <p:grpSpPr>
              <a:xfrm>
                <a:off x="2310272" y="3822453"/>
                <a:ext cx="408056" cy="375802"/>
                <a:chOff x="4965070" y="3549144"/>
                <a:chExt cx="408056" cy="375802"/>
              </a:xfrm>
            </p:grpSpPr>
            <p:sp>
              <p:nvSpPr>
                <p:cNvPr id="1273" name="矩形: 圆角 1272"/>
                <p:cNvSpPr/>
                <p:nvPr/>
              </p:nvSpPr>
              <p:spPr>
                <a:xfrm>
                  <a:off x="4965070" y="3737045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4" name="矩形: 圆角 1273"/>
                <p:cNvSpPr/>
                <p:nvPr/>
              </p:nvSpPr>
              <p:spPr>
                <a:xfrm>
                  <a:off x="4965070" y="3549144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64" name="组合 1263"/>
              <p:cNvGrpSpPr/>
              <p:nvPr/>
            </p:nvGrpSpPr>
            <p:grpSpPr>
              <a:xfrm>
                <a:off x="4167390" y="2695047"/>
                <a:ext cx="408056" cy="1503208"/>
                <a:chOff x="5891209" y="2421738"/>
                <a:chExt cx="408056" cy="1503208"/>
              </a:xfrm>
            </p:grpSpPr>
            <p:sp>
              <p:nvSpPr>
                <p:cNvPr id="1265" name="矩形: 圆角 1264"/>
                <p:cNvSpPr/>
                <p:nvPr/>
              </p:nvSpPr>
              <p:spPr>
                <a:xfrm>
                  <a:off x="5891209" y="3737045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66" name="矩形: 圆角 1265"/>
                <p:cNvSpPr/>
                <p:nvPr/>
              </p:nvSpPr>
              <p:spPr>
                <a:xfrm>
                  <a:off x="5891209" y="3549144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67" name="矩形: 圆角 1266"/>
                <p:cNvSpPr/>
                <p:nvPr/>
              </p:nvSpPr>
              <p:spPr>
                <a:xfrm>
                  <a:off x="5891209" y="3361243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68" name="矩形: 圆角 1267"/>
                <p:cNvSpPr/>
                <p:nvPr/>
              </p:nvSpPr>
              <p:spPr>
                <a:xfrm>
                  <a:off x="5891209" y="3173342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69" name="矩形: 圆角 1268"/>
                <p:cNvSpPr/>
                <p:nvPr/>
              </p:nvSpPr>
              <p:spPr>
                <a:xfrm>
                  <a:off x="5891209" y="2985441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0" name="矩形: 圆角 1269"/>
                <p:cNvSpPr/>
                <p:nvPr/>
              </p:nvSpPr>
              <p:spPr>
                <a:xfrm>
                  <a:off x="5891209" y="2797540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1" name="矩形: 圆角 1270"/>
                <p:cNvSpPr/>
                <p:nvPr/>
              </p:nvSpPr>
              <p:spPr>
                <a:xfrm>
                  <a:off x="5891209" y="2609639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2" name="矩形: 圆角 1271"/>
                <p:cNvSpPr/>
                <p:nvPr/>
              </p:nvSpPr>
              <p:spPr>
                <a:xfrm>
                  <a:off x="5891209" y="2421738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258" name="文本框 1257"/>
            <p:cNvSpPr txBox="1"/>
            <p:nvPr/>
          </p:nvSpPr>
          <p:spPr>
            <a:xfrm>
              <a:off x="3075411" y="4612248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2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59" name="文本框 1258"/>
            <p:cNvSpPr txBox="1"/>
            <p:nvPr/>
          </p:nvSpPr>
          <p:spPr>
            <a:xfrm>
              <a:off x="4002312" y="4612248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60" name="文本框 1259"/>
            <p:cNvSpPr txBox="1"/>
            <p:nvPr/>
          </p:nvSpPr>
          <p:spPr>
            <a:xfrm>
              <a:off x="4936042" y="4612248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8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61" name="文本框 1260"/>
            <p:cNvSpPr txBox="1"/>
            <p:nvPr/>
          </p:nvSpPr>
          <p:spPr>
            <a:xfrm>
              <a:off x="5864953" y="4612248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</p:grpSp>
      <p:pic>
        <p:nvPicPr>
          <p:cNvPr id="1286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57" y="332656"/>
            <a:ext cx="1340797" cy="143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1" name="圆角矩形标注 5"/>
          <p:cNvSpPr/>
          <p:nvPr/>
        </p:nvSpPr>
        <p:spPr bwMode="auto">
          <a:xfrm>
            <a:off x="2445710" y="4980744"/>
            <a:ext cx="2863476" cy="1172914"/>
          </a:xfrm>
          <a:prstGeom prst="wedgeRoundRectCallout">
            <a:avLst>
              <a:gd name="adj1" fmla="val -66930"/>
              <a:gd name="adj2" fmla="val -1426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由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个千和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个十组成。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292" name="图片 129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29965" y="4576405"/>
            <a:ext cx="1320749" cy="1870324"/>
          </a:xfrm>
          <a:prstGeom prst="rect">
            <a:avLst/>
          </a:prstGeom>
        </p:spPr>
      </p:pic>
      <p:sp>
        <p:nvSpPr>
          <p:cNvPr id="1293" name="圆角矩形标注 5"/>
          <p:cNvSpPr/>
          <p:nvPr/>
        </p:nvSpPr>
        <p:spPr bwMode="auto">
          <a:xfrm>
            <a:off x="5758012" y="5250180"/>
            <a:ext cx="4382093" cy="664276"/>
          </a:xfrm>
          <a:prstGeom prst="wedgeRoundRectCallout">
            <a:avLst>
              <a:gd name="adj1" fmla="val 60826"/>
              <a:gd name="adj2" fmla="val -1988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由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个千和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个一组成。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94" name="圆角矩形 4"/>
          <p:cNvSpPr/>
          <p:nvPr/>
        </p:nvSpPr>
        <p:spPr>
          <a:xfrm>
            <a:off x="3191441" y="4280630"/>
            <a:ext cx="492293" cy="489769"/>
          </a:xfrm>
          <a:prstGeom prst="roundRect">
            <a:avLst/>
          </a:prstGeom>
          <a:noFill/>
          <a:ln w="28575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3200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95" name="圆角矩形 4"/>
          <p:cNvSpPr/>
          <p:nvPr/>
        </p:nvSpPr>
        <p:spPr>
          <a:xfrm>
            <a:off x="5055987" y="4280630"/>
            <a:ext cx="492293" cy="489769"/>
          </a:xfrm>
          <a:prstGeom prst="roundRect">
            <a:avLst/>
          </a:prstGeom>
          <a:noFill/>
          <a:ln w="28575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3200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96" name="圆角矩形 4"/>
          <p:cNvSpPr/>
          <p:nvPr/>
        </p:nvSpPr>
        <p:spPr>
          <a:xfrm>
            <a:off x="8715270" y="4280630"/>
            <a:ext cx="492293" cy="489769"/>
          </a:xfrm>
          <a:prstGeom prst="roundRect">
            <a:avLst/>
          </a:prstGeom>
          <a:noFill/>
          <a:ln w="28575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3200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97" name="圆角矩形 4"/>
          <p:cNvSpPr/>
          <p:nvPr/>
        </p:nvSpPr>
        <p:spPr>
          <a:xfrm>
            <a:off x="9647827" y="4280630"/>
            <a:ext cx="492293" cy="489769"/>
          </a:xfrm>
          <a:prstGeom prst="roundRect">
            <a:avLst/>
          </a:prstGeom>
          <a:noFill/>
          <a:ln w="28575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3200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98" name="圆角矩形标注 5"/>
          <p:cNvSpPr/>
          <p:nvPr/>
        </p:nvSpPr>
        <p:spPr bwMode="auto">
          <a:xfrm>
            <a:off x="1806615" y="544264"/>
            <a:ext cx="6320348" cy="654775"/>
          </a:xfrm>
          <a:prstGeom prst="wedgeRoundRectCallout">
            <a:avLst>
              <a:gd name="adj1" fmla="val -56773"/>
              <a:gd name="adj2" fmla="val 342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有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怎么读呢？自己试着读一读。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2" grpId="0" animBg="1"/>
      <p:bldP spid="1242" grpId="1" animBg="1"/>
      <p:bldP spid="1291" grpId="0" animBg="1"/>
      <p:bldP spid="1293" grpId="0" animBg="1"/>
      <p:bldP spid="1294" grpId="0" bldLvl="0" animBg="1"/>
      <p:bldP spid="1295" grpId="0" bldLvl="0" animBg="1"/>
      <p:bldP spid="1296" grpId="0" bldLvl="0" animBg="1"/>
      <p:bldP spid="1297" grpId="0" bldLvl="0" animBg="1"/>
      <p:bldP spid="129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650200" y="830919"/>
            <a:ext cx="4633619" cy="3303009"/>
            <a:chOff x="6626137" y="1782175"/>
            <a:chExt cx="4633619" cy="3303009"/>
          </a:xfrm>
        </p:grpSpPr>
        <p:grpSp>
          <p:nvGrpSpPr>
            <p:cNvPr id="4" name="组合 3"/>
            <p:cNvGrpSpPr/>
            <p:nvPr/>
          </p:nvGrpSpPr>
          <p:grpSpPr>
            <a:xfrm>
              <a:off x="6626137" y="1782175"/>
              <a:ext cx="4633619" cy="2699184"/>
              <a:chOff x="6433988" y="1988840"/>
              <a:chExt cx="4633619" cy="2699184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6433988" y="1988840"/>
                <a:ext cx="4633619" cy="2699184"/>
                <a:chOff x="595646" y="3068960"/>
                <a:chExt cx="3532489" cy="2057752"/>
              </a:xfrm>
            </p:grpSpPr>
            <p:sp>
              <p:nvSpPr>
                <p:cNvPr id="27" name="矩形 26"/>
                <p:cNvSpPr/>
                <p:nvPr/>
              </p:nvSpPr>
              <p:spPr>
                <a:xfrm>
                  <a:off x="3752298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3045664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2339031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1632398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925765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3422179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个位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2715545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十位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2008912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百位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1302279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千位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595646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万位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10400572" y="2507146"/>
                <a:ext cx="408056" cy="1691109"/>
                <a:chOff x="5891209" y="2233837"/>
                <a:chExt cx="408056" cy="1691109"/>
              </a:xfrm>
            </p:grpSpPr>
            <p:sp>
              <p:nvSpPr>
                <p:cNvPr id="18" name="矩形: 圆角 17"/>
                <p:cNvSpPr/>
                <p:nvPr/>
              </p:nvSpPr>
              <p:spPr>
                <a:xfrm>
                  <a:off x="5891209" y="3737045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矩形: 圆角 18"/>
                <p:cNvSpPr/>
                <p:nvPr/>
              </p:nvSpPr>
              <p:spPr>
                <a:xfrm>
                  <a:off x="5891209" y="3549144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: 圆角 19"/>
                <p:cNvSpPr/>
                <p:nvPr/>
              </p:nvSpPr>
              <p:spPr>
                <a:xfrm>
                  <a:off x="5891209" y="3361243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: 圆角 20"/>
                <p:cNvSpPr/>
                <p:nvPr/>
              </p:nvSpPr>
              <p:spPr>
                <a:xfrm>
                  <a:off x="5891209" y="3173342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矩形: 圆角 21"/>
                <p:cNvSpPr/>
                <p:nvPr/>
              </p:nvSpPr>
              <p:spPr>
                <a:xfrm>
                  <a:off x="5891209" y="2985441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矩形: 圆角 22"/>
                <p:cNvSpPr/>
                <p:nvPr/>
              </p:nvSpPr>
              <p:spPr>
                <a:xfrm>
                  <a:off x="5891209" y="2797540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: 圆角 23"/>
                <p:cNvSpPr/>
                <p:nvPr/>
              </p:nvSpPr>
              <p:spPr>
                <a:xfrm>
                  <a:off x="5891209" y="2609639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: 圆角 24"/>
                <p:cNvSpPr/>
                <p:nvPr/>
              </p:nvSpPr>
              <p:spPr>
                <a:xfrm>
                  <a:off x="5891209" y="2421738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: 圆角 25"/>
                <p:cNvSpPr/>
                <p:nvPr/>
              </p:nvSpPr>
              <p:spPr>
                <a:xfrm>
                  <a:off x="5891209" y="2233837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7617327" y="3070849"/>
                <a:ext cx="408056" cy="1127406"/>
                <a:chOff x="5891209" y="2797540"/>
                <a:chExt cx="408056" cy="1127406"/>
              </a:xfrm>
            </p:grpSpPr>
            <p:sp>
              <p:nvSpPr>
                <p:cNvPr id="12" name="矩形: 圆角 11"/>
                <p:cNvSpPr/>
                <p:nvPr/>
              </p:nvSpPr>
              <p:spPr>
                <a:xfrm>
                  <a:off x="5891209" y="3737045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矩形: 圆角 12"/>
                <p:cNvSpPr/>
                <p:nvPr/>
              </p:nvSpPr>
              <p:spPr>
                <a:xfrm>
                  <a:off x="5891209" y="3549144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: 圆角 13"/>
                <p:cNvSpPr/>
                <p:nvPr/>
              </p:nvSpPr>
              <p:spPr>
                <a:xfrm>
                  <a:off x="5891209" y="3361243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矩形: 圆角 14"/>
                <p:cNvSpPr/>
                <p:nvPr/>
              </p:nvSpPr>
              <p:spPr>
                <a:xfrm>
                  <a:off x="5891209" y="3173342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: 圆角 15"/>
                <p:cNvSpPr/>
                <p:nvPr/>
              </p:nvSpPr>
              <p:spPr>
                <a:xfrm>
                  <a:off x="5891209" y="2985441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: 圆角 16"/>
                <p:cNvSpPr/>
                <p:nvPr/>
              </p:nvSpPr>
              <p:spPr>
                <a:xfrm>
                  <a:off x="5891209" y="2797540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5" name="文本框 4"/>
            <p:cNvSpPr txBox="1"/>
            <p:nvPr/>
          </p:nvSpPr>
          <p:spPr>
            <a:xfrm>
              <a:off x="7771608" y="4438853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6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704165" y="4438853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631068" y="4438853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557081" y="4438853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9</a:t>
              </a:r>
              <a:endParaRPr lang="zh-CN" altLang="en-US" sz="3600" b="1" dirty="0">
                <a:latin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124393" y="836712"/>
            <a:ext cx="4633619" cy="3303009"/>
            <a:chOff x="1926879" y="1955570"/>
            <a:chExt cx="4633619" cy="3303009"/>
          </a:xfrm>
        </p:grpSpPr>
        <p:grpSp>
          <p:nvGrpSpPr>
            <p:cNvPr id="38" name="组合 37"/>
            <p:cNvGrpSpPr/>
            <p:nvPr/>
          </p:nvGrpSpPr>
          <p:grpSpPr>
            <a:xfrm>
              <a:off x="1926879" y="1955570"/>
              <a:ext cx="4633619" cy="2699184"/>
              <a:chOff x="1124393" y="1988840"/>
              <a:chExt cx="4633619" cy="2699184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1124393" y="1988840"/>
                <a:ext cx="4633619" cy="2699184"/>
                <a:chOff x="595646" y="3068960"/>
                <a:chExt cx="3532489" cy="2057752"/>
              </a:xfrm>
            </p:grpSpPr>
            <p:sp>
              <p:nvSpPr>
                <p:cNvPr id="56" name="矩形 55"/>
                <p:cNvSpPr/>
                <p:nvPr/>
              </p:nvSpPr>
              <p:spPr>
                <a:xfrm>
                  <a:off x="3752298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57" name="矩形 56"/>
                <p:cNvSpPr/>
                <p:nvPr/>
              </p:nvSpPr>
              <p:spPr>
                <a:xfrm>
                  <a:off x="3045664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58" name="矩形 57"/>
                <p:cNvSpPr/>
                <p:nvPr/>
              </p:nvSpPr>
              <p:spPr>
                <a:xfrm>
                  <a:off x="2339031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59" name="矩形 58"/>
                <p:cNvSpPr/>
                <p:nvPr/>
              </p:nvSpPr>
              <p:spPr>
                <a:xfrm>
                  <a:off x="1632398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60" name="矩形 59"/>
                <p:cNvSpPr/>
                <p:nvPr/>
              </p:nvSpPr>
              <p:spPr>
                <a:xfrm>
                  <a:off x="925765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/>
                </a:p>
              </p:txBody>
            </p:sp>
            <p:sp>
              <p:nvSpPr>
                <p:cNvPr id="61" name="矩形 60"/>
                <p:cNvSpPr/>
                <p:nvPr/>
              </p:nvSpPr>
              <p:spPr>
                <a:xfrm>
                  <a:off x="3422179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个位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2" name="矩形 61"/>
                <p:cNvSpPr/>
                <p:nvPr/>
              </p:nvSpPr>
              <p:spPr>
                <a:xfrm>
                  <a:off x="2715545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十位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矩形 62"/>
                <p:cNvSpPr/>
                <p:nvPr/>
              </p:nvSpPr>
              <p:spPr>
                <a:xfrm>
                  <a:off x="2008912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百位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" name="矩形 63"/>
                <p:cNvSpPr/>
                <p:nvPr/>
              </p:nvSpPr>
              <p:spPr>
                <a:xfrm>
                  <a:off x="1302279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千位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矩形 64"/>
                <p:cNvSpPr/>
                <p:nvPr/>
              </p:nvSpPr>
              <p:spPr>
                <a:xfrm>
                  <a:off x="595646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</a:rPr>
                    <a:t>万位</a:t>
                  </a:r>
                  <a:endParaRPr lang="zh-CN" altLang="en-US" sz="28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2310272" y="3822453"/>
                <a:ext cx="408056" cy="375802"/>
                <a:chOff x="4965070" y="3549144"/>
                <a:chExt cx="408056" cy="375802"/>
              </a:xfrm>
            </p:grpSpPr>
            <p:sp>
              <p:nvSpPr>
                <p:cNvPr id="54" name="矩形: 圆角 53"/>
                <p:cNvSpPr/>
                <p:nvPr/>
              </p:nvSpPr>
              <p:spPr>
                <a:xfrm>
                  <a:off x="4965070" y="3737045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矩形: 圆角 54"/>
                <p:cNvSpPr/>
                <p:nvPr/>
              </p:nvSpPr>
              <p:spPr>
                <a:xfrm>
                  <a:off x="4965070" y="3549144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4167390" y="2695047"/>
                <a:ext cx="408056" cy="1503208"/>
                <a:chOff x="5891209" y="2421738"/>
                <a:chExt cx="408056" cy="1503208"/>
              </a:xfrm>
            </p:grpSpPr>
            <p:sp>
              <p:nvSpPr>
                <p:cNvPr id="46" name="矩形: 圆角 45"/>
                <p:cNvSpPr/>
                <p:nvPr/>
              </p:nvSpPr>
              <p:spPr>
                <a:xfrm>
                  <a:off x="5891209" y="3737045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矩形: 圆角 46"/>
                <p:cNvSpPr/>
                <p:nvPr/>
              </p:nvSpPr>
              <p:spPr>
                <a:xfrm>
                  <a:off x="5891209" y="3549144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矩形: 圆角 47"/>
                <p:cNvSpPr/>
                <p:nvPr/>
              </p:nvSpPr>
              <p:spPr>
                <a:xfrm>
                  <a:off x="5891209" y="3361243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矩形: 圆角 48"/>
                <p:cNvSpPr/>
                <p:nvPr/>
              </p:nvSpPr>
              <p:spPr>
                <a:xfrm>
                  <a:off x="5891209" y="3173342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: 圆角 49"/>
                <p:cNvSpPr/>
                <p:nvPr/>
              </p:nvSpPr>
              <p:spPr>
                <a:xfrm>
                  <a:off x="5891209" y="2985441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: 圆角 50"/>
                <p:cNvSpPr/>
                <p:nvPr/>
              </p:nvSpPr>
              <p:spPr>
                <a:xfrm>
                  <a:off x="5891209" y="2797540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矩形: 圆角 51"/>
                <p:cNvSpPr/>
                <p:nvPr/>
              </p:nvSpPr>
              <p:spPr>
                <a:xfrm>
                  <a:off x="5891209" y="2609639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: 圆角 52"/>
                <p:cNvSpPr/>
                <p:nvPr/>
              </p:nvSpPr>
              <p:spPr>
                <a:xfrm>
                  <a:off x="5891209" y="2421738"/>
                  <a:ext cx="408056" cy="187901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39" name="文本框 38"/>
            <p:cNvSpPr txBox="1"/>
            <p:nvPr/>
          </p:nvSpPr>
          <p:spPr>
            <a:xfrm>
              <a:off x="3075411" y="4612248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2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002312" y="4612248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936042" y="4612248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8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864953" y="4612248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</p:grpSp>
      <p:sp>
        <p:nvSpPr>
          <p:cNvPr id="66" name="Rectangle 86"/>
          <p:cNvSpPr>
            <a:spLocks noChangeArrowheads="1"/>
          </p:cNvSpPr>
          <p:nvPr/>
        </p:nvSpPr>
        <p:spPr bwMode="auto">
          <a:xfrm>
            <a:off x="2337080" y="4148632"/>
            <a:ext cx="246513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3333CC"/>
                </a:solidFill>
                <a:latin typeface="+mj-ea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二千八十</a:t>
            </a:r>
            <a:endParaRPr lang="zh-CN" altLang="en-US" sz="3600" b="1" dirty="0">
              <a:solidFill>
                <a:srgbClr val="3333CC"/>
              </a:solidFill>
              <a:latin typeface="+mj-ea"/>
              <a:ea typeface="+mj-ea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67" name="Rectangle 86"/>
          <p:cNvSpPr>
            <a:spLocks noChangeArrowheads="1"/>
          </p:cNvSpPr>
          <p:nvPr/>
        </p:nvSpPr>
        <p:spPr bwMode="auto">
          <a:xfrm>
            <a:off x="6392361" y="4148632"/>
            <a:ext cx="246513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3333CC"/>
                </a:solidFill>
                <a:latin typeface="+mj-ea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六千九</a:t>
            </a:r>
            <a:endParaRPr lang="zh-CN" altLang="en-US" sz="3600" b="1" dirty="0">
              <a:solidFill>
                <a:srgbClr val="3333CC"/>
              </a:solidFill>
              <a:latin typeface="+mj-ea"/>
              <a:ea typeface="+mj-ea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68" name="Rectangle 86"/>
          <p:cNvSpPr>
            <a:spLocks noChangeArrowheads="1"/>
          </p:cNvSpPr>
          <p:nvPr/>
        </p:nvSpPr>
        <p:spPr bwMode="auto">
          <a:xfrm>
            <a:off x="8431724" y="4148632"/>
            <a:ext cx="2992362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3333CC"/>
                </a:solidFill>
                <a:latin typeface="+mj-ea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六千零零九</a:t>
            </a:r>
            <a:endParaRPr lang="zh-CN" altLang="en-US" sz="3600" b="1" dirty="0">
              <a:solidFill>
                <a:srgbClr val="3333CC"/>
              </a:solidFill>
              <a:latin typeface="+mj-ea"/>
              <a:ea typeface="+mj-ea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39" y="4040445"/>
            <a:ext cx="847039" cy="926725"/>
          </a:xfrm>
          <a:prstGeom prst="rect">
            <a:avLst/>
          </a:prstGeom>
        </p:spPr>
      </p:pic>
      <p:pic>
        <p:nvPicPr>
          <p:cNvPr id="104" name="图片 10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754" y="4043145"/>
            <a:ext cx="847039" cy="926725"/>
          </a:xfrm>
          <a:prstGeom prst="rect">
            <a:avLst/>
          </a:prstGeom>
        </p:spPr>
      </p:pic>
      <p:sp>
        <p:nvSpPr>
          <p:cNvPr id="105" name="文本框 104"/>
          <p:cNvSpPr txBox="1"/>
          <p:nvPr/>
        </p:nvSpPr>
        <p:spPr>
          <a:xfrm>
            <a:off x="1193471" y="4148632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latin typeface="+mj-ea"/>
                <a:ea typeface="+mj-ea"/>
              </a:rPr>
              <a:t>读作：</a:t>
            </a:r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二千零八十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6553033" y="4148632"/>
            <a:ext cx="40715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latin typeface="+mj-ea"/>
                <a:ea typeface="+mj-ea"/>
              </a:rPr>
              <a:t>读作：</a:t>
            </a:r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六千零九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12" name="矩形: 圆角 111"/>
          <p:cNvSpPr/>
          <p:nvPr/>
        </p:nvSpPr>
        <p:spPr>
          <a:xfrm>
            <a:off x="2299970" y="5113020"/>
            <a:ext cx="7531735" cy="1253490"/>
          </a:xfrm>
          <a:custGeom>
            <a:avLst/>
            <a:gdLst>
              <a:gd name="connsiteX0" fmla="*/ 0 w 8808298"/>
              <a:gd name="connsiteY0" fmla="*/ 159593 h 1253283"/>
              <a:gd name="connsiteX1" fmla="*/ 159593 w 8808298"/>
              <a:gd name="connsiteY1" fmla="*/ 0 h 1253283"/>
              <a:gd name="connsiteX2" fmla="*/ 727710 w 8808298"/>
              <a:gd name="connsiteY2" fmla="*/ 0 h 1253283"/>
              <a:gd name="connsiteX3" fmla="*/ 1380719 w 8808298"/>
              <a:gd name="connsiteY3" fmla="*/ 0 h 1253283"/>
              <a:gd name="connsiteX4" fmla="*/ 2033728 w 8808298"/>
              <a:gd name="connsiteY4" fmla="*/ 0 h 1253283"/>
              <a:gd name="connsiteX5" fmla="*/ 2516954 w 8808298"/>
              <a:gd name="connsiteY5" fmla="*/ 0 h 1253283"/>
              <a:gd name="connsiteX6" fmla="*/ 3085072 w 8808298"/>
              <a:gd name="connsiteY6" fmla="*/ 0 h 1253283"/>
              <a:gd name="connsiteX7" fmla="*/ 3568298 w 8808298"/>
              <a:gd name="connsiteY7" fmla="*/ 0 h 1253283"/>
              <a:gd name="connsiteX8" fmla="*/ 4306198 w 8808298"/>
              <a:gd name="connsiteY8" fmla="*/ 0 h 1253283"/>
              <a:gd name="connsiteX9" fmla="*/ 4959206 w 8808298"/>
              <a:gd name="connsiteY9" fmla="*/ 0 h 1253283"/>
              <a:gd name="connsiteX10" fmla="*/ 5612215 w 8808298"/>
              <a:gd name="connsiteY10" fmla="*/ 0 h 1253283"/>
              <a:gd name="connsiteX11" fmla="*/ 6010550 w 8808298"/>
              <a:gd name="connsiteY11" fmla="*/ 0 h 1253283"/>
              <a:gd name="connsiteX12" fmla="*/ 6493777 w 8808298"/>
              <a:gd name="connsiteY12" fmla="*/ 0 h 1253283"/>
              <a:gd name="connsiteX13" fmla="*/ 6977003 w 8808298"/>
              <a:gd name="connsiteY13" fmla="*/ 0 h 1253283"/>
              <a:gd name="connsiteX14" fmla="*/ 7630012 w 8808298"/>
              <a:gd name="connsiteY14" fmla="*/ 0 h 1253283"/>
              <a:gd name="connsiteX15" fmla="*/ 8648705 w 8808298"/>
              <a:gd name="connsiteY15" fmla="*/ 0 h 1253283"/>
              <a:gd name="connsiteX16" fmla="*/ 8808298 w 8808298"/>
              <a:gd name="connsiteY16" fmla="*/ 159593 h 1253283"/>
              <a:gd name="connsiteX17" fmla="*/ 8808298 w 8808298"/>
              <a:gd name="connsiteY17" fmla="*/ 635982 h 1253283"/>
              <a:gd name="connsiteX18" fmla="*/ 8808298 w 8808298"/>
              <a:gd name="connsiteY18" fmla="*/ 1093690 h 1253283"/>
              <a:gd name="connsiteX19" fmla="*/ 8648705 w 8808298"/>
              <a:gd name="connsiteY19" fmla="*/ 1253283 h 1253283"/>
              <a:gd name="connsiteX20" fmla="*/ 7825914 w 8808298"/>
              <a:gd name="connsiteY20" fmla="*/ 1253283 h 1253283"/>
              <a:gd name="connsiteX21" fmla="*/ 7257797 w 8808298"/>
              <a:gd name="connsiteY21" fmla="*/ 1253283 h 1253283"/>
              <a:gd name="connsiteX22" fmla="*/ 6859461 w 8808298"/>
              <a:gd name="connsiteY22" fmla="*/ 1253283 h 1253283"/>
              <a:gd name="connsiteX23" fmla="*/ 6376235 w 8808298"/>
              <a:gd name="connsiteY23" fmla="*/ 1253283 h 1253283"/>
              <a:gd name="connsiteX24" fmla="*/ 5977900 w 8808298"/>
              <a:gd name="connsiteY24" fmla="*/ 1253283 h 1253283"/>
              <a:gd name="connsiteX25" fmla="*/ 5494673 w 8808298"/>
              <a:gd name="connsiteY25" fmla="*/ 1253283 h 1253283"/>
              <a:gd name="connsiteX26" fmla="*/ 5096338 w 8808298"/>
              <a:gd name="connsiteY26" fmla="*/ 1253283 h 1253283"/>
              <a:gd name="connsiteX27" fmla="*/ 4613112 w 8808298"/>
              <a:gd name="connsiteY27" fmla="*/ 1253283 h 1253283"/>
              <a:gd name="connsiteX28" fmla="*/ 3875212 w 8808298"/>
              <a:gd name="connsiteY28" fmla="*/ 1253283 h 1253283"/>
              <a:gd name="connsiteX29" fmla="*/ 3476877 w 8808298"/>
              <a:gd name="connsiteY29" fmla="*/ 1253283 h 1253283"/>
              <a:gd name="connsiteX30" fmla="*/ 2738977 w 8808298"/>
              <a:gd name="connsiteY30" fmla="*/ 1253283 h 1253283"/>
              <a:gd name="connsiteX31" fmla="*/ 2001077 w 8808298"/>
              <a:gd name="connsiteY31" fmla="*/ 1253283 h 1253283"/>
              <a:gd name="connsiteX32" fmla="*/ 1348069 w 8808298"/>
              <a:gd name="connsiteY32" fmla="*/ 1253283 h 1253283"/>
              <a:gd name="connsiteX33" fmla="*/ 864842 w 8808298"/>
              <a:gd name="connsiteY33" fmla="*/ 1253283 h 1253283"/>
              <a:gd name="connsiteX34" fmla="*/ 159593 w 8808298"/>
              <a:gd name="connsiteY34" fmla="*/ 1253283 h 1253283"/>
              <a:gd name="connsiteX35" fmla="*/ 0 w 8808298"/>
              <a:gd name="connsiteY35" fmla="*/ 1093690 h 1253283"/>
              <a:gd name="connsiteX36" fmla="*/ 0 w 8808298"/>
              <a:gd name="connsiteY36" fmla="*/ 617301 h 1253283"/>
              <a:gd name="connsiteX37" fmla="*/ 0 w 8808298"/>
              <a:gd name="connsiteY37" fmla="*/ 159593 h 125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808298" h="1253283" fill="none" extrusionOk="0">
                <a:moveTo>
                  <a:pt x="0" y="159593"/>
                </a:moveTo>
                <a:cubicBezTo>
                  <a:pt x="-7244" y="71967"/>
                  <a:pt x="67032" y="8313"/>
                  <a:pt x="159593" y="0"/>
                </a:cubicBezTo>
                <a:cubicBezTo>
                  <a:pt x="356990" y="16078"/>
                  <a:pt x="598650" y="-11162"/>
                  <a:pt x="727710" y="0"/>
                </a:cubicBezTo>
                <a:cubicBezTo>
                  <a:pt x="856770" y="11162"/>
                  <a:pt x="1242601" y="-9339"/>
                  <a:pt x="1380719" y="0"/>
                </a:cubicBezTo>
                <a:cubicBezTo>
                  <a:pt x="1518837" y="9339"/>
                  <a:pt x="1759750" y="32367"/>
                  <a:pt x="2033728" y="0"/>
                </a:cubicBezTo>
                <a:cubicBezTo>
                  <a:pt x="2307706" y="-32367"/>
                  <a:pt x="2341316" y="21793"/>
                  <a:pt x="2516954" y="0"/>
                </a:cubicBezTo>
                <a:cubicBezTo>
                  <a:pt x="2692592" y="-21793"/>
                  <a:pt x="2801440" y="22126"/>
                  <a:pt x="3085072" y="0"/>
                </a:cubicBezTo>
                <a:cubicBezTo>
                  <a:pt x="3368704" y="-22126"/>
                  <a:pt x="3454744" y="19968"/>
                  <a:pt x="3568298" y="0"/>
                </a:cubicBezTo>
                <a:cubicBezTo>
                  <a:pt x="3681852" y="-19968"/>
                  <a:pt x="4024466" y="3784"/>
                  <a:pt x="4306198" y="0"/>
                </a:cubicBezTo>
                <a:cubicBezTo>
                  <a:pt x="4587930" y="-3784"/>
                  <a:pt x="4751081" y="30596"/>
                  <a:pt x="4959206" y="0"/>
                </a:cubicBezTo>
                <a:cubicBezTo>
                  <a:pt x="5167331" y="-30596"/>
                  <a:pt x="5471736" y="-16456"/>
                  <a:pt x="5612215" y="0"/>
                </a:cubicBezTo>
                <a:cubicBezTo>
                  <a:pt x="5752694" y="16456"/>
                  <a:pt x="5895477" y="-12313"/>
                  <a:pt x="6010550" y="0"/>
                </a:cubicBezTo>
                <a:cubicBezTo>
                  <a:pt x="6125624" y="12313"/>
                  <a:pt x="6295899" y="4018"/>
                  <a:pt x="6493777" y="0"/>
                </a:cubicBezTo>
                <a:cubicBezTo>
                  <a:pt x="6691655" y="-4018"/>
                  <a:pt x="6737027" y="3535"/>
                  <a:pt x="6977003" y="0"/>
                </a:cubicBezTo>
                <a:cubicBezTo>
                  <a:pt x="7216979" y="-3535"/>
                  <a:pt x="7466456" y="18325"/>
                  <a:pt x="7630012" y="0"/>
                </a:cubicBezTo>
                <a:cubicBezTo>
                  <a:pt x="7793568" y="-18325"/>
                  <a:pt x="8358712" y="29372"/>
                  <a:pt x="8648705" y="0"/>
                </a:cubicBezTo>
                <a:cubicBezTo>
                  <a:pt x="8730475" y="4952"/>
                  <a:pt x="8801076" y="88143"/>
                  <a:pt x="8808298" y="159593"/>
                </a:cubicBezTo>
                <a:cubicBezTo>
                  <a:pt x="8810860" y="314345"/>
                  <a:pt x="8808126" y="509797"/>
                  <a:pt x="8808298" y="635982"/>
                </a:cubicBezTo>
                <a:cubicBezTo>
                  <a:pt x="8808470" y="762167"/>
                  <a:pt x="8787566" y="943047"/>
                  <a:pt x="8808298" y="1093690"/>
                </a:cubicBezTo>
                <a:cubicBezTo>
                  <a:pt x="8820191" y="1174162"/>
                  <a:pt x="8740993" y="1247672"/>
                  <a:pt x="8648705" y="1253283"/>
                </a:cubicBezTo>
                <a:cubicBezTo>
                  <a:pt x="8370914" y="1227035"/>
                  <a:pt x="8043122" y="1237278"/>
                  <a:pt x="7825914" y="1253283"/>
                </a:cubicBezTo>
                <a:cubicBezTo>
                  <a:pt x="7608706" y="1269288"/>
                  <a:pt x="7521608" y="1249326"/>
                  <a:pt x="7257797" y="1253283"/>
                </a:cubicBezTo>
                <a:cubicBezTo>
                  <a:pt x="6993986" y="1257240"/>
                  <a:pt x="6972253" y="1266489"/>
                  <a:pt x="6859461" y="1253283"/>
                </a:cubicBezTo>
                <a:cubicBezTo>
                  <a:pt x="6746669" y="1240077"/>
                  <a:pt x="6548945" y="1257930"/>
                  <a:pt x="6376235" y="1253283"/>
                </a:cubicBezTo>
                <a:cubicBezTo>
                  <a:pt x="6203525" y="1248636"/>
                  <a:pt x="6107493" y="1256724"/>
                  <a:pt x="5977900" y="1253283"/>
                </a:cubicBezTo>
                <a:cubicBezTo>
                  <a:pt x="5848307" y="1249842"/>
                  <a:pt x="5680283" y="1251023"/>
                  <a:pt x="5494673" y="1253283"/>
                </a:cubicBezTo>
                <a:cubicBezTo>
                  <a:pt x="5309063" y="1255543"/>
                  <a:pt x="5281182" y="1248324"/>
                  <a:pt x="5096338" y="1253283"/>
                </a:cubicBezTo>
                <a:cubicBezTo>
                  <a:pt x="4911494" y="1258242"/>
                  <a:pt x="4845207" y="1277182"/>
                  <a:pt x="4613112" y="1253283"/>
                </a:cubicBezTo>
                <a:cubicBezTo>
                  <a:pt x="4381017" y="1229384"/>
                  <a:pt x="4085669" y="1254222"/>
                  <a:pt x="3875212" y="1253283"/>
                </a:cubicBezTo>
                <a:cubicBezTo>
                  <a:pt x="3664755" y="1252344"/>
                  <a:pt x="3572363" y="1258959"/>
                  <a:pt x="3476877" y="1253283"/>
                </a:cubicBezTo>
                <a:cubicBezTo>
                  <a:pt x="3381392" y="1247607"/>
                  <a:pt x="3064072" y="1256484"/>
                  <a:pt x="2738977" y="1253283"/>
                </a:cubicBezTo>
                <a:cubicBezTo>
                  <a:pt x="2413882" y="1250082"/>
                  <a:pt x="2313442" y="1243651"/>
                  <a:pt x="2001077" y="1253283"/>
                </a:cubicBezTo>
                <a:cubicBezTo>
                  <a:pt x="1688712" y="1262915"/>
                  <a:pt x="1580844" y="1257515"/>
                  <a:pt x="1348069" y="1253283"/>
                </a:cubicBezTo>
                <a:cubicBezTo>
                  <a:pt x="1115294" y="1249051"/>
                  <a:pt x="1068966" y="1231999"/>
                  <a:pt x="864842" y="1253283"/>
                </a:cubicBezTo>
                <a:cubicBezTo>
                  <a:pt x="660718" y="1274567"/>
                  <a:pt x="446248" y="1252230"/>
                  <a:pt x="159593" y="1253283"/>
                </a:cubicBezTo>
                <a:cubicBezTo>
                  <a:pt x="74888" y="1253474"/>
                  <a:pt x="1846" y="1185703"/>
                  <a:pt x="0" y="1093690"/>
                </a:cubicBezTo>
                <a:cubicBezTo>
                  <a:pt x="21634" y="900100"/>
                  <a:pt x="-11742" y="770204"/>
                  <a:pt x="0" y="617301"/>
                </a:cubicBezTo>
                <a:cubicBezTo>
                  <a:pt x="11742" y="464398"/>
                  <a:pt x="7438" y="353224"/>
                  <a:pt x="0" y="159593"/>
                </a:cubicBezTo>
                <a:close/>
              </a:path>
              <a:path w="8808298" h="1253283" stroke="0" extrusionOk="0">
                <a:moveTo>
                  <a:pt x="0" y="159593"/>
                </a:moveTo>
                <a:cubicBezTo>
                  <a:pt x="-1034" y="68819"/>
                  <a:pt x="75245" y="-4671"/>
                  <a:pt x="159593" y="0"/>
                </a:cubicBezTo>
                <a:cubicBezTo>
                  <a:pt x="473196" y="-33677"/>
                  <a:pt x="646943" y="-28331"/>
                  <a:pt x="982384" y="0"/>
                </a:cubicBezTo>
                <a:cubicBezTo>
                  <a:pt x="1317825" y="28331"/>
                  <a:pt x="1311824" y="14123"/>
                  <a:pt x="1465610" y="0"/>
                </a:cubicBezTo>
                <a:cubicBezTo>
                  <a:pt x="1619396" y="-14123"/>
                  <a:pt x="1718009" y="5132"/>
                  <a:pt x="1863945" y="0"/>
                </a:cubicBezTo>
                <a:cubicBezTo>
                  <a:pt x="2009882" y="-5132"/>
                  <a:pt x="2380000" y="-28367"/>
                  <a:pt x="2686736" y="0"/>
                </a:cubicBezTo>
                <a:cubicBezTo>
                  <a:pt x="2993472" y="28367"/>
                  <a:pt x="3107185" y="-21707"/>
                  <a:pt x="3424636" y="0"/>
                </a:cubicBezTo>
                <a:cubicBezTo>
                  <a:pt x="3742087" y="21707"/>
                  <a:pt x="3779983" y="477"/>
                  <a:pt x="3907862" y="0"/>
                </a:cubicBezTo>
                <a:cubicBezTo>
                  <a:pt x="4035741" y="-477"/>
                  <a:pt x="4380609" y="17277"/>
                  <a:pt x="4560871" y="0"/>
                </a:cubicBezTo>
                <a:cubicBezTo>
                  <a:pt x="4741133" y="-17277"/>
                  <a:pt x="5187502" y="31196"/>
                  <a:pt x="5383662" y="0"/>
                </a:cubicBezTo>
                <a:cubicBezTo>
                  <a:pt x="5579822" y="-31196"/>
                  <a:pt x="5608346" y="-9749"/>
                  <a:pt x="5781997" y="0"/>
                </a:cubicBezTo>
                <a:cubicBezTo>
                  <a:pt x="5955648" y="9749"/>
                  <a:pt x="6030578" y="-19503"/>
                  <a:pt x="6180332" y="0"/>
                </a:cubicBezTo>
                <a:cubicBezTo>
                  <a:pt x="6330087" y="19503"/>
                  <a:pt x="6658196" y="12832"/>
                  <a:pt x="6833341" y="0"/>
                </a:cubicBezTo>
                <a:cubicBezTo>
                  <a:pt x="7008486" y="-12832"/>
                  <a:pt x="7417508" y="7416"/>
                  <a:pt x="7571241" y="0"/>
                </a:cubicBezTo>
                <a:cubicBezTo>
                  <a:pt x="7724974" y="-7416"/>
                  <a:pt x="8149790" y="-20523"/>
                  <a:pt x="8648705" y="0"/>
                </a:cubicBezTo>
                <a:cubicBezTo>
                  <a:pt x="8732960" y="788"/>
                  <a:pt x="8806401" y="58139"/>
                  <a:pt x="8808298" y="159593"/>
                </a:cubicBezTo>
                <a:cubicBezTo>
                  <a:pt x="8811924" y="293185"/>
                  <a:pt x="8787187" y="496380"/>
                  <a:pt x="8808298" y="617301"/>
                </a:cubicBezTo>
                <a:cubicBezTo>
                  <a:pt x="8829409" y="738222"/>
                  <a:pt x="8790281" y="861210"/>
                  <a:pt x="8808298" y="1093690"/>
                </a:cubicBezTo>
                <a:cubicBezTo>
                  <a:pt x="8808635" y="1198193"/>
                  <a:pt x="8743119" y="1239808"/>
                  <a:pt x="8648705" y="1253283"/>
                </a:cubicBezTo>
                <a:cubicBezTo>
                  <a:pt x="8386147" y="1257285"/>
                  <a:pt x="8267587" y="1276563"/>
                  <a:pt x="7995696" y="1253283"/>
                </a:cubicBezTo>
                <a:cubicBezTo>
                  <a:pt x="7723805" y="1230003"/>
                  <a:pt x="7338049" y="1284307"/>
                  <a:pt x="7172906" y="1253283"/>
                </a:cubicBezTo>
                <a:cubicBezTo>
                  <a:pt x="7007763" y="1222260"/>
                  <a:pt x="6619548" y="1277832"/>
                  <a:pt x="6350115" y="1253283"/>
                </a:cubicBezTo>
                <a:cubicBezTo>
                  <a:pt x="6080682" y="1228734"/>
                  <a:pt x="6003179" y="1264347"/>
                  <a:pt x="5866888" y="1253283"/>
                </a:cubicBezTo>
                <a:cubicBezTo>
                  <a:pt x="5730597" y="1242219"/>
                  <a:pt x="5582193" y="1256866"/>
                  <a:pt x="5468553" y="1253283"/>
                </a:cubicBezTo>
                <a:cubicBezTo>
                  <a:pt x="5354914" y="1249700"/>
                  <a:pt x="5151700" y="1263349"/>
                  <a:pt x="4900436" y="1253283"/>
                </a:cubicBezTo>
                <a:cubicBezTo>
                  <a:pt x="4649172" y="1243217"/>
                  <a:pt x="4626980" y="1242614"/>
                  <a:pt x="4502100" y="1253283"/>
                </a:cubicBezTo>
                <a:cubicBezTo>
                  <a:pt x="4377220" y="1263952"/>
                  <a:pt x="3965265" y="1243224"/>
                  <a:pt x="3679309" y="1253283"/>
                </a:cubicBezTo>
                <a:cubicBezTo>
                  <a:pt x="3393353" y="1263342"/>
                  <a:pt x="3462893" y="1257912"/>
                  <a:pt x="3280974" y="1253283"/>
                </a:cubicBezTo>
                <a:cubicBezTo>
                  <a:pt x="3099055" y="1248654"/>
                  <a:pt x="2676387" y="1233121"/>
                  <a:pt x="2458183" y="1253283"/>
                </a:cubicBezTo>
                <a:cubicBezTo>
                  <a:pt x="2239979" y="1273445"/>
                  <a:pt x="2150734" y="1237018"/>
                  <a:pt x="2059848" y="1253283"/>
                </a:cubicBezTo>
                <a:cubicBezTo>
                  <a:pt x="1968962" y="1269548"/>
                  <a:pt x="1402795" y="1223286"/>
                  <a:pt x="1237057" y="1253283"/>
                </a:cubicBezTo>
                <a:cubicBezTo>
                  <a:pt x="1071319" y="1283280"/>
                  <a:pt x="513225" y="1261593"/>
                  <a:pt x="159593" y="1253283"/>
                </a:cubicBezTo>
                <a:cubicBezTo>
                  <a:pt x="86985" y="1247982"/>
                  <a:pt x="-1516" y="1177486"/>
                  <a:pt x="0" y="1093690"/>
                </a:cubicBezTo>
                <a:cubicBezTo>
                  <a:pt x="6680" y="982348"/>
                  <a:pt x="821" y="768542"/>
                  <a:pt x="0" y="607960"/>
                </a:cubicBezTo>
                <a:cubicBezTo>
                  <a:pt x="-821" y="447378"/>
                  <a:pt x="-18462" y="379833"/>
                  <a:pt x="0" y="15959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srgbClr val="3333CC"/>
                </a:solidFill>
                <a:ea typeface="黑体" panose="02010609060101010101" pitchFamily="49" charset="-122"/>
              </a:rPr>
              <a:t>中间有一个</a:t>
            </a:r>
            <a:r>
              <a:rPr lang="en-US" altLang="zh-CN" sz="3600" b="1" dirty="0">
                <a:solidFill>
                  <a:srgbClr val="3333CC"/>
                </a:solidFill>
                <a:ea typeface="黑体" panose="02010609060101010101" pitchFamily="49" charset="-122"/>
              </a:rPr>
              <a:t>0</a:t>
            </a:r>
            <a:r>
              <a:rPr lang="zh-CN" altLang="en-US" sz="3600" b="1" dirty="0">
                <a:solidFill>
                  <a:srgbClr val="3333CC"/>
                </a:solidFill>
                <a:ea typeface="黑体" panose="02010609060101010101" pitchFamily="49" charset="-122"/>
              </a:rPr>
              <a:t>或两个</a:t>
            </a:r>
            <a:r>
              <a:rPr lang="en-US" altLang="zh-CN" sz="3600" b="1" dirty="0">
                <a:solidFill>
                  <a:srgbClr val="3333CC"/>
                </a:solidFill>
                <a:ea typeface="黑体" panose="02010609060101010101" pitchFamily="49" charset="-122"/>
              </a:rPr>
              <a:t>0</a:t>
            </a:r>
            <a:r>
              <a:rPr lang="zh-CN" altLang="en-US" sz="3600" b="1" dirty="0">
                <a:solidFill>
                  <a:srgbClr val="3333CC"/>
                </a:solidFill>
                <a:ea typeface="黑体" panose="02010609060101010101" pitchFamily="49" charset="-122"/>
              </a:rPr>
              <a:t>，只读一个零；</a:t>
            </a:r>
            <a:endParaRPr lang="zh-CN" altLang="en-US" sz="3600" b="1" dirty="0">
              <a:solidFill>
                <a:srgbClr val="3333CC"/>
              </a:solidFill>
              <a:ea typeface="黑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srgbClr val="3333CC"/>
                </a:solidFill>
                <a:ea typeface="黑体" panose="02010609060101010101" pitchFamily="49" charset="-122"/>
              </a:rPr>
              <a:t>末尾不管有几个</a:t>
            </a:r>
            <a:r>
              <a:rPr lang="en-US" altLang="zh-CN" sz="3600" b="1" dirty="0">
                <a:solidFill>
                  <a:srgbClr val="3333CC"/>
                </a:solidFill>
                <a:ea typeface="黑体" panose="02010609060101010101" pitchFamily="49" charset="-122"/>
              </a:rPr>
              <a:t>0</a:t>
            </a:r>
            <a:r>
              <a:rPr lang="zh-CN" altLang="en-US" sz="3600" b="1" dirty="0">
                <a:solidFill>
                  <a:srgbClr val="3333CC"/>
                </a:solidFill>
                <a:ea typeface="黑体" panose="02010609060101010101" pitchFamily="49" charset="-122"/>
              </a:rPr>
              <a:t>，都不读。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6" grpId="1"/>
      <p:bldP spid="67" grpId="0"/>
      <p:bldP spid="67" grpId="1"/>
      <p:bldP spid="68" grpId="0"/>
      <p:bldP spid="68" grpId="1"/>
      <p:bldP spid="105" grpId="0"/>
      <p:bldP spid="111" grpId="0"/>
      <p:bldP spid="11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/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0"/>
            <a:ext cx="8697721" cy="668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435" y="3649980"/>
            <a:ext cx="2758440" cy="29648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15415" y="981075"/>
            <a:ext cx="447357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29B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万以内的</a:t>
            </a:r>
            <a:r>
              <a:rPr lang="zh-CN" altLang="en-US" sz="3600" b="1" dirty="0">
                <a:solidFill>
                  <a:srgbClr val="F29B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数的读法：</a:t>
            </a:r>
            <a:endParaRPr lang="zh-CN" altLang="en-US" sz="3600" b="1" dirty="0">
              <a:solidFill>
                <a:srgbClr val="F29B3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36675" y="1634550"/>
            <a:ext cx="684911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1.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读数时，从高位读起，按照数位顺序读；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36607" y="2840415"/>
            <a:ext cx="7128792" cy="1309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2.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千位上是几就读几千，百位上是几就读几百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……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36675" y="4156770"/>
            <a:ext cx="7968615" cy="700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3.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中间有一个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0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或两个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0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，只读一个零；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36675" y="4864160"/>
            <a:ext cx="6530975" cy="700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4.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末尾不管有几个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0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，都不读。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71464" y="1085509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读一读，再说一说下面各数分别是由几个千、几个百、几个十和几个一组成的。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3669" y="115701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7591232" y="1982148"/>
            <a:ext cx="34923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631504" y="257647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7438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1631504" y="3315583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3604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631504" y="405469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4900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1631504" y="479380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5002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631504" y="553291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1050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3100075" y="2576474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读作：七千四百三十八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3100075" y="3315583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读作：三千六百零四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3100075" y="4054692"/>
            <a:ext cx="378161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读作：四千九百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3100075" y="4793801"/>
            <a:ext cx="439248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读作：五千零二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3100075" y="5532911"/>
            <a:ext cx="439248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读作：一千零五十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2" grpId="0"/>
      <p:bldP spid="93" grpId="0"/>
      <p:bldP spid="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53669" y="124959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71464" y="119675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读出下面各数。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4286469" y="1422915"/>
            <a:ext cx="34923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21" name="表格 10"/>
          <p:cNvGraphicFramePr>
            <a:graphicFrameLocks noGrp="1"/>
          </p:cNvGraphicFramePr>
          <p:nvPr/>
        </p:nvGraphicFramePr>
        <p:xfrm>
          <a:off x="601470" y="2116438"/>
          <a:ext cx="10989061" cy="154724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78106"/>
                <a:gridCol w="1862191"/>
                <a:gridCol w="1862191"/>
                <a:gridCol w="1862191"/>
                <a:gridCol w="1862191"/>
                <a:gridCol w="1862191"/>
              </a:tblGrid>
              <a:tr h="773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名称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东岳泰山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南岳衡山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西岳华山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北岳恒山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中岳嵩山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3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海拔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米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1533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1300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2155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2016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1492</a:t>
                      </a:r>
                      <a:endParaRPr lang="zh-CN" altLang="en-US" sz="32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5" marB="45725" anchor="ctr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1079320" y="3934797"/>
            <a:ext cx="367715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b="1" dirty="0"/>
              <a:t>一千五百三十三</a:t>
            </a:r>
            <a:endParaRPr lang="zh-CN" altLang="en-US" b="1" dirty="0"/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4815570" y="3934797"/>
            <a:ext cx="25909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b="1" dirty="0"/>
              <a:t>一千三百</a:t>
            </a:r>
            <a:endParaRPr lang="zh-CN" altLang="en-US" b="1" dirty="0"/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7465612" y="3934797"/>
            <a:ext cx="388697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b="1" dirty="0"/>
              <a:t>二千一百五十五</a:t>
            </a:r>
            <a:endParaRPr lang="zh-CN" altLang="en-US" b="1" dirty="0"/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1991544" y="4870901"/>
            <a:ext cx="367715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b="1" dirty="0"/>
              <a:t>二千零一十六</a:t>
            </a:r>
            <a:endParaRPr lang="zh-CN" altLang="en-US" b="1" dirty="0"/>
          </a:p>
        </p:txBody>
      </p:sp>
      <p:sp>
        <p:nvSpPr>
          <p:cNvPr id="54" name="文本框 53"/>
          <p:cNvSpPr txBox="1">
            <a:spLocks noChangeArrowheads="1"/>
          </p:cNvSpPr>
          <p:nvPr/>
        </p:nvSpPr>
        <p:spPr bwMode="auto">
          <a:xfrm>
            <a:off x="6114967" y="4870900"/>
            <a:ext cx="374411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b="1" dirty="0"/>
              <a:t>一千四百九十二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88955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83671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读出下面各数。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295800" y="107293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62566" y="1612074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）国家雪车雪橇中心（又称“雪游龙”）赛道全长</a:t>
            </a:r>
            <a:r>
              <a:rPr lang="en-US" altLang="zh-CN" dirty="0"/>
              <a:t>1975</a:t>
            </a:r>
            <a:r>
              <a:rPr lang="zh-CN" altLang="en-US" dirty="0"/>
              <a:t>米。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15229"/>
            <a:ext cx="5328592" cy="29973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845025" y="3052234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读作：一千九百七十五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898650" y="2870200"/>
            <a:ext cx="10693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8550" y="715527"/>
            <a:ext cx="5925522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）柯氏喙（</a:t>
            </a:r>
            <a:r>
              <a:rPr lang="en-US" altLang="zh-CN" dirty="0" err="1"/>
              <a:t>huì</a:t>
            </a:r>
            <a:r>
              <a:rPr lang="zh-CN" altLang="en-US" dirty="0"/>
              <a:t>）鲸是哺乳动物中的潜水冠军，最大潜水深度为</a:t>
            </a:r>
            <a:r>
              <a:rPr lang="en-US" altLang="zh-CN" dirty="0"/>
              <a:t>2992</a:t>
            </a:r>
            <a:r>
              <a:rPr lang="zh-CN" altLang="en-US" dirty="0"/>
              <a:t>米。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692695"/>
            <a:ext cx="4588025" cy="2939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993487" y="2847371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读作：二千九百九十二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18550" y="3778606"/>
            <a:ext cx="1053403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）截至</a:t>
            </a:r>
            <a:r>
              <a:rPr lang="en-US" altLang="zh-CN" dirty="0"/>
              <a:t>2022</a:t>
            </a:r>
            <a:r>
              <a:rPr lang="zh-CN" altLang="en-US" dirty="0"/>
              <a:t>年，我国有鱼类</a:t>
            </a:r>
            <a:r>
              <a:rPr lang="en-US" altLang="zh-CN" dirty="0"/>
              <a:t>4969</a:t>
            </a:r>
            <a:r>
              <a:rPr lang="zh-CN" altLang="en-US" dirty="0"/>
              <a:t>种，其中</a:t>
            </a:r>
            <a:r>
              <a:rPr lang="en-US" altLang="zh-CN" dirty="0"/>
              <a:t>954</a:t>
            </a:r>
            <a:r>
              <a:rPr lang="zh-CN" altLang="en-US" dirty="0"/>
              <a:t>种内陆鱼类是我国特有的。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993486" y="5302949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读作：四千九百六十九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00056" y="5302949"/>
            <a:ext cx="45880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读作：九百五十四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060065" y="2667000"/>
            <a:ext cx="10693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012940" y="4385945"/>
            <a:ext cx="10693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777730" y="4385945"/>
            <a:ext cx="7924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464" y="1424348"/>
            <a:ext cx="1026686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*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按要求用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组成不同的四位数。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3669" y="147719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71270" y="2315210"/>
            <a:ext cx="10750550" cy="755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）一个零都不读的四位数：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_______________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71464" y="3361244"/>
            <a:ext cx="10266867" cy="1363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）只读一个零的四位数：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_________________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_______________________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423592" y="3008524"/>
            <a:ext cx="29523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824192" y="232791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5900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20336" y="232791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9500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423592" y="4028600"/>
            <a:ext cx="24376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7464152" y="339167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5009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976320" y="339167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9005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67508" y="4053707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5090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99656" y="4053707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9050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/>
      <p:bldP spid="19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2848" y="1044025"/>
            <a:ext cx="8261464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通过这节课的学习，你有什么收获？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30883" y="4219384"/>
            <a:ext cx="9865096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effectLst/>
                <a:latin typeface="+mn-lt"/>
                <a:ea typeface="+mn-ea"/>
              </a:rPr>
              <a:t>1.</a:t>
            </a:r>
            <a:r>
              <a:rPr lang="zh-CN" altLang="en-US" sz="3200" b="1" dirty="0">
                <a:effectLst/>
                <a:latin typeface="+mn-lt"/>
                <a:ea typeface="+mn-ea"/>
              </a:rPr>
              <a:t>读数时，从高位读起，按照数位顺序读；</a:t>
            </a:r>
            <a:endParaRPr lang="en-US" altLang="zh-CN" sz="3200" b="1" dirty="0">
              <a:effectLst/>
              <a:latin typeface="+mn-lt"/>
              <a:ea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+mn-ea"/>
              </a:rPr>
              <a:t>2.</a:t>
            </a:r>
            <a:r>
              <a:rPr lang="zh-CN" altLang="en-US" sz="3200" b="1" dirty="0">
                <a:latin typeface="+mn-lt"/>
                <a:ea typeface="+mn-ea"/>
              </a:rPr>
              <a:t>千位上是几就读几千，百位上是几就读几百</a:t>
            </a:r>
            <a:r>
              <a:rPr lang="en-US" altLang="zh-CN" sz="3200" b="1" dirty="0">
                <a:latin typeface="+mn-ea"/>
                <a:ea typeface="+mn-ea"/>
              </a:rPr>
              <a:t>……</a:t>
            </a:r>
            <a:endParaRPr lang="en-US" altLang="zh-CN" sz="3200" b="1" dirty="0">
              <a:latin typeface="+mn-ea"/>
              <a:ea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+mn-ea"/>
              </a:rPr>
              <a:t>3.</a:t>
            </a:r>
            <a:r>
              <a:rPr lang="zh-CN" altLang="en-US" sz="3200" b="1" dirty="0">
                <a:latin typeface="+mn-lt"/>
                <a:ea typeface="+mn-ea"/>
              </a:rPr>
              <a:t>中间有一个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或两个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，只读一个零；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+mn-ea"/>
              </a:rPr>
              <a:t>4.</a:t>
            </a:r>
            <a:r>
              <a:rPr lang="zh-CN" altLang="en-US" sz="3200" b="1" dirty="0">
                <a:latin typeface="+mn-lt"/>
                <a:ea typeface="+mn-ea"/>
              </a:rPr>
              <a:t>末尾不管有几个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，都不读。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pic>
        <p:nvPicPr>
          <p:cNvPr id="123" name="图片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6217" y="1707992"/>
            <a:ext cx="8519566" cy="2432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1242</Words>
  <Application>WPS 演示</Application>
  <PresentationFormat>宽屏</PresentationFormat>
  <Paragraphs>365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Calibri</vt:lpstr>
      <vt:lpstr>Times New Roman</vt:lpstr>
      <vt:lpstr>Arial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79</cp:revision>
  <dcterms:created xsi:type="dcterms:W3CDTF">2015-08-27T07:30:00Z</dcterms:created>
  <dcterms:modified xsi:type="dcterms:W3CDTF">2025-12-16T03:38:02Z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