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63" r:id="rId3"/>
    <p:sldId id="368" r:id="rId5"/>
    <p:sldId id="264" r:id="rId6"/>
    <p:sldId id="387" r:id="rId7"/>
    <p:sldId id="370" r:id="rId8"/>
    <p:sldId id="386" r:id="rId9"/>
    <p:sldId id="344" r:id="rId10"/>
    <p:sldId id="375" r:id="rId11"/>
    <p:sldId id="388" r:id="rId12"/>
    <p:sldId id="372" r:id="rId13"/>
    <p:sldId id="374" r:id="rId14"/>
    <p:sldId id="384" r:id="rId15"/>
    <p:sldId id="391" r:id="rId16"/>
    <p:sldId id="390" r:id="rId17"/>
    <p:sldId id="376" r:id="rId18"/>
    <p:sldId id="377" r:id="rId1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37FB7"/>
    <a:srgbClr val="3333CC"/>
    <a:srgbClr val="F00C08"/>
    <a:srgbClr val="3399FF"/>
    <a:srgbClr val="E3692E"/>
    <a:srgbClr val="F29B35"/>
    <a:srgbClr val="E2682E"/>
    <a:srgbClr val="EC7830"/>
    <a:srgbClr val="C9542E"/>
    <a:srgbClr val="813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6391" autoAdjust="0"/>
  </p:normalViewPr>
  <p:slideViewPr>
    <p:cSldViewPr>
      <p:cViewPr varScale="1">
        <p:scale>
          <a:sx n="82" d="100"/>
          <a:sy n="82" d="100"/>
        </p:scale>
        <p:origin x="600" y="-1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361474" y="3212976"/>
            <a:ext cx="946905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en-US" altLang="zh-CN" sz="6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10000 </a:t>
            </a:r>
            <a:r>
              <a:rPr lang="zh-CN" altLang="en-US" sz="6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以内数的大小比较</a:t>
            </a:r>
            <a:endParaRPr lang="zh-CN" altLang="en-US" sz="6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90689" y="1150278"/>
            <a:ext cx="7177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比一比，说一说你是怎样想的。</a:t>
            </a:r>
            <a:endParaRPr lang="zh-CN" altLang="en-US" sz="3600" b="1" dirty="0"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80146" y="2588697"/>
            <a:ext cx="3720623" cy="3720623"/>
            <a:chOff x="983432" y="1938884"/>
            <a:chExt cx="3720623" cy="372062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432" y="1938884"/>
              <a:ext cx="3720623" cy="3720623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1703512" y="4221088"/>
              <a:ext cx="2579034" cy="922020"/>
              <a:chOff x="1703512" y="4221088"/>
              <a:chExt cx="2579034" cy="92202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1703512" y="4221088"/>
                <a:ext cx="1238337" cy="922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en-US" altLang="zh-CN" sz="5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3171148" y="4221088"/>
                <a:ext cx="1111398" cy="922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US" altLang="zh-CN" sz="5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4235689" y="1611943"/>
            <a:ext cx="3720623" cy="3720623"/>
            <a:chOff x="983432" y="1938884"/>
            <a:chExt cx="3720623" cy="372062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432" y="1938884"/>
              <a:ext cx="3720623" cy="3720623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1733724" y="4221088"/>
              <a:ext cx="2798948" cy="922020"/>
              <a:chOff x="1733724" y="4221088"/>
              <a:chExt cx="2798948" cy="922020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1733724" y="4221088"/>
                <a:ext cx="1296144" cy="922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67</a:t>
                </a:r>
                <a:endParaRPr lang="en-US" altLang="zh-CN" sz="5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3044297" y="4221088"/>
                <a:ext cx="1488375" cy="922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61</a:t>
                </a:r>
                <a:endParaRPr lang="en-US" altLang="zh-CN" sz="5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7591231" y="2088416"/>
            <a:ext cx="3720623" cy="3720623"/>
            <a:chOff x="983432" y="1938884"/>
            <a:chExt cx="3720623" cy="372062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432" y="1938884"/>
              <a:ext cx="3720623" cy="3720623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1733724" y="4221088"/>
              <a:ext cx="2798948" cy="922020"/>
              <a:chOff x="1733724" y="4221088"/>
              <a:chExt cx="2798948" cy="922020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733724" y="4221088"/>
                <a:ext cx="1296144" cy="922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84</a:t>
                </a:r>
                <a:endParaRPr lang="en-US" altLang="zh-CN" sz="5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044297" y="4221088"/>
                <a:ext cx="1488375" cy="9220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lang="en-US" altLang="zh-CN" sz="5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20388" y="1336164"/>
            <a:ext cx="10816071" cy="643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spc="-150" dirty="0">
                <a:solidFill>
                  <a:srgbClr val="231F20"/>
                </a:solidFill>
                <a:effectLst/>
                <a:latin typeface="+mn-ea"/>
                <a:ea typeface="+mn-ea"/>
              </a:rPr>
              <a:t>某市在今年的“绿色家园”行动中种下了一些树苗。</a:t>
            </a:r>
            <a:endParaRPr lang="zh-CN" altLang="en-US" sz="3600" b="1" spc="-150" dirty="0">
              <a:solidFill>
                <a:srgbClr val="231F20"/>
              </a:solidFill>
              <a:effectLst/>
              <a:latin typeface="+mn-ea"/>
              <a:ea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67407" y="1250589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571742" y="2363422"/>
          <a:ext cx="9048515" cy="1224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9703"/>
                <a:gridCol w="1809703"/>
                <a:gridCol w="1809703"/>
                <a:gridCol w="1809703"/>
                <a:gridCol w="1809703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种类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柳树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杨树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松树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杉树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棵数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1215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2757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1614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843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477666" y="3970857"/>
            <a:ext cx="9145016" cy="6439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任选两种比一比：哪种树的棵数多？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71742" y="692696"/>
          <a:ext cx="9048515" cy="1224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9703"/>
                <a:gridCol w="1809703"/>
                <a:gridCol w="1809703"/>
                <a:gridCol w="1809703"/>
                <a:gridCol w="1809703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种类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柳树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杨树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松树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杉树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棵数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1215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2757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1614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843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67408" y="2132856"/>
            <a:ext cx="914501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-15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spc="0" dirty="0"/>
              <a:t>（</a:t>
            </a:r>
            <a:r>
              <a:rPr lang="en-US" altLang="zh-CN" spc="0" dirty="0"/>
              <a:t>1</a:t>
            </a:r>
            <a:r>
              <a:rPr lang="zh-CN" altLang="en-US" spc="0" dirty="0"/>
              <a:t>）杉树和柳树比：</a:t>
            </a:r>
            <a:r>
              <a:rPr lang="en-US" altLang="zh-CN" spc="0" dirty="0">
                <a:latin typeface="+mn-lt"/>
              </a:rPr>
              <a:t>843</a:t>
            </a:r>
            <a:r>
              <a:rPr lang="en-US" altLang="zh-CN" spc="0" dirty="0"/>
              <a:t>   </a:t>
            </a:r>
            <a:r>
              <a:rPr lang="en-US" altLang="zh-CN" spc="0" dirty="0">
                <a:latin typeface="+mn-lt"/>
              </a:rPr>
              <a:t>1215</a:t>
            </a:r>
            <a:endParaRPr lang="zh-CN" altLang="en-US" spc="0" dirty="0">
              <a:latin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951984" y="2180084"/>
            <a:ext cx="574189" cy="57418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68350" y="4600575"/>
            <a:ext cx="10695305" cy="645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33CC"/>
                </a:solidFill>
                <a:latin typeface="+mj-ea"/>
                <a:ea typeface="+mj-ea"/>
              </a:rPr>
              <a:t>位数不同的两个数进行大小比较，位数多的数大。</a:t>
            </a:r>
            <a:endParaRPr lang="zh-CN" altLang="en-US" sz="36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11" name="箭头: 下 10"/>
          <p:cNvSpPr/>
          <p:nvPr/>
        </p:nvSpPr>
        <p:spPr>
          <a:xfrm>
            <a:off x="5412194" y="2770668"/>
            <a:ext cx="216024" cy="6463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56389" y="3439313"/>
            <a:ext cx="140243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三位数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箭头: 下 12"/>
          <p:cNvSpPr/>
          <p:nvPr/>
        </p:nvSpPr>
        <p:spPr>
          <a:xfrm>
            <a:off x="6961093" y="2770668"/>
            <a:ext cx="216024" cy="6463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405288" y="3439313"/>
            <a:ext cx="140243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四位数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01103" y="2146447"/>
            <a:ext cx="7589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&lt;</a:t>
            </a:r>
            <a:endParaRPr lang="zh-CN" altLang="en-US" sz="3600" dirty="0">
              <a:solidFill>
                <a:srgbClr val="F00C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1" grpId="0" animBg="1"/>
      <p:bldP spid="12" grpId="0"/>
      <p:bldP spid="13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71742" y="692696"/>
          <a:ext cx="9048515" cy="1224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9703"/>
                <a:gridCol w="1809703"/>
                <a:gridCol w="1809703"/>
                <a:gridCol w="1809703"/>
                <a:gridCol w="1809703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种类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柳树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杨树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松树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杉树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棵数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1215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2757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1614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843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67408" y="2132856"/>
            <a:ext cx="914501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-15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spc="0" dirty="0"/>
              <a:t>（</a:t>
            </a:r>
            <a:r>
              <a:rPr lang="en-US" altLang="zh-CN" spc="0" dirty="0"/>
              <a:t>2</a:t>
            </a:r>
            <a:r>
              <a:rPr lang="zh-CN" altLang="en-US" spc="0" dirty="0"/>
              <a:t>）杨树和松树比：</a:t>
            </a:r>
            <a:r>
              <a:rPr lang="en-US" altLang="zh-CN" spc="0" dirty="0">
                <a:latin typeface="+mn-lt"/>
              </a:rPr>
              <a:t>2757</a:t>
            </a:r>
            <a:r>
              <a:rPr lang="en-US" altLang="zh-CN" spc="0" dirty="0"/>
              <a:t>   </a:t>
            </a:r>
            <a:r>
              <a:rPr lang="en-US" altLang="zh-CN" spc="0" dirty="0">
                <a:latin typeface="+mn-lt"/>
              </a:rPr>
              <a:t>1614</a:t>
            </a:r>
            <a:endParaRPr lang="zh-CN" altLang="en-US" spc="0" dirty="0">
              <a:latin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202298" y="2180083"/>
            <a:ext cx="574189" cy="57418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127511" y="2132856"/>
            <a:ext cx="576064" cy="6742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732672" y="2132856"/>
            <a:ext cx="576064" cy="6742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301864" y="2146447"/>
            <a:ext cx="7589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&gt;</a:t>
            </a:r>
            <a:endParaRPr lang="zh-CN" altLang="en-US" sz="3600" dirty="0">
              <a:solidFill>
                <a:srgbClr val="F00C08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69016" y="3837379"/>
            <a:ext cx="9253966" cy="1198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+mj-ea"/>
                <a:ea typeface="+mj-ea"/>
              </a:rPr>
              <a:t>    位数相同，最高位不同的两个数，最高位上的数大的那个数大。</a:t>
            </a:r>
            <a:endParaRPr lang="zh-CN" altLang="en-US" sz="36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71742" y="692696"/>
          <a:ext cx="9048515" cy="1224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9703"/>
                <a:gridCol w="1809703"/>
                <a:gridCol w="1809703"/>
                <a:gridCol w="1809703"/>
                <a:gridCol w="1809703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种类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柳树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杨树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松树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杉树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棵数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1215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2757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1614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843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67408" y="2132856"/>
            <a:ext cx="914501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-15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spc="0" dirty="0"/>
              <a:t>（</a:t>
            </a:r>
            <a:r>
              <a:rPr lang="en-US" altLang="zh-CN" spc="0" dirty="0"/>
              <a:t>3</a:t>
            </a:r>
            <a:r>
              <a:rPr lang="zh-CN" altLang="en-US" spc="0" dirty="0"/>
              <a:t>）松树和柳树比：</a:t>
            </a:r>
            <a:r>
              <a:rPr lang="en-US" altLang="zh-CN" spc="0" dirty="0">
                <a:latin typeface="+mn-lt"/>
              </a:rPr>
              <a:t>1614</a:t>
            </a:r>
            <a:r>
              <a:rPr lang="en-US" altLang="zh-CN" spc="0" dirty="0"/>
              <a:t>   </a:t>
            </a:r>
            <a:r>
              <a:rPr lang="en-US" altLang="zh-CN" spc="0" dirty="0">
                <a:latin typeface="+mn-lt"/>
              </a:rPr>
              <a:t>1215</a:t>
            </a:r>
            <a:endParaRPr lang="zh-CN" altLang="en-US" spc="0" dirty="0">
              <a:latin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202298" y="2180083"/>
            <a:ext cx="574189" cy="57418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69016" y="3760675"/>
            <a:ext cx="9253966" cy="17532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+mj-ea"/>
                <a:ea typeface="+mj-ea"/>
              </a:rPr>
              <a:t>    位数相同，最高位上的数相等，就比较下一个数位上的数</a:t>
            </a:r>
            <a:r>
              <a:rPr lang="en-US" altLang="zh-CN" sz="3600" b="1" dirty="0">
                <a:solidFill>
                  <a:srgbClr val="3333CC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......</a:t>
            </a:r>
            <a:r>
              <a:rPr lang="zh-CN" altLang="en-US" sz="3600" b="1" dirty="0">
                <a:solidFill>
                  <a:srgbClr val="3333CC"/>
                </a:solidFill>
                <a:latin typeface="+mj-ea"/>
                <a:ea typeface="+mj-ea"/>
              </a:rPr>
              <a:t>以此类推，直到比较出数的大小。</a:t>
            </a:r>
            <a:endParaRPr lang="zh-CN" altLang="en-US" sz="36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27511" y="2132856"/>
            <a:ext cx="576064" cy="6742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32672" y="2132856"/>
            <a:ext cx="576064" cy="6742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58776" y="2132856"/>
            <a:ext cx="576064" cy="6742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963937" y="2132856"/>
            <a:ext cx="576064" cy="6742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 spc="0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95648" y="2136608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&gt;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0"/>
            <a:ext cx="8697721" cy="668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2996952"/>
            <a:ext cx="3299461" cy="35458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15480" y="1122876"/>
            <a:ext cx="4032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29B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比较大小的方法：</a:t>
            </a:r>
            <a:endParaRPr lang="zh-CN" altLang="en-US" sz="4400" b="1" dirty="0">
              <a:solidFill>
                <a:srgbClr val="F29B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66062" y="1914964"/>
            <a:ext cx="7100412" cy="3674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    比较两个数的大小，如果位数不同，位数多的数大。如果位数相同，从最高位比起，最高位上的数大的那个数就大；最高位上的数相等，就比较下一数位上的数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……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直到比出数的大小。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71742" y="692696"/>
          <a:ext cx="9048515" cy="1224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9703"/>
                <a:gridCol w="1809703"/>
                <a:gridCol w="1809703"/>
                <a:gridCol w="1809703"/>
                <a:gridCol w="1809703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种类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柳树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杨树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松树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杉树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棵数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1215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2757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1614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843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圆角矩形标注 5"/>
          <p:cNvSpPr/>
          <p:nvPr/>
        </p:nvSpPr>
        <p:spPr bwMode="auto">
          <a:xfrm>
            <a:off x="2607798" y="2132856"/>
            <a:ext cx="6976402" cy="1261675"/>
          </a:xfrm>
          <a:prstGeom prst="wedgeRoundRectCallout">
            <a:avLst>
              <a:gd name="adj1" fmla="val -56492"/>
              <a:gd name="adj2" fmla="val 1415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你能把这四种树的棵数，按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从小到大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的顺序排一排吗？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4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2132856"/>
            <a:ext cx="1426648" cy="152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351584" y="4276846"/>
            <a:ext cx="266429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843&lt;1215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75920" y="4276846"/>
            <a:ext cx="266429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1614&gt;1215</a:t>
            </a:r>
            <a:endParaRPr lang="zh-CN" altLang="en-US" sz="8000" b="1" dirty="0">
              <a:latin typeface="+mn-lt"/>
              <a:ea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18" y="4276846"/>
            <a:ext cx="1415122" cy="20039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845889" y="3481118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方法一：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67708" y="5159161"/>
            <a:ext cx="1548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effectLst/>
                <a:latin typeface="+mn-lt"/>
                <a:ea typeface="+mn-ea"/>
              </a:rPr>
              <a:t>843</a:t>
            </a:r>
            <a:endParaRPr lang="zh-CN" altLang="en-US" sz="80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92548" y="5159160"/>
            <a:ext cx="1800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&lt; 1215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5735960" y="5159159"/>
            <a:ext cx="1767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&lt; 1614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8400256" y="4276846"/>
            <a:ext cx="266429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2757&gt;1614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148108" y="5159159"/>
            <a:ext cx="1767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&lt; 2757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10" grpId="0"/>
      <p:bldP spid="12" grpId="0"/>
      <p:bldP spid="14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71742" y="692696"/>
          <a:ext cx="9048515" cy="1224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9703"/>
                <a:gridCol w="1809703"/>
                <a:gridCol w="1809703"/>
                <a:gridCol w="1809703"/>
                <a:gridCol w="1809703"/>
              </a:tblGrid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种类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柳树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杨树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松树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杉树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棵数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1215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2757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1614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843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845889" y="2060848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方法二：</a:t>
            </a:r>
            <a:endParaRPr lang="zh-CN" altLang="en-US" sz="3600" b="1" dirty="0">
              <a:latin typeface="+mj-ea"/>
              <a:ea typeface="+mj-ea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6" y="4408603"/>
            <a:ext cx="1797450" cy="187220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47827" y="2132856"/>
            <a:ext cx="1548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effectLst/>
                <a:latin typeface="+mn-lt"/>
                <a:ea typeface="+mn-ea"/>
              </a:rPr>
              <a:t>1215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47827" y="2856498"/>
            <a:ext cx="1548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effectLst/>
                <a:latin typeface="+mn-lt"/>
                <a:ea typeface="+mn-ea"/>
              </a:rPr>
              <a:t>2757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47827" y="3580140"/>
            <a:ext cx="1548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effectLst/>
                <a:latin typeface="+mn-lt"/>
                <a:ea typeface="+mn-ea"/>
              </a:rPr>
              <a:t>1614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47827" y="4303782"/>
            <a:ext cx="1548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effectLst/>
                <a:latin typeface="+mn-lt"/>
                <a:ea typeface="+mn-ea"/>
              </a:rPr>
              <a:t>843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287688" y="4365337"/>
            <a:ext cx="140243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三位数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84032" y="4365338"/>
            <a:ext cx="900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34280" y="2214624"/>
            <a:ext cx="312420" cy="19521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84032" y="2887275"/>
            <a:ext cx="900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④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67708" y="5159161"/>
            <a:ext cx="1548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effectLst/>
                <a:latin typeface="+mn-lt"/>
                <a:ea typeface="+mn-ea"/>
              </a:rPr>
              <a:t>843</a:t>
            </a:r>
            <a:endParaRPr lang="zh-CN" altLang="en-US" sz="80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92548" y="5159160"/>
            <a:ext cx="1800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&lt; 1215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5735960" y="5159159"/>
            <a:ext cx="1767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&lt; 1614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148108" y="5159159"/>
            <a:ext cx="1767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&lt; 2757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273260" y="2229696"/>
            <a:ext cx="298726" cy="4417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73260" y="3696359"/>
            <a:ext cx="298701" cy="4389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84032" y="2158186"/>
            <a:ext cx="900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84032" y="3616364"/>
            <a:ext cx="900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3" grpId="1" animBg="1"/>
      <p:bldP spid="14" grpId="0"/>
      <p:bldP spid="15" grpId="0"/>
      <p:bldP spid="16" grpId="0"/>
      <p:bldP spid="17" grpId="0"/>
      <p:bldP spid="18" grpId="0"/>
      <p:bldP spid="20" grpId="0" animBg="1"/>
      <p:bldP spid="21" grpId="0" animBg="1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1464" y="113082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按照从小到大的顺序排列下面各数。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3669" y="118367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8473716" y="1371390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47583" y="2002306"/>
            <a:ext cx="71677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）941     893     1001     914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47583" y="4005064"/>
            <a:ext cx="77437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）3005     3050     3500     3049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207568" y="1094691"/>
            <a:ext cx="1944216" cy="818635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976320" y="1801406"/>
            <a:ext cx="18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941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76320" y="2389039"/>
            <a:ext cx="18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893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976320" y="2976672"/>
            <a:ext cx="18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914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976320" y="3564305"/>
            <a:ext cx="18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1001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7772500" y="3595082"/>
            <a:ext cx="1402432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四位数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984432" y="3564305"/>
            <a:ext cx="900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④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029699" y="1888420"/>
            <a:ext cx="251461" cy="16320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984432" y="2405710"/>
            <a:ext cx="900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231354" y="1883715"/>
            <a:ext cx="298726" cy="4417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31379" y="3049561"/>
            <a:ext cx="298701" cy="4389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984432" y="1801405"/>
            <a:ext cx="900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984432" y="2983579"/>
            <a:ext cx="900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195870" y="2922023"/>
            <a:ext cx="49082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893&lt;914&lt;941&lt;1001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195870" y="5061377"/>
            <a:ext cx="59194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3005&lt;3049&lt;3050&lt;3500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 animBg="1"/>
      <p:bldP spid="25" grpId="1" animBg="1"/>
      <p:bldP spid="26" grpId="0"/>
      <p:bldP spid="26" grpId="1"/>
      <p:bldP spid="27" grpId="0" animBg="1"/>
      <p:bldP spid="27" grpId="1" animBg="1"/>
      <p:bldP spid="28" grpId="0" animBg="1"/>
      <p:bldP spid="28" grpId="1" animBg="1"/>
      <p:bldP spid="2" grpId="0"/>
      <p:bldP spid="2" grpId="1"/>
      <p:bldP spid="7" grpId="0"/>
      <p:bldP spid="7" grpId="1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53669" y="153763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71464" y="148478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      里填上“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&gt;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”或“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&lt;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849433" y="1507509"/>
            <a:ext cx="648072" cy="64807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911424" y="2556555"/>
            <a:ext cx="3312368" cy="648072"/>
            <a:chOff x="911424" y="2205815"/>
            <a:chExt cx="3312368" cy="648072"/>
          </a:xfrm>
        </p:grpSpPr>
        <p:sp>
          <p:nvSpPr>
            <p:cNvPr id="7" name="文本框 6"/>
            <p:cNvSpPr txBox="1"/>
            <p:nvPr/>
          </p:nvSpPr>
          <p:spPr>
            <a:xfrm>
              <a:off x="911424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949</a:t>
              </a:r>
              <a:endParaRPr lang="zh-CN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567608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959</a:t>
              </a:r>
              <a:endParaRPr lang="zh-CN" altLang="en-US" dirty="0"/>
            </a:p>
          </p:txBody>
        </p:sp>
        <p:sp>
          <p:nvSpPr>
            <p:cNvPr id="10" name="椭圆 9"/>
            <p:cNvSpPr/>
            <p:nvPr/>
          </p:nvSpPr>
          <p:spPr>
            <a:xfrm>
              <a:off x="2243572" y="2205815"/>
              <a:ext cx="648072" cy="64807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56318" y="2556555"/>
            <a:ext cx="3557884" cy="648072"/>
            <a:chOff x="4748714" y="2205815"/>
            <a:chExt cx="3557884" cy="648072"/>
          </a:xfrm>
        </p:grpSpPr>
        <p:sp>
          <p:nvSpPr>
            <p:cNvPr id="11" name="文本框 10"/>
            <p:cNvSpPr txBox="1"/>
            <p:nvPr/>
          </p:nvSpPr>
          <p:spPr>
            <a:xfrm>
              <a:off x="4748714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8999</a:t>
              </a:r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650414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9000</a:t>
              </a:r>
              <a:endParaRPr lang="zh-CN" altLang="en-US" dirty="0"/>
            </a:p>
          </p:txBody>
        </p:sp>
        <p:sp>
          <p:nvSpPr>
            <p:cNvPr id="13" name="椭圆 12"/>
            <p:cNvSpPr/>
            <p:nvPr/>
          </p:nvSpPr>
          <p:spPr>
            <a:xfrm>
              <a:off x="6203620" y="2205815"/>
              <a:ext cx="648072" cy="64807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046728" y="2556555"/>
            <a:ext cx="3557884" cy="648072"/>
            <a:chOff x="8046728" y="2205815"/>
            <a:chExt cx="3557884" cy="648072"/>
          </a:xfrm>
        </p:grpSpPr>
        <p:sp>
          <p:nvSpPr>
            <p:cNvPr id="14" name="文本框 13"/>
            <p:cNvSpPr txBox="1"/>
            <p:nvPr/>
          </p:nvSpPr>
          <p:spPr>
            <a:xfrm>
              <a:off x="8046728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3002</a:t>
              </a:r>
              <a:endParaRPr lang="zh-CN" altLang="en-US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948428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3200</a:t>
              </a:r>
              <a:endParaRPr lang="zh-CN" altLang="en-US" dirty="0"/>
            </a:p>
          </p:txBody>
        </p:sp>
        <p:sp>
          <p:nvSpPr>
            <p:cNvPr id="16" name="椭圆 15"/>
            <p:cNvSpPr/>
            <p:nvPr/>
          </p:nvSpPr>
          <p:spPr>
            <a:xfrm>
              <a:off x="9501634" y="2205815"/>
              <a:ext cx="648072" cy="64807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24059" y="3833540"/>
            <a:ext cx="3557884" cy="648072"/>
            <a:chOff x="4748714" y="2205815"/>
            <a:chExt cx="3557884" cy="648072"/>
          </a:xfrm>
        </p:grpSpPr>
        <p:sp>
          <p:nvSpPr>
            <p:cNvPr id="21" name="文本框 20"/>
            <p:cNvSpPr txBox="1"/>
            <p:nvPr/>
          </p:nvSpPr>
          <p:spPr>
            <a:xfrm>
              <a:off x="4748714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5873</a:t>
              </a:r>
              <a:endParaRPr lang="zh-CN" alt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650414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5738</a:t>
              </a:r>
              <a:endParaRPr lang="zh-CN" altLang="en-US" dirty="0"/>
            </a:p>
          </p:txBody>
        </p:sp>
        <p:sp>
          <p:nvSpPr>
            <p:cNvPr id="23" name="椭圆 22"/>
            <p:cNvSpPr/>
            <p:nvPr/>
          </p:nvSpPr>
          <p:spPr>
            <a:xfrm>
              <a:off x="6203620" y="2205815"/>
              <a:ext cx="648072" cy="64807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56318" y="3833540"/>
            <a:ext cx="3557884" cy="648072"/>
            <a:chOff x="4748714" y="2205815"/>
            <a:chExt cx="3557884" cy="648072"/>
          </a:xfrm>
        </p:grpSpPr>
        <p:sp>
          <p:nvSpPr>
            <p:cNvPr id="25" name="文本框 24"/>
            <p:cNvSpPr txBox="1"/>
            <p:nvPr/>
          </p:nvSpPr>
          <p:spPr>
            <a:xfrm>
              <a:off x="4748714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3950</a:t>
              </a:r>
              <a:endParaRPr lang="zh-CN" altLang="en-US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650414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3509</a:t>
              </a:r>
              <a:endParaRPr lang="zh-CN" altLang="en-US" dirty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6203620" y="2205815"/>
              <a:ext cx="648072" cy="64807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46728" y="3833540"/>
            <a:ext cx="3557884" cy="648072"/>
            <a:chOff x="4748714" y="2205815"/>
            <a:chExt cx="3557884" cy="648072"/>
          </a:xfrm>
        </p:grpSpPr>
        <p:sp>
          <p:nvSpPr>
            <p:cNvPr id="29" name="文本框 28"/>
            <p:cNvSpPr txBox="1"/>
            <p:nvPr/>
          </p:nvSpPr>
          <p:spPr>
            <a:xfrm>
              <a:off x="4748714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2641</a:t>
              </a:r>
              <a:endParaRPr lang="zh-CN" alt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650414" y="2206686"/>
              <a:ext cx="16561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00000"/>
                </a:lnSpc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ctr"/>
              <a:r>
                <a:rPr lang="en-US" altLang="zh-CN" dirty="0"/>
                <a:t>2643</a:t>
              </a:r>
              <a:endParaRPr lang="zh-CN" altLang="en-US" dirty="0"/>
            </a:p>
          </p:txBody>
        </p:sp>
        <p:sp>
          <p:nvSpPr>
            <p:cNvPr id="31" name="椭圆 30"/>
            <p:cNvSpPr/>
            <p:nvPr/>
          </p:nvSpPr>
          <p:spPr>
            <a:xfrm>
              <a:off x="6203620" y="2205815"/>
              <a:ext cx="648072" cy="64807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218498" y="2544434"/>
            <a:ext cx="74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  <a:endParaRPr lang="zh-CN" altLang="en-US" sz="3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795789" y="2544434"/>
            <a:ext cx="74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  <a:endParaRPr lang="zh-CN" altLang="en-US" sz="3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451485" y="2544434"/>
            <a:ext cx="74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  <a:endParaRPr lang="zh-CN" altLang="en-US" sz="3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311192" y="3832670"/>
            <a:ext cx="74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  <a:endParaRPr lang="zh-CN" altLang="en-US" sz="3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843451" y="3832670"/>
            <a:ext cx="74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  <a:endParaRPr lang="zh-CN" altLang="en-US" sz="3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451485" y="3832670"/>
            <a:ext cx="74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  <a:endParaRPr lang="zh-CN" altLang="en-US" sz="36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88955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836712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某市举办“人形机器人大赛”，下面是其中三个比赛项目的现场观看人数。（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■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遮住了一个数字）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055440" y="2372942"/>
          <a:ext cx="10081119" cy="20543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60373"/>
                <a:gridCol w="3360373"/>
                <a:gridCol w="3360373"/>
              </a:tblGrid>
              <a:tr h="5410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赛跑：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51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■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人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拳击：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49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■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人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足球：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523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■人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475219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8077" y="2995884"/>
            <a:ext cx="1345211" cy="138891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862" y="3006810"/>
            <a:ext cx="1221374" cy="13670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708" y="3050517"/>
            <a:ext cx="1311215" cy="12796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55440" y="4617355"/>
            <a:ext cx="1039001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）现场观看人数最多的是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比赛，最少的是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比赛。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40519" y="4675245"/>
            <a:ext cx="1642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足球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37587" y="5321576"/>
            <a:ext cx="1642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拳击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88955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836712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某市举办“人形机器人大赛”，下面是其中三个比赛项目的现场观看人数。（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■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遮住了一个数字）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55440" y="2372942"/>
          <a:ext cx="10081119" cy="20543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60373"/>
                <a:gridCol w="3360373"/>
                <a:gridCol w="3360373"/>
              </a:tblGrid>
              <a:tr h="5410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赛跑：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51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■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人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拳击：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49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■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人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足球：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523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■人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475219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8077" y="2995884"/>
            <a:ext cx="1345211" cy="138891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862" y="3006810"/>
            <a:ext cx="1221374" cy="13670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708" y="3050517"/>
            <a:ext cx="1311215" cy="12796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55440" y="4617355"/>
            <a:ext cx="1039001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）看赛跑的最多有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人，看足球的最少有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86668" y="4675245"/>
            <a:ext cx="1642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5196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68249" y="5345737"/>
            <a:ext cx="1642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5230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007768" y="5321576"/>
            <a:ext cx="115212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9975100" y="5321576"/>
            <a:ext cx="115212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124959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119675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里可以填哪些数？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5735960" y="143731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15480" y="1219477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271464" y="3499546"/>
            <a:ext cx="360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999&lt;6000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91444" y="3498675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271464" y="2280075"/>
            <a:ext cx="360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2317&gt;2       17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55640" y="2279204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879976" y="2280075"/>
            <a:ext cx="5658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里可以填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      )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。</a:t>
            </a:r>
            <a:endParaRPr lang="zh-CN" altLang="en-US" sz="3600" b="1" dirty="0">
              <a:solidFill>
                <a:prstClr val="black"/>
              </a:solidFill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31904" y="2279204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879976" y="3498675"/>
            <a:ext cx="5658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里可以填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      )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。</a:t>
            </a:r>
            <a:endParaRPr lang="zh-CN" altLang="en-US" sz="3600" b="1" dirty="0">
              <a:solidFill>
                <a:prstClr val="black"/>
              </a:solidFill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31904" y="3497804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183711" y="2291426"/>
            <a:ext cx="2196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0, 1, 2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83711" y="3498675"/>
            <a:ext cx="2545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1, 2, 3, 4, 5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/>
          <p:cNvSpPr/>
          <p:nvPr/>
        </p:nvSpPr>
        <p:spPr>
          <a:xfrm>
            <a:off x="683649" y="2086970"/>
            <a:ext cx="10729192" cy="3672408"/>
          </a:xfrm>
          <a:prstGeom prst="roundRect">
            <a:avLst>
              <a:gd name="adj" fmla="val 12347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2848" y="1196752"/>
            <a:ext cx="826146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通过这节课的学习，你有什么收获？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1399" y="2304926"/>
            <a:ext cx="5109091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b="1" dirty="0">
                <a:solidFill>
                  <a:srgbClr val="FF0000"/>
                </a:solidFill>
              </a:rPr>
              <a:t>万以内数的大小比较方法：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1399" y="3018888"/>
            <a:ext cx="10313692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b="1" dirty="0">
                <a:solidFill>
                  <a:schemeClr val="tx1"/>
                </a:solidFill>
                <a:latin typeface="+mn-lt"/>
              </a:rPr>
              <a:t>1.</a:t>
            </a:r>
            <a:r>
              <a:rPr lang="zh-CN" altLang="en-US" b="1" dirty="0">
                <a:solidFill>
                  <a:schemeClr val="tx1"/>
                </a:solidFill>
                <a:latin typeface="+mn-lt"/>
              </a:rPr>
              <a:t>位数不同，位数多的数大；</a:t>
            </a:r>
            <a:endParaRPr lang="zh-CN" altLang="en-US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91399" y="3732850"/>
            <a:ext cx="10313692" cy="18630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chemeClr val="tx1"/>
                </a:solidFill>
                <a:latin typeface="+mn-lt"/>
              </a:rPr>
              <a:t>2.</a:t>
            </a:r>
            <a:r>
              <a:rPr lang="zh-CN" altLang="en-US" b="1" dirty="0">
                <a:solidFill>
                  <a:schemeClr val="tx1"/>
                </a:solidFill>
                <a:latin typeface="+mn-lt"/>
              </a:rPr>
              <a:t>位数相同，从最高位比起，最高位上的数大的那个数就大；最高位上的数相等，就比较下一数位上的数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……</a:t>
            </a:r>
            <a:r>
              <a:rPr lang="zh-CN" altLang="en-US" b="1" dirty="0">
                <a:solidFill>
                  <a:schemeClr val="tx1"/>
                </a:solidFill>
                <a:latin typeface="+mn-lt"/>
              </a:rPr>
              <a:t>直到比出数的大小。</a:t>
            </a:r>
            <a:endParaRPr lang="zh-CN" altLang="en-US" b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1357</Words>
  <Application>WPS 演示</Application>
  <PresentationFormat>宽屏</PresentationFormat>
  <Paragraphs>376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Times New Roman</vt:lpstr>
      <vt:lpstr>Arial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104</cp:revision>
  <dcterms:created xsi:type="dcterms:W3CDTF">2015-08-27T07:30:00Z</dcterms:created>
  <dcterms:modified xsi:type="dcterms:W3CDTF">2025-12-16T05:32:05Z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