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handoutMasterIdLst>
    <p:handoutMasterId r:id="rId23"/>
  </p:handoutMasterIdLst>
  <p:sldIdLst>
    <p:sldId id="263" r:id="rId3"/>
    <p:sldId id="368" r:id="rId5"/>
    <p:sldId id="264" r:id="rId6"/>
    <p:sldId id="387" r:id="rId7"/>
    <p:sldId id="386" r:id="rId8"/>
    <p:sldId id="344" r:id="rId9"/>
    <p:sldId id="375" r:id="rId10"/>
    <p:sldId id="388" r:id="rId11"/>
    <p:sldId id="370" r:id="rId12"/>
    <p:sldId id="372" r:id="rId13"/>
    <p:sldId id="374" r:id="rId14"/>
    <p:sldId id="392" r:id="rId15"/>
    <p:sldId id="384" r:id="rId16"/>
    <p:sldId id="391" r:id="rId17"/>
    <p:sldId id="390" r:id="rId18"/>
    <p:sldId id="376" r:id="rId19"/>
    <p:sldId id="377" r:id="rId20"/>
  </p:sldIdLst>
  <p:sldSz cx="12192000" cy="6858000"/>
  <p:notesSz cx="6858000" cy="9144000"/>
  <p:defaultTextStyle>
    <a:defPPr>
      <a:defRPr lang="zh-CN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1pPr>
    <a:lvl2pPr marL="609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2pPr>
    <a:lvl3pPr marL="1219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3pPr>
    <a:lvl4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4pPr>
    <a:lvl5pPr marL="2438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5pPr>
    <a:lvl6pPr marL="3048000" algn="l" defTabSz="1219200" rtl="0" eaLnBrk="1" latinLnBrk="0" hangingPunct="1"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6pPr>
    <a:lvl7pPr marL="3657600" algn="l" defTabSz="1219200" rtl="0" eaLnBrk="1" latinLnBrk="0" hangingPunct="1"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7pPr>
    <a:lvl8pPr marL="4267200" algn="l" defTabSz="1219200" rtl="0" eaLnBrk="1" latinLnBrk="0" hangingPunct="1"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8pPr>
    <a:lvl9pPr marL="4876800" algn="l" defTabSz="1219200" rtl="0" eaLnBrk="1" latinLnBrk="0" hangingPunct="1"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3333CC"/>
    <a:srgbClr val="F00C08"/>
    <a:srgbClr val="037FB7"/>
    <a:srgbClr val="3399FF"/>
    <a:srgbClr val="E3692E"/>
    <a:srgbClr val="F29B35"/>
    <a:srgbClr val="E2682E"/>
    <a:srgbClr val="EC7830"/>
    <a:srgbClr val="C9542E"/>
    <a:srgbClr val="81391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607" autoAdjust="0"/>
    <p:restoredTop sz="96391" autoAdjust="0"/>
  </p:normalViewPr>
  <p:slideViewPr>
    <p:cSldViewPr>
      <p:cViewPr varScale="1">
        <p:scale>
          <a:sx n="82" d="100"/>
          <a:sy n="82" d="100"/>
        </p:scale>
        <p:origin x="600" y="158"/>
      </p:cViewPr>
      <p:guideLst>
        <p:guide orient="horz" pos="2176"/>
        <p:guide orient="horz" pos="951"/>
        <p:guide orient="horz" pos="3960"/>
        <p:guide pos="211"/>
        <p:guide pos="4709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6" Type="http://schemas.openxmlformats.org/officeDocument/2006/relationships/tableStyles" Target="tableStyles.xml"/><Relationship Id="rId25" Type="http://schemas.openxmlformats.org/officeDocument/2006/relationships/viewProps" Target="viewProps.xml"/><Relationship Id="rId24" Type="http://schemas.openxmlformats.org/officeDocument/2006/relationships/presProps" Target="presProps.xml"/><Relationship Id="rId23" Type="http://schemas.openxmlformats.org/officeDocument/2006/relationships/handoutMaster" Target="handoutMasters/handoutMaster1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0" hangingPunct="0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0" hangingPunct="0">
              <a:defRPr sz="1200"/>
            </a:lvl1pPr>
          </a:lstStyle>
          <a:p>
            <a:pPr>
              <a:defRPr/>
            </a:pPr>
            <a:fld id="{2F0A4EBF-4035-4209-9D48-2CC843AEFB8F}" type="datetimeFigureOut">
              <a:rPr lang="zh-CN" altLang="en-US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0" hangingPunct="0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>
            <a:lvl1pPr algn="r">
              <a:defRPr sz="1200" smtClean="0"/>
            </a:lvl1pPr>
          </a:lstStyle>
          <a:p>
            <a:pPr>
              <a:defRPr/>
            </a:pPr>
            <a:fld id="{0AAF7BCC-D6D3-4748-BCBC-7004F99D5B70}" type="slidenum">
              <a:rPr lang="zh-CN" altLang="en-US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fld id="{236C8733-8C9B-4C0C-9B5B-24940581C8E6}" type="datetimeFigureOut">
              <a:rPr lang="zh-CN" altLang="en-US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/>
              <a:t>编辑母版文本样式</a:t>
            </a:r>
            <a:endParaRPr lang="zh-CN" altLang="en-US" noProof="0"/>
          </a:p>
          <a:p>
            <a:pPr lvl="1"/>
            <a:r>
              <a:rPr lang="zh-CN" altLang="en-US" noProof="0"/>
              <a:t>第二级</a:t>
            </a:r>
            <a:endParaRPr lang="zh-CN" altLang="en-US" noProof="0"/>
          </a:p>
          <a:p>
            <a:pPr lvl="2"/>
            <a:r>
              <a:rPr lang="zh-CN" altLang="en-US" noProof="0"/>
              <a:t>第三级</a:t>
            </a:r>
            <a:endParaRPr lang="zh-CN" altLang="en-US" noProof="0"/>
          </a:p>
          <a:p>
            <a:pPr lvl="3"/>
            <a:r>
              <a:rPr lang="zh-CN" altLang="en-US" noProof="0"/>
              <a:t>第四级</a:t>
            </a:r>
            <a:endParaRPr lang="zh-CN" altLang="en-US" noProof="0"/>
          </a:p>
          <a:p>
            <a:pPr lvl="4"/>
            <a:r>
              <a:rPr lang="zh-CN" altLang="en-US" noProof="0"/>
              <a:t>第五级</a:t>
            </a:r>
            <a:endParaRPr lang="zh-CN" altLang="en-US" noProof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>
            <a:lvl1pPr algn="r" eaLnBrk="1" hangingPunct="1">
              <a:defRPr sz="1200" smtClean="0"/>
            </a:lvl1pPr>
          </a:lstStyle>
          <a:p>
            <a:pPr>
              <a:defRPr/>
            </a:pPr>
            <a:fld id="{CD35FB4A-6E19-4F88-B39F-5061E54895AB}" type="slidenum">
              <a:rPr lang="zh-CN" altLang="en-US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1pPr>
    <a:lvl2pPr marL="609600"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2pPr>
    <a:lvl3pPr marL="1219200"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3pPr>
    <a:lvl4pPr marL="1828800"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4pPr>
    <a:lvl5pPr marL="2438400"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5pPr>
    <a:lvl6pPr marL="3048000" algn="l" defTabSz="121920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6pPr>
    <a:lvl7pPr marL="3657600" algn="l" defTabSz="121920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7pPr>
    <a:lvl8pPr marL="4267200" algn="l" defTabSz="121920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8pPr>
    <a:lvl9pPr marL="4876800" algn="l" defTabSz="121920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幻灯片图像占位符 1"/>
          <p:cNvSpPr>
            <a:spLocks noGrp="1" noRot="1" noChangeAspect="1" noChangeArrowheads="1" noTextEdit="1"/>
          </p:cNvSpPr>
          <p:nvPr>
            <p:ph type="sldImg" idx="4294967295"/>
          </p:nvPr>
        </p:nvSpPr>
        <p:spPr bwMode="auto">
          <a:ln>
            <a:solidFill>
              <a:srgbClr val="000000"/>
            </a:solidFill>
            <a:miter lim="800000"/>
          </a:ln>
        </p:spPr>
      </p:sp>
      <p:sp>
        <p:nvSpPr>
          <p:cNvPr id="9219" name="备注占位符 2"/>
          <p:cNvSpPr>
            <a:spLocks noGrp="1" noChangeArrowheads="1"/>
          </p:cNvSpPr>
          <p:nvPr>
            <p:ph type="body" idx="429496729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9220" name="灯片编号占位符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fld id="{E782B2BA-9D42-4B66-BDC3-26BC85D6776E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4" Type="http://schemas.openxmlformats.org/officeDocument/2006/relationships/image" Target="../media/image6.png"/><Relationship Id="rId3" Type="http://schemas.openxmlformats.org/officeDocument/2006/relationships/image" Target="../media/image1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 userDrawn="1"/>
        </p:nvSpPr>
        <p:spPr>
          <a:xfrm>
            <a:off x="0" y="-4233"/>
            <a:ext cx="12192000" cy="6858000"/>
          </a:xfrm>
          <a:prstGeom prst="rect">
            <a:avLst/>
          </a:prstGeom>
          <a:solidFill>
            <a:srgbClr val="22C0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pic>
        <p:nvPicPr>
          <p:cNvPr id="4" name="图片 4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419336" y="4234"/>
            <a:ext cx="1701712" cy="9609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图片 4"/>
          <p:cNvPicPr>
            <a:picLocks noChangeAspect="1"/>
          </p:cNvPicPr>
          <p:nvPr userDrawn="1"/>
        </p:nvPicPr>
        <p:blipFill>
          <a:blip r:embed="rId3">
            <a:biLevel thresh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6231" y="209550"/>
            <a:ext cx="11545973" cy="621030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71240" y="2729132"/>
            <a:ext cx="3220760" cy="4128868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2473543"/>
            <a:ext cx="3074796" cy="358726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4233"/>
            <a:ext cx="12192000" cy="6858000"/>
          </a:xfrm>
          <a:prstGeom prst="rect">
            <a:avLst/>
          </a:prstGeom>
          <a:solidFill>
            <a:srgbClr val="22C0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pic>
        <p:nvPicPr>
          <p:cNvPr id="15" name="图片 14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252" y="-162984"/>
            <a:ext cx="12323233" cy="72178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图片 4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084903" y="260351"/>
            <a:ext cx="1701712" cy="9609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0" name="组合 19"/>
          <p:cNvGrpSpPr/>
          <p:nvPr userDrawn="1"/>
        </p:nvGrpSpPr>
        <p:grpSpPr>
          <a:xfrm>
            <a:off x="4578574" y="165857"/>
            <a:ext cx="3034853" cy="814871"/>
            <a:chOff x="5015479" y="484442"/>
            <a:chExt cx="2061221" cy="553447"/>
          </a:xfrm>
        </p:grpSpPr>
        <p:sp>
          <p:nvSpPr>
            <p:cNvPr id="21" name="矩形 20"/>
            <p:cNvSpPr/>
            <p:nvPr/>
          </p:nvSpPr>
          <p:spPr>
            <a:xfrm>
              <a:off x="5047875" y="484442"/>
              <a:ext cx="2028825" cy="519925"/>
            </a:xfrm>
            <a:prstGeom prst="rect">
              <a:avLst/>
            </a:prstGeom>
            <a:solidFill>
              <a:srgbClr val="118A8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" name="矩形 21"/>
            <p:cNvSpPr/>
            <p:nvPr/>
          </p:nvSpPr>
          <p:spPr>
            <a:xfrm>
              <a:off x="5015479" y="517964"/>
              <a:ext cx="2028825" cy="519925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rgbClr val="118A8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25" name="图片 24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628928">
            <a:off x="6842525" y="-97654"/>
            <a:ext cx="1056178" cy="1069464"/>
          </a:xfrm>
          <a:prstGeom prst="rect">
            <a:avLst/>
          </a:prstGeom>
        </p:spPr>
      </p:pic>
      <p:cxnSp>
        <p:nvCxnSpPr>
          <p:cNvPr id="27" name="直接连接符 26"/>
          <p:cNvCxnSpPr/>
          <p:nvPr userDrawn="1"/>
        </p:nvCxnSpPr>
        <p:spPr>
          <a:xfrm>
            <a:off x="4937691" y="918568"/>
            <a:ext cx="2316619" cy="0"/>
          </a:xfrm>
          <a:prstGeom prst="line">
            <a:avLst/>
          </a:prstGeom>
          <a:ln w="19050">
            <a:solidFill>
              <a:srgbClr val="CAD7D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4233"/>
            <a:ext cx="12192000" cy="6858000"/>
          </a:xfrm>
          <a:prstGeom prst="rect">
            <a:avLst/>
          </a:prstGeom>
          <a:solidFill>
            <a:srgbClr val="22C0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pic>
        <p:nvPicPr>
          <p:cNvPr id="3" name="图片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252" y="-162984"/>
            <a:ext cx="12323233" cy="72178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图片 4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084903" y="260351"/>
            <a:ext cx="1701712" cy="9609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4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865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865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865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865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865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5pPr>
      <a:lvl6pPr marL="609600" algn="l" rtl="0" fontAlgn="base">
        <a:lnSpc>
          <a:spcPct val="90000"/>
        </a:lnSpc>
        <a:spcBef>
          <a:spcPct val="0"/>
        </a:spcBef>
        <a:spcAft>
          <a:spcPct val="0"/>
        </a:spcAft>
        <a:defRPr sz="5865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6pPr>
      <a:lvl7pPr marL="1219200" algn="l" rtl="0" fontAlgn="base">
        <a:lnSpc>
          <a:spcPct val="90000"/>
        </a:lnSpc>
        <a:spcBef>
          <a:spcPct val="0"/>
        </a:spcBef>
        <a:spcAft>
          <a:spcPct val="0"/>
        </a:spcAft>
        <a:defRPr sz="5865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7pPr>
      <a:lvl8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5865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8pPr>
      <a:lvl9pPr marL="2438400" algn="l" rtl="0" fontAlgn="base">
        <a:lnSpc>
          <a:spcPct val="90000"/>
        </a:lnSpc>
        <a:spcBef>
          <a:spcPct val="0"/>
        </a:spcBef>
        <a:spcAft>
          <a:spcPct val="0"/>
        </a:spcAft>
        <a:defRPr sz="5865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9pPr>
    </p:titleStyle>
    <p:bodyStyle>
      <a:lvl1pPr marL="304800" indent="-304800" algn="l" rtl="0" eaLnBrk="0" fontAlgn="base" hangingPunct="0">
        <a:lnSpc>
          <a:spcPct val="90000"/>
        </a:lnSpc>
        <a:spcBef>
          <a:spcPts val="1335"/>
        </a:spcBef>
        <a:spcAft>
          <a:spcPct val="0"/>
        </a:spcAft>
        <a:buFont typeface="Arial" panose="020B0604020202020204" pitchFamily="34" charset="0"/>
        <a:buChar char="•"/>
        <a:defRPr sz="3735" kern="1200">
          <a:solidFill>
            <a:schemeClr val="tx1"/>
          </a:solidFill>
          <a:latin typeface="+mn-lt"/>
          <a:ea typeface="+mn-ea"/>
          <a:cs typeface="+mn-cs"/>
        </a:defRPr>
      </a:lvl1pPr>
      <a:lvl2pPr marL="914400" indent="-304800" algn="l" rtl="0" eaLnBrk="0" fontAlgn="base" hangingPunct="0">
        <a:lnSpc>
          <a:spcPct val="90000"/>
        </a:lnSpc>
        <a:spcBef>
          <a:spcPts val="665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524000" indent="-304800" algn="l" rtl="0" eaLnBrk="0" fontAlgn="base" hangingPunct="0">
        <a:lnSpc>
          <a:spcPct val="90000"/>
        </a:lnSpc>
        <a:spcBef>
          <a:spcPts val="665"/>
        </a:spcBef>
        <a:spcAft>
          <a:spcPct val="0"/>
        </a:spcAft>
        <a:buFont typeface="Arial" panose="020B0604020202020204" pitchFamily="34" charset="0"/>
        <a:buChar char="•"/>
        <a:defRPr sz="2665" kern="1200">
          <a:solidFill>
            <a:schemeClr val="tx1"/>
          </a:solidFill>
          <a:latin typeface="+mn-lt"/>
          <a:ea typeface="+mn-ea"/>
          <a:cs typeface="+mn-cs"/>
        </a:defRPr>
      </a:lvl3pPr>
      <a:lvl4pPr marL="2133600" indent="-304800" algn="l" rtl="0" eaLnBrk="0" fontAlgn="base" hangingPunct="0">
        <a:lnSpc>
          <a:spcPct val="90000"/>
        </a:lnSpc>
        <a:spcBef>
          <a:spcPts val="665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743200" indent="-304800" algn="l" rtl="0" eaLnBrk="0" fontAlgn="base" hangingPunct="0">
        <a:lnSpc>
          <a:spcPct val="90000"/>
        </a:lnSpc>
        <a:spcBef>
          <a:spcPts val="665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3352800" indent="-304800" algn="l" defTabSz="1219200" rtl="0" eaLnBrk="1" latinLnBrk="0" hangingPunct="1">
        <a:lnSpc>
          <a:spcPct val="90000"/>
        </a:lnSpc>
        <a:spcBef>
          <a:spcPts val="665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400" indent="-304800" algn="l" defTabSz="1219200" rtl="0" eaLnBrk="1" latinLnBrk="0" hangingPunct="1">
        <a:lnSpc>
          <a:spcPct val="90000"/>
        </a:lnSpc>
        <a:spcBef>
          <a:spcPts val="665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572000" indent="-304800" algn="l" defTabSz="1219200" rtl="0" eaLnBrk="1" latinLnBrk="0" hangingPunct="1">
        <a:lnSpc>
          <a:spcPct val="90000"/>
        </a:lnSpc>
        <a:spcBef>
          <a:spcPts val="665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600" indent="-304800" algn="l" defTabSz="1219200" rtl="0" eaLnBrk="1" latinLnBrk="0" hangingPunct="1">
        <a:lnSpc>
          <a:spcPct val="90000"/>
        </a:lnSpc>
        <a:spcBef>
          <a:spcPts val="665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6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2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8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4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80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6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2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8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.xml"/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7.png"/><Relationship Id="rId2" Type="http://schemas.openxmlformats.org/officeDocument/2006/relationships/tags" Target="../tags/tag2.xml"/><Relationship Id="rId1" Type="http://schemas.openxmlformats.org/officeDocument/2006/relationships/tags" Target="../tags/tag1.xml"/></Relationships>
</file>

<file path=ppt/slides/_rels/slide2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11.png"/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image" Target="../media/image8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3.png"/><Relationship Id="rId1" Type="http://schemas.openxmlformats.org/officeDocument/2006/relationships/image" Target="../media/image12.png"/></Relationships>
</file>

<file path=ppt/slides/_rels/slide4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3.xml"/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13.png"/><Relationship Id="rId1" Type="http://schemas.openxmlformats.org/officeDocument/2006/relationships/image" Target="../media/image16.jpeg"/></Relationships>
</file>

<file path=ppt/slides/_rels/slide7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3.xml"/><Relationship Id="rId4" Type="http://schemas.openxmlformats.org/officeDocument/2006/relationships/image" Target="../media/image15.png"/><Relationship Id="rId3" Type="http://schemas.openxmlformats.org/officeDocument/2006/relationships/image" Target="../media/image14.png"/><Relationship Id="rId2" Type="http://schemas.openxmlformats.org/officeDocument/2006/relationships/image" Target="../media/image17.png"/><Relationship Id="rId1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15.png"/><Relationship Id="rId1" Type="http://schemas.openxmlformats.org/officeDocument/2006/relationships/image" Target="../media/image14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18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19.jpe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0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9" name="文本框 6"/>
          <p:cNvSpPr txBox="1"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-139700" y="6639985"/>
            <a:ext cx="1060451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1200">
                <a:solidFill>
                  <a:srgbClr val="21B8BB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  <a:endParaRPr lang="zh-CN" altLang="en-US">
              <a:solidFill>
                <a:srgbClr val="21B8BB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8200" name="图片 7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01401" y="6633634"/>
            <a:ext cx="1064684" cy="3513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" name="组合 1"/>
          <p:cNvGrpSpPr/>
          <p:nvPr/>
        </p:nvGrpSpPr>
        <p:grpSpPr>
          <a:xfrm>
            <a:off x="2819636" y="1700808"/>
            <a:ext cx="6552728" cy="1080000"/>
            <a:chOff x="950552" y="1314629"/>
            <a:chExt cx="6552728" cy="1080000"/>
          </a:xfrm>
        </p:grpSpPr>
        <p:sp>
          <p:nvSpPr>
            <p:cNvPr id="3" name="文本框 2"/>
            <p:cNvSpPr txBox="1"/>
            <p:nvPr/>
          </p:nvSpPr>
          <p:spPr>
            <a:xfrm>
              <a:off x="1953234" y="1392964"/>
              <a:ext cx="5550046" cy="92333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5400" b="1" dirty="0">
                  <a:latin typeface="宋体" panose="02010600030101010101" pitchFamily="2" charset="-122"/>
                  <a:ea typeface="宋体" panose="02010600030101010101" pitchFamily="2" charset="-122"/>
                </a:rPr>
                <a:t>万以内数的认识</a:t>
              </a:r>
              <a:endParaRPr lang="zh-CN" altLang="en-US" sz="4400" b="1" dirty="0"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sp>
          <p:nvSpPr>
            <p:cNvPr id="4" name="椭圆 3"/>
            <p:cNvSpPr>
              <a:spLocks noChangeAspect="1"/>
            </p:cNvSpPr>
            <p:nvPr/>
          </p:nvSpPr>
          <p:spPr>
            <a:xfrm>
              <a:off x="950552" y="1314629"/>
              <a:ext cx="1080000" cy="1080000"/>
            </a:xfrm>
            <a:prstGeom prst="ellipse">
              <a:avLst/>
            </a:prstGeom>
            <a:solidFill>
              <a:srgbClr val="0079AD"/>
            </a:solidFill>
            <a:ln>
              <a:noFill/>
            </a:ln>
            <a:effectLst>
              <a:outerShdw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60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宋体" panose="02010600030101010101" pitchFamily="2" charset="-122"/>
                  <a:ea typeface="宋体" panose="02010600030101010101" pitchFamily="2" charset="-122"/>
                </a:rPr>
                <a:t>三</a:t>
              </a:r>
              <a:endParaRPr lang="zh-CN" altLang="en-US" sz="6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</p:grpSp>
      <p:sp>
        <p:nvSpPr>
          <p:cNvPr id="5" name="文本框 4"/>
          <p:cNvSpPr txBox="1"/>
          <p:nvPr/>
        </p:nvSpPr>
        <p:spPr>
          <a:xfrm>
            <a:off x="212271" y="186501"/>
            <a:ext cx="270821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000" dirty="0">
                <a:solidFill>
                  <a:prstClr val="white"/>
                </a:solidFill>
                <a:effectLst>
                  <a:outerShdw dist="635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  <a:cs typeface="阿里巴巴普惠体 R" panose="00020600040101010101" pitchFamily="18" charset="-122"/>
                <a:sym typeface="+mn-ea"/>
              </a:rPr>
              <a:t>R·</a:t>
            </a:r>
            <a:r>
              <a:rPr lang="zh-CN" altLang="en-US" sz="2000" dirty="0">
                <a:solidFill>
                  <a:prstClr val="white"/>
                </a:solidFill>
                <a:effectLst>
                  <a:outerShdw dist="635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  <a:cs typeface="阿里巴巴普惠体 R" panose="00020600040101010101" pitchFamily="18" charset="-122"/>
                <a:sym typeface="+mn-ea"/>
              </a:rPr>
              <a:t>二年级数学下册</a:t>
            </a:r>
            <a:endParaRPr lang="zh-CN" altLang="en-US" sz="2000" dirty="0">
              <a:solidFill>
                <a:prstClr val="black"/>
              </a:solidFill>
              <a:effectLst>
                <a:outerShdw dist="63500" dir="2700000" algn="tl">
                  <a:srgbClr val="000000">
                    <a:alpha val="43137"/>
                  </a:srgbClr>
                </a:outerShdw>
              </a:effectLst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6" name="TextBox 48"/>
          <p:cNvSpPr txBox="1"/>
          <p:nvPr/>
        </p:nvSpPr>
        <p:spPr>
          <a:xfrm>
            <a:off x="1361474" y="3212976"/>
            <a:ext cx="9469052" cy="123110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 defTabSz="914400"/>
            <a:r>
              <a:rPr lang="zh-CN" altLang="en-US" sz="8000" b="1" dirty="0">
                <a:solidFill>
                  <a:srgbClr val="22C0C4"/>
                </a:solidFill>
                <a:effectLst>
                  <a:outerShdw dist="635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近似数</a:t>
            </a:r>
            <a:endParaRPr lang="zh-CN" altLang="en-US" sz="8000" b="1" dirty="0">
              <a:solidFill>
                <a:srgbClr val="22C0C4"/>
              </a:solidFill>
              <a:effectLst>
                <a:outerShdw dist="635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4600769" y="244979"/>
            <a:ext cx="299046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情境导入</a:t>
            </a:r>
            <a:endParaRPr lang="zh-CN" altLang="en-US" sz="4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文本框 19"/>
          <p:cNvSpPr txBox="1">
            <a:spLocks noChangeArrowheads="1"/>
          </p:cNvSpPr>
          <p:nvPr/>
        </p:nvSpPr>
        <p:spPr bwMode="auto">
          <a:xfrm>
            <a:off x="977414" y="4610862"/>
            <a:ext cx="3024336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36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大约</a:t>
            </a:r>
            <a:r>
              <a:rPr lang="en-US" altLang="zh-CN" sz="3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4000</a:t>
            </a:r>
            <a:r>
              <a:rPr lang="zh-CN" altLang="en-US" sz="36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元</a:t>
            </a:r>
            <a:endParaRPr lang="zh-CN" altLang="en-US" sz="3600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1" name="文本框 20"/>
          <p:cNvSpPr txBox="1">
            <a:spLocks noChangeArrowheads="1"/>
          </p:cNvSpPr>
          <p:nvPr/>
        </p:nvSpPr>
        <p:spPr bwMode="auto">
          <a:xfrm>
            <a:off x="3356586" y="4610862"/>
            <a:ext cx="2488366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36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→ 4090</a:t>
            </a:r>
            <a:r>
              <a:rPr lang="zh-CN" altLang="en-US" sz="3600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元</a:t>
            </a:r>
            <a:endParaRPr lang="zh-CN" altLang="en-US" sz="3600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grpSp>
        <p:nvGrpSpPr>
          <p:cNvPr id="24" name="组合 23"/>
          <p:cNvGrpSpPr/>
          <p:nvPr/>
        </p:nvGrpSpPr>
        <p:grpSpPr>
          <a:xfrm>
            <a:off x="983432" y="1008721"/>
            <a:ext cx="5400601" cy="3504645"/>
            <a:chOff x="983432" y="1484784"/>
            <a:chExt cx="5400601" cy="3504645"/>
          </a:xfrm>
        </p:grpSpPr>
        <p:pic>
          <p:nvPicPr>
            <p:cNvPr id="3074" name="Picture 2"/>
            <p:cNvPicPr>
              <a:picLocks noChangeAspect="1" noChangeArrowheads="1"/>
            </p:cNvPicPr>
            <p:nvPr/>
          </p:nvPicPr>
          <p:blipFill rotWithShape="1">
            <a:blip r:embed="rId1">
              <a:clrChange>
                <a:clrFrom>
                  <a:srgbClr val="F8F8F8"/>
                </a:clrFrom>
                <a:clrTo>
                  <a:srgbClr val="F8F8F8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83432" y="1484784"/>
              <a:ext cx="5400601" cy="350464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2" name="图片 21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242486" y="3123189"/>
              <a:ext cx="421466" cy="89788"/>
            </a:xfrm>
            <a:prstGeom prst="rect">
              <a:avLst/>
            </a:prstGeom>
          </p:spPr>
        </p:pic>
        <p:pic>
          <p:nvPicPr>
            <p:cNvPr id="23" name="图片 22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927649" y="3781050"/>
              <a:ext cx="387051" cy="105707"/>
            </a:xfrm>
            <a:prstGeom prst="rect">
              <a:avLst/>
            </a:prstGeom>
          </p:spPr>
        </p:pic>
      </p:grpSp>
      <p:pic>
        <p:nvPicPr>
          <p:cNvPr id="26" name="图片 2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52184" y="1630910"/>
            <a:ext cx="2644055" cy="2644055"/>
          </a:xfrm>
          <a:prstGeom prst="rect">
            <a:avLst/>
          </a:prstGeom>
        </p:spPr>
      </p:pic>
      <p:sp>
        <p:nvSpPr>
          <p:cNvPr id="27" name="文本框 26"/>
          <p:cNvSpPr txBox="1">
            <a:spLocks noChangeArrowheads="1"/>
          </p:cNvSpPr>
          <p:nvPr/>
        </p:nvSpPr>
        <p:spPr bwMode="auto">
          <a:xfrm>
            <a:off x="6888088" y="4610862"/>
            <a:ext cx="3024336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36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大约</a:t>
            </a:r>
            <a:r>
              <a:rPr lang="en-US" altLang="zh-CN" sz="3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100</a:t>
            </a:r>
            <a:r>
              <a:rPr lang="zh-CN" altLang="en-US" sz="36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元</a:t>
            </a:r>
            <a:endParaRPr lang="zh-CN" altLang="en-US" sz="3600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8" name="文本框 27"/>
          <p:cNvSpPr txBox="1">
            <a:spLocks noChangeArrowheads="1"/>
          </p:cNvSpPr>
          <p:nvPr/>
        </p:nvSpPr>
        <p:spPr bwMode="auto">
          <a:xfrm>
            <a:off x="9074211" y="4610862"/>
            <a:ext cx="2488366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36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→ 98</a:t>
            </a:r>
            <a:r>
              <a:rPr lang="zh-CN" altLang="en-US" sz="3600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元</a:t>
            </a:r>
            <a:endParaRPr lang="zh-CN" altLang="en-US" sz="3600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1570990" y="5375910"/>
            <a:ext cx="8948420" cy="1076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3200" b="1" dirty="0">
                <a:solidFill>
                  <a:srgbClr val="3333CC"/>
                </a:solidFill>
                <a:latin typeface="+mn-lt"/>
                <a:ea typeface="+mj-ea"/>
              </a:rPr>
              <a:t>        像这样与准确数很接近的整千、整百、整十的数，叫作</a:t>
            </a:r>
            <a:r>
              <a:rPr lang="zh-CN" altLang="en-US" sz="3200" b="1" dirty="0">
                <a:solidFill>
                  <a:srgbClr val="FF0000"/>
                </a:solidFill>
                <a:latin typeface="+mn-lt"/>
                <a:ea typeface="+mj-ea"/>
              </a:rPr>
              <a:t>近似数</a:t>
            </a:r>
            <a:r>
              <a:rPr lang="zh-CN" altLang="en-US" sz="3200" b="1" dirty="0">
                <a:solidFill>
                  <a:srgbClr val="3333CC"/>
                </a:solidFill>
                <a:latin typeface="+mn-lt"/>
                <a:ea typeface="+mj-ea"/>
              </a:rPr>
              <a:t>。</a:t>
            </a:r>
            <a:endParaRPr lang="zh-CN" altLang="en-US" sz="3200" b="1" dirty="0">
              <a:solidFill>
                <a:srgbClr val="3333CC"/>
              </a:solidFill>
              <a:latin typeface="+mn-lt"/>
              <a:ea typeface="+mj-ea"/>
            </a:endParaRPr>
          </a:p>
        </p:txBody>
      </p:sp>
      <p:cxnSp>
        <p:nvCxnSpPr>
          <p:cNvPr id="32" name="直接连接符 31"/>
          <p:cNvCxnSpPr/>
          <p:nvPr/>
        </p:nvCxnSpPr>
        <p:spPr>
          <a:xfrm>
            <a:off x="977414" y="5257193"/>
            <a:ext cx="2379172" cy="0"/>
          </a:xfrm>
          <a:prstGeom prst="line">
            <a:avLst/>
          </a:prstGeom>
          <a:ln w="19050">
            <a:solidFill>
              <a:srgbClr val="3333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直接连接符 32"/>
          <p:cNvCxnSpPr/>
          <p:nvPr/>
        </p:nvCxnSpPr>
        <p:spPr>
          <a:xfrm>
            <a:off x="6816080" y="5257193"/>
            <a:ext cx="2379172" cy="0"/>
          </a:xfrm>
          <a:prstGeom prst="line">
            <a:avLst/>
          </a:prstGeom>
          <a:ln w="19050">
            <a:solidFill>
              <a:srgbClr val="3333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"/>
                            </p:stCondLst>
                            <p:childTnLst>
                              <p:par>
                                <p:cTn id="3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1" grpId="0"/>
      <p:bldP spid="27" grpId="0"/>
      <p:bldP spid="28" grpId="0"/>
      <p:bldP spid="30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4600769" y="244979"/>
            <a:ext cx="299046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探索新知</a:t>
            </a:r>
            <a:endParaRPr lang="zh-CN" altLang="en-US" sz="4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椭圆 3"/>
          <p:cNvSpPr/>
          <p:nvPr/>
        </p:nvSpPr>
        <p:spPr>
          <a:xfrm>
            <a:off x="667406" y="1250589"/>
            <a:ext cx="810259" cy="810259"/>
          </a:xfrm>
          <a:prstGeom prst="ellipse">
            <a:avLst/>
          </a:prstGeom>
          <a:noFill/>
          <a:ln w="57150">
            <a:solidFill>
              <a:srgbClr val="037FB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3600" b="1" dirty="0">
              <a:solidFill>
                <a:srgbClr val="037FB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657036" y="1332553"/>
            <a:ext cx="83099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srgbClr val="037FB7"/>
                </a:solidFill>
                <a:effectLst/>
                <a:uLnTx/>
                <a:uFillTx/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10</a:t>
            </a:r>
            <a:endParaRPr kumimoji="0" lang="zh-CN" altLang="en-US" sz="3600" b="1" i="0" u="none" strike="noStrike" kern="1200" cap="none" spc="0" normalizeH="0" baseline="0" noProof="0" dirty="0">
              <a:ln>
                <a:noFill/>
              </a:ln>
              <a:solidFill>
                <a:srgbClr val="037FB7"/>
              </a:solidFill>
              <a:effectLst/>
              <a:uLnTx/>
              <a:uFillTx/>
              <a:latin typeface="Arial" panose="020B0604020202020204" pitchFamily="34" charset="0"/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31503" y="1124744"/>
            <a:ext cx="8084377" cy="4104456"/>
          </a:xfrm>
          <a:prstGeom prst="rect">
            <a:avLst/>
          </a:prstGeom>
        </p:spPr>
      </p:pic>
      <p:sp>
        <p:nvSpPr>
          <p:cNvPr id="12" name="矩形 11"/>
          <p:cNvSpPr/>
          <p:nvPr/>
        </p:nvSpPr>
        <p:spPr>
          <a:xfrm>
            <a:off x="4871452" y="2854202"/>
            <a:ext cx="843547" cy="378461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13" name="矩形 12"/>
          <p:cNvSpPr/>
          <p:nvPr/>
        </p:nvSpPr>
        <p:spPr>
          <a:xfrm>
            <a:off x="4191829" y="3400893"/>
            <a:ext cx="817880" cy="434672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cxnSp>
        <p:nvCxnSpPr>
          <p:cNvPr id="14" name="直接连接符 13"/>
          <p:cNvCxnSpPr/>
          <p:nvPr/>
        </p:nvCxnSpPr>
        <p:spPr>
          <a:xfrm>
            <a:off x="6210300" y="2276872"/>
            <a:ext cx="922020" cy="0"/>
          </a:xfrm>
          <a:prstGeom prst="line">
            <a:avLst/>
          </a:prstGeom>
          <a:ln w="19050">
            <a:solidFill>
              <a:srgbClr val="F00C0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图片 1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08960" y="4365104"/>
            <a:ext cx="1903074" cy="2045185"/>
          </a:xfrm>
          <a:prstGeom prst="rect">
            <a:avLst/>
          </a:prstGeom>
        </p:spPr>
      </p:pic>
      <p:sp>
        <p:nvSpPr>
          <p:cNvPr id="17" name="圆角矩形标注 5"/>
          <p:cNvSpPr/>
          <p:nvPr/>
        </p:nvSpPr>
        <p:spPr bwMode="auto">
          <a:xfrm>
            <a:off x="1872831" y="4964889"/>
            <a:ext cx="7465323" cy="663008"/>
          </a:xfrm>
          <a:prstGeom prst="wedgeRoundRectCallout">
            <a:avLst>
              <a:gd name="adj1" fmla="val 56439"/>
              <a:gd name="adj2" fmla="val 15341"/>
              <a:gd name="adj3" fmla="val 16667"/>
            </a:avLst>
          </a:prstGeom>
          <a:solidFill>
            <a:srgbClr val="FFFFFF"/>
          </a:solidFill>
          <a:ln w="19050">
            <a:solidFill>
              <a:srgbClr val="3399FF"/>
            </a:solidFill>
            <a:miter lim="800000"/>
          </a:ln>
        </p:spPr>
        <p:txBody>
          <a:bodyPr/>
          <a:lstStyle/>
          <a:p>
            <a:pPr eaLnBrk="1" hangingPunct="1">
              <a:lnSpc>
                <a:spcPct val="110000"/>
              </a:lnSpc>
            </a:pPr>
            <a:r>
              <a:rPr lang="zh-CN" altLang="en-US" sz="3200" b="1" dirty="0">
                <a:latin typeface="+mn-lt"/>
                <a:ea typeface="楷体" panose="02010609060101010101" pitchFamily="49" charset="-122"/>
              </a:rPr>
              <a:t>他们关于出生人口的说法有什么不同？</a:t>
            </a:r>
            <a:endParaRPr lang="zh-CN" altLang="en-US" sz="3200" b="1" dirty="0">
              <a:latin typeface="+mn-lt"/>
              <a:ea typeface="楷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  <p:bldP spid="17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719735" y="548680"/>
            <a:ext cx="4752529" cy="2412869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392" y="2094020"/>
            <a:ext cx="1665775" cy="1735057"/>
          </a:xfrm>
          <a:prstGeom prst="rect">
            <a:avLst/>
          </a:prstGeom>
        </p:spPr>
      </p:pic>
      <p:sp>
        <p:nvSpPr>
          <p:cNvPr id="10" name="圆角矩形标注 5"/>
          <p:cNvSpPr/>
          <p:nvPr/>
        </p:nvSpPr>
        <p:spPr bwMode="auto">
          <a:xfrm>
            <a:off x="2783632" y="2601729"/>
            <a:ext cx="2808312" cy="1195830"/>
          </a:xfrm>
          <a:prstGeom prst="wedgeRoundRectCallout">
            <a:avLst>
              <a:gd name="adj1" fmla="val -66855"/>
              <a:gd name="adj2" fmla="val -32123"/>
              <a:gd name="adj3" fmla="val 16667"/>
            </a:avLst>
          </a:prstGeom>
          <a:solidFill>
            <a:srgbClr val="FFFFFF"/>
          </a:solidFill>
          <a:ln w="19050">
            <a:solidFill>
              <a:srgbClr val="3399FF"/>
            </a:solidFill>
            <a:miter lim="800000"/>
          </a:ln>
        </p:spPr>
        <p:txBody>
          <a:bodyPr/>
          <a:lstStyle/>
          <a:p>
            <a:pPr eaLnBrk="1" hangingPunct="1">
              <a:lnSpc>
                <a:spcPct val="110000"/>
              </a:lnSpc>
            </a:pPr>
            <a:r>
              <a:rPr lang="en-US" altLang="zh-CN" sz="3200" b="1" dirty="0">
                <a:latin typeface="+mn-lt"/>
                <a:ea typeface="楷体" panose="02010609060101010101" pitchFamily="49" charset="-122"/>
              </a:rPr>
              <a:t>6988</a:t>
            </a:r>
            <a:r>
              <a:rPr lang="zh-CN" altLang="en-US" sz="3200" b="1" dirty="0">
                <a:latin typeface="+mn-lt"/>
                <a:ea typeface="楷体" panose="02010609060101010101" pitchFamily="49" charset="-122"/>
              </a:rPr>
              <a:t>和</a:t>
            </a:r>
            <a:r>
              <a:rPr lang="en-US" altLang="zh-CN" sz="3200" b="1" dirty="0">
                <a:latin typeface="+mn-lt"/>
                <a:ea typeface="楷体" panose="02010609060101010101" pitchFamily="49" charset="-122"/>
              </a:rPr>
              <a:t>7020</a:t>
            </a:r>
            <a:r>
              <a:rPr lang="zh-CN" altLang="en-US" sz="3200" b="1" dirty="0">
                <a:latin typeface="+mn-lt"/>
                <a:ea typeface="楷体" panose="02010609060101010101" pitchFamily="49" charset="-122"/>
              </a:rPr>
              <a:t>是</a:t>
            </a:r>
            <a:r>
              <a:rPr lang="zh-CN" altLang="en-US" sz="3200" b="1" dirty="0">
                <a:solidFill>
                  <a:srgbClr val="F00C08"/>
                </a:solidFill>
                <a:latin typeface="+mn-lt"/>
                <a:ea typeface="楷体" panose="02010609060101010101" pitchFamily="49" charset="-122"/>
              </a:rPr>
              <a:t>准确数</a:t>
            </a:r>
            <a:r>
              <a:rPr lang="zh-CN" altLang="en-US" sz="3200" b="1" dirty="0">
                <a:latin typeface="+mn-lt"/>
                <a:ea typeface="楷体" panose="02010609060101010101" pitchFamily="49" charset="-122"/>
              </a:rPr>
              <a:t>。</a:t>
            </a:r>
            <a:endParaRPr lang="zh-CN" altLang="en-US" sz="3200" b="1" dirty="0">
              <a:latin typeface="+mn-lt"/>
              <a:ea typeface="楷体" panose="02010609060101010101" pitchFamily="49" charset="-122"/>
            </a:endParaRPr>
          </a:p>
        </p:txBody>
      </p:sp>
      <p:pic>
        <p:nvPicPr>
          <p:cNvPr id="18" name="图片 1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0223917" y="2635603"/>
            <a:ext cx="1344691" cy="1904228"/>
          </a:xfrm>
          <a:prstGeom prst="rect">
            <a:avLst/>
          </a:prstGeom>
        </p:spPr>
      </p:pic>
      <p:sp>
        <p:nvSpPr>
          <p:cNvPr id="19" name="圆角矩形标注 5"/>
          <p:cNvSpPr/>
          <p:nvPr/>
        </p:nvSpPr>
        <p:spPr bwMode="auto">
          <a:xfrm>
            <a:off x="5850890" y="2601595"/>
            <a:ext cx="4107180" cy="1195705"/>
          </a:xfrm>
          <a:prstGeom prst="wedgeRoundRectCallout">
            <a:avLst>
              <a:gd name="adj1" fmla="val 63882"/>
              <a:gd name="adj2" fmla="val 27045"/>
              <a:gd name="adj3" fmla="val 16667"/>
            </a:avLst>
          </a:prstGeom>
          <a:solidFill>
            <a:srgbClr val="FFFFFF"/>
          </a:solidFill>
          <a:ln w="19050">
            <a:solidFill>
              <a:srgbClr val="3399FF"/>
            </a:solidFill>
            <a:miter lim="800000"/>
          </a:ln>
        </p:spPr>
        <p:txBody>
          <a:bodyPr/>
          <a:lstStyle/>
          <a:p>
            <a:pPr eaLnBrk="1" hangingPunct="1">
              <a:lnSpc>
                <a:spcPct val="110000"/>
              </a:lnSpc>
            </a:pPr>
            <a:r>
              <a:rPr lang="zh-CN" altLang="en-US" sz="3200" b="1" dirty="0">
                <a:latin typeface="+mn-lt"/>
                <a:ea typeface="楷体" panose="02010609060101010101" pitchFamily="49" charset="-122"/>
              </a:rPr>
              <a:t>它们都接近</a:t>
            </a:r>
            <a:r>
              <a:rPr lang="en-US" altLang="zh-CN" sz="3200" b="1" dirty="0">
                <a:latin typeface="+mn-lt"/>
                <a:ea typeface="楷体" panose="02010609060101010101" pitchFamily="49" charset="-122"/>
              </a:rPr>
              <a:t>7000</a:t>
            </a:r>
            <a:r>
              <a:rPr lang="zh-CN" altLang="en-US" sz="3200" b="1" dirty="0">
                <a:latin typeface="+mn-lt"/>
                <a:ea typeface="楷体" panose="02010609060101010101" pitchFamily="49" charset="-122"/>
              </a:rPr>
              <a:t>，</a:t>
            </a:r>
            <a:r>
              <a:rPr lang="en-US" altLang="zh-CN" sz="3200" b="1" dirty="0">
                <a:latin typeface="+mn-lt"/>
                <a:ea typeface="楷体" panose="02010609060101010101" pitchFamily="49" charset="-122"/>
              </a:rPr>
              <a:t>7000</a:t>
            </a:r>
            <a:r>
              <a:rPr lang="zh-CN" altLang="en-US" sz="3200" b="1" dirty="0">
                <a:latin typeface="+mn-lt"/>
                <a:ea typeface="楷体" panose="02010609060101010101" pitchFamily="49" charset="-122"/>
              </a:rPr>
              <a:t>是它们</a:t>
            </a:r>
            <a:r>
              <a:rPr lang="zh-CN" altLang="en-US" sz="3200" b="1" dirty="0">
                <a:latin typeface="+mn-lt"/>
                <a:ea typeface="楷体" panose="02010609060101010101" pitchFamily="49" charset="-122"/>
              </a:rPr>
              <a:t>的</a:t>
            </a:r>
            <a:r>
              <a:rPr lang="zh-CN" altLang="en-US" sz="3200" b="1" dirty="0">
                <a:solidFill>
                  <a:srgbClr val="F00C08"/>
                </a:solidFill>
                <a:latin typeface="+mn-lt"/>
                <a:ea typeface="楷体" panose="02010609060101010101" pitchFamily="49" charset="-122"/>
              </a:rPr>
              <a:t>近似数</a:t>
            </a:r>
            <a:r>
              <a:rPr lang="zh-CN" altLang="en-US" sz="3200" b="1" dirty="0">
                <a:latin typeface="+mn-lt"/>
                <a:ea typeface="楷体" panose="02010609060101010101" pitchFamily="49" charset="-122"/>
              </a:rPr>
              <a:t>。</a:t>
            </a:r>
            <a:endParaRPr lang="zh-CN" altLang="en-US" sz="3200" b="1" dirty="0">
              <a:latin typeface="+mn-lt"/>
              <a:ea typeface="楷体" panose="02010609060101010101" pitchFamily="49" charset="-122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1281580" y="5789518"/>
            <a:ext cx="9628838" cy="5835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3333CC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准确数和近似数，哪个更容易被记住？为什么呢？</a:t>
            </a:r>
            <a:endParaRPr kumimoji="0" lang="zh-CN" altLang="en-US" sz="3200" b="1" i="0" u="none" strike="noStrike" kern="1200" cap="none" spc="0" normalizeH="0" baseline="0" noProof="0" dirty="0">
              <a:ln>
                <a:noFill/>
              </a:ln>
              <a:solidFill>
                <a:srgbClr val="3333CC"/>
              </a:solidFill>
              <a:effectLst/>
              <a:uLnTx/>
              <a:uFillTx/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grpSp>
        <p:nvGrpSpPr>
          <p:cNvPr id="80" name="组合 79"/>
          <p:cNvGrpSpPr/>
          <p:nvPr/>
        </p:nvGrpSpPr>
        <p:grpSpPr>
          <a:xfrm>
            <a:off x="911424" y="4810308"/>
            <a:ext cx="9936333" cy="850940"/>
            <a:chOff x="911424" y="4810308"/>
            <a:chExt cx="9936333" cy="850940"/>
          </a:xfrm>
        </p:grpSpPr>
        <p:grpSp>
          <p:nvGrpSpPr>
            <p:cNvPr id="78" name="组合 77"/>
            <p:cNvGrpSpPr/>
            <p:nvPr/>
          </p:nvGrpSpPr>
          <p:grpSpPr>
            <a:xfrm>
              <a:off x="911424" y="4810308"/>
              <a:ext cx="9849307" cy="268456"/>
              <a:chOff x="911424" y="4744720"/>
              <a:chExt cx="9849307" cy="268456"/>
            </a:xfrm>
          </p:grpSpPr>
          <p:cxnSp>
            <p:nvCxnSpPr>
              <p:cNvPr id="23" name="直接箭头连接符 22"/>
              <p:cNvCxnSpPr/>
              <p:nvPr/>
            </p:nvCxnSpPr>
            <p:spPr>
              <a:xfrm>
                <a:off x="911424" y="5013176"/>
                <a:ext cx="9849307" cy="0"/>
              </a:xfrm>
              <a:prstGeom prst="straightConnector1">
                <a:avLst/>
              </a:prstGeom>
              <a:ln w="1905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77" name="组合 76"/>
              <p:cNvGrpSpPr/>
              <p:nvPr/>
            </p:nvGrpSpPr>
            <p:grpSpPr>
              <a:xfrm>
                <a:off x="1199456" y="4744720"/>
                <a:ext cx="9024461" cy="268455"/>
                <a:chOff x="1199456" y="4744720"/>
                <a:chExt cx="9024461" cy="268455"/>
              </a:xfrm>
            </p:grpSpPr>
            <p:cxnSp>
              <p:nvCxnSpPr>
                <p:cNvPr id="29" name="直接连接符 28"/>
                <p:cNvCxnSpPr/>
                <p:nvPr/>
              </p:nvCxnSpPr>
              <p:spPr>
                <a:xfrm>
                  <a:off x="2261156" y="4744720"/>
                  <a:ext cx="0" cy="268455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1" name="直接连接符 30"/>
                <p:cNvCxnSpPr/>
                <p:nvPr/>
              </p:nvCxnSpPr>
              <p:spPr>
                <a:xfrm>
                  <a:off x="1995731" y="4831080"/>
                  <a:ext cx="0" cy="182095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3" name="直接连接符 32"/>
                <p:cNvCxnSpPr/>
                <p:nvPr/>
              </p:nvCxnSpPr>
              <p:spPr>
                <a:xfrm>
                  <a:off x="1730306" y="4831080"/>
                  <a:ext cx="0" cy="182095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4" name="直接连接符 33"/>
                <p:cNvCxnSpPr/>
                <p:nvPr/>
              </p:nvCxnSpPr>
              <p:spPr>
                <a:xfrm>
                  <a:off x="1464881" y="4831080"/>
                  <a:ext cx="0" cy="182095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5" name="直接连接符 34"/>
                <p:cNvCxnSpPr/>
                <p:nvPr/>
              </p:nvCxnSpPr>
              <p:spPr>
                <a:xfrm>
                  <a:off x="1199456" y="4831080"/>
                  <a:ext cx="0" cy="182095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6" name="直接连接符 35"/>
                <p:cNvCxnSpPr/>
                <p:nvPr/>
              </p:nvCxnSpPr>
              <p:spPr>
                <a:xfrm>
                  <a:off x="3322856" y="4831080"/>
                  <a:ext cx="0" cy="182095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7" name="直接连接符 36"/>
                <p:cNvCxnSpPr/>
                <p:nvPr/>
              </p:nvCxnSpPr>
              <p:spPr>
                <a:xfrm>
                  <a:off x="3057431" y="4831080"/>
                  <a:ext cx="0" cy="182095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8" name="直接连接符 37"/>
                <p:cNvCxnSpPr/>
                <p:nvPr/>
              </p:nvCxnSpPr>
              <p:spPr>
                <a:xfrm>
                  <a:off x="2792006" y="4831080"/>
                  <a:ext cx="0" cy="182095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9" name="直接连接符 38"/>
                <p:cNvCxnSpPr/>
                <p:nvPr/>
              </p:nvCxnSpPr>
              <p:spPr>
                <a:xfrm>
                  <a:off x="2526581" y="4831080"/>
                  <a:ext cx="0" cy="182095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0" name="直接连接符 39"/>
                <p:cNvCxnSpPr/>
                <p:nvPr/>
              </p:nvCxnSpPr>
              <p:spPr>
                <a:xfrm>
                  <a:off x="3588281" y="4744720"/>
                  <a:ext cx="0" cy="268455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1" name="直接连接符 40"/>
                <p:cNvCxnSpPr/>
                <p:nvPr/>
              </p:nvCxnSpPr>
              <p:spPr>
                <a:xfrm>
                  <a:off x="4649981" y="4831080"/>
                  <a:ext cx="0" cy="182095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2" name="直接连接符 41"/>
                <p:cNvCxnSpPr/>
                <p:nvPr/>
              </p:nvCxnSpPr>
              <p:spPr>
                <a:xfrm>
                  <a:off x="4384556" y="4831080"/>
                  <a:ext cx="0" cy="182095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3" name="直接连接符 42"/>
                <p:cNvCxnSpPr/>
                <p:nvPr/>
              </p:nvCxnSpPr>
              <p:spPr>
                <a:xfrm>
                  <a:off x="4119131" y="4831080"/>
                  <a:ext cx="0" cy="182095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4" name="直接连接符 43"/>
                <p:cNvCxnSpPr/>
                <p:nvPr/>
              </p:nvCxnSpPr>
              <p:spPr>
                <a:xfrm>
                  <a:off x="3853706" y="4831080"/>
                  <a:ext cx="0" cy="182095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5" name="直接连接符 44"/>
                <p:cNvCxnSpPr/>
                <p:nvPr/>
              </p:nvCxnSpPr>
              <p:spPr>
                <a:xfrm>
                  <a:off x="4915406" y="4744720"/>
                  <a:ext cx="0" cy="268455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6" name="直接连接符 45"/>
                <p:cNvCxnSpPr/>
                <p:nvPr/>
              </p:nvCxnSpPr>
              <p:spPr>
                <a:xfrm>
                  <a:off x="5977106" y="4831080"/>
                  <a:ext cx="0" cy="182095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7" name="直接连接符 46"/>
                <p:cNvCxnSpPr/>
                <p:nvPr/>
              </p:nvCxnSpPr>
              <p:spPr>
                <a:xfrm>
                  <a:off x="5711681" y="4831080"/>
                  <a:ext cx="0" cy="182095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8" name="直接连接符 47"/>
                <p:cNvCxnSpPr/>
                <p:nvPr/>
              </p:nvCxnSpPr>
              <p:spPr>
                <a:xfrm>
                  <a:off x="5446256" y="4831080"/>
                  <a:ext cx="0" cy="182095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9" name="直接连接符 48"/>
                <p:cNvCxnSpPr/>
                <p:nvPr/>
              </p:nvCxnSpPr>
              <p:spPr>
                <a:xfrm>
                  <a:off x="5180831" y="4831080"/>
                  <a:ext cx="0" cy="182095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0" name="直接连接符 49"/>
                <p:cNvCxnSpPr/>
                <p:nvPr/>
              </p:nvCxnSpPr>
              <p:spPr>
                <a:xfrm>
                  <a:off x="6242531" y="4744720"/>
                  <a:ext cx="0" cy="268455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1" name="直接连接符 50"/>
                <p:cNvCxnSpPr/>
                <p:nvPr/>
              </p:nvCxnSpPr>
              <p:spPr>
                <a:xfrm>
                  <a:off x="7304231" y="4831080"/>
                  <a:ext cx="0" cy="182095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2" name="直接连接符 51"/>
                <p:cNvCxnSpPr/>
                <p:nvPr/>
              </p:nvCxnSpPr>
              <p:spPr>
                <a:xfrm>
                  <a:off x="7038806" y="4831080"/>
                  <a:ext cx="0" cy="182095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3" name="直接连接符 52"/>
                <p:cNvCxnSpPr/>
                <p:nvPr/>
              </p:nvCxnSpPr>
              <p:spPr>
                <a:xfrm>
                  <a:off x="6773381" y="4831080"/>
                  <a:ext cx="0" cy="182095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4" name="直接连接符 53"/>
                <p:cNvCxnSpPr/>
                <p:nvPr/>
              </p:nvCxnSpPr>
              <p:spPr>
                <a:xfrm>
                  <a:off x="6507956" y="4831080"/>
                  <a:ext cx="0" cy="182095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5" name="直接连接符 54"/>
                <p:cNvCxnSpPr/>
                <p:nvPr/>
              </p:nvCxnSpPr>
              <p:spPr>
                <a:xfrm>
                  <a:off x="7569656" y="4744720"/>
                  <a:ext cx="0" cy="268455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6" name="直接连接符 55"/>
                <p:cNvCxnSpPr/>
                <p:nvPr/>
              </p:nvCxnSpPr>
              <p:spPr>
                <a:xfrm>
                  <a:off x="8631356" y="4831080"/>
                  <a:ext cx="0" cy="182095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7" name="直接连接符 56"/>
                <p:cNvCxnSpPr/>
                <p:nvPr/>
              </p:nvCxnSpPr>
              <p:spPr>
                <a:xfrm>
                  <a:off x="8365931" y="4831080"/>
                  <a:ext cx="0" cy="182095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8" name="直接连接符 57"/>
                <p:cNvCxnSpPr/>
                <p:nvPr/>
              </p:nvCxnSpPr>
              <p:spPr>
                <a:xfrm>
                  <a:off x="8100506" y="4831080"/>
                  <a:ext cx="0" cy="182095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9" name="直接连接符 58"/>
                <p:cNvCxnSpPr/>
                <p:nvPr/>
              </p:nvCxnSpPr>
              <p:spPr>
                <a:xfrm>
                  <a:off x="7835081" y="4831080"/>
                  <a:ext cx="0" cy="182095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0" name="直接连接符 59"/>
                <p:cNvCxnSpPr/>
                <p:nvPr/>
              </p:nvCxnSpPr>
              <p:spPr>
                <a:xfrm>
                  <a:off x="8896781" y="4744720"/>
                  <a:ext cx="0" cy="268455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1" name="直接连接符 60"/>
                <p:cNvCxnSpPr/>
                <p:nvPr/>
              </p:nvCxnSpPr>
              <p:spPr>
                <a:xfrm>
                  <a:off x="9958481" y="4831080"/>
                  <a:ext cx="0" cy="182095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2" name="直接连接符 61"/>
                <p:cNvCxnSpPr/>
                <p:nvPr/>
              </p:nvCxnSpPr>
              <p:spPr>
                <a:xfrm>
                  <a:off x="9693056" y="4831080"/>
                  <a:ext cx="0" cy="182095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3" name="直接连接符 62"/>
                <p:cNvCxnSpPr/>
                <p:nvPr/>
              </p:nvCxnSpPr>
              <p:spPr>
                <a:xfrm>
                  <a:off x="9427631" y="4831080"/>
                  <a:ext cx="0" cy="182095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4" name="直接连接符 63"/>
                <p:cNvCxnSpPr/>
                <p:nvPr/>
              </p:nvCxnSpPr>
              <p:spPr>
                <a:xfrm>
                  <a:off x="9162206" y="4831080"/>
                  <a:ext cx="0" cy="182095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5" name="直接连接符 64"/>
                <p:cNvCxnSpPr/>
                <p:nvPr/>
              </p:nvCxnSpPr>
              <p:spPr>
                <a:xfrm>
                  <a:off x="10223917" y="4744720"/>
                  <a:ext cx="0" cy="268455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sp>
          <p:nvSpPr>
            <p:cNvPr id="66" name="文本框 65"/>
            <p:cNvSpPr txBox="1"/>
            <p:nvPr/>
          </p:nvSpPr>
          <p:spPr>
            <a:xfrm>
              <a:off x="1638742" y="5138028"/>
              <a:ext cx="1247681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800" b="1" dirty="0">
                  <a:latin typeface="+mn-lt"/>
                </a:rPr>
                <a:t>6800</a:t>
              </a:r>
              <a:endParaRPr lang="zh-CN" altLang="en-US" sz="2800" b="1" dirty="0">
                <a:latin typeface="+mn-lt"/>
              </a:endParaRPr>
            </a:p>
          </p:txBody>
        </p:sp>
        <p:sp>
          <p:nvSpPr>
            <p:cNvPr id="67" name="文本框 66"/>
            <p:cNvSpPr txBox="1"/>
            <p:nvPr/>
          </p:nvSpPr>
          <p:spPr>
            <a:xfrm>
              <a:off x="4291565" y="5138028"/>
              <a:ext cx="1247681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800" b="1" dirty="0">
                  <a:latin typeface="+mn-lt"/>
                </a:rPr>
                <a:t>6900</a:t>
              </a:r>
              <a:endParaRPr lang="zh-CN" altLang="en-US" sz="2800" b="1" dirty="0">
                <a:latin typeface="+mn-lt"/>
              </a:endParaRPr>
            </a:p>
          </p:txBody>
        </p:sp>
        <p:sp>
          <p:nvSpPr>
            <p:cNvPr id="68" name="文本框 67"/>
            <p:cNvSpPr txBox="1"/>
            <p:nvPr/>
          </p:nvSpPr>
          <p:spPr>
            <a:xfrm>
              <a:off x="6944388" y="5138028"/>
              <a:ext cx="1247681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800" b="1" dirty="0">
                  <a:latin typeface="+mn-lt"/>
                </a:rPr>
                <a:t>7000</a:t>
              </a:r>
              <a:endParaRPr lang="zh-CN" altLang="en-US" sz="2800" b="1" dirty="0">
                <a:latin typeface="+mn-lt"/>
              </a:endParaRPr>
            </a:p>
          </p:txBody>
        </p:sp>
        <p:sp>
          <p:nvSpPr>
            <p:cNvPr id="69" name="文本框 68"/>
            <p:cNvSpPr txBox="1"/>
            <p:nvPr/>
          </p:nvSpPr>
          <p:spPr>
            <a:xfrm>
              <a:off x="9600076" y="5138028"/>
              <a:ext cx="1247681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800" b="1" dirty="0">
                  <a:latin typeface="+mn-lt"/>
                </a:rPr>
                <a:t>7100</a:t>
              </a:r>
              <a:endParaRPr lang="zh-CN" altLang="en-US" sz="2800" b="1" dirty="0">
                <a:latin typeface="+mn-lt"/>
              </a:endParaRPr>
            </a:p>
          </p:txBody>
        </p:sp>
      </p:grpSp>
      <p:grpSp>
        <p:nvGrpSpPr>
          <p:cNvPr id="82" name="组合 81"/>
          <p:cNvGrpSpPr/>
          <p:nvPr/>
        </p:nvGrpSpPr>
        <p:grpSpPr>
          <a:xfrm>
            <a:off x="7476665" y="3892500"/>
            <a:ext cx="1247681" cy="894809"/>
            <a:chOff x="7476665" y="3892500"/>
            <a:chExt cx="1247681" cy="894809"/>
          </a:xfrm>
        </p:grpSpPr>
        <p:cxnSp>
          <p:nvCxnSpPr>
            <p:cNvPr id="71" name="直接箭头连接符 70"/>
            <p:cNvCxnSpPr/>
            <p:nvPr/>
          </p:nvCxnSpPr>
          <p:spPr>
            <a:xfrm>
              <a:off x="8100506" y="4358684"/>
              <a:ext cx="0" cy="428625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6" name="文本框 75"/>
            <p:cNvSpPr txBox="1"/>
            <p:nvPr/>
          </p:nvSpPr>
          <p:spPr>
            <a:xfrm>
              <a:off x="7476665" y="3892500"/>
              <a:ext cx="1247681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800" b="1" dirty="0">
                  <a:latin typeface="+mn-lt"/>
                </a:rPr>
                <a:t>7020</a:t>
              </a:r>
              <a:endParaRPr lang="zh-CN" altLang="en-US" sz="2800" b="1" dirty="0">
                <a:latin typeface="+mn-lt"/>
              </a:endParaRPr>
            </a:p>
          </p:txBody>
        </p:sp>
      </p:grpSp>
      <p:grpSp>
        <p:nvGrpSpPr>
          <p:cNvPr id="81" name="组合 80"/>
          <p:cNvGrpSpPr/>
          <p:nvPr/>
        </p:nvGrpSpPr>
        <p:grpSpPr>
          <a:xfrm>
            <a:off x="6624287" y="3892500"/>
            <a:ext cx="1247681" cy="894809"/>
            <a:chOff x="6624287" y="3892500"/>
            <a:chExt cx="1247681" cy="894809"/>
          </a:xfrm>
        </p:grpSpPr>
        <p:cxnSp>
          <p:nvCxnSpPr>
            <p:cNvPr id="75" name="直接箭头连接符 74"/>
            <p:cNvCxnSpPr/>
            <p:nvPr/>
          </p:nvCxnSpPr>
          <p:spPr>
            <a:xfrm>
              <a:off x="7248128" y="4358684"/>
              <a:ext cx="0" cy="428625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9" name="文本框 78"/>
            <p:cNvSpPr txBox="1"/>
            <p:nvPr/>
          </p:nvSpPr>
          <p:spPr>
            <a:xfrm>
              <a:off x="6624287" y="3892500"/>
              <a:ext cx="1247681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800" b="1" dirty="0">
                  <a:latin typeface="+mn-lt"/>
                </a:rPr>
                <a:t>6988</a:t>
              </a:r>
              <a:endParaRPr lang="zh-CN" altLang="en-US" sz="2800" b="1" dirty="0">
                <a:latin typeface="+mn-lt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9" grpId="0" bldLvl="0" animBg="1"/>
      <p:bldP spid="2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文本框 11"/>
          <p:cNvSpPr txBox="1"/>
          <p:nvPr/>
        </p:nvSpPr>
        <p:spPr>
          <a:xfrm>
            <a:off x="767408" y="620688"/>
            <a:ext cx="1040806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/>
                <a:ea typeface="楷体" panose="02010609060101010101" pitchFamily="49" charset="-122"/>
                <a:cs typeface="+mn-cs"/>
              </a:rPr>
              <a:t>6988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/>
                <a:ea typeface="楷体" panose="02010609060101010101" pitchFamily="49" charset="-122"/>
                <a:cs typeface="+mn-cs"/>
              </a:rPr>
              <a:t>人和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/>
                <a:ea typeface="楷体" panose="02010609060101010101" pitchFamily="49" charset="-122"/>
                <a:cs typeface="+mn-cs"/>
              </a:rPr>
              <a:t>7020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/>
                <a:ea typeface="楷体" panose="02010609060101010101" pitchFamily="49" charset="-122"/>
                <a:cs typeface="+mn-cs"/>
              </a:rPr>
              <a:t>人为什么都可以说大约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/>
                <a:ea typeface="楷体" panose="02010609060101010101" pitchFamily="49" charset="-122"/>
                <a:cs typeface="+mn-cs"/>
              </a:rPr>
              <a:t>7000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/>
                <a:ea typeface="楷体" panose="02010609060101010101" pitchFamily="49" charset="-122"/>
                <a:cs typeface="+mn-cs"/>
              </a:rPr>
              <a:t>人呢？</a:t>
            </a:r>
            <a:endParaRPr lang="zh-CN" altLang="en-US" sz="2000" dirty="0"/>
          </a:p>
        </p:txBody>
      </p:sp>
      <p:grpSp>
        <p:nvGrpSpPr>
          <p:cNvPr id="13" name="组合 12"/>
          <p:cNvGrpSpPr/>
          <p:nvPr/>
        </p:nvGrpSpPr>
        <p:grpSpPr>
          <a:xfrm>
            <a:off x="911424" y="2320133"/>
            <a:ext cx="9936333" cy="850940"/>
            <a:chOff x="911424" y="4810308"/>
            <a:chExt cx="9936333" cy="850940"/>
          </a:xfrm>
        </p:grpSpPr>
        <p:grpSp>
          <p:nvGrpSpPr>
            <p:cNvPr id="14" name="组合 13"/>
            <p:cNvGrpSpPr/>
            <p:nvPr/>
          </p:nvGrpSpPr>
          <p:grpSpPr>
            <a:xfrm>
              <a:off x="911424" y="4810308"/>
              <a:ext cx="9849307" cy="268456"/>
              <a:chOff x="911424" y="4744720"/>
              <a:chExt cx="9849307" cy="268456"/>
            </a:xfrm>
          </p:grpSpPr>
          <p:cxnSp>
            <p:nvCxnSpPr>
              <p:cNvPr id="19" name="直接箭头连接符 18"/>
              <p:cNvCxnSpPr/>
              <p:nvPr/>
            </p:nvCxnSpPr>
            <p:spPr>
              <a:xfrm>
                <a:off x="911424" y="5013176"/>
                <a:ext cx="9849307" cy="0"/>
              </a:xfrm>
              <a:prstGeom prst="straightConnector1">
                <a:avLst/>
              </a:prstGeom>
              <a:ln w="1905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20" name="组合 19"/>
              <p:cNvGrpSpPr/>
              <p:nvPr/>
            </p:nvGrpSpPr>
            <p:grpSpPr>
              <a:xfrm>
                <a:off x="1199456" y="4744720"/>
                <a:ext cx="9024461" cy="268455"/>
                <a:chOff x="1199456" y="4744720"/>
                <a:chExt cx="9024461" cy="268455"/>
              </a:xfrm>
            </p:grpSpPr>
            <p:cxnSp>
              <p:nvCxnSpPr>
                <p:cNvPr id="21" name="直接连接符 20"/>
                <p:cNvCxnSpPr/>
                <p:nvPr/>
              </p:nvCxnSpPr>
              <p:spPr>
                <a:xfrm>
                  <a:off x="2261156" y="4744720"/>
                  <a:ext cx="0" cy="268455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2" name="直接连接符 21"/>
                <p:cNvCxnSpPr/>
                <p:nvPr/>
              </p:nvCxnSpPr>
              <p:spPr>
                <a:xfrm>
                  <a:off x="1995731" y="4831080"/>
                  <a:ext cx="0" cy="182095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3" name="直接连接符 22"/>
                <p:cNvCxnSpPr/>
                <p:nvPr/>
              </p:nvCxnSpPr>
              <p:spPr>
                <a:xfrm>
                  <a:off x="1730306" y="4831080"/>
                  <a:ext cx="0" cy="182095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4" name="直接连接符 23"/>
                <p:cNvCxnSpPr/>
                <p:nvPr/>
              </p:nvCxnSpPr>
              <p:spPr>
                <a:xfrm>
                  <a:off x="1464881" y="4831080"/>
                  <a:ext cx="0" cy="182095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5" name="直接连接符 24"/>
                <p:cNvCxnSpPr/>
                <p:nvPr/>
              </p:nvCxnSpPr>
              <p:spPr>
                <a:xfrm>
                  <a:off x="1199456" y="4831080"/>
                  <a:ext cx="0" cy="182095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6" name="直接连接符 25"/>
                <p:cNvCxnSpPr/>
                <p:nvPr/>
              </p:nvCxnSpPr>
              <p:spPr>
                <a:xfrm>
                  <a:off x="3322856" y="4831080"/>
                  <a:ext cx="0" cy="182095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7" name="直接连接符 26"/>
                <p:cNvCxnSpPr/>
                <p:nvPr/>
              </p:nvCxnSpPr>
              <p:spPr>
                <a:xfrm>
                  <a:off x="3057431" y="4831080"/>
                  <a:ext cx="0" cy="182095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8" name="直接连接符 27"/>
                <p:cNvCxnSpPr/>
                <p:nvPr/>
              </p:nvCxnSpPr>
              <p:spPr>
                <a:xfrm>
                  <a:off x="2792006" y="4831080"/>
                  <a:ext cx="0" cy="182095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9" name="直接连接符 28"/>
                <p:cNvCxnSpPr/>
                <p:nvPr/>
              </p:nvCxnSpPr>
              <p:spPr>
                <a:xfrm>
                  <a:off x="2526581" y="4831080"/>
                  <a:ext cx="0" cy="182095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0" name="直接连接符 29"/>
                <p:cNvCxnSpPr/>
                <p:nvPr/>
              </p:nvCxnSpPr>
              <p:spPr>
                <a:xfrm>
                  <a:off x="3588281" y="4744720"/>
                  <a:ext cx="0" cy="268455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1" name="直接连接符 30"/>
                <p:cNvCxnSpPr/>
                <p:nvPr/>
              </p:nvCxnSpPr>
              <p:spPr>
                <a:xfrm>
                  <a:off x="4649981" y="4831080"/>
                  <a:ext cx="0" cy="182095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2" name="直接连接符 31"/>
                <p:cNvCxnSpPr/>
                <p:nvPr/>
              </p:nvCxnSpPr>
              <p:spPr>
                <a:xfrm>
                  <a:off x="4384556" y="4831080"/>
                  <a:ext cx="0" cy="182095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3" name="直接连接符 32"/>
                <p:cNvCxnSpPr/>
                <p:nvPr/>
              </p:nvCxnSpPr>
              <p:spPr>
                <a:xfrm>
                  <a:off x="4119131" y="4831080"/>
                  <a:ext cx="0" cy="182095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4" name="直接连接符 33"/>
                <p:cNvCxnSpPr/>
                <p:nvPr/>
              </p:nvCxnSpPr>
              <p:spPr>
                <a:xfrm>
                  <a:off x="3853706" y="4831080"/>
                  <a:ext cx="0" cy="182095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5" name="直接连接符 34"/>
                <p:cNvCxnSpPr/>
                <p:nvPr/>
              </p:nvCxnSpPr>
              <p:spPr>
                <a:xfrm>
                  <a:off x="4915406" y="4744720"/>
                  <a:ext cx="0" cy="268455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6" name="直接连接符 35"/>
                <p:cNvCxnSpPr/>
                <p:nvPr/>
              </p:nvCxnSpPr>
              <p:spPr>
                <a:xfrm>
                  <a:off x="5977106" y="4831080"/>
                  <a:ext cx="0" cy="182095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7" name="直接连接符 36"/>
                <p:cNvCxnSpPr/>
                <p:nvPr/>
              </p:nvCxnSpPr>
              <p:spPr>
                <a:xfrm>
                  <a:off x="5711681" y="4831080"/>
                  <a:ext cx="0" cy="182095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8" name="直接连接符 37"/>
                <p:cNvCxnSpPr/>
                <p:nvPr/>
              </p:nvCxnSpPr>
              <p:spPr>
                <a:xfrm>
                  <a:off x="5446256" y="4831080"/>
                  <a:ext cx="0" cy="182095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9" name="直接连接符 38"/>
                <p:cNvCxnSpPr/>
                <p:nvPr/>
              </p:nvCxnSpPr>
              <p:spPr>
                <a:xfrm>
                  <a:off x="5180831" y="4831080"/>
                  <a:ext cx="0" cy="182095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0" name="直接连接符 39"/>
                <p:cNvCxnSpPr/>
                <p:nvPr/>
              </p:nvCxnSpPr>
              <p:spPr>
                <a:xfrm>
                  <a:off x="6242531" y="4744720"/>
                  <a:ext cx="0" cy="268455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1" name="直接连接符 40"/>
                <p:cNvCxnSpPr/>
                <p:nvPr/>
              </p:nvCxnSpPr>
              <p:spPr>
                <a:xfrm>
                  <a:off x="7304231" y="4831080"/>
                  <a:ext cx="0" cy="182095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2" name="直接连接符 41"/>
                <p:cNvCxnSpPr/>
                <p:nvPr/>
              </p:nvCxnSpPr>
              <p:spPr>
                <a:xfrm>
                  <a:off x="7038806" y="4831080"/>
                  <a:ext cx="0" cy="182095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3" name="直接连接符 42"/>
                <p:cNvCxnSpPr/>
                <p:nvPr/>
              </p:nvCxnSpPr>
              <p:spPr>
                <a:xfrm>
                  <a:off x="6773381" y="4831080"/>
                  <a:ext cx="0" cy="182095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4" name="直接连接符 43"/>
                <p:cNvCxnSpPr/>
                <p:nvPr/>
              </p:nvCxnSpPr>
              <p:spPr>
                <a:xfrm>
                  <a:off x="6507956" y="4831080"/>
                  <a:ext cx="0" cy="182095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5" name="直接连接符 44"/>
                <p:cNvCxnSpPr/>
                <p:nvPr/>
              </p:nvCxnSpPr>
              <p:spPr>
                <a:xfrm>
                  <a:off x="7569656" y="4744720"/>
                  <a:ext cx="0" cy="268455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6" name="直接连接符 45"/>
                <p:cNvCxnSpPr/>
                <p:nvPr/>
              </p:nvCxnSpPr>
              <p:spPr>
                <a:xfrm>
                  <a:off x="8631356" y="4831080"/>
                  <a:ext cx="0" cy="182095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7" name="直接连接符 46"/>
                <p:cNvCxnSpPr/>
                <p:nvPr/>
              </p:nvCxnSpPr>
              <p:spPr>
                <a:xfrm>
                  <a:off x="8365931" y="4831080"/>
                  <a:ext cx="0" cy="182095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8" name="直接连接符 47"/>
                <p:cNvCxnSpPr/>
                <p:nvPr/>
              </p:nvCxnSpPr>
              <p:spPr>
                <a:xfrm>
                  <a:off x="8100506" y="4831080"/>
                  <a:ext cx="0" cy="182095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9" name="直接连接符 48"/>
                <p:cNvCxnSpPr/>
                <p:nvPr/>
              </p:nvCxnSpPr>
              <p:spPr>
                <a:xfrm>
                  <a:off x="7835081" y="4831080"/>
                  <a:ext cx="0" cy="182095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0" name="直接连接符 49"/>
                <p:cNvCxnSpPr/>
                <p:nvPr/>
              </p:nvCxnSpPr>
              <p:spPr>
                <a:xfrm>
                  <a:off x="8896781" y="4744720"/>
                  <a:ext cx="0" cy="268455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1" name="直接连接符 50"/>
                <p:cNvCxnSpPr/>
                <p:nvPr/>
              </p:nvCxnSpPr>
              <p:spPr>
                <a:xfrm>
                  <a:off x="9958481" y="4831080"/>
                  <a:ext cx="0" cy="182095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2" name="直接连接符 51"/>
                <p:cNvCxnSpPr/>
                <p:nvPr/>
              </p:nvCxnSpPr>
              <p:spPr>
                <a:xfrm>
                  <a:off x="9693056" y="4831080"/>
                  <a:ext cx="0" cy="182095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3" name="直接连接符 52"/>
                <p:cNvCxnSpPr/>
                <p:nvPr/>
              </p:nvCxnSpPr>
              <p:spPr>
                <a:xfrm>
                  <a:off x="9427631" y="4831080"/>
                  <a:ext cx="0" cy="182095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4" name="直接连接符 53"/>
                <p:cNvCxnSpPr/>
                <p:nvPr/>
              </p:nvCxnSpPr>
              <p:spPr>
                <a:xfrm>
                  <a:off x="9162206" y="4831080"/>
                  <a:ext cx="0" cy="182095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5" name="直接连接符 54"/>
                <p:cNvCxnSpPr/>
                <p:nvPr/>
              </p:nvCxnSpPr>
              <p:spPr>
                <a:xfrm>
                  <a:off x="10223917" y="4744720"/>
                  <a:ext cx="0" cy="268455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sp>
          <p:nvSpPr>
            <p:cNvPr id="15" name="文本框 14"/>
            <p:cNvSpPr txBox="1"/>
            <p:nvPr/>
          </p:nvSpPr>
          <p:spPr>
            <a:xfrm>
              <a:off x="1638742" y="5138028"/>
              <a:ext cx="1247681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800" b="1" dirty="0">
                  <a:latin typeface="+mn-lt"/>
                </a:rPr>
                <a:t>6800</a:t>
              </a:r>
              <a:endParaRPr lang="zh-CN" altLang="en-US" sz="2800" b="1" dirty="0">
                <a:latin typeface="+mn-lt"/>
              </a:endParaRPr>
            </a:p>
          </p:txBody>
        </p:sp>
        <p:sp>
          <p:nvSpPr>
            <p:cNvPr id="16" name="文本框 15"/>
            <p:cNvSpPr txBox="1"/>
            <p:nvPr/>
          </p:nvSpPr>
          <p:spPr>
            <a:xfrm>
              <a:off x="4291565" y="5138028"/>
              <a:ext cx="1247681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800" b="1" dirty="0">
                  <a:latin typeface="+mn-lt"/>
                </a:rPr>
                <a:t>6900</a:t>
              </a:r>
              <a:endParaRPr lang="zh-CN" altLang="en-US" sz="2800" b="1" dirty="0">
                <a:latin typeface="+mn-lt"/>
              </a:endParaRPr>
            </a:p>
          </p:txBody>
        </p:sp>
        <p:sp>
          <p:nvSpPr>
            <p:cNvPr id="17" name="文本框 16"/>
            <p:cNvSpPr txBox="1"/>
            <p:nvPr/>
          </p:nvSpPr>
          <p:spPr>
            <a:xfrm>
              <a:off x="6944388" y="5138028"/>
              <a:ext cx="1247681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800" b="1" dirty="0">
                  <a:latin typeface="+mn-lt"/>
                </a:rPr>
                <a:t>7000</a:t>
              </a:r>
              <a:endParaRPr lang="zh-CN" altLang="en-US" sz="2800" b="1" dirty="0">
                <a:latin typeface="+mn-lt"/>
              </a:endParaRPr>
            </a:p>
          </p:txBody>
        </p:sp>
        <p:sp>
          <p:nvSpPr>
            <p:cNvPr id="18" name="文本框 17"/>
            <p:cNvSpPr txBox="1"/>
            <p:nvPr/>
          </p:nvSpPr>
          <p:spPr>
            <a:xfrm>
              <a:off x="9600076" y="5138028"/>
              <a:ext cx="1247681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800" b="1" dirty="0">
                  <a:latin typeface="+mn-lt"/>
                </a:rPr>
                <a:t>7100</a:t>
              </a:r>
              <a:endParaRPr lang="zh-CN" altLang="en-US" sz="2800" b="1" dirty="0">
                <a:latin typeface="+mn-lt"/>
              </a:endParaRPr>
            </a:p>
          </p:txBody>
        </p:sp>
      </p:grpSp>
      <p:grpSp>
        <p:nvGrpSpPr>
          <p:cNvPr id="56" name="组合 55"/>
          <p:cNvGrpSpPr/>
          <p:nvPr/>
        </p:nvGrpSpPr>
        <p:grpSpPr>
          <a:xfrm>
            <a:off x="7476665" y="1402325"/>
            <a:ext cx="1247681" cy="894809"/>
            <a:chOff x="7476665" y="3892500"/>
            <a:chExt cx="1247681" cy="894809"/>
          </a:xfrm>
        </p:grpSpPr>
        <p:cxnSp>
          <p:nvCxnSpPr>
            <p:cNvPr id="57" name="直接箭头连接符 56"/>
            <p:cNvCxnSpPr/>
            <p:nvPr/>
          </p:nvCxnSpPr>
          <p:spPr>
            <a:xfrm>
              <a:off x="8100506" y="4358684"/>
              <a:ext cx="0" cy="428625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8" name="文本框 57"/>
            <p:cNvSpPr txBox="1"/>
            <p:nvPr/>
          </p:nvSpPr>
          <p:spPr>
            <a:xfrm>
              <a:off x="7476665" y="3892500"/>
              <a:ext cx="1247681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800" b="1" dirty="0">
                  <a:latin typeface="+mn-lt"/>
                </a:rPr>
                <a:t>7020</a:t>
              </a:r>
              <a:endParaRPr lang="zh-CN" altLang="en-US" sz="2800" b="1" dirty="0">
                <a:latin typeface="+mn-lt"/>
              </a:endParaRPr>
            </a:p>
          </p:txBody>
        </p:sp>
      </p:grpSp>
      <p:grpSp>
        <p:nvGrpSpPr>
          <p:cNvPr id="59" name="组合 58"/>
          <p:cNvGrpSpPr/>
          <p:nvPr/>
        </p:nvGrpSpPr>
        <p:grpSpPr>
          <a:xfrm>
            <a:off x="6624287" y="1402325"/>
            <a:ext cx="1247681" cy="894809"/>
            <a:chOff x="6624287" y="3892500"/>
            <a:chExt cx="1247681" cy="894809"/>
          </a:xfrm>
        </p:grpSpPr>
        <p:cxnSp>
          <p:nvCxnSpPr>
            <p:cNvPr id="60" name="直接箭头连接符 59"/>
            <p:cNvCxnSpPr/>
            <p:nvPr/>
          </p:nvCxnSpPr>
          <p:spPr>
            <a:xfrm>
              <a:off x="7248128" y="4358684"/>
              <a:ext cx="0" cy="428625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1" name="文本框 60"/>
            <p:cNvSpPr txBox="1"/>
            <p:nvPr/>
          </p:nvSpPr>
          <p:spPr>
            <a:xfrm>
              <a:off x="6624287" y="3892500"/>
              <a:ext cx="1247681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800" b="1" dirty="0">
                  <a:latin typeface="+mn-lt"/>
                </a:rPr>
                <a:t>6988</a:t>
              </a:r>
              <a:endParaRPr lang="zh-CN" altLang="en-US" sz="2800" b="1" dirty="0">
                <a:latin typeface="+mn-lt"/>
              </a:endParaRPr>
            </a:p>
          </p:txBody>
        </p:sp>
      </p:grpSp>
      <p:sp>
        <p:nvSpPr>
          <p:cNvPr id="62" name="矩形 61"/>
          <p:cNvSpPr/>
          <p:nvPr/>
        </p:nvSpPr>
        <p:spPr>
          <a:xfrm>
            <a:off x="7569646" y="2386976"/>
            <a:ext cx="528509" cy="201612"/>
          </a:xfrm>
          <a:prstGeom prst="rect">
            <a:avLst/>
          </a:prstGeom>
          <a:solidFill>
            <a:srgbClr val="A4E0F7">
              <a:alpha val="74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buFont typeface="Arial" panose="020B0604020202020204" pitchFamily="34" charset="0"/>
              <a:buNone/>
              <a:defRPr/>
            </a:pPr>
            <a:endParaRPr lang="zh-CN" altLang="en-US" b="1" noProof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63" name="矩形 62"/>
          <p:cNvSpPr/>
          <p:nvPr/>
        </p:nvSpPr>
        <p:spPr>
          <a:xfrm>
            <a:off x="8098155" y="2386975"/>
            <a:ext cx="2125762" cy="201613"/>
          </a:xfrm>
          <a:prstGeom prst="rect">
            <a:avLst/>
          </a:prstGeom>
          <a:solidFill>
            <a:srgbClr val="FF7C80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buFont typeface="Arial" panose="020B0604020202020204" pitchFamily="34" charset="0"/>
              <a:buNone/>
              <a:defRPr/>
            </a:pPr>
            <a:endParaRPr lang="zh-CN" altLang="en-US" b="1" noProof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64" name="矩形 63"/>
          <p:cNvSpPr/>
          <p:nvPr/>
        </p:nvSpPr>
        <p:spPr>
          <a:xfrm flipH="1">
            <a:off x="7240774" y="2386975"/>
            <a:ext cx="328869" cy="201613"/>
          </a:xfrm>
          <a:prstGeom prst="rect">
            <a:avLst/>
          </a:prstGeom>
          <a:solidFill>
            <a:srgbClr val="FFC000">
              <a:alpha val="3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buFont typeface="Arial" panose="020B0604020202020204" pitchFamily="34" charset="0"/>
              <a:buNone/>
              <a:defRPr/>
            </a:pPr>
            <a:endParaRPr lang="zh-CN" altLang="en-US" b="1" noProof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65" name="矩形 64"/>
          <p:cNvSpPr/>
          <p:nvPr/>
        </p:nvSpPr>
        <p:spPr>
          <a:xfrm>
            <a:off x="4913055" y="2386975"/>
            <a:ext cx="2325366" cy="201613"/>
          </a:xfrm>
          <a:prstGeom prst="rect">
            <a:avLst/>
          </a:prstGeom>
          <a:solidFill>
            <a:srgbClr val="FF7C80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buFont typeface="Arial" panose="020B0604020202020204" pitchFamily="34" charset="0"/>
              <a:buNone/>
              <a:defRPr/>
            </a:pPr>
            <a:endParaRPr lang="zh-CN" altLang="en-US" b="1" noProof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67" name="文本框 66"/>
          <p:cNvSpPr txBox="1"/>
          <p:nvPr/>
        </p:nvSpPr>
        <p:spPr>
          <a:xfrm>
            <a:off x="5631043" y="3319977"/>
            <a:ext cx="458604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/>
                <a:ea typeface="楷体" panose="02010609060101010101" pitchFamily="49" charset="-122"/>
                <a:cs typeface="+mn-cs"/>
              </a:rPr>
              <a:t>记作：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/>
                <a:ea typeface="楷体" panose="02010609060101010101" pitchFamily="49" charset="-122"/>
                <a:cs typeface="+mn-cs"/>
              </a:rPr>
              <a:t>6988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/>
                <a:ea typeface="楷体" panose="02010609060101010101" pitchFamily="49" charset="-122"/>
                <a:cs typeface="+mn-cs"/>
              </a:rPr>
              <a:t>≈ 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/>
                <a:ea typeface="楷体" panose="02010609060101010101" pitchFamily="49" charset="-122"/>
                <a:cs typeface="+mn-cs"/>
              </a:rPr>
              <a:t>7000</a:t>
            </a:r>
            <a:endParaRPr lang="zh-CN" altLang="en-US" dirty="0"/>
          </a:p>
        </p:txBody>
      </p:sp>
      <p:sp>
        <p:nvSpPr>
          <p:cNvPr id="68" name="文本框 67"/>
          <p:cNvSpPr txBox="1"/>
          <p:nvPr/>
        </p:nvSpPr>
        <p:spPr>
          <a:xfrm>
            <a:off x="7014610" y="4035955"/>
            <a:ext cx="310594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/>
                <a:ea typeface="楷体" panose="02010609060101010101" pitchFamily="49" charset="-122"/>
                <a:cs typeface="+mn-cs"/>
              </a:rPr>
              <a:t>7020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/>
                <a:ea typeface="楷体" panose="02010609060101010101" pitchFamily="49" charset="-122"/>
                <a:cs typeface="+mn-cs"/>
              </a:rPr>
              <a:t>≈ 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/>
                <a:ea typeface="楷体" panose="02010609060101010101" pitchFamily="49" charset="-122"/>
                <a:cs typeface="+mn-cs"/>
              </a:rPr>
              <a:t>7000</a:t>
            </a:r>
            <a:endParaRPr lang="zh-CN" altLang="en-US" dirty="0"/>
          </a:p>
        </p:txBody>
      </p:sp>
      <p:sp>
        <p:nvSpPr>
          <p:cNvPr id="69" name="文本框 68"/>
          <p:cNvSpPr txBox="1"/>
          <p:nvPr/>
        </p:nvSpPr>
        <p:spPr>
          <a:xfrm>
            <a:off x="7944829" y="4428309"/>
            <a:ext cx="675005" cy="2045348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ctr"/>
            <a:r>
              <a:rPr lang="en-US" altLang="zh-CN" sz="3200" b="1" dirty="0">
                <a:solidFill>
                  <a:srgbClr val="F00C08"/>
                </a:solidFill>
                <a:latin typeface="+mj-ea"/>
                <a:ea typeface="+mj-ea"/>
              </a:rPr>
              <a:t>…</a:t>
            </a:r>
            <a:r>
              <a:rPr lang="zh-CN" altLang="en-US" sz="3200" b="1" dirty="0">
                <a:solidFill>
                  <a:srgbClr val="F00C08"/>
                </a:solidFill>
                <a:latin typeface="+mj-ea"/>
                <a:ea typeface="+mj-ea"/>
              </a:rPr>
              <a:t>约等号</a:t>
            </a:r>
            <a:endParaRPr lang="zh-CN" altLang="en-US" sz="3200" b="1" dirty="0">
              <a:solidFill>
                <a:srgbClr val="F00C08"/>
              </a:solidFill>
              <a:latin typeface="+mj-ea"/>
              <a:ea typeface="+mj-ea"/>
            </a:endParaRPr>
          </a:p>
        </p:txBody>
      </p:sp>
      <p:sp>
        <p:nvSpPr>
          <p:cNvPr id="70" name="文本框 69"/>
          <p:cNvSpPr txBox="1"/>
          <p:nvPr/>
        </p:nvSpPr>
        <p:spPr>
          <a:xfrm>
            <a:off x="8897013" y="5158595"/>
            <a:ext cx="2975789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solidFill>
                  <a:srgbClr val="F00C08"/>
                </a:solidFill>
                <a:latin typeface="+mj-ea"/>
                <a:ea typeface="+mj-ea"/>
              </a:rPr>
              <a:t>读作：约等于</a:t>
            </a:r>
            <a:endParaRPr lang="zh-CN" altLang="en-US" sz="3200" b="1" dirty="0">
              <a:solidFill>
                <a:srgbClr val="F00C08"/>
              </a:solidFill>
              <a:latin typeface="+mj-ea"/>
              <a:ea typeface="+mj-ea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1005840" y="3307080"/>
            <a:ext cx="4481195" cy="1198880"/>
          </a:xfrm>
          <a:prstGeom prst="rect">
            <a:avLst/>
          </a:prstGeom>
          <a:noFill/>
        </p:spPr>
        <p:txBody>
          <a:bodyPr wrap="square">
            <a:spAutoFit/>
          </a:bodyPr>
          <a:p>
            <a:r>
              <a:rPr lang="en-US" altLang="zh-CN" sz="3600" b="1" dirty="0">
                <a:latin typeface="+mn-lt"/>
                <a:ea typeface="楷体" panose="02010609060101010101" pitchFamily="49" charset="-122"/>
                <a:sym typeface="+mn-ea"/>
              </a:rPr>
              <a:t>7000</a:t>
            </a:r>
            <a:r>
              <a:rPr lang="zh-CN" altLang="en-US" sz="3600" b="1" dirty="0">
                <a:latin typeface="+mn-lt"/>
                <a:ea typeface="楷体" panose="02010609060101010101" pitchFamily="49" charset="-122"/>
                <a:sym typeface="+mn-ea"/>
              </a:rPr>
              <a:t>是</a:t>
            </a:r>
            <a:r>
              <a:rPr lang="en-US" altLang="zh-CN" sz="3600" b="1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/>
                <a:ea typeface="楷体" panose="02010609060101010101" pitchFamily="49" charset="-122"/>
                <a:sym typeface="+mn-ea"/>
              </a:rPr>
              <a:t>6988</a:t>
            </a:r>
            <a:r>
              <a:rPr lang="zh-CN" altLang="en-US" sz="3600" b="1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/>
                <a:ea typeface="楷体" panose="02010609060101010101" pitchFamily="49" charset="-122"/>
                <a:sym typeface="+mn-ea"/>
              </a:rPr>
              <a:t>和</a:t>
            </a:r>
            <a:r>
              <a:rPr lang="en-US" altLang="zh-CN" sz="3600" b="1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/>
                <a:ea typeface="楷体" panose="02010609060101010101" pitchFamily="49" charset="-122"/>
                <a:sym typeface="+mn-ea"/>
              </a:rPr>
              <a:t>7020</a:t>
            </a:r>
            <a:r>
              <a:rPr lang="zh-CN" altLang="en-US" sz="3600" b="1" dirty="0">
                <a:latin typeface="+mn-lt"/>
                <a:ea typeface="楷体" panose="02010609060101010101" pitchFamily="49" charset="-122"/>
                <a:sym typeface="+mn-ea"/>
              </a:rPr>
              <a:t>的</a:t>
            </a:r>
            <a:r>
              <a:rPr lang="zh-CN" altLang="en-US" sz="3600" b="1" dirty="0">
                <a:solidFill>
                  <a:srgbClr val="F00C08"/>
                </a:solidFill>
                <a:latin typeface="+mn-lt"/>
                <a:ea typeface="楷体" panose="02010609060101010101" pitchFamily="49" charset="-122"/>
                <a:sym typeface="+mn-ea"/>
              </a:rPr>
              <a:t>近似数</a:t>
            </a:r>
            <a:r>
              <a:rPr lang="zh-CN" altLang="en-US" sz="3600" b="1" dirty="0">
                <a:latin typeface="+mn-lt"/>
                <a:ea typeface="楷体" panose="02010609060101010101" pitchFamily="49" charset="-122"/>
                <a:sym typeface="+mn-ea"/>
              </a:rPr>
              <a:t>。</a:t>
            </a:r>
            <a:endParaRPr lang="zh-CN" altLang="en-US" sz="20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4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9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"/>
                            </p:stCondLst>
                            <p:childTnLst>
                              <p:par>
                                <p:cTn id="3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3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2" grpId="0" bldLvl="0" animBg="1"/>
      <p:bldP spid="63" grpId="0" bldLvl="0" animBg="1"/>
      <p:bldP spid="64" grpId="0" bldLvl="0" animBg="1"/>
      <p:bldP spid="65" grpId="0" bldLvl="0" animBg="1"/>
      <p:bldP spid="67" grpId="0"/>
      <p:bldP spid="68" grpId="0"/>
      <p:bldP spid="69" grpId="0"/>
      <p:bldP spid="70" grpId="0"/>
      <p:bldP spid="2" grpId="0"/>
      <p:bldP spid="2" grpId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76320" y="620688"/>
            <a:ext cx="1903074" cy="2045185"/>
          </a:xfrm>
          <a:prstGeom prst="rect">
            <a:avLst/>
          </a:prstGeom>
        </p:spPr>
      </p:pic>
      <p:sp>
        <p:nvSpPr>
          <p:cNvPr id="7" name="圆角矩形标注 5"/>
          <p:cNvSpPr/>
          <p:nvPr/>
        </p:nvSpPr>
        <p:spPr bwMode="auto">
          <a:xfrm>
            <a:off x="1753404" y="731984"/>
            <a:ext cx="6934884" cy="663008"/>
          </a:xfrm>
          <a:prstGeom prst="wedgeRoundRectCallout">
            <a:avLst>
              <a:gd name="adj1" fmla="val 56314"/>
              <a:gd name="adj2" fmla="val 35043"/>
              <a:gd name="adj3" fmla="val 16667"/>
            </a:avLst>
          </a:prstGeom>
          <a:solidFill>
            <a:srgbClr val="FFFFFF"/>
          </a:solidFill>
          <a:ln w="19050">
            <a:solidFill>
              <a:srgbClr val="3399FF"/>
            </a:solidFill>
            <a:miter lim="800000"/>
          </a:ln>
        </p:spPr>
        <p:txBody>
          <a:bodyPr/>
          <a:lstStyle/>
          <a:p>
            <a:pPr eaLnBrk="1" hangingPunct="1">
              <a:lnSpc>
                <a:spcPct val="110000"/>
              </a:lnSpc>
            </a:pPr>
            <a:r>
              <a:rPr lang="zh-CN" altLang="en-US" sz="3200" b="1" dirty="0">
                <a:latin typeface="+mn-lt"/>
                <a:ea typeface="楷体" panose="02010609060101010101" pitchFamily="49" charset="-122"/>
              </a:rPr>
              <a:t>下面哪些是近似数？哪些是准确数？</a:t>
            </a:r>
            <a:endParaRPr lang="zh-CN" altLang="en-US" sz="3200" b="1" dirty="0">
              <a:latin typeface="+mn-lt"/>
              <a:ea typeface="楷体" panose="02010609060101010101" pitchFamily="49" charset="-122"/>
            </a:endParaRPr>
          </a:p>
        </p:txBody>
      </p:sp>
      <p:sp>
        <p:nvSpPr>
          <p:cNvPr id="8" name="Rectangle 11"/>
          <p:cNvSpPr>
            <a:spLocks noChangeArrowheads="1"/>
          </p:cNvSpPr>
          <p:nvPr/>
        </p:nvSpPr>
        <p:spPr bwMode="auto">
          <a:xfrm>
            <a:off x="695400" y="1844824"/>
            <a:ext cx="4404370" cy="6451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lang="zh-CN" altLang="en-US" sz="3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学生大约</a:t>
            </a:r>
            <a:r>
              <a:rPr lang="en-US" altLang="zh-CN" sz="3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1600</a:t>
            </a:r>
            <a:r>
              <a:rPr lang="zh-CN" altLang="en-US" sz="3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人。</a:t>
            </a:r>
            <a:endParaRPr lang="zh-CN" altLang="en-US" sz="36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9" name="Rectangle 11"/>
          <p:cNvSpPr>
            <a:spLocks noChangeArrowheads="1"/>
          </p:cNvSpPr>
          <p:nvPr/>
        </p:nvSpPr>
        <p:spPr bwMode="auto">
          <a:xfrm>
            <a:off x="695400" y="2709355"/>
            <a:ext cx="4404370" cy="6451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lang="zh-CN" altLang="en-US" sz="3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三年级有</a:t>
            </a:r>
            <a:r>
              <a:rPr lang="en-US" altLang="zh-CN" sz="3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417</a:t>
            </a:r>
            <a:r>
              <a:rPr lang="zh-CN" altLang="en-US" sz="3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人。</a:t>
            </a:r>
            <a:endParaRPr lang="zh-CN" altLang="en-US" sz="36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0" name="Rectangle 11"/>
          <p:cNvSpPr>
            <a:spLocks noChangeArrowheads="1"/>
          </p:cNvSpPr>
          <p:nvPr/>
        </p:nvSpPr>
        <p:spPr bwMode="auto">
          <a:xfrm>
            <a:off x="695400" y="3573886"/>
            <a:ext cx="5228931" cy="6451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lang="zh-CN" altLang="en-US" sz="3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综合类图书</a:t>
            </a:r>
            <a:r>
              <a:rPr lang="en-US" altLang="zh-CN" sz="3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2912</a:t>
            </a:r>
            <a:r>
              <a:rPr lang="zh-CN" altLang="en-US" sz="3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本。</a:t>
            </a:r>
            <a:endParaRPr lang="zh-CN" altLang="en-US" sz="36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1" name="Rectangle 11"/>
          <p:cNvSpPr>
            <a:spLocks noChangeArrowheads="1"/>
          </p:cNvSpPr>
          <p:nvPr/>
        </p:nvSpPr>
        <p:spPr bwMode="auto">
          <a:xfrm>
            <a:off x="695400" y="4438417"/>
            <a:ext cx="5228931" cy="6451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lang="zh-CN" altLang="en-US" sz="3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大约</a:t>
            </a:r>
            <a:r>
              <a:rPr lang="en-US" altLang="zh-CN" sz="3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1000</a:t>
            </a:r>
            <a:r>
              <a:rPr lang="zh-CN" altLang="en-US" sz="3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盆花。</a:t>
            </a:r>
            <a:endParaRPr lang="zh-CN" altLang="en-US" sz="36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695400" y="5302949"/>
            <a:ext cx="5228931" cy="6451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lang="zh-CN" altLang="en-US" sz="3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共有</a:t>
            </a:r>
            <a:r>
              <a:rPr lang="en-US" altLang="zh-CN" sz="3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597</a:t>
            </a:r>
            <a:r>
              <a:rPr lang="zh-CN" altLang="en-US" sz="3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台电脑。</a:t>
            </a:r>
            <a:endParaRPr lang="zh-CN" altLang="en-US" sz="36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3" name="圆角矩形 1"/>
          <p:cNvSpPr/>
          <p:nvPr/>
        </p:nvSpPr>
        <p:spPr bwMode="auto">
          <a:xfrm>
            <a:off x="4871865" y="1556792"/>
            <a:ext cx="3732244" cy="1934547"/>
          </a:xfrm>
          <a:prstGeom prst="roundRect">
            <a:avLst/>
          </a:prstGeom>
          <a:noFill/>
          <a:ln w="28575">
            <a:solidFill>
              <a:srgbClr val="66CCFF"/>
            </a:solidFill>
            <a:headEnd type="none" w="med" len="med"/>
            <a:tailEnd type="none" w="med" len="me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>
              <a:lnSpc>
                <a:spcPct val="120000"/>
              </a:lnSpc>
              <a:defRPr/>
            </a:pPr>
            <a:endParaRPr lang="zh-CN" altLang="en-US" sz="3200" b="1">
              <a:solidFill>
                <a:schemeClr val="tx1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4" name="Text Box 8"/>
          <p:cNvSpPr txBox="1">
            <a:spLocks noChangeArrowheads="1"/>
          </p:cNvSpPr>
          <p:nvPr/>
        </p:nvSpPr>
        <p:spPr bwMode="auto">
          <a:xfrm>
            <a:off x="5098119" y="1622460"/>
            <a:ext cx="2633663" cy="6819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  <a:spcBef>
                <a:spcPct val="50000"/>
              </a:spcBef>
            </a:pPr>
            <a:r>
              <a:rPr lang="zh-CN" altLang="en-US" sz="3200" b="1" dirty="0">
                <a:solidFill>
                  <a:srgbClr val="3333CC"/>
                </a:solidFill>
                <a:latin typeface="+mj-ea"/>
                <a:ea typeface="+mj-ea"/>
                <a:cs typeface="Times New Roman" panose="02020603050405020304" pitchFamily="18" charset="0"/>
              </a:rPr>
              <a:t>近似数：</a:t>
            </a:r>
            <a:endParaRPr lang="zh-CN" altLang="en-US" sz="3200" b="1" dirty="0">
              <a:solidFill>
                <a:srgbClr val="3333CC"/>
              </a:solidFill>
              <a:latin typeface="+mj-ea"/>
              <a:ea typeface="+mj-ea"/>
              <a:cs typeface="Times New Roman" panose="02020603050405020304" pitchFamily="18" charset="0"/>
            </a:endParaRPr>
          </a:p>
        </p:txBody>
      </p:sp>
      <p:sp>
        <p:nvSpPr>
          <p:cNvPr id="15" name="Rectangle 11"/>
          <p:cNvSpPr>
            <a:spLocks noChangeArrowheads="1"/>
          </p:cNvSpPr>
          <p:nvPr/>
        </p:nvSpPr>
        <p:spPr bwMode="auto">
          <a:xfrm>
            <a:off x="5098119" y="2207355"/>
            <a:ext cx="3916363" cy="6819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学生</a:t>
            </a: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大约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1600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人。</a:t>
            </a:r>
            <a:endParaRPr lang="zh-CN" altLang="en-US" sz="32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6" name="Rectangle 11"/>
          <p:cNvSpPr>
            <a:spLocks noChangeArrowheads="1"/>
          </p:cNvSpPr>
          <p:nvPr/>
        </p:nvSpPr>
        <p:spPr bwMode="auto">
          <a:xfrm>
            <a:off x="695400" y="1844824"/>
            <a:ext cx="4404370" cy="6451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lang="zh-CN" altLang="en-US" sz="3600" b="1" dirty="0">
                <a:solidFill>
                  <a:srgbClr val="F00C08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学生大约</a:t>
            </a:r>
            <a:r>
              <a:rPr lang="en-US" altLang="zh-CN" sz="3600" b="1" dirty="0">
                <a:solidFill>
                  <a:srgbClr val="F00C08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1600</a:t>
            </a:r>
            <a:r>
              <a:rPr lang="zh-CN" altLang="en-US" sz="3600" b="1" dirty="0">
                <a:solidFill>
                  <a:srgbClr val="F00C08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人。</a:t>
            </a:r>
            <a:endParaRPr lang="zh-CN" altLang="en-US" sz="3600" b="1" dirty="0">
              <a:solidFill>
                <a:srgbClr val="F00C08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7" name="Text Box 8"/>
          <p:cNvSpPr txBox="1">
            <a:spLocks noChangeArrowheads="1"/>
          </p:cNvSpPr>
          <p:nvPr/>
        </p:nvSpPr>
        <p:spPr bwMode="auto">
          <a:xfrm>
            <a:off x="5098119" y="2792250"/>
            <a:ext cx="3052763" cy="6819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大约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1000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盆花。</a:t>
            </a:r>
            <a:endParaRPr lang="zh-CN" altLang="en-US" sz="32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8" name="Rectangle 11"/>
          <p:cNvSpPr>
            <a:spLocks noChangeArrowheads="1"/>
          </p:cNvSpPr>
          <p:nvPr/>
        </p:nvSpPr>
        <p:spPr bwMode="auto">
          <a:xfrm>
            <a:off x="695400" y="4438416"/>
            <a:ext cx="5228931" cy="6451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lang="zh-CN" altLang="en-US" sz="3600" b="1" dirty="0">
                <a:solidFill>
                  <a:srgbClr val="F00C08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大约</a:t>
            </a:r>
            <a:r>
              <a:rPr lang="en-US" altLang="zh-CN" sz="3600" b="1" dirty="0">
                <a:solidFill>
                  <a:srgbClr val="F00C08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1000</a:t>
            </a:r>
            <a:r>
              <a:rPr lang="zh-CN" altLang="en-US" sz="3600" b="1" dirty="0">
                <a:solidFill>
                  <a:srgbClr val="F00C08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盆花。</a:t>
            </a:r>
            <a:endParaRPr lang="zh-CN" altLang="en-US" sz="3600" b="1" dirty="0">
              <a:solidFill>
                <a:srgbClr val="F00C08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9" name="圆角矩形 1"/>
          <p:cNvSpPr/>
          <p:nvPr/>
        </p:nvSpPr>
        <p:spPr bwMode="auto">
          <a:xfrm>
            <a:off x="4871864" y="3634485"/>
            <a:ext cx="6624736" cy="2670484"/>
          </a:xfrm>
          <a:prstGeom prst="roundRect">
            <a:avLst/>
          </a:prstGeom>
          <a:noFill/>
          <a:ln w="28575">
            <a:solidFill>
              <a:srgbClr val="66CCFF"/>
            </a:solidFill>
            <a:headEnd type="none" w="med" len="med"/>
            <a:tailEnd type="none" w="med" len="me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>
              <a:lnSpc>
                <a:spcPct val="120000"/>
              </a:lnSpc>
              <a:defRPr/>
            </a:pPr>
            <a:endParaRPr lang="zh-CN" altLang="en-US" sz="3200" b="1">
              <a:solidFill>
                <a:schemeClr val="tx1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0" name="Text Box 8"/>
          <p:cNvSpPr txBox="1">
            <a:spLocks noChangeArrowheads="1"/>
          </p:cNvSpPr>
          <p:nvPr/>
        </p:nvSpPr>
        <p:spPr bwMode="auto">
          <a:xfrm>
            <a:off x="5098119" y="3763154"/>
            <a:ext cx="2633663" cy="6819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  <a:spcBef>
                <a:spcPct val="50000"/>
              </a:spcBef>
            </a:pPr>
            <a:r>
              <a:rPr lang="zh-CN" altLang="en-US" sz="3200" b="1" dirty="0">
                <a:solidFill>
                  <a:srgbClr val="3333CC"/>
                </a:solidFill>
                <a:latin typeface="+mj-ea"/>
                <a:ea typeface="+mj-ea"/>
                <a:cs typeface="Times New Roman" panose="02020603050405020304" pitchFamily="18" charset="0"/>
              </a:rPr>
              <a:t>准确数：</a:t>
            </a:r>
            <a:endParaRPr lang="zh-CN" altLang="en-US" sz="3200" b="1" dirty="0">
              <a:solidFill>
                <a:srgbClr val="3333CC"/>
              </a:solidFill>
              <a:latin typeface="+mj-ea"/>
              <a:ea typeface="+mj-ea"/>
              <a:cs typeface="Times New Roman" panose="02020603050405020304" pitchFamily="18" charset="0"/>
            </a:endParaRPr>
          </a:p>
        </p:txBody>
      </p:sp>
      <p:sp>
        <p:nvSpPr>
          <p:cNvPr id="21" name="Rectangle 11"/>
          <p:cNvSpPr>
            <a:spLocks noChangeArrowheads="1"/>
          </p:cNvSpPr>
          <p:nvPr/>
        </p:nvSpPr>
        <p:spPr bwMode="auto">
          <a:xfrm>
            <a:off x="5098119" y="4399395"/>
            <a:ext cx="4404370" cy="5835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三年级有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417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人。</a:t>
            </a:r>
            <a:endParaRPr lang="zh-CN" altLang="en-US" sz="32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2" name="Rectangle 11"/>
          <p:cNvSpPr>
            <a:spLocks noChangeArrowheads="1"/>
          </p:cNvSpPr>
          <p:nvPr/>
        </p:nvSpPr>
        <p:spPr bwMode="auto">
          <a:xfrm>
            <a:off x="5098119" y="4994936"/>
            <a:ext cx="5228931" cy="5835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综合类图书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2912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本。</a:t>
            </a:r>
            <a:endParaRPr lang="zh-CN" altLang="en-US" sz="32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3" name="Rectangle 11"/>
          <p:cNvSpPr>
            <a:spLocks noChangeArrowheads="1"/>
          </p:cNvSpPr>
          <p:nvPr/>
        </p:nvSpPr>
        <p:spPr bwMode="auto">
          <a:xfrm>
            <a:off x="5098119" y="5590477"/>
            <a:ext cx="5228931" cy="5835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共有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597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台电脑。</a:t>
            </a:r>
            <a:endParaRPr lang="zh-CN" altLang="en-US" sz="32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grpSp>
        <p:nvGrpSpPr>
          <p:cNvPr id="27" name="组合 26"/>
          <p:cNvGrpSpPr/>
          <p:nvPr/>
        </p:nvGrpSpPr>
        <p:grpSpPr>
          <a:xfrm>
            <a:off x="8688288" y="4399395"/>
            <a:ext cx="3052261" cy="1760837"/>
            <a:chOff x="8688288" y="4399395"/>
            <a:chExt cx="3052261" cy="1760837"/>
          </a:xfrm>
        </p:grpSpPr>
        <p:sp>
          <p:nvSpPr>
            <p:cNvPr id="24" name="Rectangle 11"/>
            <p:cNvSpPr>
              <a:spLocks noChangeArrowheads="1"/>
            </p:cNvSpPr>
            <p:nvPr/>
          </p:nvSpPr>
          <p:spPr bwMode="auto">
            <a:xfrm>
              <a:off x="8688288" y="4399395"/>
              <a:ext cx="3052261" cy="5835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>
                <a:buFont typeface="Arial" panose="020B0604020202020204" pitchFamily="34" charset="0"/>
                <a:buNone/>
              </a:pPr>
              <a:r>
                <a:rPr lang="zh-CN" altLang="en-US" sz="3200" b="1" dirty="0">
                  <a:solidFill>
                    <a:srgbClr val="3333CC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约</a:t>
              </a:r>
              <a:r>
                <a:rPr lang="en-US" altLang="zh-CN" sz="3200" b="1" dirty="0">
                  <a:solidFill>
                    <a:srgbClr val="3333CC"/>
                  </a:solidFill>
                  <a:latin typeface="+mj-ea"/>
                  <a:ea typeface="+mj-ea"/>
                  <a:cs typeface="Times New Roman" panose="02020603050405020304" pitchFamily="18" charset="0"/>
                </a:rPr>
                <a:t>(     )</a:t>
              </a:r>
              <a:r>
                <a:rPr lang="zh-CN" altLang="en-US" sz="3200" b="1" dirty="0">
                  <a:solidFill>
                    <a:srgbClr val="3333CC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人。</a:t>
              </a:r>
              <a:endParaRPr lang="zh-CN" altLang="en-US" sz="3200" b="1" dirty="0">
                <a:solidFill>
                  <a:srgbClr val="3333CC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  <p:sp>
          <p:nvSpPr>
            <p:cNvPr id="25" name="Rectangle 11"/>
            <p:cNvSpPr>
              <a:spLocks noChangeArrowheads="1"/>
            </p:cNvSpPr>
            <p:nvPr/>
          </p:nvSpPr>
          <p:spPr bwMode="auto">
            <a:xfrm>
              <a:off x="8688288" y="4988031"/>
              <a:ext cx="3052261" cy="5835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>
                <a:buFont typeface="Arial" panose="020B0604020202020204" pitchFamily="34" charset="0"/>
                <a:buNone/>
              </a:pPr>
              <a:r>
                <a:rPr lang="zh-CN" altLang="en-US" sz="3200" b="1" dirty="0">
                  <a:solidFill>
                    <a:srgbClr val="3333CC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约</a:t>
              </a:r>
              <a:r>
                <a:rPr lang="en-US" altLang="zh-CN" sz="3200" b="1" dirty="0">
                  <a:solidFill>
                    <a:srgbClr val="3333CC"/>
                  </a:solidFill>
                  <a:latin typeface="+mj-ea"/>
                  <a:ea typeface="+mj-ea"/>
                  <a:cs typeface="Times New Roman" panose="02020603050405020304" pitchFamily="18" charset="0"/>
                </a:rPr>
                <a:t>(     )</a:t>
              </a:r>
              <a:r>
                <a:rPr lang="zh-CN" altLang="en-US" sz="3200" b="1" dirty="0">
                  <a:solidFill>
                    <a:srgbClr val="3333CC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本。</a:t>
              </a:r>
              <a:endParaRPr lang="zh-CN" altLang="en-US" sz="3200" b="1" dirty="0">
                <a:solidFill>
                  <a:srgbClr val="3333CC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  <p:sp>
          <p:nvSpPr>
            <p:cNvPr id="26" name="Rectangle 11"/>
            <p:cNvSpPr>
              <a:spLocks noChangeArrowheads="1"/>
            </p:cNvSpPr>
            <p:nvPr/>
          </p:nvSpPr>
          <p:spPr bwMode="auto">
            <a:xfrm>
              <a:off x="8688288" y="5576667"/>
              <a:ext cx="3052261" cy="5835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>
                <a:buFont typeface="Arial" panose="020B0604020202020204" pitchFamily="34" charset="0"/>
                <a:buNone/>
              </a:pPr>
              <a:r>
                <a:rPr lang="zh-CN" altLang="en-US" sz="3200" b="1" dirty="0">
                  <a:solidFill>
                    <a:srgbClr val="3333CC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约</a:t>
              </a:r>
              <a:r>
                <a:rPr lang="en-US" altLang="zh-CN" sz="3200" b="1" dirty="0">
                  <a:solidFill>
                    <a:srgbClr val="3333CC"/>
                  </a:solidFill>
                  <a:latin typeface="+mj-ea"/>
                  <a:ea typeface="+mj-ea"/>
                  <a:cs typeface="Times New Roman" panose="02020603050405020304" pitchFamily="18" charset="0"/>
                </a:rPr>
                <a:t>(     )</a:t>
              </a:r>
              <a:r>
                <a:rPr lang="zh-CN" altLang="en-US" sz="3200" b="1" dirty="0">
                  <a:solidFill>
                    <a:srgbClr val="3333CC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台。</a:t>
              </a:r>
              <a:endParaRPr lang="zh-CN" altLang="en-US" sz="3200" b="1" dirty="0">
                <a:solidFill>
                  <a:srgbClr val="3333CC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</p:grpSp>
      <p:sp>
        <p:nvSpPr>
          <p:cNvPr id="28" name="文本框 27"/>
          <p:cNvSpPr txBox="1"/>
          <p:nvPr/>
        </p:nvSpPr>
        <p:spPr>
          <a:xfrm>
            <a:off x="9511119" y="4385585"/>
            <a:ext cx="1331993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solidFill>
                  <a:srgbClr val="FF0000"/>
                </a:solidFill>
                <a:latin typeface="+mn-lt"/>
              </a:rPr>
              <a:t>400</a:t>
            </a:r>
            <a:endParaRPr lang="en-US" altLang="zh-CN" sz="3200" b="1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9427030" y="4988340"/>
            <a:ext cx="1331993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solidFill>
                  <a:srgbClr val="FF0000"/>
                </a:solidFill>
                <a:latin typeface="+mn-lt"/>
              </a:rPr>
              <a:t>3000</a:t>
            </a:r>
            <a:endParaRPr lang="en-US" altLang="zh-CN" sz="3200" b="1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9511119" y="5591095"/>
            <a:ext cx="1331993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solidFill>
                  <a:srgbClr val="FF0000"/>
                </a:solidFill>
                <a:latin typeface="+mn-lt"/>
              </a:rPr>
              <a:t>600</a:t>
            </a:r>
            <a:endParaRPr lang="en-US" altLang="zh-CN" sz="3200" b="1" dirty="0">
              <a:solidFill>
                <a:srgbClr val="FF0000"/>
              </a:solidFill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000"/>
                            </p:stCondLst>
                            <p:childTnLst>
                              <p:par>
                                <p:cTn id="4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00"/>
                            </p:stCondLst>
                            <p:childTnLst>
                              <p:par>
                                <p:cTn id="5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1000"/>
                            </p:stCondLst>
                            <p:childTnLst>
                              <p:par>
                                <p:cTn id="6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3" grpId="0" bldLvl="0" animBg="1"/>
      <p:bldP spid="14" grpId="0" bldLvl="0"/>
      <p:bldP spid="15" grpId="0"/>
      <p:bldP spid="16" grpId="0"/>
      <p:bldP spid="17" grpId="0"/>
      <p:bldP spid="18" grpId="0"/>
      <p:bldP spid="19" grpId="0" bldLvl="0" animBg="1"/>
      <p:bldP spid="20" grpId="0" bldLvl="0"/>
      <p:bldP spid="21" grpId="0"/>
      <p:bldP spid="22" grpId="0"/>
      <p:bldP spid="23" grpId="0"/>
      <p:bldP spid="28" grpId="0"/>
      <p:bldP spid="29" grpId="0"/>
      <p:bldP spid="3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76320" y="620688"/>
            <a:ext cx="1903074" cy="2045185"/>
          </a:xfrm>
          <a:prstGeom prst="rect">
            <a:avLst/>
          </a:prstGeom>
        </p:spPr>
      </p:pic>
      <p:sp>
        <p:nvSpPr>
          <p:cNvPr id="8" name="圆角矩形标注 5"/>
          <p:cNvSpPr/>
          <p:nvPr/>
        </p:nvSpPr>
        <p:spPr bwMode="auto">
          <a:xfrm>
            <a:off x="4571858" y="731984"/>
            <a:ext cx="4105283" cy="672274"/>
          </a:xfrm>
          <a:prstGeom prst="wedgeRoundRectCallout">
            <a:avLst>
              <a:gd name="adj1" fmla="val 61016"/>
              <a:gd name="adj2" fmla="val 34319"/>
              <a:gd name="adj3" fmla="val 16667"/>
            </a:avLst>
          </a:prstGeom>
          <a:solidFill>
            <a:srgbClr val="FFFFFF"/>
          </a:solidFill>
          <a:ln w="19050">
            <a:solidFill>
              <a:srgbClr val="3399FF"/>
            </a:solidFill>
            <a:miter lim="800000"/>
          </a:ln>
        </p:spPr>
        <p:txBody>
          <a:bodyPr/>
          <a:lstStyle/>
          <a:p>
            <a:pPr eaLnBrk="1" hangingPunct="1">
              <a:lnSpc>
                <a:spcPct val="110000"/>
              </a:lnSpc>
            </a:pPr>
            <a:r>
              <a:rPr lang="zh-CN" altLang="en-US" sz="3200" b="1" dirty="0">
                <a:latin typeface="+mn-lt"/>
                <a:ea typeface="楷体" panose="02010609060101010101" pitchFamily="49" charset="-122"/>
              </a:rPr>
              <a:t>近似数有什么特点？</a:t>
            </a:r>
            <a:endParaRPr lang="zh-CN" altLang="en-US" sz="3200" b="1" dirty="0">
              <a:latin typeface="+mn-lt"/>
              <a:ea typeface="楷体" panose="02010609060101010101" pitchFamily="49" charset="-122"/>
            </a:endParaRPr>
          </a:p>
        </p:txBody>
      </p:sp>
      <p:pic>
        <p:nvPicPr>
          <p:cNvPr id="15" name="图片 1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95400" y="1451309"/>
            <a:ext cx="1584176" cy="1782591"/>
          </a:xfrm>
          <a:prstGeom prst="rect">
            <a:avLst/>
          </a:prstGeom>
        </p:spPr>
      </p:pic>
      <p:sp>
        <p:nvSpPr>
          <p:cNvPr id="19" name="圆角矩形标注 5"/>
          <p:cNvSpPr/>
          <p:nvPr/>
        </p:nvSpPr>
        <p:spPr bwMode="auto">
          <a:xfrm>
            <a:off x="2639616" y="2349787"/>
            <a:ext cx="6840760" cy="632171"/>
          </a:xfrm>
          <a:prstGeom prst="wedgeRoundRectCallout">
            <a:avLst>
              <a:gd name="adj1" fmla="val -56382"/>
              <a:gd name="adj2" fmla="val -36551"/>
              <a:gd name="adj3" fmla="val 16667"/>
            </a:avLst>
          </a:prstGeom>
          <a:solidFill>
            <a:srgbClr val="FFFFFF"/>
          </a:solidFill>
          <a:ln w="19050">
            <a:solidFill>
              <a:srgbClr val="3399FF"/>
            </a:solidFill>
            <a:miter lim="800000"/>
          </a:ln>
        </p:spPr>
        <p:txBody>
          <a:bodyPr/>
          <a:lstStyle/>
          <a:p>
            <a:pPr eaLnBrk="1" hangingPunct="1">
              <a:lnSpc>
                <a:spcPct val="110000"/>
              </a:lnSpc>
            </a:pPr>
            <a:r>
              <a:rPr lang="zh-CN" altLang="en-US" sz="3200" b="1" dirty="0">
                <a:latin typeface="+mn-lt"/>
                <a:ea typeface="楷体" panose="02010609060101010101" pitchFamily="49" charset="-122"/>
              </a:rPr>
              <a:t>近似数前有</a:t>
            </a:r>
            <a:r>
              <a:rPr lang="zh-CN" altLang="en-US" sz="3200" b="1" dirty="0">
                <a:solidFill>
                  <a:srgbClr val="F00C08"/>
                </a:solidFill>
                <a:latin typeface="+mn-lt"/>
                <a:ea typeface="楷体" panose="02010609060101010101" pitchFamily="49" charset="-122"/>
              </a:rPr>
              <a:t>“约”“大概”</a:t>
            </a:r>
            <a:r>
              <a:rPr lang="zh-CN" altLang="en-US" sz="3200" b="1" dirty="0">
                <a:latin typeface="+mn-lt"/>
                <a:ea typeface="楷体" panose="02010609060101010101" pitchFamily="49" charset="-122"/>
              </a:rPr>
              <a:t>等词语。</a:t>
            </a:r>
            <a:endParaRPr lang="zh-CN" altLang="en-US" sz="3200" b="1" dirty="0">
              <a:latin typeface="+mn-lt"/>
              <a:ea typeface="楷体" panose="02010609060101010101" pitchFamily="49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9416" y="4113142"/>
            <a:ext cx="1665775" cy="1735057"/>
          </a:xfrm>
          <a:prstGeom prst="rect">
            <a:avLst/>
          </a:prstGeom>
        </p:spPr>
      </p:pic>
      <p:sp>
        <p:nvSpPr>
          <p:cNvPr id="3" name="圆角矩形标注 5"/>
          <p:cNvSpPr/>
          <p:nvPr/>
        </p:nvSpPr>
        <p:spPr bwMode="auto">
          <a:xfrm>
            <a:off x="2855640" y="3472179"/>
            <a:ext cx="5173429" cy="1281925"/>
          </a:xfrm>
          <a:prstGeom prst="wedgeRoundRectCallout">
            <a:avLst>
              <a:gd name="adj1" fmla="val -57476"/>
              <a:gd name="adj2" fmla="val 40442"/>
              <a:gd name="adj3" fmla="val 16667"/>
            </a:avLst>
          </a:prstGeom>
          <a:solidFill>
            <a:srgbClr val="FFFFFF"/>
          </a:solidFill>
          <a:ln w="19050">
            <a:solidFill>
              <a:srgbClr val="3399FF"/>
            </a:solidFill>
            <a:miter lim="800000"/>
          </a:ln>
        </p:spPr>
        <p:txBody>
          <a:bodyPr/>
          <a:lstStyle/>
          <a:p>
            <a:pPr eaLnBrk="1" hangingPunct="1">
              <a:lnSpc>
                <a:spcPct val="110000"/>
              </a:lnSpc>
            </a:pPr>
            <a:r>
              <a:rPr lang="zh-CN" altLang="en-US" sz="3200" b="1" dirty="0">
                <a:latin typeface="+mn-lt"/>
                <a:ea typeface="楷体" panose="02010609060101010101" pitchFamily="49" charset="-122"/>
              </a:rPr>
              <a:t>近似数一般是</a:t>
            </a:r>
            <a:r>
              <a:rPr lang="zh-CN" altLang="en-US" sz="3200" b="1" dirty="0">
                <a:solidFill>
                  <a:srgbClr val="F00C08"/>
                </a:solidFill>
                <a:latin typeface="+mn-lt"/>
                <a:ea typeface="楷体" panose="02010609060101010101" pitchFamily="49" charset="-122"/>
              </a:rPr>
              <a:t>整万、整千、整百或整十</a:t>
            </a:r>
            <a:r>
              <a:rPr lang="zh-CN" altLang="en-US" sz="3200" b="1" dirty="0">
                <a:latin typeface="+mn-lt"/>
                <a:ea typeface="楷体" panose="02010609060101010101" pitchFamily="49" charset="-122"/>
              </a:rPr>
              <a:t>的数。</a:t>
            </a:r>
            <a:endParaRPr lang="zh-CN" altLang="en-US" sz="3200" b="1" dirty="0">
              <a:latin typeface="+mn-lt"/>
              <a:ea typeface="楷体" panose="02010609060101010101" pitchFamily="49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0007893" y="4292211"/>
            <a:ext cx="1344691" cy="1904228"/>
          </a:xfrm>
          <a:prstGeom prst="rect">
            <a:avLst/>
          </a:prstGeom>
        </p:spPr>
      </p:pic>
      <p:sp>
        <p:nvSpPr>
          <p:cNvPr id="6" name="圆角矩形标注 5"/>
          <p:cNvSpPr/>
          <p:nvPr/>
        </p:nvSpPr>
        <p:spPr bwMode="auto">
          <a:xfrm>
            <a:off x="3071664" y="5244325"/>
            <a:ext cx="6515622" cy="632172"/>
          </a:xfrm>
          <a:prstGeom prst="wedgeRoundRectCallout">
            <a:avLst>
              <a:gd name="adj1" fmla="val 56579"/>
              <a:gd name="adj2" fmla="val -31994"/>
              <a:gd name="adj3" fmla="val 16667"/>
            </a:avLst>
          </a:prstGeom>
          <a:solidFill>
            <a:srgbClr val="FFFFFF"/>
          </a:solidFill>
          <a:ln w="19050">
            <a:solidFill>
              <a:srgbClr val="3399FF"/>
            </a:solidFill>
            <a:miter lim="800000"/>
          </a:ln>
        </p:spPr>
        <p:txBody>
          <a:bodyPr/>
          <a:lstStyle/>
          <a:p>
            <a:pPr eaLnBrk="1" hangingPunct="1">
              <a:lnSpc>
                <a:spcPct val="110000"/>
              </a:lnSpc>
            </a:pPr>
            <a:r>
              <a:rPr lang="zh-CN" altLang="en-US" sz="3200" b="1" dirty="0">
                <a:latin typeface="+mn-lt"/>
                <a:ea typeface="楷体" panose="02010609060101010101" pitchFamily="49" charset="-122"/>
              </a:rPr>
              <a:t>一个准确数的近似数</a:t>
            </a:r>
            <a:r>
              <a:rPr lang="zh-CN" altLang="en-US" sz="3200" b="1" dirty="0">
                <a:solidFill>
                  <a:srgbClr val="F00C08"/>
                </a:solidFill>
                <a:latin typeface="+mn-lt"/>
                <a:ea typeface="楷体" panose="02010609060101010101" pitchFamily="49" charset="-122"/>
              </a:rPr>
              <a:t>不是唯一</a:t>
            </a:r>
            <a:r>
              <a:rPr lang="zh-CN" altLang="en-US" sz="3200" b="1" dirty="0">
                <a:latin typeface="+mn-lt"/>
                <a:ea typeface="楷体" panose="02010609060101010101" pitchFamily="49" charset="-122"/>
              </a:rPr>
              <a:t>的。</a:t>
            </a:r>
            <a:endParaRPr lang="zh-CN" altLang="en-US" sz="3200" b="1" dirty="0">
              <a:latin typeface="+mn-lt"/>
              <a:ea typeface="楷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9" grpId="0" animBg="1"/>
      <p:bldP spid="3" grpId="0" animBg="1"/>
      <p:bldP spid="6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855980" y="980440"/>
            <a:ext cx="9608820" cy="645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3333CC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想一想：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怎么把一个准确数改写为近似数呢？</a:t>
            </a:r>
            <a:endParaRPr lang="zh-CN" altLang="en-US" sz="2000" b="1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440" y="2461761"/>
            <a:ext cx="1665775" cy="1735057"/>
          </a:xfrm>
          <a:prstGeom prst="rect">
            <a:avLst/>
          </a:prstGeom>
        </p:spPr>
      </p:pic>
      <p:sp>
        <p:nvSpPr>
          <p:cNvPr id="5" name="圆角矩形标注 5"/>
          <p:cNvSpPr/>
          <p:nvPr/>
        </p:nvSpPr>
        <p:spPr bwMode="auto">
          <a:xfrm>
            <a:off x="3143672" y="1971924"/>
            <a:ext cx="6480720" cy="1281925"/>
          </a:xfrm>
          <a:prstGeom prst="wedgeRoundRectCallout">
            <a:avLst>
              <a:gd name="adj1" fmla="val -57476"/>
              <a:gd name="adj2" fmla="val 40442"/>
              <a:gd name="adj3" fmla="val 16667"/>
            </a:avLst>
          </a:prstGeom>
          <a:solidFill>
            <a:srgbClr val="FFFFFF"/>
          </a:solidFill>
          <a:ln w="19050">
            <a:solidFill>
              <a:srgbClr val="3399FF"/>
            </a:solidFill>
            <a:miter lim="800000"/>
          </a:ln>
        </p:spPr>
        <p:txBody>
          <a:bodyPr/>
          <a:lstStyle/>
          <a:p>
            <a:pPr eaLnBrk="1" hangingPunct="1">
              <a:lnSpc>
                <a:spcPct val="110000"/>
              </a:lnSpc>
            </a:pPr>
            <a:r>
              <a:rPr lang="zh-CN" altLang="en-US" sz="3200" b="1" dirty="0">
                <a:latin typeface="+mn-lt"/>
                <a:ea typeface="楷体" panose="02010609060101010101" pitchFamily="49" charset="-122"/>
              </a:rPr>
              <a:t>我们可以找到接近准确数的整万、整千、整百或整十的数。</a:t>
            </a:r>
            <a:endParaRPr lang="zh-CN" altLang="en-US" sz="3200" b="1" dirty="0">
              <a:latin typeface="+mn-lt"/>
              <a:ea typeface="楷体" panose="02010609060101010101" pitchFamily="49" charset="-122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0007893" y="4117060"/>
            <a:ext cx="1344691" cy="1904228"/>
          </a:xfrm>
          <a:prstGeom prst="rect">
            <a:avLst/>
          </a:prstGeom>
        </p:spPr>
      </p:pic>
      <p:sp>
        <p:nvSpPr>
          <p:cNvPr id="7" name="圆角矩形标注 5"/>
          <p:cNvSpPr/>
          <p:nvPr/>
        </p:nvSpPr>
        <p:spPr bwMode="auto">
          <a:xfrm>
            <a:off x="3863752" y="3835525"/>
            <a:ext cx="5616624" cy="1281925"/>
          </a:xfrm>
          <a:prstGeom prst="wedgeRoundRectCallout">
            <a:avLst>
              <a:gd name="adj1" fmla="val 58739"/>
              <a:gd name="adj2" fmla="val 32785"/>
              <a:gd name="adj3" fmla="val 16667"/>
            </a:avLst>
          </a:prstGeom>
          <a:solidFill>
            <a:srgbClr val="FFFFFF"/>
          </a:solidFill>
          <a:ln w="19050">
            <a:solidFill>
              <a:srgbClr val="3399FF"/>
            </a:solidFill>
            <a:miter lim="800000"/>
          </a:ln>
        </p:spPr>
        <p:txBody>
          <a:bodyPr/>
          <a:lstStyle/>
          <a:p>
            <a:pPr eaLnBrk="1" hangingPunct="1">
              <a:lnSpc>
                <a:spcPct val="110000"/>
              </a:lnSpc>
            </a:pPr>
            <a:r>
              <a:rPr lang="zh-CN" altLang="en-US" sz="3200" b="1" dirty="0">
                <a:latin typeface="+mn-lt"/>
                <a:ea typeface="楷体" panose="02010609060101010101" pitchFamily="49" charset="-122"/>
              </a:rPr>
              <a:t>还要在近似数前面加上“约”</a:t>
            </a:r>
            <a:endParaRPr lang="en-US" altLang="zh-CN" sz="3200" b="1" dirty="0">
              <a:latin typeface="+mn-lt"/>
              <a:ea typeface="楷体" panose="02010609060101010101" pitchFamily="49" charset="-122"/>
            </a:endParaRPr>
          </a:p>
          <a:p>
            <a:pPr eaLnBrk="1" hangingPunct="1">
              <a:lnSpc>
                <a:spcPct val="110000"/>
              </a:lnSpc>
            </a:pPr>
            <a:r>
              <a:rPr lang="zh-CN" altLang="en-US" sz="3200" b="1" dirty="0">
                <a:latin typeface="+mn-lt"/>
                <a:ea typeface="楷体" panose="02010609060101010101" pitchFamily="49" charset="-122"/>
              </a:rPr>
              <a:t>“大概”等词语。</a:t>
            </a:r>
            <a:endParaRPr lang="zh-CN" altLang="en-US" sz="3200" b="1" dirty="0">
              <a:latin typeface="+mn-lt"/>
              <a:ea typeface="楷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/>
          <p:cNvSpPr txBox="1"/>
          <p:nvPr/>
        </p:nvSpPr>
        <p:spPr>
          <a:xfrm>
            <a:off x="839416" y="1048652"/>
            <a:ext cx="10513168" cy="13002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4000"/>
              </a:lnSpc>
            </a:pPr>
            <a:r>
              <a:rPr lang="zh-CN" altLang="en-US" sz="3600" b="1" dirty="0">
                <a:solidFill>
                  <a:srgbClr val="231F20"/>
                </a:solidFill>
                <a:effectLst/>
                <a:latin typeface="+mn-lt"/>
                <a:ea typeface="+mn-ea"/>
              </a:rPr>
              <a:t>        在生活中，有的时候不需要用准确数，用近似数就可以了。你还能举出用近似数的例子吗？</a:t>
            </a:r>
            <a:endParaRPr lang="zh-CN" altLang="en-US" sz="4400" b="1" dirty="0">
              <a:latin typeface="+mn-lt"/>
              <a:ea typeface="+mn-ea"/>
            </a:endParaRPr>
          </a:p>
        </p:txBody>
      </p:sp>
      <p:sp>
        <p:nvSpPr>
          <p:cNvPr id="7" name="文本框 6"/>
          <p:cNvSpPr txBox="1">
            <a:spLocks noChangeArrowheads="1"/>
          </p:cNvSpPr>
          <p:nvPr/>
        </p:nvSpPr>
        <p:spPr bwMode="auto">
          <a:xfrm>
            <a:off x="1127448" y="2649559"/>
            <a:ext cx="4968552" cy="6451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zh-CN" sz="3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这座塔</a:t>
            </a:r>
            <a:r>
              <a:rPr lang="zh-CN" altLang="zh-CN" sz="36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大约</a:t>
            </a:r>
            <a:r>
              <a:rPr lang="zh-CN" altLang="zh-CN" sz="3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高</a:t>
            </a:r>
            <a:r>
              <a:rPr lang="en-US" altLang="zh-CN" sz="36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200</a:t>
            </a:r>
            <a:r>
              <a:rPr lang="zh-CN" altLang="zh-CN" sz="3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米</a:t>
            </a:r>
            <a:endParaRPr lang="zh-CN" altLang="en-US" sz="36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8" name="文本框 7"/>
          <p:cNvSpPr txBox="1">
            <a:spLocks noChangeArrowheads="1"/>
          </p:cNvSpPr>
          <p:nvPr/>
        </p:nvSpPr>
        <p:spPr bwMode="auto">
          <a:xfrm>
            <a:off x="1127448" y="3580210"/>
            <a:ext cx="4392488" cy="6451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zh-CN" sz="3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某市</a:t>
            </a:r>
            <a:r>
              <a:rPr lang="zh-CN" altLang="zh-CN" sz="36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大约</a:t>
            </a:r>
            <a:r>
              <a:rPr lang="zh-CN" altLang="zh-CN" sz="3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有</a:t>
            </a:r>
            <a:r>
              <a:rPr lang="en-US" altLang="zh-CN" sz="36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30</a:t>
            </a:r>
            <a:r>
              <a:rPr lang="zh-CN" altLang="zh-CN" sz="36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万</a:t>
            </a:r>
            <a:r>
              <a:rPr lang="zh-CN" altLang="zh-CN" sz="3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人</a:t>
            </a:r>
            <a:endParaRPr lang="zh-CN" altLang="en-US" sz="36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9" name="文本框 8"/>
          <p:cNvSpPr txBox="1">
            <a:spLocks noChangeArrowheads="1"/>
          </p:cNvSpPr>
          <p:nvPr/>
        </p:nvSpPr>
        <p:spPr bwMode="auto">
          <a:xfrm>
            <a:off x="1127448" y="4510861"/>
            <a:ext cx="6768752" cy="6451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zh-CN" sz="3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一台电脑的价钱</a:t>
            </a:r>
            <a:r>
              <a:rPr lang="zh-CN" altLang="zh-CN" sz="36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大约</a:t>
            </a:r>
            <a:r>
              <a:rPr lang="zh-CN" altLang="zh-CN" sz="3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是</a:t>
            </a:r>
            <a:r>
              <a:rPr lang="en-US" altLang="zh-CN" sz="36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4000</a:t>
            </a:r>
            <a:r>
              <a:rPr lang="zh-CN" altLang="zh-CN" sz="3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元</a:t>
            </a:r>
            <a:endParaRPr lang="zh-CN" altLang="en-US" sz="36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7637242" y="2649559"/>
            <a:ext cx="140706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200</a:t>
            </a:r>
            <a:endParaRPr lang="zh-CN" altLang="en-US" dirty="0"/>
          </a:p>
        </p:txBody>
      </p:sp>
      <p:sp>
        <p:nvSpPr>
          <p:cNvPr id="26" name="文本框 25"/>
          <p:cNvSpPr txBox="1"/>
          <p:nvPr/>
        </p:nvSpPr>
        <p:spPr>
          <a:xfrm>
            <a:off x="7637242" y="3580210"/>
            <a:ext cx="1695095" cy="645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30</a:t>
            </a:r>
            <a:r>
              <a:rPr kumimoji="0" lang="zh-CN" altLang="zh-CN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万</a:t>
            </a:r>
            <a:endParaRPr lang="zh-CN" altLang="en-US" b="1" dirty="0"/>
          </a:p>
        </p:txBody>
      </p:sp>
      <p:sp>
        <p:nvSpPr>
          <p:cNvPr id="27" name="文本框 26"/>
          <p:cNvSpPr txBox="1"/>
          <p:nvPr/>
        </p:nvSpPr>
        <p:spPr>
          <a:xfrm>
            <a:off x="7637241" y="4510860"/>
            <a:ext cx="169509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4000</a:t>
            </a:r>
            <a:endParaRPr lang="zh-CN" altLang="en-US" dirty="0"/>
          </a:p>
        </p:txBody>
      </p:sp>
      <p:sp>
        <p:nvSpPr>
          <p:cNvPr id="28" name="矩形 27"/>
          <p:cNvSpPr/>
          <p:nvPr/>
        </p:nvSpPr>
        <p:spPr>
          <a:xfrm>
            <a:off x="7464152" y="2565918"/>
            <a:ext cx="1548882" cy="2659225"/>
          </a:xfrm>
          <a:prstGeom prst="rect">
            <a:avLst/>
          </a:prstGeom>
          <a:noFill/>
          <a:ln w="28575">
            <a:solidFill>
              <a:srgbClr val="3333C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30" name="直接箭头连接符 29"/>
          <p:cNvCxnSpPr/>
          <p:nvPr/>
        </p:nvCxnSpPr>
        <p:spPr>
          <a:xfrm>
            <a:off x="9162661" y="3895530"/>
            <a:ext cx="778837" cy="0"/>
          </a:xfrm>
          <a:prstGeom prst="straightConnector1">
            <a:avLst/>
          </a:prstGeom>
          <a:ln w="28575">
            <a:solidFill>
              <a:srgbClr val="3333CC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文本框 31"/>
          <p:cNvSpPr txBox="1"/>
          <p:nvPr/>
        </p:nvSpPr>
        <p:spPr>
          <a:xfrm>
            <a:off x="9941498" y="3572365"/>
            <a:ext cx="223224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3333CC"/>
                </a:solidFill>
                <a:effectLst/>
                <a:uLnTx/>
                <a:uFillTx/>
                <a:latin typeface="Times New Roman" panose="02020603050405020304"/>
                <a:ea typeface="楷体" panose="02010609060101010101" pitchFamily="49" charset="-122"/>
                <a:cs typeface="+mn-cs"/>
              </a:rPr>
              <a:t>近似数</a:t>
            </a:r>
            <a:endParaRPr lang="zh-CN" altLang="en-US" dirty="0">
              <a:solidFill>
                <a:srgbClr val="3333CC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000"/>
                            </p:stCondLst>
                            <p:childTnLst>
                              <p:par>
                                <p:cTn id="2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20" grpId="0"/>
      <p:bldP spid="26" grpId="0"/>
      <p:bldP spid="27" grpId="0"/>
      <p:bldP spid="28" grpId="0" animBg="1"/>
      <p:bldP spid="3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1271464" y="1196752"/>
            <a:ext cx="10266868" cy="6935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zh-CN" altLang="en-US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下面的数各接近几千？</a:t>
            </a:r>
            <a:endParaRPr kumimoji="0" lang="zh-CN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5" name="椭圆 4"/>
          <p:cNvSpPr/>
          <p:nvPr/>
        </p:nvSpPr>
        <p:spPr>
          <a:xfrm>
            <a:off x="653669" y="1249599"/>
            <a:ext cx="587829" cy="587829"/>
          </a:xfrm>
          <a:prstGeom prst="ellipse">
            <a:avLst/>
          </a:prstGeom>
          <a:solidFill>
            <a:srgbClr val="FCD4B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solidFill>
                  <a:srgbClr val="037F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endParaRPr lang="zh-CN" altLang="en-US" sz="3600" b="1" dirty="0">
              <a:solidFill>
                <a:srgbClr val="037FB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Box 11"/>
          <p:cNvSpPr txBox="1">
            <a:spLocks noChangeArrowheads="1"/>
          </p:cNvSpPr>
          <p:nvPr/>
        </p:nvSpPr>
        <p:spPr bwMode="auto">
          <a:xfrm>
            <a:off x="5879976" y="1437318"/>
            <a:ext cx="3672408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【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课本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56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页 做一做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】</a:t>
            </a:r>
            <a:endParaRPr lang="zh-CN" altLang="en-US" sz="2000" b="0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4600769" y="244979"/>
            <a:ext cx="299046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巩固练习</a:t>
            </a:r>
            <a:endParaRPr lang="zh-CN" altLang="en-US" sz="4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1241498" y="2123021"/>
            <a:ext cx="28803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latin typeface="+mn-lt"/>
              </a:rPr>
              <a:t>6830______</a:t>
            </a:r>
            <a:endParaRPr lang="zh-CN" altLang="en-US" sz="3600" b="1" dirty="0">
              <a:latin typeface="+mn-lt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3857791" y="2123021"/>
            <a:ext cx="28803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latin typeface="+mn-lt"/>
              </a:rPr>
              <a:t>5021______</a:t>
            </a:r>
            <a:endParaRPr lang="zh-CN" altLang="en-US" sz="3600" b="1" dirty="0">
              <a:latin typeface="+mn-lt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6474084" y="2123021"/>
            <a:ext cx="28803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latin typeface="+mn-lt"/>
              </a:rPr>
              <a:t>3900______</a:t>
            </a:r>
            <a:endParaRPr lang="zh-CN" altLang="en-US" sz="3600" b="1" dirty="0">
              <a:latin typeface="+mn-lt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9090376" y="2123021"/>
            <a:ext cx="28803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latin typeface="+mn-lt"/>
              </a:rPr>
              <a:t>8104______</a:t>
            </a:r>
            <a:endParaRPr lang="zh-CN" altLang="en-US" sz="3600" b="1" dirty="0">
              <a:latin typeface="+mn-lt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1241498" y="3284984"/>
            <a:ext cx="28803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latin typeface="+mn-lt"/>
              </a:rPr>
              <a:t>4005______</a:t>
            </a:r>
            <a:endParaRPr lang="zh-CN" altLang="en-US" sz="3600" b="1" dirty="0">
              <a:latin typeface="+mn-lt"/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3857791" y="3284984"/>
            <a:ext cx="28803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latin typeface="+mn-lt"/>
              </a:rPr>
              <a:t>2897______</a:t>
            </a:r>
            <a:endParaRPr lang="zh-CN" altLang="en-US" sz="3600" b="1" dirty="0">
              <a:latin typeface="+mn-lt"/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6474084" y="3284984"/>
            <a:ext cx="28803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latin typeface="+mn-lt"/>
              </a:rPr>
              <a:t>7053______</a:t>
            </a:r>
            <a:endParaRPr lang="zh-CN" altLang="en-US" sz="3600" b="1" dirty="0">
              <a:latin typeface="+mn-lt"/>
            </a:endParaRPr>
          </a:p>
        </p:txBody>
      </p:sp>
      <p:sp>
        <p:nvSpPr>
          <p:cNvPr id="31" name="文本框 30"/>
          <p:cNvSpPr txBox="1"/>
          <p:nvPr/>
        </p:nvSpPr>
        <p:spPr>
          <a:xfrm>
            <a:off x="9090376" y="3284984"/>
            <a:ext cx="28803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latin typeface="+mn-lt"/>
              </a:rPr>
              <a:t>9008______</a:t>
            </a:r>
            <a:endParaRPr lang="zh-CN" altLang="en-US" sz="3600" b="1" dirty="0">
              <a:latin typeface="+mn-lt"/>
            </a:endParaRPr>
          </a:p>
        </p:txBody>
      </p:sp>
      <p:sp>
        <p:nvSpPr>
          <p:cNvPr id="32" name="文本框 31"/>
          <p:cNvSpPr txBox="1"/>
          <p:nvPr/>
        </p:nvSpPr>
        <p:spPr>
          <a:xfrm>
            <a:off x="2387743" y="2082741"/>
            <a:ext cx="133199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F0000"/>
                </a:solidFill>
                <a:latin typeface="+mn-lt"/>
              </a:rPr>
              <a:t>7000</a:t>
            </a:r>
            <a:endParaRPr lang="zh-CN" altLang="en-US" sz="3600" b="1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33" name="文本框 32"/>
          <p:cNvSpPr txBox="1"/>
          <p:nvPr/>
        </p:nvSpPr>
        <p:spPr>
          <a:xfrm>
            <a:off x="5011405" y="2082741"/>
            <a:ext cx="133199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F0000"/>
                </a:solidFill>
                <a:latin typeface="+mn-lt"/>
              </a:rPr>
              <a:t>5000</a:t>
            </a:r>
            <a:endParaRPr lang="zh-CN" altLang="en-US" sz="3600" b="1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34" name="文本框 33"/>
          <p:cNvSpPr txBox="1"/>
          <p:nvPr/>
        </p:nvSpPr>
        <p:spPr>
          <a:xfrm>
            <a:off x="7635067" y="2082741"/>
            <a:ext cx="133199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F0000"/>
                </a:solidFill>
                <a:latin typeface="+mn-lt"/>
              </a:rPr>
              <a:t>4000</a:t>
            </a:r>
            <a:endParaRPr lang="zh-CN" altLang="en-US" sz="3600" b="1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35" name="文本框 34"/>
          <p:cNvSpPr txBox="1"/>
          <p:nvPr/>
        </p:nvSpPr>
        <p:spPr>
          <a:xfrm>
            <a:off x="10272464" y="2082741"/>
            <a:ext cx="133199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F0000"/>
                </a:solidFill>
                <a:latin typeface="+mn-lt"/>
              </a:rPr>
              <a:t>8000</a:t>
            </a:r>
            <a:endParaRPr lang="zh-CN" altLang="en-US" sz="3600" b="1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36" name="文本框 35"/>
          <p:cNvSpPr txBox="1"/>
          <p:nvPr/>
        </p:nvSpPr>
        <p:spPr>
          <a:xfrm>
            <a:off x="2387743" y="3284984"/>
            <a:ext cx="133199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F0000"/>
                </a:solidFill>
                <a:latin typeface="+mn-lt"/>
              </a:rPr>
              <a:t>4000</a:t>
            </a:r>
            <a:endParaRPr lang="zh-CN" altLang="en-US" sz="3600" b="1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37" name="文本框 36"/>
          <p:cNvSpPr txBox="1"/>
          <p:nvPr/>
        </p:nvSpPr>
        <p:spPr>
          <a:xfrm>
            <a:off x="5005387" y="3284984"/>
            <a:ext cx="133199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F0000"/>
                </a:solidFill>
                <a:latin typeface="+mn-lt"/>
              </a:rPr>
              <a:t>3000</a:t>
            </a:r>
            <a:endParaRPr lang="zh-CN" altLang="en-US" sz="3600" b="1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38" name="文本框 37"/>
          <p:cNvSpPr txBox="1"/>
          <p:nvPr/>
        </p:nvSpPr>
        <p:spPr>
          <a:xfrm>
            <a:off x="7635067" y="3284984"/>
            <a:ext cx="133199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F0000"/>
                </a:solidFill>
                <a:latin typeface="+mn-lt"/>
              </a:rPr>
              <a:t>7000</a:t>
            </a:r>
            <a:endParaRPr lang="zh-CN" altLang="en-US" sz="3600" b="1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39" name="文本框 38"/>
          <p:cNvSpPr txBox="1"/>
          <p:nvPr/>
        </p:nvSpPr>
        <p:spPr>
          <a:xfrm>
            <a:off x="10272464" y="3284984"/>
            <a:ext cx="133199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F0000"/>
                </a:solidFill>
                <a:latin typeface="+mn-lt"/>
              </a:rPr>
              <a:t>9000</a:t>
            </a:r>
            <a:endParaRPr lang="zh-CN" altLang="en-US" sz="3600" b="1" dirty="0">
              <a:solidFill>
                <a:srgbClr val="FF0000"/>
              </a:solidFill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/>
      <p:bldP spid="33" grpId="0"/>
      <p:bldP spid="34" grpId="0"/>
      <p:bldP spid="35" grpId="0"/>
      <p:bldP spid="36" grpId="0"/>
      <p:bldP spid="37" grpId="0"/>
      <p:bldP spid="38" grpId="0"/>
      <p:bldP spid="39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椭圆 2"/>
          <p:cNvSpPr/>
          <p:nvPr/>
        </p:nvSpPr>
        <p:spPr>
          <a:xfrm>
            <a:off x="653669" y="673535"/>
            <a:ext cx="587829" cy="587829"/>
          </a:xfrm>
          <a:prstGeom prst="ellipse">
            <a:avLst/>
          </a:prstGeom>
          <a:solidFill>
            <a:srgbClr val="FCD4B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solidFill>
                  <a:srgbClr val="037F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endParaRPr lang="zh-CN" altLang="en-US" sz="3600" b="1" dirty="0">
              <a:solidFill>
                <a:srgbClr val="037FB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1271464" y="620688"/>
            <a:ext cx="10266868" cy="6935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zh-CN" altLang="en-US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圈出各数的近似数。</a:t>
            </a:r>
            <a:endParaRPr lang="zh-CN" altLang="en-US" sz="3600" b="1" dirty="0">
              <a:solidFill>
                <a:prstClr val="black"/>
              </a:solidFill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5" name="TextBox 11"/>
          <p:cNvSpPr txBox="1">
            <a:spLocks noChangeArrowheads="1"/>
          </p:cNvSpPr>
          <p:nvPr/>
        </p:nvSpPr>
        <p:spPr bwMode="auto">
          <a:xfrm>
            <a:off x="5231904" y="842093"/>
            <a:ext cx="3672408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【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课本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58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页 练一练 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2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题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】</a:t>
            </a:r>
            <a:endParaRPr lang="zh-CN" altLang="en-US" sz="2000" b="0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839416" y="1377642"/>
            <a:ext cx="10698916" cy="13583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zh-CN" altLang="en-US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（</a:t>
            </a:r>
            <a:r>
              <a:rPr lang="en-US" altLang="zh-CN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1</a:t>
            </a:r>
            <a:r>
              <a:rPr lang="zh-CN" altLang="en-US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）长江源特大桥位于青海格尔木市，是“长江源头第一桥”，全长</a:t>
            </a:r>
            <a:r>
              <a:rPr lang="en-US" altLang="zh-CN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1390</a:t>
            </a:r>
            <a:r>
              <a:rPr lang="zh-CN" altLang="en-US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米，约（ </a:t>
            </a:r>
            <a:r>
              <a:rPr lang="en-US" altLang="zh-CN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1400</a:t>
            </a:r>
            <a:r>
              <a:rPr lang="zh-CN" altLang="en-US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，</a:t>
            </a:r>
            <a:r>
              <a:rPr lang="en-US" altLang="zh-CN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1300 </a:t>
            </a:r>
            <a:r>
              <a:rPr lang="zh-CN" altLang="en-US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）米。</a:t>
            </a:r>
            <a:endParaRPr lang="zh-CN" altLang="en-US" sz="3600" b="1" dirty="0">
              <a:solidFill>
                <a:prstClr val="black"/>
              </a:solidFill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80565" y="2856644"/>
            <a:ext cx="6430869" cy="338066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8" name="椭圆 37"/>
          <p:cNvSpPr/>
          <p:nvPr/>
        </p:nvSpPr>
        <p:spPr>
          <a:xfrm>
            <a:off x="7352522" y="2056802"/>
            <a:ext cx="1156996" cy="705059"/>
          </a:xfrm>
          <a:prstGeom prst="ellipse">
            <a:avLst/>
          </a:prstGeom>
          <a:noFill/>
          <a:ln w="19050">
            <a:solidFill>
              <a:srgbClr val="F00C0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文本框 7"/>
          <p:cNvSpPr txBox="1"/>
          <p:nvPr/>
        </p:nvSpPr>
        <p:spPr>
          <a:xfrm>
            <a:off x="695400" y="613794"/>
            <a:ext cx="10369152" cy="20231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zh-CN" altLang="en-US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（</a:t>
            </a:r>
            <a:r>
              <a:rPr lang="en-US" altLang="zh-CN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2</a:t>
            </a:r>
            <a:r>
              <a:rPr lang="zh-CN" altLang="en-US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）世界首座跨径超</a:t>
            </a:r>
            <a:r>
              <a:rPr lang="en-US" altLang="zh-CN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600</a:t>
            </a:r>
            <a:r>
              <a:rPr lang="zh-CN" altLang="en-US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米的拱桥</a:t>
            </a:r>
            <a:r>
              <a:rPr lang="en-US" altLang="zh-CN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——</a:t>
            </a:r>
            <a:r>
              <a:rPr lang="zh-CN" altLang="en-US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天峨龙滩特大桥 ，于</a:t>
            </a:r>
            <a:r>
              <a:rPr lang="en-US" altLang="zh-CN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2024</a:t>
            </a:r>
            <a:r>
              <a:rPr lang="zh-CN" altLang="en-US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年</a:t>
            </a:r>
            <a:r>
              <a:rPr lang="en-US" altLang="zh-CN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2</a:t>
            </a:r>
            <a:r>
              <a:rPr lang="zh-CN" altLang="en-US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月</a:t>
            </a:r>
            <a:r>
              <a:rPr lang="en-US" altLang="zh-CN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1</a:t>
            </a:r>
            <a:r>
              <a:rPr lang="zh-CN" altLang="en-US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日在我国广西河池市建成通车，全长约</a:t>
            </a:r>
            <a:r>
              <a:rPr lang="en-US" altLang="zh-CN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2489</a:t>
            </a:r>
            <a:r>
              <a:rPr lang="zh-CN" altLang="en-US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米，大约（ </a:t>
            </a:r>
            <a:r>
              <a:rPr lang="en-US" altLang="zh-CN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2400</a:t>
            </a:r>
            <a:r>
              <a:rPr lang="zh-CN" altLang="en-US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，</a:t>
            </a:r>
            <a:r>
              <a:rPr lang="en-US" altLang="zh-CN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2500 </a:t>
            </a:r>
            <a:r>
              <a:rPr lang="zh-CN" altLang="en-US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）米。</a:t>
            </a:r>
            <a:endParaRPr lang="zh-CN" altLang="en-US" sz="3600" b="1" dirty="0">
              <a:solidFill>
                <a:prstClr val="black"/>
              </a:solidFill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87688" y="2725375"/>
            <a:ext cx="5184576" cy="351883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椭圆 1"/>
          <p:cNvSpPr/>
          <p:nvPr/>
        </p:nvSpPr>
        <p:spPr>
          <a:xfrm>
            <a:off x="7652183" y="1966753"/>
            <a:ext cx="1156996" cy="705059"/>
          </a:xfrm>
          <a:prstGeom prst="ellipse">
            <a:avLst/>
          </a:prstGeom>
          <a:noFill/>
          <a:ln w="19050">
            <a:solidFill>
              <a:srgbClr val="F00C0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椭圆 1"/>
          <p:cNvSpPr/>
          <p:nvPr/>
        </p:nvSpPr>
        <p:spPr>
          <a:xfrm>
            <a:off x="653669" y="1132140"/>
            <a:ext cx="587829" cy="587829"/>
          </a:xfrm>
          <a:prstGeom prst="ellipse">
            <a:avLst/>
          </a:prstGeom>
          <a:solidFill>
            <a:srgbClr val="FCD4B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solidFill>
                  <a:srgbClr val="037F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endParaRPr lang="zh-CN" altLang="en-US" sz="3600" b="1" dirty="0">
              <a:solidFill>
                <a:srgbClr val="037FB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1271464" y="1079293"/>
            <a:ext cx="10266868" cy="6935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zh-CN" altLang="en-US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下面是学校图书室的图书借出情况。</a:t>
            </a:r>
            <a:endParaRPr lang="zh-CN" altLang="en-US" sz="3600" b="1" dirty="0">
              <a:solidFill>
                <a:prstClr val="black"/>
              </a:solidFill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4" name="TextBox 11"/>
          <p:cNvSpPr txBox="1">
            <a:spLocks noChangeArrowheads="1"/>
          </p:cNvSpPr>
          <p:nvPr/>
        </p:nvSpPr>
        <p:spPr bwMode="auto">
          <a:xfrm>
            <a:off x="1271464" y="620688"/>
            <a:ext cx="3672408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【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课本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59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页 练一练 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4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题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】</a:t>
            </a:r>
            <a:endParaRPr lang="zh-CN" altLang="en-US" sz="2000" b="0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graphicFrame>
        <p:nvGraphicFramePr>
          <p:cNvPr id="11" name="表格 10"/>
          <p:cNvGraphicFramePr>
            <a:graphicFrameLocks noGrp="1"/>
          </p:cNvGraphicFramePr>
          <p:nvPr/>
        </p:nvGraphicFramePr>
        <p:xfrm>
          <a:off x="1487488" y="1916832"/>
          <a:ext cx="9649072" cy="11582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160240"/>
                <a:gridCol w="1872208"/>
                <a:gridCol w="1872208"/>
                <a:gridCol w="1872208"/>
                <a:gridCol w="1872208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200" b="1" dirty="0">
                          <a:latin typeface="+mn-lt"/>
                          <a:ea typeface="+mn-ea"/>
                        </a:rPr>
                        <a:t>月份</a:t>
                      </a:r>
                      <a:endParaRPr lang="zh-CN" altLang="en-US" sz="3200" b="1" dirty="0">
                        <a:latin typeface="+mn-lt"/>
                        <a:ea typeface="+mn-ea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200" b="1" dirty="0">
                          <a:latin typeface="+mn-lt"/>
                          <a:ea typeface="+mn-ea"/>
                        </a:rPr>
                        <a:t>3</a:t>
                      </a:r>
                      <a:endParaRPr lang="zh-CN" altLang="en-US" sz="3200" b="1" dirty="0">
                        <a:latin typeface="+mn-lt"/>
                        <a:ea typeface="+mn-ea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200" b="1" dirty="0">
                          <a:latin typeface="+mn-lt"/>
                          <a:ea typeface="+mn-ea"/>
                        </a:rPr>
                        <a:t>4</a:t>
                      </a:r>
                      <a:endParaRPr lang="zh-CN" altLang="en-US" sz="3200" b="1" dirty="0">
                        <a:latin typeface="+mn-lt"/>
                        <a:ea typeface="+mn-ea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200" b="1" dirty="0">
                          <a:latin typeface="+mn-lt"/>
                          <a:ea typeface="+mn-ea"/>
                        </a:rPr>
                        <a:t>5</a:t>
                      </a:r>
                      <a:endParaRPr lang="zh-CN" altLang="en-US" sz="3200" b="1" dirty="0">
                        <a:latin typeface="+mn-lt"/>
                        <a:ea typeface="+mn-ea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200" b="1" dirty="0">
                          <a:latin typeface="+mn-lt"/>
                          <a:ea typeface="+mn-ea"/>
                        </a:rPr>
                        <a:t>6</a:t>
                      </a:r>
                      <a:endParaRPr lang="zh-CN" altLang="en-US" sz="3200" b="1" dirty="0">
                        <a:latin typeface="+mn-lt"/>
                        <a:ea typeface="+mn-ea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200" b="1" dirty="0">
                          <a:latin typeface="+mn-lt"/>
                          <a:ea typeface="+mn-ea"/>
                        </a:rPr>
                        <a:t>借出本数</a:t>
                      </a:r>
                      <a:endParaRPr lang="zh-CN" altLang="en-US" sz="3200" b="1" dirty="0">
                        <a:latin typeface="+mn-lt"/>
                        <a:ea typeface="+mn-ea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200" b="1" dirty="0">
                          <a:latin typeface="+mn-lt"/>
                          <a:ea typeface="+mn-ea"/>
                        </a:rPr>
                        <a:t>673</a:t>
                      </a:r>
                      <a:endParaRPr lang="zh-CN" altLang="en-US" sz="3200" b="1" dirty="0">
                        <a:latin typeface="+mn-lt"/>
                        <a:ea typeface="+mn-ea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200" b="1" dirty="0">
                          <a:latin typeface="+mn-lt"/>
                          <a:ea typeface="+mn-ea"/>
                        </a:rPr>
                        <a:t>895</a:t>
                      </a:r>
                      <a:endParaRPr lang="zh-CN" altLang="en-US" sz="3200" b="1" dirty="0">
                        <a:latin typeface="+mn-lt"/>
                        <a:ea typeface="+mn-ea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200" b="1" dirty="0">
                          <a:latin typeface="+mn-lt"/>
                          <a:ea typeface="+mn-ea"/>
                        </a:rPr>
                        <a:t>804</a:t>
                      </a:r>
                      <a:endParaRPr lang="zh-CN" altLang="en-US" sz="3200" b="1" dirty="0">
                        <a:latin typeface="+mn-lt"/>
                        <a:ea typeface="+mn-ea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200" b="1" dirty="0">
                          <a:latin typeface="+mn-lt"/>
                          <a:ea typeface="+mn-ea"/>
                        </a:rPr>
                        <a:t>621</a:t>
                      </a:r>
                      <a:endParaRPr lang="zh-CN" altLang="en-US" sz="3200" b="1" dirty="0">
                        <a:latin typeface="+mn-lt"/>
                        <a:ea typeface="+mn-ea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14" name="文本框 13"/>
          <p:cNvSpPr txBox="1"/>
          <p:nvPr/>
        </p:nvSpPr>
        <p:spPr>
          <a:xfrm>
            <a:off x="1241498" y="3284984"/>
            <a:ext cx="11665296" cy="6935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zh-CN" altLang="en-US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（</a:t>
            </a:r>
            <a:r>
              <a:rPr lang="en-US" altLang="zh-CN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1</a:t>
            </a:r>
            <a:r>
              <a:rPr lang="zh-CN" altLang="en-US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）哪个月借出的书最多？哪个月借出的书最少？</a:t>
            </a:r>
            <a:endParaRPr lang="zh-CN" altLang="en-US" sz="3600" b="1" dirty="0">
              <a:solidFill>
                <a:prstClr val="black"/>
              </a:solidFill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2207568" y="4188419"/>
            <a:ext cx="450874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F0000"/>
                </a:solidFill>
                <a:latin typeface="+mn-lt"/>
              </a:rPr>
              <a:t>621&lt;673&lt;804&lt;895</a:t>
            </a:r>
            <a:endParaRPr lang="zh-CN" altLang="en-US" sz="3600" b="1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1148469" y="4992496"/>
            <a:ext cx="9895062" cy="6935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zh-CN" altLang="en-US" sz="3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口答：</a:t>
            </a:r>
            <a:r>
              <a:rPr lang="en-US" altLang="zh-CN" sz="3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4</a:t>
            </a:r>
            <a:r>
              <a:rPr lang="zh-CN" altLang="en-US" sz="3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月借出的书最多，</a:t>
            </a:r>
            <a:r>
              <a:rPr lang="en-US" altLang="zh-CN" sz="3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6</a:t>
            </a:r>
            <a:r>
              <a:rPr lang="zh-CN" altLang="en-US" sz="3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月借出的书最少。</a:t>
            </a:r>
            <a:endParaRPr lang="zh-CN" altLang="en-US" sz="3600" b="1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表格 10"/>
          <p:cNvGraphicFramePr>
            <a:graphicFrameLocks noGrp="1"/>
          </p:cNvGraphicFramePr>
          <p:nvPr/>
        </p:nvGraphicFramePr>
        <p:xfrm>
          <a:off x="1487488" y="1153042"/>
          <a:ext cx="9649072" cy="11582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160240"/>
                <a:gridCol w="1872208"/>
                <a:gridCol w="1872208"/>
                <a:gridCol w="1872208"/>
                <a:gridCol w="1872208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200" b="1" dirty="0">
                          <a:latin typeface="+mn-lt"/>
                          <a:ea typeface="+mn-ea"/>
                        </a:rPr>
                        <a:t>月份</a:t>
                      </a:r>
                      <a:endParaRPr lang="zh-CN" altLang="en-US" sz="3200" b="1" dirty="0">
                        <a:latin typeface="+mn-lt"/>
                        <a:ea typeface="+mn-ea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200" b="1" dirty="0">
                          <a:latin typeface="+mn-lt"/>
                          <a:ea typeface="+mn-ea"/>
                        </a:rPr>
                        <a:t>3</a:t>
                      </a:r>
                      <a:endParaRPr lang="zh-CN" altLang="en-US" sz="3200" b="1" dirty="0">
                        <a:latin typeface="+mn-lt"/>
                        <a:ea typeface="+mn-ea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200" b="1" dirty="0">
                          <a:latin typeface="+mn-lt"/>
                          <a:ea typeface="+mn-ea"/>
                        </a:rPr>
                        <a:t>4</a:t>
                      </a:r>
                      <a:endParaRPr lang="zh-CN" altLang="en-US" sz="3200" b="1" dirty="0">
                        <a:latin typeface="+mn-lt"/>
                        <a:ea typeface="+mn-ea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200" b="1" dirty="0">
                          <a:latin typeface="+mn-lt"/>
                          <a:ea typeface="+mn-ea"/>
                        </a:rPr>
                        <a:t>5</a:t>
                      </a:r>
                      <a:endParaRPr lang="zh-CN" altLang="en-US" sz="3200" b="1" dirty="0">
                        <a:latin typeface="+mn-lt"/>
                        <a:ea typeface="+mn-ea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200" b="1" dirty="0">
                          <a:latin typeface="+mn-lt"/>
                          <a:ea typeface="+mn-ea"/>
                        </a:rPr>
                        <a:t>6</a:t>
                      </a:r>
                      <a:endParaRPr lang="zh-CN" altLang="en-US" sz="3200" b="1" dirty="0">
                        <a:latin typeface="+mn-lt"/>
                        <a:ea typeface="+mn-ea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200" b="1" dirty="0">
                          <a:latin typeface="+mn-lt"/>
                          <a:ea typeface="+mn-ea"/>
                        </a:rPr>
                        <a:t>借出本数</a:t>
                      </a:r>
                      <a:endParaRPr lang="zh-CN" altLang="en-US" sz="3200" b="1" dirty="0">
                        <a:latin typeface="+mn-lt"/>
                        <a:ea typeface="+mn-ea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200" b="1" dirty="0">
                          <a:latin typeface="+mn-lt"/>
                          <a:ea typeface="+mn-ea"/>
                        </a:rPr>
                        <a:t>673</a:t>
                      </a:r>
                      <a:endParaRPr lang="zh-CN" altLang="en-US" sz="3200" b="1" dirty="0">
                        <a:latin typeface="+mn-lt"/>
                        <a:ea typeface="+mn-ea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200" b="1" dirty="0">
                          <a:latin typeface="+mn-lt"/>
                          <a:ea typeface="+mn-ea"/>
                        </a:rPr>
                        <a:t>895</a:t>
                      </a:r>
                      <a:endParaRPr lang="zh-CN" altLang="en-US" sz="3200" b="1" dirty="0">
                        <a:latin typeface="+mn-lt"/>
                        <a:ea typeface="+mn-ea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200" b="1" dirty="0">
                          <a:latin typeface="+mn-lt"/>
                          <a:ea typeface="+mn-ea"/>
                        </a:rPr>
                        <a:t>804</a:t>
                      </a:r>
                      <a:endParaRPr lang="zh-CN" altLang="en-US" sz="3200" b="1" dirty="0">
                        <a:latin typeface="+mn-lt"/>
                        <a:ea typeface="+mn-ea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200" b="1" dirty="0">
                          <a:latin typeface="+mn-lt"/>
                          <a:ea typeface="+mn-ea"/>
                        </a:rPr>
                        <a:t>621</a:t>
                      </a:r>
                      <a:endParaRPr lang="zh-CN" altLang="en-US" sz="3200" b="1" dirty="0">
                        <a:latin typeface="+mn-lt"/>
                        <a:ea typeface="+mn-ea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12" name="文本框 11"/>
          <p:cNvSpPr txBox="1"/>
          <p:nvPr/>
        </p:nvSpPr>
        <p:spPr>
          <a:xfrm>
            <a:off x="1241498" y="2416846"/>
            <a:ext cx="10111086" cy="6935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zh-CN" altLang="en-US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（</a:t>
            </a:r>
            <a:r>
              <a:rPr lang="en-US" altLang="zh-CN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2</a:t>
            </a:r>
            <a:r>
              <a:rPr lang="zh-CN" altLang="en-US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）每月大约各借出几百本书？</a:t>
            </a:r>
            <a:endParaRPr lang="zh-CN" altLang="en-US" sz="3600" b="1" dirty="0">
              <a:solidFill>
                <a:prstClr val="black"/>
              </a:solidFill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2238926" y="3285149"/>
            <a:ext cx="25202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F0000"/>
                </a:solidFill>
                <a:latin typeface="+mn-lt"/>
              </a:rPr>
              <a:t>673</a:t>
            </a:r>
            <a:r>
              <a:rPr lang="zh-CN" altLang="en-US" sz="3600" b="1" dirty="0">
                <a:solidFill>
                  <a:srgbClr val="FF0000"/>
                </a:solidFill>
                <a:latin typeface="+mn-lt"/>
              </a:rPr>
              <a:t>≈</a:t>
            </a:r>
            <a:r>
              <a:rPr lang="en-US" altLang="zh-CN" sz="3600" b="1" dirty="0">
                <a:solidFill>
                  <a:srgbClr val="FF0000"/>
                </a:solidFill>
                <a:latin typeface="+mn-lt"/>
              </a:rPr>
              <a:t>700</a:t>
            </a:r>
            <a:endParaRPr lang="zh-CN" altLang="en-US" sz="3600" b="1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2238926" y="4004823"/>
            <a:ext cx="25202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F0000"/>
                </a:solidFill>
                <a:latin typeface="+mn-lt"/>
              </a:rPr>
              <a:t>895</a:t>
            </a:r>
            <a:r>
              <a:rPr lang="zh-CN" altLang="en-US" sz="3600" b="1" dirty="0">
                <a:solidFill>
                  <a:srgbClr val="FF0000"/>
                </a:solidFill>
                <a:latin typeface="+mn-lt"/>
              </a:rPr>
              <a:t>≈</a:t>
            </a:r>
            <a:r>
              <a:rPr lang="en-US" altLang="zh-CN" sz="3600" b="1" dirty="0">
                <a:solidFill>
                  <a:srgbClr val="FF0000"/>
                </a:solidFill>
                <a:latin typeface="+mn-lt"/>
              </a:rPr>
              <a:t>900</a:t>
            </a:r>
            <a:endParaRPr lang="zh-CN" altLang="en-US" sz="3600" b="1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2238926" y="4724497"/>
            <a:ext cx="25202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F0000"/>
                </a:solidFill>
                <a:latin typeface="+mn-lt"/>
              </a:rPr>
              <a:t>804</a:t>
            </a:r>
            <a:r>
              <a:rPr lang="zh-CN" altLang="en-US" sz="3600" b="1" dirty="0">
                <a:solidFill>
                  <a:srgbClr val="FF0000"/>
                </a:solidFill>
                <a:latin typeface="+mn-lt"/>
              </a:rPr>
              <a:t>≈</a:t>
            </a:r>
            <a:r>
              <a:rPr lang="en-US" altLang="zh-CN" sz="3600" b="1" dirty="0">
                <a:solidFill>
                  <a:srgbClr val="FF0000"/>
                </a:solidFill>
                <a:latin typeface="+mn-lt"/>
              </a:rPr>
              <a:t>800</a:t>
            </a:r>
            <a:endParaRPr lang="zh-CN" altLang="en-US" sz="3600" b="1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2238926" y="5444172"/>
            <a:ext cx="25202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F0000"/>
                </a:solidFill>
                <a:latin typeface="+mn-lt"/>
              </a:rPr>
              <a:t>621</a:t>
            </a:r>
            <a:r>
              <a:rPr lang="zh-CN" altLang="en-US" sz="3600" b="1" dirty="0">
                <a:solidFill>
                  <a:srgbClr val="FF0000"/>
                </a:solidFill>
                <a:latin typeface="+mn-lt"/>
              </a:rPr>
              <a:t>≈</a:t>
            </a:r>
            <a:r>
              <a:rPr lang="en-US" altLang="zh-CN" sz="3600" b="1" dirty="0">
                <a:solidFill>
                  <a:srgbClr val="FF0000"/>
                </a:solidFill>
                <a:latin typeface="+mn-lt"/>
              </a:rPr>
              <a:t>600</a:t>
            </a:r>
            <a:endParaRPr lang="zh-CN" altLang="en-US" sz="3600" b="1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4784090" y="3237865"/>
            <a:ext cx="6398260" cy="2748280"/>
          </a:xfrm>
          <a:prstGeom prst="rect">
            <a:avLst/>
          </a:prstGeom>
          <a:noFill/>
        </p:spPr>
        <p:txBody>
          <a:bodyPr wrap="square">
            <a:spAutoFit/>
          </a:bodyPr>
          <a:p>
            <a:pPr marL="467995" marR="0" lvl="0" indent="-467995" algn="l" defTabSz="914400" rtl="0" eaLnBrk="1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zh-CN" altLang="en-US" sz="3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口答：</a:t>
            </a:r>
            <a:r>
              <a:rPr lang="en-US" altLang="zh-CN" sz="3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3</a:t>
            </a:r>
            <a:r>
              <a:rPr lang="zh-CN" altLang="en-US" sz="3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月大约借出</a:t>
            </a:r>
            <a:r>
              <a:rPr lang="en-US" altLang="zh-CN" sz="3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700</a:t>
            </a:r>
            <a:r>
              <a:rPr lang="zh-CN" altLang="en-US" sz="3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本</a:t>
            </a:r>
            <a:r>
              <a:rPr lang="zh-CN" altLang="en-US" sz="3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书，</a:t>
            </a:r>
            <a:endParaRPr lang="zh-CN" altLang="en-US" sz="3600" b="1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  <a:p>
            <a:pPr marL="1367790" marR="0" lvl="0" indent="0" algn="l" defTabSz="914400" rtl="0" eaLnBrk="1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en-US" altLang="zh-CN" sz="3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4</a:t>
            </a:r>
            <a:r>
              <a:rPr lang="zh-CN" altLang="en-US" sz="3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月大约借出</a:t>
            </a:r>
            <a:r>
              <a:rPr lang="en-US" altLang="zh-CN" sz="3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9</a:t>
            </a:r>
            <a:r>
              <a:rPr lang="en-US" altLang="zh-CN" sz="3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00</a:t>
            </a:r>
            <a:r>
              <a:rPr lang="zh-CN" altLang="en-US" sz="3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本书，</a:t>
            </a:r>
            <a:endParaRPr lang="zh-CN" altLang="en-US" sz="3600" b="1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  <a:p>
            <a:pPr marL="1367790" marR="0" lvl="0" indent="0" algn="l" defTabSz="914400" rtl="0" eaLnBrk="1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en-US" altLang="zh-CN" sz="3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5</a:t>
            </a:r>
            <a:r>
              <a:rPr lang="zh-CN" altLang="en-US" sz="3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月大约借出</a:t>
            </a:r>
            <a:r>
              <a:rPr lang="en-US" altLang="zh-CN" sz="3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8</a:t>
            </a:r>
            <a:r>
              <a:rPr lang="en-US" altLang="zh-CN" sz="3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00</a:t>
            </a:r>
            <a:r>
              <a:rPr lang="zh-CN" altLang="en-US" sz="3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本书，</a:t>
            </a:r>
            <a:endParaRPr lang="zh-CN" altLang="en-US" sz="3600" b="1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  <a:p>
            <a:pPr marL="1367790" marR="0" lvl="0" indent="0" algn="l" defTabSz="914400" rtl="0" eaLnBrk="1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en-US" altLang="zh-CN" sz="3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6</a:t>
            </a:r>
            <a:r>
              <a:rPr lang="zh-CN" altLang="en-US" sz="3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月大约借出</a:t>
            </a:r>
            <a:r>
              <a:rPr lang="en-US" altLang="zh-CN" sz="3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6</a:t>
            </a:r>
            <a:r>
              <a:rPr lang="en-US" altLang="zh-CN" sz="3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00</a:t>
            </a:r>
            <a:r>
              <a:rPr lang="zh-CN" altLang="en-US" sz="3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本书。</a:t>
            </a:r>
            <a:endParaRPr lang="zh-CN" altLang="en-US" sz="3600" b="1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  <p:bldP spid="17" grpId="0"/>
      <p:bldP spid="18" grpId="0"/>
      <p:bldP spid="16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椭圆 1"/>
          <p:cNvSpPr/>
          <p:nvPr/>
        </p:nvSpPr>
        <p:spPr>
          <a:xfrm>
            <a:off x="653669" y="1564188"/>
            <a:ext cx="587829" cy="587829"/>
          </a:xfrm>
          <a:prstGeom prst="ellipse">
            <a:avLst/>
          </a:prstGeom>
          <a:solidFill>
            <a:srgbClr val="FCD4B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solidFill>
                  <a:srgbClr val="037F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endParaRPr lang="zh-CN" altLang="en-US" sz="3600" b="1" dirty="0">
              <a:solidFill>
                <a:srgbClr val="037FB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1271464" y="1511341"/>
            <a:ext cx="10266868" cy="6935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en-US" altLang="zh-CN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*</a:t>
            </a:r>
            <a:r>
              <a:rPr lang="zh-CN" altLang="en-US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用</a:t>
            </a:r>
            <a:r>
              <a:rPr lang="en-US" altLang="zh-CN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0</a:t>
            </a:r>
            <a:r>
              <a:rPr lang="zh-CN" altLang="en-US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、</a:t>
            </a:r>
            <a:r>
              <a:rPr lang="en-US" altLang="zh-CN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4</a:t>
            </a:r>
            <a:r>
              <a:rPr lang="zh-CN" altLang="en-US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、</a:t>
            </a:r>
            <a:r>
              <a:rPr lang="en-US" altLang="zh-CN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2</a:t>
            </a:r>
            <a:r>
              <a:rPr lang="zh-CN" altLang="en-US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、</a:t>
            </a:r>
            <a:r>
              <a:rPr lang="en-US" altLang="zh-CN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9</a:t>
            </a:r>
            <a:r>
              <a:rPr lang="zh-CN" altLang="en-US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四个数字组成符合下列条件的数。</a:t>
            </a:r>
            <a:endParaRPr lang="zh-CN" altLang="en-US" sz="3600" b="1" dirty="0">
              <a:solidFill>
                <a:prstClr val="black"/>
              </a:solidFill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1055440" y="2499911"/>
            <a:ext cx="10266868" cy="16491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zh-CN" altLang="en-US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（</a:t>
            </a:r>
            <a:r>
              <a:rPr lang="en-US" altLang="zh-CN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1</a:t>
            </a:r>
            <a:r>
              <a:rPr lang="zh-CN" altLang="en-US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）近似数是</a:t>
            </a:r>
            <a:r>
              <a:rPr lang="en-US" altLang="zh-CN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4000</a:t>
            </a:r>
            <a:r>
              <a:rPr lang="zh-CN" altLang="en-US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的最小四位数：</a:t>
            </a:r>
            <a:r>
              <a:rPr lang="en-US" altLang="zh-CN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________</a:t>
            </a:r>
            <a:r>
              <a:rPr lang="zh-CN" altLang="en-US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。</a:t>
            </a:r>
            <a:endParaRPr lang="zh-CN" altLang="en-US" sz="3600" b="1" dirty="0">
              <a:solidFill>
                <a:prstClr val="black"/>
              </a:solidFill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zh-CN" altLang="en-US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（</a:t>
            </a:r>
            <a:r>
              <a:rPr lang="en-US" altLang="zh-CN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2</a:t>
            </a:r>
            <a:r>
              <a:rPr lang="zh-CN" altLang="en-US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）近似数是</a:t>
            </a:r>
            <a:r>
              <a:rPr lang="en-US" altLang="zh-CN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3000</a:t>
            </a:r>
            <a:r>
              <a:rPr lang="zh-CN" altLang="en-US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的最大四位数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：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________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。</a:t>
            </a:r>
            <a:endParaRPr kumimoji="0" lang="zh-CN" altLang="en-US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8544272" y="2636912"/>
            <a:ext cx="133199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F0000"/>
                </a:solidFill>
                <a:latin typeface="+mn-lt"/>
              </a:rPr>
              <a:t>4029</a:t>
            </a:r>
            <a:endParaRPr lang="zh-CN" altLang="en-US" sz="3600" b="1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8544271" y="3465425"/>
            <a:ext cx="133199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F0000"/>
                </a:solidFill>
                <a:latin typeface="+mn-lt"/>
              </a:rPr>
              <a:t>2940</a:t>
            </a:r>
            <a:endParaRPr lang="zh-CN" altLang="en-US" sz="3600" b="1" dirty="0">
              <a:solidFill>
                <a:srgbClr val="FF0000"/>
              </a:solidFill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8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文本框 10"/>
          <p:cNvSpPr txBox="1"/>
          <p:nvPr/>
        </p:nvSpPr>
        <p:spPr>
          <a:xfrm>
            <a:off x="4600769" y="244979"/>
            <a:ext cx="299046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课堂小结</a:t>
            </a:r>
            <a:endParaRPr lang="zh-CN" altLang="en-US" sz="4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642848" y="1089161"/>
            <a:ext cx="8261464" cy="645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zh-CN" altLang="en-US" sz="3600" b="1" dirty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通过这节课的学习，你有什么收获？</a:t>
            </a:r>
            <a:endParaRPr lang="zh-CN" altLang="en-US" sz="3600" b="1" dirty="0">
              <a:solidFill>
                <a:prstClr val="black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559893" y="1754762"/>
            <a:ext cx="8679797" cy="4502411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1127448" y="4365104"/>
            <a:ext cx="4639634" cy="177419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eaLnBrk="1" hangingPunct="1">
              <a:lnSpc>
                <a:spcPct val="114000"/>
              </a:lnSpc>
            </a:pPr>
            <a:r>
              <a:rPr lang="zh-CN" altLang="en-US" sz="3200" b="1" dirty="0">
                <a:solidFill>
                  <a:srgbClr val="3333CC"/>
                </a:solidFill>
                <a:latin typeface="+mn-lt"/>
                <a:ea typeface="+mj-ea"/>
              </a:rPr>
              <a:t>        与准确数很接近的整千、整百、整十的数，叫作</a:t>
            </a:r>
            <a:r>
              <a:rPr lang="zh-CN" altLang="en-US" sz="3200" b="1" dirty="0">
                <a:solidFill>
                  <a:srgbClr val="FF0000"/>
                </a:solidFill>
                <a:latin typeface="+mn-lt"/>
                <a:ea typeface="+mj-ea"/>
              </a:rPr>
              <a:t>近似数</a:t>
            </a:r>
            <a:r>
              <a:rPr lang="zh-CN" altLang="en-US" sz="3200" b="1" dirty="0">
                <a:solidFill>
                  <a:srgbClr val="3333CC"/>
                </a:solidFill>
                <a:latin typeface="+mn-lt"/>
                <a:ea typeface="+mj-ea"/>
              </a:rPr>
              <a:t>。</a:t>
            </a:r>
            <a:endParaRPr lang="zh-CN" altLang="en-US" sz="3200" b="1" dirty="0">
              <a:solidFill>
                <a:srgbClr val="3333CC"/>
              </a:solidFill>
              <a:latin typeface="+mn-lt"/>
              <a:ea typeface="+mj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ldLvl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1425963" y="3021132"/>
            <a:ext cx="9340074" cy="81573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3600" b="1" dirty="0">
                <a:solidFill>
                  <a:srgbClr val="000000"/>
                </a:solidFill>
                <a:latin typeface="Arial" panose="020B0604020202020204"/>
                <a:ea typeface="楷体" panose="02010609060101010101" pitchFamily="49" charset="-122"/>
                <a:cs typeface="Arial" panose="020B0604020202020204" pitchFamily="34" charset="0"/>
              </a:rPr>
              <a:t>见“状元成才路”系列丛书对应课时作业。</a:t>
            </a:r>
            <a:endParaRPr lang="zh-CN" altLang="en-US" sz="7200" b="1" dirty="0">
              <a:solidFill>
                <a:prstClr val="black"/>
              </a:solidFill>
              <a:latin typeface="Arial" panose="020B0604020202020204"/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4600769" y="244979"/>
            <a:ext cx="299046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课后作业</a:t>
            </a:r>
            <a:endParaRPr lang="zh-CN" altLang="en-US" sz="4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tags/tag1.xml><?xml version="1.0" encoding="utf-8"?>
<p:tagLst xmlns:p="http://schemas.openxmlformats.org/presentationml/2006/main">
  <p:tag name="ISLIDE.ADDREMOVEWATERMARK" val="f9pKRpzumL"/>
</p:tagLst>
</file>

<file path=ppt/tags/tag2.xml><?xml version="1.0" encoding="utf-8"?>
<p:tagLst xmlns:p="http://schemas.openxmlformats.org/presentationml/2006/main">
  <p:tag name="ISLIDE.ADDREMOVEWATERMARK" val="yBe1dv1Fu2"/>
</p:tagLst>
</file>

<file path=ppt/theme/theme1.xml><?xml version="1.0" encoding="utf-8"?>
<a:theme xmlns:a="http://schemas.openxmlformats.org/drawingml/2006/main" name="自定义设计方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自定义 2">
      <a:majorFont>
        <a:latin typeface="Times New Roman"/>
        <a:ea typeface="黑体"/>
        <a:cs typeface=""/>
      </a:majorFont>
      <a:minorFont>
        <a:latin typeface="Times New Roman"/>
        <a:ea typeface="楷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1386</Words>
  <Application>WPS 演示</Application>
  <PresentationFormat>宽屏</PresentationFormat>
  <Paragraphs>281</Paragraphs>
  <Slides>19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13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19</vt:i4>
      </vt:variant>
    </vt:vector>
  </HeadingPairs>
  <TitlesOfParts>
    <vt:vector size="33" baseType="lpstr">
      <vt:lpstr>Arial</vt:lpstr>
      <vt:lpstr>宋体</vt:lpstr>
      <vt:lpstr>Wingdings</vt:lpstr>
      <vt:lpstr>等线</vt:lpstr>
      <vt:lpstr>Times New Roman</vt:lpstr>
      <vt:lpstr>黑体</vt:lpstr>
      <vt:lpstr>等线 Light</vt:lpstr>
      <vt:lpstr>楷体</vt:lpstr>
      <vt:lpstr>阿里巴巴普惠体 R</vt:lpstr>
      <vt:lpstr>微软雅黑</vt:lpstr>
      <vt:lpstr>Times New Roman</vt:lpstr>
      <vt:lpstr>Arial</vt:lpstr>
      <vt:lpstr>Arial Unicode MS</vt:lpstr>
      <vt:lpstr>自定义设计方案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状元成才路</Company>
  <LinksUpToDate>false</LinksUpToDate>
  <SharedDoc>false</SharedDoc>
  <HyperlinksChanged>false</HyperlinksChanged>
  <AppVersion>14.0000</AppVersion>
  <Manager>状元成才路</Manager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状元成才路</dc:title>
  <dc:creator>状元成才路;Administrator</dc:creator>
  <cp:keywords>状元成才路</cp:keywords>
  <dc:description>www.wookey.cn</dc:description>
  <dc:subject>状元成才路</dc:subject>
  <cp:category>状元成才路</cp:category>
  <cp:lastModifiedBy>Peng Fanmo</cp:lastModifiedBy>
  <cp:revision>112</cp:revision>
  <dcterms:created xsi:type="dcterms:W3CDTF">2015-08-27T07:30:00Z</dcterms:created>
  <dcterms:modified xsi:type="dcterms:W3CDTF">2025-12-16T06:14:19Z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2052-11.8.2.8411</vt:lpwstr>
  </property>
</Properties>
</file>