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263" r:id="rId3"/>
    <p:sldId id="372" r:id="rId5"/>
    <p:sldId id="383" r:id="rId6"/>
    <p:sldId id="373" r:id="rId7"/>
    <p:sldId id="381" r:id="rId8"/>
    <p:sldId id="384" r:id="rId9"/>
    <p:sldId id="382" r:id="rId10"/>
    <p:sldId id="385" r:id="rId11"/>
    <p:sldId id="386" r:id="rId12"/>
    <p:sldId id="387" r:id="rId13"/>
    <p:sldId id="388" r:id="rId14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39598"/>
    <a:srgbClr val="F00C08"/>
    <a:srgbClr val="3333CC"/>
    <a:srgbClr val="F9B6AE"/>
    <a:srgbClr val="118A8D"/>
    <a:srgbClr val="22C0C4"/>
    <a:srgbClr val="FFFFFF"/>
    <a:srgbClr val="CAD7D7"/>
    <a:srgbClr val="1CA1A4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82" d="100"/>
          <a:sy n="82" d="100"/>
        </p:scale>
        <p:origin x="710" y="-10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/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/>
          <p:cNvCxnSpPr/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6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2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400" algn="l" rtl="0" fontAlgn="base">
        <a:lnSpc>
          <a:spcPct val="90000"/>
        </a:lnSpc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ts val="1335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ts val="66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/>
          <p:cNvSpPr txBox="1"/>
          <p:nvPr/>
        </p:nvSpPr>
        <p:spPr>
          <a:xfrm>
            <a:off x="2783632" y="2997745"/>
            <a:ext cx="662473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练一练</a:t>
            </a:r>
            <a:endParaRPr lang="zh-CN" altLang="en-US" sz="80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819636" y="1700808"/>
            <a:ext cx="6552728" cy="1080000"/>
            <a:chOff x="950552" y="1314629"/>
            <a:chExt cx="6552728" cy="1080000"/>
          </a:xfrm>
        </p:grpSpPr>
        <p:sp>
          <p:nvSpPr>
            <p:cNvPr id="8" name="文本框 7"/>
            <p:cNvSpPr txBox="1"/>
            <p:nvPr/>
          </p:nvSpPr>
          <p:spPr>
            <a:xfrm>
              <a:off x="1953234" y="1392964"/>
              <a:ext cx="555004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万以内数的认识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椭圆 8"/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  <a:endPara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00743" y="117759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88571" y="1124744"/>
            <a:ext cx="1060268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读出下面各数。</a:t>
            </a:r>
            <a:endParaRPr lang="zh-CN" altLang="en-US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Box 11"/>
          <p:cNvSpPr txBox="1">
            <a:spLocks noChangeArrowheads="1"/>
          </p:cNvSpPr>
          <p:nvPr/>
        </p:nvSpPr>
        <p:spPr bwMode="auto">
          <a:xfrm>
            <a:off x="4079776" y="136531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2566" y="1844824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）国家雪车雪橇中心（又称“雪游龙”）赛道全长</a:t>
            </a:r>
            <a:r>
              <a:rPr lang="en-US" altLang="zh-CN" dirty="0"/>
              <a:t>1975</a:t>
            </a:r>
            <a:r>
              <a:rPr lang="zh-CN" altLang="en-US" dirty="0"/>
              <a:t>米。</a:t>
            </a:r>
            <a:endParaRPr lang="zh-CN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40968"/>
            <a:ext cx="5328592" cy="29973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845025" y="3267499"/>
            <a:ext cx="543163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读作：一千九百七十五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898650" y="3085465"/>
            <a:ext cx="10693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18550" y="808834"/>
            <a:ext cx="5925522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）柯氏喙（</a:t>
            </a:r>
            <a:r>
              <a:rPr lang="en-US" altLang="zh-CN" dirty="0" err="1"/>
              <a:t>huì</a:t>
            </a:r>
            <a:r>
              <a:rPr lang="zh-CN" altLang="en-US" dirty="0"/>
              <a:t>）鲸是哺乳动物中的潜水冠军，最大潜水深度为</a:t>
            </a:r>
            <a:r>
              <a:rPr lang="en-US" altLang="zh-CN" dirty="0"/>
              <a:t>2992</a:t>
            </a:r>
            <a:r>
              <a:rPr lang="zh-CN" altLang="en-US" dirty="0"/>
              <a:t>米。</a:t>
            </a:r>
            <a:endParaRPr lang="zh-CN" alt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56" y="786002"/>
            <a:ext cx="4588025" cy="2939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993487" y="2847371"/>
            <a:ext cx="543163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读作：二千九百九十二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18550" y="3778606"/>
            <a:ext cx="10534034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）截至</a:t>
            </a:r>
            <a:r>
              <a:rPr lang="en-US" altLang="zh-CN" dirty="0"/>
              <a:t>2022</a:t>
            </a:r>
            <a:r>
              <a:rPr lang="zh-CN" altLang="en-US" dirty="0"/>
              <a:t>年，我国有鱼类</a:t>
            </a:r>
            <a:r>
              <a:rPr lang="en-US" altLang="zh-CN" dirty="0"/>
              <a:t>4969</a:t>
            </a:r>
            <a:r>
              <a:rPr lang="zh-CN" altLang="en-US" dirty="0"/>
              <a:t>种，其中</a:t>
            </a:r>
            <a:r>
              <a:rPr lang="en-US" altLang="zh-CN" dirty="0"/>
              <a:t>954</a:t>
            </a:r>
            <a:r>
              <a:rPr lang="zh-CN" altLang="en-US" dirty="0"/>
              <a:t>种内陆鱼类是我国特有的。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993486" y="5302949"/>
            <a:ext cx="543163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读作：四千九百六十九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00056" y="5302949"/>
            <a:ext cx="45880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j-ea"/>
                <a:ea typeface="+mj-ea"/>
              </a:rPr>
              <a:t>读作：九百五十四</a:t>
            </a:r>
            <a:endParaRPr lang="zh-CN" altLang="en-US" sz="36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060065" y="2738755"/>
            <a:ext cx="10693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012940" y="4385945"/>
            <a:ext cx="10693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9777730" y="4385945"/>
            <a:ext cx="7924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500743" y="118249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57199" y="1129644"/>
            <a:ext cx="969132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写出下面各数。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2" name="TextBox 11"/>
          <p:cNvSpPr txBox="1">
            <a:spLocks noChangeArrowheads="1"/>
          </p:cNvSpPr>
          <p:nvPr/>
        </p:nvSpPr>
        <p:spPr bwMode="auto">
          <a:xfrm>
            <a:off x="4123461" y="138910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57199" y="2063501"/>
            <a:ext cx="37833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个千和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5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个百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57199" y="2951296"/>
            <a:ext cx="52988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7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个千、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6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个百和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个一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57199" y="3839091"/>
            <a:ext cx="38586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个千和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个十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57199" y="4726885"/>
            <a:ext cx="34986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5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个千和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9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个一</a:t>
            </a:r>
            <a:endParaRPr lang="zh-CN" altLang="en-US" sz="4400" b="1" dirty="0">
              <a:latin typeface="+mn-lt"/>
              <a:ea typeface="+mn-ea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744072" y="2709832"/>
            <a:ext cx="27363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744072" y="3597627"/>
            <a:ext cx="27363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6744072" y="4485422"/>
            <a:ext cx="27363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744072" y="5373216"/>
            <a:ext cx="273630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7464152" y="209195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2500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464152" y="2991159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7603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464152" y="3890360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4040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464152" y="4789562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5009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57199" y="1196752"/>
            <a:ext cx="969132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ea"/>
                <a:ea typeface="+mn-ea"/>
                <a:cs typeface="Times New Roman" panose="02020603050405020304" pitchFamily="18" charset="0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里填上合适的数或计数单位。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00743" y="124959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1088572" y="69269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81813" y="1994221"/>
            <a:ext cx="2778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3   6   0   7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801993" y="2564904"/>
            <a:ext cx="3467774" cy="902268"/>
            <a:chOff x="3077379" y="2564904"/>
            <a:chExt cx="3467774" cy="902268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3082953" y="2564904"/>
              <a:ext cx="0" cy="57606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3077379" y="3137158"/>
              <a:ext cx="66404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3766592" y="2820841"/>
              <a:ext cx="27785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7</a:t>
              </a:r>
              <a:r>
                <a:rPr lang="zh-CN" alt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个</a:t>
              </a:r>
              <a:r>
                <a:rPr lang="en-US" altLang="zh-CN" sz="3600" b="1" dirty="0">
                  <a:solidFill>
                    <a:prstClr val="black"/>
                  </a:solidFill>
                  <a:latin typeface="+mn-ea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rPr>
                <a:t>(    )</a:t>
              </a:r>
              <a:endParaRPr lang="zh-CN" altLang="en-US" dirty="0">
                <a:latin typeface="+mn-ea"/>
                <a:ea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217753" y="2564904"/>
            <a:ext cx="4052014" cy="1641939"/>
            <a:chOff x="2493139" y="2564904"/>
            <a:chExt cx="4052014" cy="1641939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2498713" y="2564904"/>
              <a:ext cx="0" cy="13187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2493139" y="3878330"/>
              <a:ext cx="124066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3766592" y="3560512"/>
              <a:ext cx="27785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0</a:t>
              </a:r>
              <a:r>
                <a:rPr lang="zh-CN" alt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个</a:t>
              </a:r>
              <a:r>
                <a:rPr lang="en-US" altLang="zh-CN" sz="3600" b="1" dirty="0">
                  <a:solidFill>
                    <a:prstClr val="black"/>
                  </a:solidFill>
                  <a:latin typeface="+mn-ea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rPr>
                <a:t>(    )</a:t>
              </a:r>
              <a:endParaRPr lang="zh-CN" altLang="en-US" dirty="0">
                <a:latin typeface="+mn-ea"/>
                <a:ea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652474" y="2564904"/>
            <a:ext cx="4617293" cy="2381609"/>
            <a:chOff x="1927860" y="2564904"/>
            <a:chExt cx="4617293" cy="2381609"/>
          </a:xfrm>
        </p:grpSpPr>
        <p:sp>
          <p:nvSpPr>
            <p:cNvPr id="26" name="文本框 25"/>
            <p:cNvSpPr txBox="1"/>
            <p:nvPr/>
          </p:nvSpPr>
          <p:spPr>
            <a:xfrm>
              <a:off x="3766592" y="4300182"/>
              <a:ext cx="27785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6</a:t>
              </a:r>
              <a:r>
                <a:rPr lang="zh-CN" alt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个</a:t>
              </a:r>
              <a:r>
                <a:rPr lang="en-US" altLang="zh-CN" sz="3600" b="1" dirty="0">
                  <a:solidFill>
                    <a:prstClr val="black"/>
                  </a:solidFill>
                  <a:latin typeface="+mn-ea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rPr>
                <a:t>(    )</a:t>
              </a:r>
              <a:endParaRPr lang="zh-CN" altLang="en-US" dirty="0">
                <a:latin typeface="+mn-ea"/>
                <a:ea typeface="+mn-ea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1927860" y="4623347"/>
              <a:ext cx="18059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1934833" y="2564904"/>
              <a:ext cx="0" cy="20680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>
            <a:off x="1075259" y="2564904"/>
            <a:ext cx="5194508" cy="3121279"/>
            <a:chOff x="1350645" y="2564904"/>
            <a:chExt cx="5194508" cy="3121279"/>
          </a:xfrm>
        </p:grpSpPr>
        <p:sp>
          <p:nvSpPr>
            <p:cNvPr id="34" name="文本框 33"/>
            <p:cNvSpPr txBox="1"/>
            <p:nvPr/>
          </p:nvSpPr>
          <p:spPr>
            <a:xfrm>
              <a:off x="3766592" y="5039852"/>
              <a:ext cx="27785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3</a:t>
              </a:r>
              <a:r>
                <a:rPr lang="zh-CN" altLang="en-US" sz="36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个</a:t>
              </a:r>
              <a:r>
                <a:rPr lang="en-US" altLang="zh-CN" sz="3600" b="1" dirty="0">
                  <a:solidFill>
                    <a:prstClr val="black"/>
                  </a:solidFill>
                  <a:latin typeface="+mn-ea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rPr>
                <a:t>(    )</a:t>
              </a:r>
              <a:endParaRPr lang="zh-CN" altLang="en-US" dirty="0">
                <a:latin typeface="+mn-ea"/>
                <a:ea typeface="+mn-ea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1350645" y="5363017"/>
              <a:ext cx="238315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1359094" y="2564904"/>
              <a:ext cx="0" cy="27995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/>
          <p:cNvSpPr txBox="1"/>
          <p:nvPr/>
        </p:nvSpPr>
        <p:spPr>
          <a:xfrm>
            <a:off x="6067871" y="1994221"/>
            <a:ext cx="2778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4   8   3   5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7988051" y="2564904"/>
            <a:ext cx="3467774" cy="902268"/>
            <a:chOff x="3077379" y="2564904"/>
            <a:chExt cx="3467774" cy="902268"/>
          </a:xfrm>
        </p:grpSpPr>
        <p:cxnSp>
          <p:nvCxnSpPr>
            <p:cNvPr id="46" name="直接连接符 45"/>
            <p:cNvCxnSpPr/>
            <p:nvPr/>
          </p:nvCxnSpPr>
          <p:spPr>
            <a:xfrm>
              <a:off x="3082953" y="2564904"/>
              <a:ext cx="0" cy="57606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3077379" y="3137158"/>
              <a:ext cx="66404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3766592" y="2820841"/>
              <a:ext cx="27785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prstClr val="black"/>
                  </a:solidFill>
                  <a:latin typeface="+mn-ea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rPr>
                <a:t>(    )</a:t>
              </a:r>
              <a:r>
                <a:rPr lang="zh-CN" altLang="en-US" sz="3600" b="1" dirty="0">
                  <a:solidFill>
                    <a:prstClr val="black"/>
                  </a:solidFill>
                  <a:latin typeface="+mn-ea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rPr>
                <a:t>个一</a:t>
              </a:r>
              <a:endParaRPr lang="zh-CN" altLang="en-US" dirty="0">
                <a:latin typeface="+mn-ea"/>
                <a:ea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403811" y="2564904"/>
            <a:ext cx="4052014" cy="1641939"/>
            <a:chOff x="2493139" y="2564904"/>
            <a:chExt cx="4052014" cy="1641939"/>
          </a:xfrm>
        </p:grpSpPr>
        <p:cxnSp>
          <p:nvCxnSpPr>
            <p:cNvPr id="50" name="直接连接符 49"/>
            <p:cNvCxnSpPr/>
            <p:nvPr/>
          </p:nvCxnSpPr>
          <p:spPr>
            <a:xfrm>
              <a:off x="2498713" y="2564904"/>
              <a:ext cx="0" cy="13187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2493139" y="3878330"/>
              <a:ext cx="124066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/>
            <p:cNvSpPr txBox="1"/>
            <p:nvPr/>
          </p:nvSpPr>
          <p:spPr>
            <a:xfrm>
              <a:off x="3766592" y="3560512"/>
              <a:ext cx="27785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prstClr val="black"/>
                  </a:solidFill>
                  <a:latin typeface="+mn-ea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rPr>
                <a:t>(    )</a:t>
              </a:r>
              <a:r>
                <a:rPr lang="zh-CN" altLang="en-US" sz="3600" b="1" dirty="0">
                  <a:solidFill>
                    <a:prstClr val="black"/>
                  </a:solidFill>
                  <a:latin typeface="+mn-ea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rPr>
                <a:t>个十</a:t>
              </a:r>
              <a:endParaRPr lang="zh-CN" altLang="en-US" dirty="0">
                <a:latin typeface="+mn-ea"/>
                <a:ea typeface="+mn-ea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838532" y="2564904"/>
            <a:ext cx="4617293" cy="2381609"/>
            <a:chOff x="1927860" y="2564904"/>
            <a:chExt cx="4617293" cy="2381609"/>
          </a:xfrm>
        </p:grpSpPr>
        <p:sp>
          <p:nvSpPr>
            <p:cNvPr id="54" name="文本框 53"/>
            <p:cNvSpPr txBox="1"/>
            <p:nvPr/>
          </p:nvSpPr>
          <p:spPr>
            <a:xfrm>
              <a:off x="3766592" y="4300182"/>
              <a:ext cx="27785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prstClr val="black"/>
                  </a:solidFill>
                  <a:latin typeface="+mn-ea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rPr>
                <a:t>(    )</a:t>
              </a:r>
              <a:r>
                <a:rPr lang="zh-CN" altLang="en-US" sz="3600" b="1" dirty="0">
                  <a:solidFill>
                    <a:prstClr val="black"/>
                  </a:solidFill>
                  <a:latin typeface="+mn-ea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rPr>
                <a:t>个百</a:t>
              </a:r>
              <a:endParaRPr lang="zh-CN" altLang="en-US" dirty="0">
                <a:latin typeface="+mn-ea"/>
                <a:ea typeface="+mn-ea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1927860" y="4623347"/>
              <a:ext cx="180594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1934833" y="2564904"/>
              <a:ext cx="0" cy="20680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6261317" y="2564904"/>
            <a:ext cx="5194508" cy="3121279"/>
            <a:chOff x="1350645" y="2564904"/>
            <a:chExt cx="5194508" cy="3121279"/>
          </a:xfrm>
        </p:grpSpPr>
        <p:sp>
          <p:nvSpPr>
            <p:cNvPr id="58" name="文本框 57"/>
            <p:cNvSpPr txBox="1"/>
            <p:nvPr/>
          </p:nvSpPr>
          <p:spPr>
            <a:xfrm>
              <a:off x="3766592" y="5039852"/>
              <a:ext cx="277856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600" b="1" dirty="0">
                  <a:solidFill>
                    <a:prstClr val="black"/>
                  </a:solidFill>
                  <a:latin typeface="+mn-ea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rPr>
                <a:t>(    )</a:t>
              </a:r>
              <a:r>
                <a:rPr lang="zh-CN" altLang="en-US" sz="3600" b="1" dirty="0">
                  <a:solidFill>
                    <a:prstClr val="black"/>
                  </a:solidFill>
                  <a:latin typeface="+mn-ea"/>
                  <a:ea typeface="+mn-ea"/>
                  <a:cs typeface="Times New Roman" panose="02020603050405020304" pitchFamily="18" charset="0"/>
                  <a:sym typeface="Times New Roman" panose="02020603050405020304" pitchFamily="18" charset="0"/>
                </a:rPr>
                <a:t>个千</a:t>
              </a:r>
              <a:endParaRPr lang="zh-CN" altLang="en-US" dirty="0">
                <a:latin typeface="+mn-ea"/>
                <a:ea typeface="+mn-ea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1350645" y="5363017"/>
              <a:ext cx="238315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1359094" y="2564904"/>
              <a:ext cx="0" cy="27995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文本框 60"/>
          <p:cNvSpPr txBox="1"/>
          <p:nvPr/>
        </p:nvSpPr>
        <p:spPr>
          <a:xfrm>
            <a:off x="4655840" y="2826684"/>
            <a:ext cx="124736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一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655840" y="3554669"/>
            <a:ext cx="124736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十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655840" y="4282654"/>
            <a:ext cx="124736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百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4655840" y="5039852"/>
            <a:ext cx="124736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千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9261504" y="2825270"/>
            <a:ext cx="105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9261504" y="3564940"/>
            <a:ext cx="105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9261504" y="4309794"/>
            <a:ext cx="105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8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9261504" y="5053136"/>
            <a:ext cx="1054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935277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先在空格里画圆点，再写数。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98812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7046038" y="117584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734088" y="1869366"/>
          <a:ext cx="10723824" cy="26397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34994"/>
                <a:gridCol w="1465403"/>
                <a:gridCol w="1465403"/>
                <a:gridCol w="1465403"/>
                <a:gridCol w="1465403"/>
                <a:gridCol w="1627218"/>
              </a:tblGrid>
              <a:tr h="6599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数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千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百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十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个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写作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599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二千一百五十三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</a:rPr>
                        <a:t>2153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599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六千五百零五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</a:rPr>
                        <a:t>6505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65993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</a:rPr>
                        <a:t>八千零八</a:t>
                      </a:r>
                      <a:endParaRPr lang="zh-CN" altLang="en-US" sz="3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rgbClr val="F00C08"/>
                          </a:solidFill>
                          <a:latin typeface="+mn-lt"/>
                        </a:rPr>
                        <a:t>8008</a:t>
                      </a:r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36" name="组合 35"/>
          <p:cNvGrpSpPr/>
          <p:nvPr/>
        </p:nvGrpSpPr>
        <p:grpSpPr>
          <a:xfrm>
            <a:off x="4466379" y="2791088"/>
            <a:ext cx="431309" cy="180000"/>
            <a:chOff x="4466379" y="2791088"/>
            <a:chExt cx="431309" cy="180000"/>
          </a:xfrm>
        </p:grpSpPr>
        <p:sp>
          <p:nvSpPr>
            <p:cNvPr id="10" name="椭圆 9"/>
            <p:cNvSpPr/>
            <p:nvPr/>
          </p:nvSpPr>
          <p:spPr>
            <a:xfrm>
              <a:off x="4466379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4717688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6091808" y="2791088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7059431" y="2791088"/>
            <a:ext cx="1147623" cy="180000"/>
            <a:chOff x="7059431" y="2791088"/>
            <a:chExt cx="1147623" cy="180000"/>
          </a:xfrm>
        </p:grpSpPr>
        <p:sp>
          <p:nvSpPr>
            <p:cNvPr id="15" name="椭圆 14"/>
            <p:cNvSpPr/>
            <p:nvPr/>
          </p:nvSpPr>
          <p:spPr>
            <a:xfrm>
              <a:off x="7059431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7301337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7543243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8027054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7785149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776301" y="2791088"/>
            <a:ext cx="663811" cy="180000"/>
            <a:chOff x="8776301" y="2791088"/>
            <a:chExt cx="663811" cy="180000"/>
          </a:xfrm>
        </p:grpSpPr>
        <p:sp>
          <p:nvSpPr>
            <p:cNvPr id="20" name="椭圆 19"/>
            <p:cNvSpPr/>
            <p:nvPr/>
          </p:nvSpPr>
          <p:spPr>
            <a:xfrm>
              <a:off x="8776301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9260112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9018207" y="2791088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048257" y="3429465"/>
            <a:ext cx="1299528" cy="180000"/>
            <a:chOff x="4048257" y="3429465"/>
            <a:chExt cx="1299528" cy="180000"/>
          </a:xfrm>
        </p:grpSpPr>
        <p:sp>
          <p:nvSpPr>
            <p:cNvPr id="23" name="椭圆 22"/>
            <p:cNvSpPr/>
            <p:nvPr/>
          </p:nvSpPr>
          <p:spPr>
            <a:xfrm>
              <a:off x="4048257" y="342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4272163" y="342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4496069" y="342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4943881" y="342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4719975" y="342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5167785" y="342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607996" y="3429465"/>
            <a:ext cx="1147623" cy="180000"/>
            <a:chOff x="7059431" y="3519465"/>
            <a:chExt cx="1147623" cy="180000"/>
          </a:xfrm>
        </p:grpSpPr>
        <p:sp>
          <p:nvSpPr>
            <p:cNvPr id="29" name="椭圆 28"/>
            <p:cNvSpPr/>
            <p:nvPr/>
          </p:nvSpPr>
          <p:spPr>
            <a:xfrm>
              <a:off x="7059431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7301337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7543243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8027054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7785149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532954" y="3429465"/>
            <a:ext cx="1147623" cy="180000"/>
            <a:chOff x="7059431" y="3519465"/>
            <a:chExt cx="1147623" cy="180000"/>
          </a:xfrm>
        </p:grpSpPr>
        <p:sp>
          <p:nvSpPr>
            <p:cNvPr id="40" name="椭圆 39"/>
            <p:cNvSpPr/>
            <p:nvPr/>
          </p:nvSpPr>
          <p:spPr>
            <a:xfrm>
              <a:off x="7059431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7301337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7543243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8027054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7785149" y="3519465"/>
              <a:ext cx="180000" cy="18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4228257" y="3955535"/>
            <a:ext cx="905718" cy="439131"/>
            <a:chOff x="4228257" y="3955535"/>
            <a:chExt cx="905718" cy="439131"/>
          </a:xfrm>
        </p:grpSpPr>
        <p:grpSp>
          <p:nvGrpSpPr>
            <p:cNvPr id="45" name="组合 44"/>
            <p:cNvGrpSpPr/>
            <p:nvPr/>
          </p:nvGrpSpPr>
          <p:grpSpPr>
            <a:xfrm>
              <a:off x="4228257" y="3955535"/>
              <a:ext cx="905718" cy="180000"/>
              <a:chOff x="7059431" y="3519465"/>
              <a:chExt cx="905718" cy="180000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7059431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7301337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7543243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7785149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4228257" y="4214666"/>
              <a:ext cx="905718" cy="180000"/>
              <a:chOff x="7059431" y="3519465"/>
              <a:chExt cx="905718" cy="180000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7059431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7301337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7543243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7785149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8646378" y="3955535"/>
            <a:ext cx="905718" cy="439131"/>
            <a:chOff x="8646378" y="3955535"/>
            <a:chExt cx="905718" cy="439131"/>
          </a:xfrm>
        </p:grpSpPr>
        <p:grpSp>
          <p:nvGrpSpPr>
            <p:cNvPr id="56" name="组合 55"/>
            <p:cNvGrpSpPr/>
            <p:nvPr/>
          </p:nvGrpSpPr>
          <p:grpSpPr>
            <a:xfrm>
              <a:off x="8646378" y="3955535"/>
              <a:ext cx="905718" cy="180000"/>
              <a:chOff x="7059431" y="3519465"/>
              <a:chExt cx="905718" cy="180000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7059431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7301337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7543243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7785149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8646378" y="4214666"/>
              <a:ext cx="905718" cy="180000"/>
              <a:chOff x="7059431" y="3519465"/>
              <a:chExt cx="905718" cy="180000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7059431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7301337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7543243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7785149" y="3519465"/>
                <a:ext cx="180000" cy="1800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66" name="图片 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4432" y="2592896"/>
            <a:ext cx="1224136" cy="509808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4432" y="3264151"/>
            <a:ext cx="1224136" cy="509808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4432" y="3939361"/>
            <a:ext cx="1224136" cy="509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57199" y="1119363"/>
            <a:ext cx="10534058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右边计数器上表示的数可以写成：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3247=3000+200+40+7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，请你像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这样在          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00743" y="117221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1088572" y="69269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02099" y="2521307"/>
            <a:ext cx="1008112" cy="57606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7968208" y="1411318"/>
            <a:ext cx="3532489" cy="2057752"/>
            <a:chOff x="2563511" y="3645024"/>
            <a:chExt cx="3532489" cy="2057752"/>
          </a:xfrm>
        </p:grpSpPr>
        <p:grpSp>
          <p:nvGrpSpPr>
            <p:cNvPr id="24" name="组合 23"/>
            <p:cNvGrpSpPr/>
            <p:nvPr/>
          </p:nvGrpSpPr>
          <p:grpSpPr>
            <a:xfrm>
              <a:off x="2563511" y="3645024"/>
              <a:ext cx="3532489" cy="2057752"/>
              <a:chOff x="595646" y="3068960"/>
              <a:chExt cx="3532489" cy="2057752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3752298" y="3068960"/>
                <a:ext cx="45719" cy="2057752"/>
              </a:xfrm>
              <a:prstGeom prst="rect">
                <a:avLst/>
              </a:prstGeom>
              <a:solidFill>
                <a:srgbClr val="81391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3045664" y="3068960"/>
                <a:ext cx="45719" cy="2057752"/>
              </a:xfrm>
              <a:prstGeom prst="rect">
                <a:avLst/>
              </a:prstGeom>
              <a:solidFill>
                <a:srgbClr val="81391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2339031" y="3068960"/>
                <a:ext cx="45719" cy="2057752"/>
              </a:xfrm>
              <a:prstGeom prst="rect">
                <a:avLst/>
              </a:prstGeom>
              <a:solidFill>
                <a:srgbClr val="81391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632398" y="3068960"/>
                <a:ext cx="45719" cy="2057752"/>
              </a:xfrm>
              <a:prstGeom prst="rect">
                <a:avLst/>
              </a:prstGeom>
              <a:solidFill>
                <a:srgbClr val="81391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925765" y="3068960"/>
                <a:ext cx="45719" cy="2057752"/>
              </a:xfrm>
              <a:prstGeom prst="rect">
                <a:avLst/>
              </a:prstGeom>
              <a:solidFill>
                <a:srgbClr val="813913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3422179" y="4753331"/>
                <a:ext cx="705956" cy="373381"/>
              </a:xfrm>
              <a:prstGeom prst="rect">
                <a:avLst/>
              </a:prstGeom>
              <a:solidFill>
                <a:srgbClr val="FAE7A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 dirty="0">
                    <a:solidFill>
                      <a:schemeClr val="tx1"/>
                    </a:solidFill>
                  </a:rPr>
                  <a:t>个位</a:t>
                </a:r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2715545" y="4753331"/>
                <a:ext cx="705956" cy="373381"/>
              </a:xfrm>
              <a:prstGeom prst="rect">
                <a:avLst/>
              </a:prstGeom>
              <a:solidFill>
                <a:srgbClr val="FAE7A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 dirty="0">
                    <a:solidFill>
                      <a:schemeClr val="tx1"/>
                    </a:solidFill>
                  </a:rPr>
                  <a:t>十位</a:t>
                </a:r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2008912" y="4753331"/>
                <a:ext cx="705956" cy="373381"/>
              </a:xfrm>
              <a:prstGeom prst="rect">
                <a:avLst/>
              </a:prstGeom>
              <a:solidFill>
                <a:srgbClr val="FAE7A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 dirty="0">
                    <a:solidFill>
                      <a:schemeClr val="tx1"/>
                    </a:solidFill>
                  </a:rPr>
                  <a:t>百位</a:t>
                </a:r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1302279" y="4753331"/>
                <a:ext cx="705956" cy="373381"/>
              </a:xfrm>
              <a:prstGeom prst="rect">
                <a:avLst/>
              </a:prstGeom>
              <a:solidFill>
                <a:srgbClr val="FAE7A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 dirty="0">
                    <a:solidFill>
                      <a:schemeClr val="tx1"/>
                    </a:solidFill>
                  </a:rPr>
                  <a:t>千位</a:t>
                </a:r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595646" y="4753331"/>
                <a:ext cx="705956" cy="373381"/>
              </a:xfrm>
              <a:prstGeom prst="rect">
                <a:avLst/>
              </a:prstGeom>
              <a:solidFill>
                <a:srgbClr val="FAE7A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 b="1" dirty="0">
                    <a:solidFill>
                      <a:schemeClr val="tx1"/>
                    </a:solidFill>
                  </a:rPr>
                  <a:t>万位</a:t>
                </a:r>
                <a:endParaRPr lang="zh-CN" altLang="en-US" sz="20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3457293" y="4869160"/>
              <a:ext cx="330696" cy="457963"/>
              <a:chOff x="1489428" y="4293096"/>
              <a:chExt cx="330696" cy="457963"/>
            </a:xfrm>
          </p:grpSpPr>
          <p:sp>
            <p:nvSpPr>
              <p:cNvPr id="36" name="矩形: 圆角 35"/>
              <p:cNvSpPr/>
              <p:nvPr/>
            </p:nvSpPr>
            <p:spPr>
              <a:xfrm>
                <a:off x="1489428" y="4598781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: 圆角 36"/>
              <p:cNvSpPr/>
              <p:nvPr/>
            </p:nvSpPr>
            <p:spPr>
              <a:xfrm>
                <a:off x="1489428" y="4444231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: 圆角 37"/>
              <p:cNvSpPr/>
              <p:nvPr/>
            </p:nvSpPr>
            <p:spPr>
              <a:xfrm>
                <a:off x="1489428" y="4293096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4163926" y="5020913"/>
              <a:ext cx="330696" cy="306210"/>
              <a:chOff x="2196061" y="4444849"/>
              <a:chExt cx="330696" cy="306210"/>
            </a:xfrm>
          </p:grpSpPr>
          <p:sp>
            <p:nvSpPr>
              <p:cNvPr id="40" name="矩形: 圆角 39"/>
              <p:cNvSpPr/>
              <p:nvPr/>
            </p:nvSpPr>
            <p:spPr>
              <a:xfrm>
                <a:off x="2196061" y="4598781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: 圆角 40"/>
              <p:cNvSpPr/>
              <p:nvPr/>
            </p:nvSpPr>
            <p:spPr>
              <a:xfrm>
                <a:off x="2196061" y="4444849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4869919" y="4713045"/>
              <a:ext cx="330696" cy="614078"/>
              <a:chOff x="2902054" y="4136981"/>
              <a:chExt cx="330696" cy="614078"/>
            </a:xfrm>
          </p:grpSpPr>
          <p:sp>
            <p:nvSpPr>
              <p:cNvPr id="48" name="矩形: 圆角 47"/>
              <p:cNvSpPr/>
              <p:nvPr/>
            </p:nvSpPr>
            <p:spPr>
              <a:xfrm>
                <a:off x="2902054" y="4598781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矩形: 圆角 48"/>
              <p:cNvSpPr/>
              <p:nvPr/>
            </p:nvSpPr>
            <p:spPr>
              <a:xfrm>
                <a:off x="2902054" y="4444849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: 圆角 49"/>
              <p:cNvSpPr/>
              <p:nvPr/>
            </p:nvSpPr>
            <p:spPr>
              <a:xfrm>
                <a:off x="2902054" y="4290915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: 圆角 50"/>
              <p:cNvSpPr/>
              <p:nvPr/>
            </p:nvSpPr>
            <p:spPr>
              <a:xfrm>
                <a:off x="2902054" y="4136981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5575875" y="4251243"/>
              <a:ext cx="330696" cy="1075880"/>
              <a:chOff x="2196061" y="3675179"/>
              <a:chExt cx="330696" cy="1075880"/>
            </a:xfrm>
          </p:grpSpPr>
          <p:sp>
            <p:nvSpPr>
              <p:cNvPr id="59" name="矩形: 圆角 58"/>
              <p:cNvSpPr/>
              <p:nvPr/>
            </p:nvSpPr>
            <p:spPr>
              <a:xfrm>
                <a:off x="2196061" y="4598781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矩形: 圆角 59"/>
              <p:cNvSpPr/>
              <p:nvPr/>
            </p:nvSpPr>
            <p:spPr>
              <a:xfrm>
                <a:off x="2196061" y="4444849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: 圆角 60"/>
              <p:cNvSpPr/>
              <p:nvPr/>
            </p:nvSpPr>
            <p:spPr>
              <a:xfrm>
                <a:off x="2196061" y="4290915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矩形: 圆角 61"/>
              <p:cNvSpPr/>
              <p:nvPr/>
            </p:nvSpPr>
            <p:spPr>
              <a:xfrm>
                <a:off x="2196061" y="4136981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矩形: 圆角 62"/>
              <p:cNvSpPr/>
              <p:nvPr/>
            </p:nvSpPr>
            <p:spPr>
              <a:xfrm>
                <a:off x="2196061" y="3983047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矩形: 圆角 63"/>
              <p:cNvSpPr/>
              <p:nvPr/>
            </p:nvSpPr>
            <p:spPr>
              <a:xfrm>
                <a:off x="2196061" y="3829113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矩形: 圆角 64"/>
              <p:cNvSpPr/>
              <p:nvPr/>
            </p:nvSpPr>
            <p:spPr>
              <a:xfrm>
                <a:off x="2196061" y="3675179"/>
                <a:ext cx="330696" cy="152278"/>
              </a:xfrm>
              <a:prstGeom prst="roundRect">
                <a:avLst>
                  <a:gd name="adj" fmla="val 49048"/>
                </a:avLst>
              </a:prstGeom>
              <a:gradFill flip="none" rotWithShape="1">
                <a:gsLst>
                  <a:gs pos="0">
                    <a:srgbClr val="00AEA8"/>
                  </a:gs>
                  <a:gs pos="50000">
                    <a:srgbClr val="3BC1C9"/>
                  </a:gs>
                  <a:gs pos="100000">
                    <a:srgbClr val="81D2E8"/>
                  </a:gs>
                </a:gsLst>
                <a:lin ang="5400000" scaled="1"/>
                <a:tileRect/>
              </a:gra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1157199" y="3822133"/>
            <a:ext cx="6542228" cy="646331"/>
            <a:chOff x="2567608" y="5042662"/>
            <a:chExt cx="6542228" cy="646331"/>
          </a:xfrm>
        </p:grpSpPr>
        <p:sp>
          <p:nvSpPr>
            <p:cNvPr id="69" name="文本框 68"/>
            <p:cNvSpPr txBox="1"/>
            <p:nvPr/>
          </p:nvSpPr>
          <p:spPr>
            <a:xfrm>
              <a:off x="2567608" y="5042662"/>
              <a:ext cx="620952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2536=          +          +          +</a:t>
              </a:r>
              <a:endParaRPr lang="zh-CN" altLang="en-US" dirty="0"/>
            </a:p>
          </p:txBody>
        </p:sp>
        <p:sp>
          <p:nvSpPr>
            <p:cNvPr id="70" name="矩形 69"/>
            <p:cNvSpPr/>
            <p:nvPr/>
          </p:nvSpPr>
          <p:spPr>
            <a:xfrm>
              <a:off x="3905006" y="5077795"/>
              <a:ext cx="1008112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5303912" y="5077795"/>
              <a:ext cx="1008112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6702818" y="5077795"/>
              <a:ext cx="1008112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8101724" y="5077795"/>
              <a:ext cx="1008112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157199" y="5053246"/>
            <a:ext cx="6209522" cy="646331"/>
            <a:chOff x="2567608" y="5042662"/>
            <a:chExt cx="6209522" cy="646331"/>
          </a:xfrm>
        </p:grpSpPr>
        <p:sp>
          <p:nvSpPr>
            <p:cNvPr id="76" name="文本框 75"/>
            <p:cNvSpPr txBox="1"/>
            <p:nvPr/>
          </p:nvSpPr>
          <p:spPr>
            <a:xfrm>
              <a:off x="2567608" y="5042662"/>
              <a:ext cx="620952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rPr>
                <a:t>7020=          +</a:t>
              </a:r>
              <a:endParaRPr lang="zh-CN" altLang="en-US" dirty="0"/>
            </a:p>
          </p:txBody>
        </p:sp>
        <p:sp>
          <p:nvSpPr>
            <p:cNvPr id="77" name="矩形 76"/>
            <p:cNvSpPr/>
            <p:nvPr/>
          </p:nvSpPr>
          <p:spPr>
            <a:xfrm>
              <a:off x="3905006" y="5077795"/>
              <a:ext cx="1008112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5303912" y="5077795"/>
              <a:ext cx="1008112" cy="57606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1" name="文本框 80"/>
          <p:cNvSpPr txBox="1"/>
          <p:nvPr/>
        </p:nvSpPr>
        <p:spPr>
          <a:xfrm>
            <a:off x="2446515" y="382103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2000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3970444" y="3821038"/>
            <a:ext cx="1069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500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5458481" y="3821038"/>
            <a:ext cx="1069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30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6960096" y="3821038"/>
            <a:ext cx="1069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2446515" y="5053246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7000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4051783" y="5053246"/>
            <a:ext cx="1196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20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83" grpId="0"/>
      <p:bldP spid="84" grpId="0"/>
      <p:bldP spid="85" grpId="0"/>
      <p:bldP spid="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1059500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）先分别写出算盘上表示的数，再说一说它们的组成。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11234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2776" y="2420888"/>
            <a:ext cx="11006447" cy="157741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775520" y="4077072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4632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1088572" y="69946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11424" y="4653136"/>
            <a:ext cx="28863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由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个千、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6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个百、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个十和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个一组成。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68144" y="4077072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2508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03811" y="4674416"/>
            <a:ext cx="33843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由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个千、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5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个百和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8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个一组成。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376988" y="4077072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9999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854805" y="4674416"/>
            <a:ext cx="37444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由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9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个千、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9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个百、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9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个十和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9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个一组成。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2776" y="2420888"/>
            <a:ext cx="11006447" cy="1577412"/>
          </a:xfrm>
          <a:prstGeom prst="rect">
            <a:avLst/>
          </a:prstGeom>
        </p:spPr>
      </p:pic>
      <p:pic>
        <p:nvPicPr>
          <p:cNvPr id="6" name="Picture 29" descr="两小豆形象之明明PPT用（反边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62508" y="680956"/>
            <a:ext cx="1426648" cy="1523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标注 5"/>
          <p:cNvSpPr/>
          <p:nvPr/>
        </p:nvSpPr>
        <p:spPr bwMode="auto">
          <a:xfrm>
            <a:off x="1055440" y="1010029"/>
            <a:ext cx="8205497" cy="654775"/>
          </a:xfrm>
          <a:prstGeom prst="wedgeRoundRectCallout">
            <a:avLst>
              <a:gd name="adj1" fmla="val 56239"/>
              <a:gd name="adj2" fmla="val 1788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再在个位拨一颗下珠，表示的数各是多少？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92777" y="5128958"/>
            <a:ext cx="1100644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）在算盘上拨一个数，请同桌先读数，再写数。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775520" y="4077072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4633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668144" y="4077072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2509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35" name="矩形: 圆角 34"/>
          <p:cNvSpPr/>
          <p:nvPr/>
        </p:nvSpPr>
        <p:spPr>
          <a:xfrm>
            <a:off x="3729990" y="3209594"/>
            <a:ext cx="182880" cy="97919"/>
          </a:xfrm>
          <a:prstGeom prst="roundRect">
            <a:avLst>
              <a:gd name="adj" fmla="val 50000"/>
            </a:avLst>
          </a:prstGeom>
          <a:solidFill>
            <a:srgbClr val="93959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130" y="3547110"/>
            <a:ext cx="233389" cy="118547"/>
          </a:xfrm>
          <a:prstGeom prst="rect">
            <a:avLst/>
          </a:prstGeom>
        </p:spPr>
      </p:pic>
      <p:sp>
        <p:nvSpPr>
          <p:cNvPr id="39" name="矩形: 圆角 38"/>
          <p:cNvSpPr/>
          <p:nvPr/>
        </p:nvSpPr>
        <p:spPr>
          <a:xfrm>
            <a:off x="7448912" y="3305608"/>
            <a:ext cx="182880" cy="97919"/>
          </a:xfrm>
          <a:prstGeom prst="roundRect">
            <a:avLst>
              <a:gd name="adj" fmla="val 50000"/>
            </a:avLst>
          </a:prstGeom>
          <a:solidFill>
            <a:srgbClr val="93959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407" y="3635541"/>
            <a:ext cx="233389" cy="118547"/>
          </a:xfrm>
          <a:prstGeom prst="rect">
            <a:avLst/>
          </a:prstGeom>
        </p:spPr>
      </p:pic>
      <p:sp>
        <p:nvSpPr>
          <p:cNvPr id="41" name="矩形: 圆角 40"/>
          <p:cNvSpPr/>
          <p:nvPr/>
        </p:nvSpPr>
        <p:spPr>
          <a:xfrm>
            <a:off x="11175454" y="3395907"/>
            <a:ext cx="182880" cy="97919"/>
          </a:xfrm>
          <a:prstGeom prst="roundRect">
            <a:avLst>
              <a:gd name="adj" fmla="val 50000"/>
            </a:avLst>
          </a:prstGeom>
          <a:solidFill>
            <a:srgbClr val="939598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5779" y="3739892"/>
            <a:ext cx="233389" cy="118547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8054114" y="2435612"/>
            <a:ext cx="3523205" cy="1543842"/>
            <a:chOff x="8054114" y="2435612"/>
            <a:chExt cx="3523205" cy="1543842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54114" y="2435612"/>
              <a:ext cx="3523205" cy="1543842"/>
            </a:xfrm>
            <a:prstGeom prst="rect">
              <a:avLst/>
            </a:prstGeom>
          </p:spPr>
        </p:pic>
        <p:sp>
          <p:nvSpPr>
            <p:cNvPr id="44" name="矩形: 圆角 43"/>
            <p:cNvSpPr/>
            <p:nvPr/>
          </p:nvSpPr>
          <p:spPr>
            <a:xfrm>
              <a:off x="10202361" y="3038480"/>
              <a:ext cx="182880" cy="97919"/>
            </a:xfrm>
            <a:prstGeom prst="roundRect">
              <a:avLst>
                <a:gd name="adj" fmla="val 50000"/>
              </a:avLst>
            </a:prstGeom>
            <a:solidFill>
              <a:srgbClr val="939598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73047" y="3360420"/>
              <a:ext cx="249300" cy="126629"/>
            </a:xfrm>
            <a:prstGeom prst="rect">
              <a:avLst/>
            </a:prstGeom>
          </p:spPr>
        </p:pic>
      </p:grpSp>
      <p:sp>
        <p:nvSpPr>
          <p:cNvPr id="47" name="文本框 46"/>
          <p:cNvSpPr txBox="1"/>
          <p:nvPr/>
        </p:nvSpPr>
        <p:spPr>
          <a:xfrm>
            <a:off x="9376988" y="4077072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10000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1" grpId="0"/>
      <p:bldP spid="32" grpId="0"/>
      <p:bldP spid="33" grpId="0"/>
      <p:bldP spid="35" grpId="0" animBg="1"/>
      <p:bldP spid="39" grpId="0" animBg="1"/>
      <p:bldP spid="41" grpId="0" animBg="1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1059500"/>
            <a:ext cx="1053405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按规律填一填，再读一读。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11234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6499725" y="1300066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11424" y="1940742"/>
            <a:ext cx="10534058" cy="1649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2980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2990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_____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_____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3020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3030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）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9500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9600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_____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_____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9900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_____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00724" y="2118995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3000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99725" y="2118995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3010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00724" y="295187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9700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99725" y="295187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9800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336360" y="2951878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10000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57199" y="1278591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有一个四位数，个位上的数是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7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，每相邻两个数位上的数的和都是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12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，这个数是                         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00743" y="1363687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1088572" y="699460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55611" y="2000605"/>
            <a:ext cx="636307" cy="63630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548238" y="2000605"/>
            <a:ext cx="636307" cy="63630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240865" y="2000605"/>
            <a:ext cx="636307" cy="63630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933493" y="2000605"/>
            <a:ext cx="636307" cy="63630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048328" y="1988840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365514" y="1988840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654225" y="1988840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7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971411" y="1988840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endParaRPr lang="zh-CN" altLang="en-US" sz="36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tags/tag1.xml><?xml version="1.0" encoding="utf-8"?>
<p:tagLst xmlns:p="http://schemas.openxmlformats.org/presentationml/2006/main">
  <p:tag name="ISLIDE.ADDREMOVEWATERMARK" val="f9pKRpzumL"/>
</p:tagLst>
</file>

<file path=ppt/tags/tag2.xml><?xml version="1.0" encoding="utf-8"?>
<p:tagLst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981</Words>
  <Application>WPS 演示</Application>
  <PresentationFormat>宽屏</PresentationFormat>
  <Paragraphs>221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6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阿里巴巴普惠体 R</vt:lpstr>
      <vt:lpstr>微软雅黑</vt:lpstr>
      <vt:lpstr>Times New Roman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状元成才路;Administrator</dc:creator>
  <cp:keywords>状元成才路</cp:keywords>
  <dc:description>www.wookey.cn</dc:description>
  <dc:subject>状元成才路</dc:subject>
  <cp:category>状元成才路</cp:category>
  <cp:lastModifiedBy>Peng Fanmo</cp:lastModifiedBy>
  <cp:revision>46</cp:revision>
  <dcterms:created xsi:type="dcterms:W3CDTF">2015-08-27T07:30:00Z</dcterms:created>
  <dcterms:modified xsi:type="dcterms:W3CDTF">2025-12-16T07:31:14Z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