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63" r:id="rId3"/>
    <p:sldId id="372" r:id="rId5"/>
    <p:sldId id="373" r:id="rId6"/>
    <p:sldId id="383" r:id="rId7"/>
    <p:sldId id="381" r:id="rId8"/>
    <p:sldId id="384" r:id="rId9"/>
    <p:sldId id="386" r:id="rId10"/>
    <p:sldId id="385" r:id="rId11"/>
    <p:sldId id="382" r:id="rId12"/>
    <p:sldId id="387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39598"/>
    <a:srgbClr val="F00C08"/>
    <a:srgbClr val="3333CC"/>
    <a:srgbClr val="F9B6AE"/>
    <a:srgbClr val="118A8D"/>
    <a:srgbClr val="22C0C4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4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  <a:endParaRPr lang="zh-CN" altLang="en-US" sz="8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8" name="文本框 7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0743" y="92818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4500" y="4293096"/>
            <a:ext cx="788774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她说得对吗？和同桌说一说为什么。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064500" y="111590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088571" y="1703729"/>
            <a:ext cx="3532489" cy="2661375"/>
            <a:chOff x="1088571" y="2060848"/>
            <a:chExt cx="3532489" cy="2661375"/>
          </a:xfrm>
        </p:grpSpPr>
        <p:grpSp>
          <p:nvGrpSpPr>
            <p:cNvPr id="2" name="组合 1"/>
            <p:cNvGrpSpPr/>
            <p:nvPr/>
          </p:nvGrpSpPr>
          <p:grpSpPr>
            <a:xfrm>
              <a:off x="1088571" y="2060848"/>
              <a:ext cx="3532489" cy="2057752"/>
              <a:chOff x="2563511" y="3645024"/>
              <a:chExt cx="3532489" cy="2057752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2563511" y="3645024"/>
                <a:ext cx="3532489" cy="2057752"/>
                <a:chOff x="595646" y="3068960"/>
                <a:chExt cx="3532489" cy="2057752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37522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3045664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2339031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1632398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925765" y="3068960"/>
                  <a:ext cx="45719" cy="2057752"/>
                </a:xfrm>
                <a:prstGeom prst="rect">
                  <a:avLst/>
                </a:prstGeom>
                <a:solidFill>
                  <a:srgbClr val="813913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34221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个位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2715545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十位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>
                  <a:off x="2008912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百位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>
                  <a:off x="1302279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千位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595646" y="4753331"/>
                  <a:ext cx="705956" cy="373381"/>
                </a:xfrm>
                <a:prstGeom prst="rect">
                  <a:avLst/>
                </a:prstGeom>
                <a:solidFill>
                  <a:srgbClr val="FAE7A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zh-CN" altLang="en-US" sz="2000" b="1" dirty="0">
                      <a:solidFill>
                        <a:schemeClr val="tx1"/>
                      </a:solidFill>
                    </a:rPr>
                    <a:t>万位</a:t>
                  </a:r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3457293" y="4869160"/>
                <a:ext cx="330696" cy="457963"/>
                <a:chOff x="1489428" y="4293096"/>
                <a:chExt cx="330696" cy="457963"/>
              </a:xfrm>
            </p:grpSpPr>
            <p:sp>
              <p:nvSpPr>
                <p:cNvPr id="28" name="矩形: 圆角 27"/>
                <p:cNvSpPr/>
                <p:nvPr/>
              </p:nvSpPr>
              <p:spPr>
                <a:xfrm>
                  <a:off x="1489428" y="4598781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矩形: 圆角 28"/>
                <p:cNvSpPr/>
                <p:nvPr/>
              </p:nvSpPr>
              <p:spPr>
                <a:xfrm>
                  <a:off x="1489428" y="4444231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: 圆角 29"/>
                <p:cNvSpPr/>
                <p:nvPr/>
              </p:nvSpPr>
              <p:spPr>
                <a:xfrm>
                  <a:off x="1489428" y="4293096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" name="矩形: 圆角 25"/>
              <p:cNvSpPr/>
              <p:nvPr/>
            </p:nvSpPr>
            <p:spPr>
              <a:xfrm>
                <a:off x="4163926" y="5174845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4869919" y="4866979"/>
                <a:ext cx="330696" cy="460144"/>
                <a:chOff x="2902054" y="4290915"/>
                <a:chExt cx="330696" cy="460144"/>
              </a:xfrm>
            </p:grpSpPr>
            <p:sp>
              <p:nvSpPr>
                <p:cNvPr id="22" name="矩形: 圆角 21"/>
                <p:cNvSpPr/>
                <p:nvPr/>
              </p:nvSpPr>
              <p:spPr>
                <a:xfrm>
                  <a:off x="2902054" y="4598781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矩形: 圆角 22"/>
                <p:cNvSpPr/>
                <p:nvPr/>
              </p:nvSpPr>
              <p:spPr>
                <a:xfrm>
                  <a:off x="2902054" y="4444849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矩形: 圆角 23"/>
                <p:cNvSpPr/>
                <p:nvPr/>
              </p:nvSpPr>
              <p:spPr>
                <a:xfrm>
                  <a:off x="2902054" y="4290915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5575875" y="5020913"/>
                <a:ext cx="330696" cy="306210"/>
                <a:chOff x="2196061" y="4444849"/>
                <a:chExt cx="330696" cy="306210"/>
              </a:xfrm>
            </p:grpSpPr>
            <p:sp>
              <p:nvSpPr>
                <p:cNvPr id="15" name="矩形: 圆角 14"/>
                <p:cNvSpPr/>
                <p:nvPr/>
              </p:nvSpPr>
              <p:spPr>
                <a:xfrm>
                  <a:off x="2196061" y="4598781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矩形: 圆角 15"/>
                <p:cNvSpPr/>
                <p:nvPr/>
              </p:nvSpPr>
              <p:spPr>
                <a:xfrm>
                  <a:off x="2196061" y="4444849"/>
                  <a:ext cx="330696" cy="152278"/>
                </a:xfrm>
                <a:prstGeom prst="roundRect">
                  <a:avLst>
                    <a:gd name="adj" fmla="val 49048"/>
                  </a:avLst>
                </a:prstGeom>
                <a:gradFill flip="none" rotWithShape="1">
                  <a:gsLst>
                    <a:gs pos="0">
                      <a:srgbClr val="00AEA8"/>
                    </a:gs>
                    <a:gs pos="50000">
                      <a:srgbClr val="3BC1C9"/>
                    </a:gs>
                    <a:gs pos="100000">
                      <a:srgbClr val="81D2E8"/>
                    </a:gs>
                  </a:gsLst>
                  <a:lin ang="5400000" scaled="1"/>
                  <a:tileRect/>
                </a:gra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1" name="文本框 40"/>
            <p:cNvSpPr txBox="1"/>
            <p:nvPr/>
          </p:nvSpPr>
          <p:spPr>
            <a:xfrm>
              <a:off x="1908033" y="4075892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19985" y="4075892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319138" y="4075892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002848" y="4075892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2</a:t>
              </a:r>
              <a:endParaRPr lang="zh-CN" altLang="en-US" sz="3600" b="1" dirty="0">
                <a:latin typeface="+mn-lt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098" y="2291277"/>
            <a:ext cx="1535415" cy="1727723"/>
          </a:xfrm>
          <a:prstGeom prst="rect">
            <a:avLst/>
          </a:prstGeom>
        </p:spPr>
      </p:pic>
      <p:sp>
        <p:nvSpPr>
          <p:cNvPr id="49" name="圆角矩形标注 5"/>
          <p:cNvSpPr/>
          <p:nvPr/>
        </p:nvSpPr>
        <p:spPr bwMode="auto">
          <a:xfrm>
            <a:off x="4811016" y="1949413"/>
            <a:ext cx="4549028" cy="1281865"/>
          </a:xfrm>
          <a:prstGeom prst="wedgeRoundRectCallout">
            <a:avLst>
              <a:gd name="adj1" fmla="val 59177"/>
              <a:gd name="adj2" fmla="val 3894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千位上的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表示的数比十位上的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表示的数大。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64500" y="5050591"/>
            <a:ext cx="10000052" cy="1213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千位上的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个“千”，十位上的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表示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个“十”，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个千比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个十大，所以她说得对。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0743" y="70009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647245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圈出各数的近似数。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5231904" y="868650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39416" y="1377642"/>
            <a:ext cx="106989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）长江源特大桥位于青海格尔木市，是“长江源头第一桥”，全长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1390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米，约（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1300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）米。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65" y="2856644"/>
            <a:ext cx="6430869" cy="3380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椭圆 14"/>
          <p:cNvSpPr/>
          <p:nvPr/>
        </p:nvSpPr>
        <p:spPr>
          <a:xfrm>
            <a:off x="7352522" y="2056802"/>
            <a:ext cx="1156996" cy="705059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95400" y="613794"/>
            <a:ext cx="10369152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）世界首座跨径超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米的拱桥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——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天峨龙滩特大桥 ，于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2024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年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日在我国广西河池市建成通车，全长约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2489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米，大约（ 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2500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）米。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8" y="2725375"/>
            <a:ext cx="5184576" cy="3518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/>
          <p:cNvSpPr/>
          <p:nvPr/>
        </p:nvSpPr>
        <p:spPr>
          <a:xfrm>
            <a:off x="7652183" y="1966753"/>
            <a:ext cx="1156996" cy="705059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7199" y="1007285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某景区可接待的最多游客住宿人数如下。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3142577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请你提出数学问题并解答。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475926" y="1771645"/>
          <a:ext cx="9240148" cy="1290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037"/>
                <a:gridCol w="2653669"/>
                <a:gridCol w="1966405"/>
                <a:gridCol w="2310037"/>
              </a:tblGrid>
              <a:tr h="64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住宿设施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民俗度假村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迎宾山庄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假日宾馆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453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2000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900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600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64500" y="3941677"/>
            <a:ext cx="10000052" cy="1213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答案不唯一，例：民俗度假村和假日宾馆一共可接待多少游客住宿？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83157" y="4898736"/>
            <a:ext cx="4239412" cy="65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2000+600=2600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88572" y="5548420"/>
            <a:ext cx="10144068" cy="65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口答：民俗度假村和假日宾馆一共可接待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2600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人住宿。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79293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下面是学校图书室的图书借出情况。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71464" y="62068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487488" y="1916832"/>
          <a:ext cx="9649072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0"/>
                <a:gridCol w="1872208"/>
                <a:gridCol w="1872208"/>
                <a:gridCol w="1872208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月份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借出本数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673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895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804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621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241498" y="3284984"/>
            <a:ext cx="1166529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）哪个月借出的书最多？哪个月借出的书最少？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07568" y="4188419"/>
            <a:ext cx="450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621&lt;673&lt;804&lt;895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48469" y="4992496"/>
            <a:ext cx="989506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口答：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月借出的书最多，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月借出的书最少。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487488" y="1153042"/>
          <a:ext cx="9649072" cy="115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0"/>
                <a:gridCol w="1872208"/>
                <a:gridCol w="1872208"/>
                <a:gridCol w="1872208"/>
                <a:gridCol w="18722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月份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借出本数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673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895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804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621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1241498" y="2416846"/>
            <a:ext cx="1011108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）每月大约各借出几百本书？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8436" y="3299119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673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28436" y="4018793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895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28436" y="4738467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28436" y="5458142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621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≈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84090" y="3237865"/>
            <a:ext cx="6398260" cy="27482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467995" marR="0" lvl="0" indent="-467995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口答：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本书，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1367790" marR="0" lv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本书，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1367790" marR="0" lv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本书，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1367790" marR="0" lv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月大约借出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本书。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1912" y="2863216"/>
            <a:ext cx="10136831" cy="26531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57199" y="1059500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像下面这样在算盘上用四颗珠子表示四位数，并写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123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71464" y="62068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01248" y="1777362"/>
            <a:ext cx="613410" cy="13583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个位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42477" y="4941168"/>
            <a:ext cx="159433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200" dirty="0">
                <a:solidFill>
                  <a:srgbClr val="FF0000"/>
                </a:solidFill>
                <a:latin typeface="+mn-lt"/>
              </a:rPr>
              <a:t>2 0 0 6</a:t>
            </a:r>
            <a:endParaRPr lang="en-US" altLang="zh-CN" sz="3200" b="1" spc="2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165" y="1176082"/>
            <a:ext cx="10074917" cy="26277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04554" y="3226371"/>
            <a:ext cx="159433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200" dirty="0">
                <a:solidFill>
                  <a:srgbClr val="FF0000"/>
                </a:solidFill>
                <a:latin typeface="+mn-lt"/>
              </a:rPr>
              <a:t>8 0 0 0</a:t>
            </a:r>
            <a:endParaRPr lang="en-US" altLang="zh-CN" sz="3200" b="1" spc="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531488" y="3226371"/>
            <a:ext cx="159433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200" dirty="0">
                <a:solidFill>
                  <a:srgbClr val="FF0000"/>
                </a:solidFill>
                <a:latin typeface="+mn-lt"/>
              </a:rPr>
              <a:t>5 5 5 5</a:t>
            </a:r>
            <a:endParaRPr lang="en-US" altLang="zh-CN" sz="3200" b="1" spc="2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033883" y="4412851"/>
            <a:ext cx="1426648" cy="152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"/>
          <p:cNvSpPr/>
          <p:nvPr/>
        </p:nvSpPr>
        <p:spPr bwMode="auto">
          <a:xfrm>
            <a:off x="1621790" y="4742180"/>
            <a:ext cx="7210425" cy="654685"/>
          </a:xfrm>
          <a:prstGeom prst="wedgeRoundRectCallout">
            <a:avLst>
              <a:gd name="adj1" fmla="val 56239"/>
              <a:gd name="adj2" fmla="val 1788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你还能用四颗珠子表示出其他的数吗？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5950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  里可以填哪些数？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123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18506" y="1082225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519936" y="130006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71464" y="3499546"/>
            <a:ext cx="36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999&lt;6000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91444" y="3498675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271464" y="2280075"/>
            <a:ext cx="3600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2317&gt;2       17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55640" y="2279204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879976" y="2280075"/>
            <a:ext cx="565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里可以填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 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。</a:t>
            </a:r>
            <a:endParaRPr lang="zh-CN" altLang="en-US" sz="36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31904" y="2279204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879976" y="3498675"/>
            <a:ext cx="565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里可以填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      )</a:t>
            </a:r>
            <a:r>
              <a:rPr lang="zh-CN" altLang="en-US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。</a:t>
            </a:r>
            <a:endParaRPr lang="zh-CN" altLang="en-US" sz="3600" b="1" dirty="0">
              <a:solidFill>
                <a:prstClr val="black"/>
              </a:solidFill>
              <a:latin typeface="+mn-ea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31904" y="3497804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183711" y="2291426"/>
            <a:ext cx="2196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0, 1, 2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83711" y="3498675"/>
            <a:ext cx="2545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1, 2, 3, 4, 5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863</Words>
  <Application>WPS 演示</Application>
  <PresentationFormat>宽屏</PresentationFormat>
  <Paragraphs>182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48</cp:revision>
  <dcterms:created xsi:type="dcterms:W3CDTF">2015-08-27T07:30:00Z</dcterms:created>
  <dcterms:modified xsi:type="dcterms:W3CDTF">2025-12-16T08:02:13Z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