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69" r:id="rId4"/>
  </p:sldMasterIdLst>
  <p:notesMasterIdLst>
    <p:notesMasterId r:id="rId6"/>
  </p:notesMasterIdLst>
  <p:sldIdLst>
    <p:sldId id="263" r:id="rId5"/>
    <p:sldId id="373" r:id="rId7"/>
    <p:sldId id="382" r:id="rId8"/>
    <p:sldId id="381" r:id="rId9"/>
    <p:sldId id="383" r:id="rId10"/>
    <p:sldId id="393" r:id="rId11"/>
    <p:sldId id="384" r:id="rId12"/>
    <p:sldId id="385" r:id="rId13"/>
    <p:sldId id="386" r:id="rId14"/>
    <p:sldId id="387" r:id="rId15"/>
    <p:sldId id="277" r:id="rId16"/>
    <p:sldId id="363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A1C20"/>
    <a:srgbClr val="F29F13"/>
    <a:srgbClr val="09ABEF"/>
    <a:srgbClr val="FFFFFF"/>
    <a:srgbClr val="109570"/>
    <a:srgbClr val="FAF9E5"/>
    <a:srgbClr val="EC1E22"/>
    <a:srgbClr val="F7E26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5238" autoAdjust="0"/>
  </p:normalViewPr>
  <p:slideViewPr>
    <p:cSldViewPr>
      <p:cViewPr varScale="1">
        <p:scale>
          <a:sx n="142" d="100"/>
          <a:sy n="142" d="100"/>
        </p:scale>
        <p:origin x="306" y="120"/>
      </p:cViewPr>
      <p:guideLst>
        <p:guide orient="horz" pos="1642"/>
        <p:guide orient="horz" pos="706"/>
        <p:guide orient="horz" pos="2995"/>
        <p:guide pos="203"/>
        <p:guide pos="29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B187263-DEBF-4170-BD66-4E086303E66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31ACD559-F217-4A00-85BF-A5C5EE827E4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3E6FDAD-646F-4D1E-B081-AF19C9AF8B62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/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/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/>
              <p:cNvGrpSpPr/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/>
                <p:cNvGrpSpPr/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/>
                  <p:cNvSpPr/>
                  <p:nvPr/>
                </p:nvSpPr>
                <p:spPr bwMode="auto">
                  <a:xfrm>
                    <a:off x="11343977" y="10097225"/>
                    <a:ext cx="194733" cy="146049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/>
                  <p:cNvSpPr>
                    <a:spLocks noEditPoints="1"/>
                  </p:cNvSpPr>
                  <p:nvPr/>
                </p:nvSpPr>
                <p:spPr bwMode="auto">
                  <a:xfrm>
                    <a:off x="10825838" y="9106542"/>
                    <a:ext cx="766232" cy="929216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/>
                  <p:cNvSpPr>
                    <a:spLocks noEditPoints="1"/>
                  </p:cNvSpPr>
                  <p:nvPr/>
                </p:nvSpPr>
                <p:spPr bwMode="auto">
                  <a:xfrm>
                    <a:off x="11088929" y="9196386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/>
                  <p:cNvSpPr/>
                  <p:nvPr/>
                </p:nvSpPr>
                <p:spPr bwMode="auto">
                  <a:xfrm>
                    <a:off x="11058035" y="9196669"/>
                    <a:ext cx="764116" cy="840317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/>
                  <p:cNvSpPr/>
                  <p:nvPr/>
                </p:nvSpPr>
                <p:spPr bwMode="auto">
                  <a:xfrm>
                    <a:off x="11339698" y="10216277"/>
                    <a:ext cx="461432" cy="1295400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/>
                  <p:cNvSpPr/>
                  <p:nvPr/>
                </p:nvSpPr>
                <p:spPr bwMode="auto">
                  <a:xfrm>
                    <a:off x="10846181" y="9096528"/>
                    <a:ext cx="956731" cy="963084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/>
                <p:cNvSpPr>
                  <a:spLocks noEditPoints="1"/>
                </p:cNvSpPr>
                <p:nvPr/>
              </p:nvSpPr>
              <p:spPr bwMode="auto">
                <a:xfrm>
                  <a:off x="10902152" y="3933303"/>
                  <a:ext cx="1248832" cy="1221317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/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/>
                <p:cNvGrpSpPr/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/>
                  <p:cNvSpPr>
                    <a:spLocks noEditPoints="1"/>
                  </p:cNvSpPr>
                  <p:nvPr/>
                </p:nvSpPr>
                <p:spPr bwMode="auto">
                  <a:xfrm>
                    <a:off x="8556200" y="13282795"/>
                    <a:ext cx="3027646" cy="1652330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/>
                  <p:cNvSpPr/>
                  <p:nvPr/>
                </p:nvSpPr>
                <p:spPr bwMode="auto">
                  <a:xfrm>
                    <a:off x="10103530" y="13960902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/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/>
                  <p:cNvSpPr/>
                  <p:nvPr/>
                </p:nvSpPr>
                <p:spPr bwMode="auto">
                  <a:xfrm>
                    <a:off x="9761297" y="13809637"/>
                    <a:ext cx="146658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/>
                  <p:cNvSpPr/>
                  <p:nvPr/>
                </p:nvSpPr>
                <p:spPr bwMode="auto">
                  <a:xfrm>
                    <a:off x="9574101" y="1370664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/>
                  <p:cNvSpPr/>
                  <p:nvPr/>
                </p:nvSpPr>
                <p:spPr bwMode="auto">
                  <a:xfrm>
                    <a:off x="9414415" y="13639224"/>
                    <a:ext cx="146658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/>
                  <p:cNvSpPr/>
                  <p:nvPr/>
                </p:nvSpPr>
                <p:spPr bwMode="auto">
                  <a:xfrm>
                    <a:off x="9245719" y="13569330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/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/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/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/>
                  <p:cNvSpPr/>
                  <p:nvPr/>
                </p:nvSpPr>
                <p:spPr bwMode="auto">
                  <a:xfrm>
                    <a:off x="10956932" y="14323526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/>
                  <p:cNvSpPr/>
                  <p:nvPr/>
                </p:nvSpPr>
                <p:spPr bwMode="auto">
                  <a:xfrm>
                    <a:off x="10784742" y="14247704"/>
                    <a:ext cx="149916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/>
                  <p:cNvSpPr/>
                  <p:nvPr/>
                </p:nvSpPr>
                <p:spPr bwMode="auto">
                  <a:xfrm>
                    <a:off x="10616068" y="14165055"/>
                    <a:ext cx="149916" cy="231393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/>
                  <p:cNvSpPr/>
                  <p:nvPr/>
                </p:nvSpPr>
                <p:spPr bwMode="auto">
                  <a:xfrm>
                    <a:off x="10451284" y="14141299"/>
                    <a:ext cx="146656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/>
                  <p:cNvSpPr/>
                  <p:nvPr/>
                </p:nvSpPr>
                <p:spPr bwMode="auto">
                  <a:xfrm>
                    <a:off x="10271919" y="14043575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/>
                  <p:cNvSpPr/>
                  <p:nvPr/>
                </p:nvSpPr>
                <p:spPr bwMode="auto">
                  <a:xfrm>
                    <a:off x="8495619" y="13637623"/>
                    <a:ext cx="2933135" cy="1427458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/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/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/>
                  <p:cNvSpPr/>
                  <p:nvPr/>
                </p:nvSpPr>
                <p:spPr bwMode="auto">
                  <a:xfrm>
                    <a:off x="10460197" y="3804382"/>
                    <a:ext cx="431172" cy="350165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/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/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/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 panose="03000509000000000000" charset="-122"/>
                    <a:ea typeface="方正粗黑繁体" panose="03000509000000000000" charset="-122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5767CF2-9D0F-44B9-8AF9-ECA33ED05CD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719C328F-92AD-49BC-A807-DF7CAFE897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4034"/>
            <a:ext cx="8879681" cy="501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7858" y="51471"/>
            <a:ext cx="514227" cy="5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620838" y="3648075"/>
            <a:ext cx="13100051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668338"/>
            <a:ext cx="1058545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410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57124" y="2222378"/>
            <a:ext cx="500697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>
                <a:latin typeface="+mn-lt"/>
                <a:ea typeface="+mn-ea"/>
                <a:cs typeface="+mn-ea"/>
              </a:rPr>
              <a:t>练一练</a:t>
            </a:r>
            <a:endParaRPr lang="zh-CN" altLang="en-US" sz="4000" b="1" dirty="0">
              <a:latin typeface="+mn-lt"/>
              <a:ea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9852" y="3939902"/>
            <a:ext cx="26642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P27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第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5576" y="339502"/>
            <a:ext cx="7560840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画一画，写一写。</a:t>
            </a:r>
            <a:endParaRPr lang="en-US" altLang="zh-CN" sz="3200" b="1">
              <a:latin typeface="+mj-lt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第二行画△，△的个数是〇的4倍</a:t>
            </a:r>
            <a:r>
              <a:rPr lang="zh-CN" altLang="en-US" sz="3200" b="1">
                <a:latin typeface="+mj-lt"/>
                <a:ea typeface="+mj-ea"/>
              </a:rPr>
              <a:t>。</a:t>
            </a:r>
            <a:r>
              <a:rPr lang="en-US" altLang="zh-CN" sz="3200" b="1">
                <a:latin typeface="+mj-lt"/>
                <a:ea typeface="+mj-ea"/>
              </a:rPr>
              <a:t>第二行有(    )个△。</a:t>
            </a:r>
            <a:endParaRPr lang="en-US" altLang="zh-CN" sz="3200" b="1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7524" y="322238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1600" y="2233411"/>
            <a:ext cx="6192688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+mj-lt"/>
                <a:ea typeface="+mj-ea"/>
              </a:rPr>
              <a:t>第一行</a:t>
            </a:r>
            <a:r>
              <a:rPr lang="en-US" altLang="zh-CN" sz="3200" b="1">
                <a:latin typeface="+mj-lt"/>
                <a:ea typeface="+mj-ea"/>
              </a:rPr>
              <a:t>: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+mj-lt"/>
                <a:ea typeface="+mj-ea"/>
              </a:rPr>
              <a:t>第二行</a:t>
            </a:r>
            <a:r>
              <a:rPr lang="en-US" altLang="zh-CN" sz="3200" b="1">
                <a:latin typeface="+mj-lt"/>
                <a:ea typeface="+mj-ea"/>
              </a:rPr>
              <a:t>: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83768" y="2468002"/>
            <a:ext cx="31683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>
                <a:latin typeface="+mj-lt"/>
                <a:ea typeface="+mj-ea"/>
              </a:rPr>
              <a:t>〇〇</a:t>
            </a:r>
            <a:endParaRPr lang="en-US" altLang="zh-CN" sz="3200"/>
          </a:p>
        </p:txBody>
      </p:sp>
      <p:sp>
        <p:nvSpPr>
          <p:cNvPr id="12" name="文本框 11"/>
          <p:cNvSpPr txBox="1"/>
          <p:nvPr/>
        </p:nvSpPr>
        <p:spPr>
          <a:xfrm>
            <a:off x="2457792" y="3196564"/>
            <a:ext cx="10340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△△</a:t>
            </a:r>
            <a:endParaRPr lang="en-US" altLang="zh-CN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63688" y="1540182"/>
            <a:ext cx="72008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en-US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76615" y="3196564"/>
            <a:ext cx="10337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△△</a:t>
            </a:r>
            <a:endParaRPr lang="en-US" altLang="zh-CN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95130" y="3196564"/>
            <a:ext cx="10337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△△</a:t>
            </a:r>
            <a:endParaRPr lang="en-US" altLang="zh-CN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13645" y="3196564"/>
            <a:ext cx="10337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△△</a:t>
            </a:r>
            <a:endParaRPr lang="en-US" altLang="zh-CN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1182" y="322238"/>
            <a:ext cx="684076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小红说得对吗？为什么？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7524" y="322238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645" y="1131590"/>
            <a:ext cx="6245475" cy="20378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4048" y="843558"/>
            <a:ext cx="3935728" cy="244827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35696" y="3391517"/>
            <a:ext cx="393572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不对</a:t>
            </a:r>
            <a:endParaRPr lang="en-US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821182" y="2283718"/>
            <a:ext cx="1806602" cy="792089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: 圆角 7"/>
          <p:cNvSpPr/>
          <p:nvPr/>
        </p:nvSpPr>
        <p:spPr>
          <a:xfrm>
            <a:off x="2699792" y="2282098"/>
            <a:ext cx="2160240" cy="792089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: 圆角 8"/>
          <p:cNvSpPr/>
          <p:nvPr/>
        </p:nvSpPr>
        <p:spPr>
          <a:xfrm>
            <a:off x="4932040" y="2294612"/>
            <a:ext cx="1806602" cy="792089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文本框 10"/>
          <p:cNvSpPr txBox="1"/>
          <p:nvPr/>
        </p:nvSpPr>
        <p:spPr>
          <a:xfrm>
            <a:off x="6365060" y="3115528"/>
            <a:ext cx="1080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4000" b="1">
                <a:solidFill>
                  <a:srgbClr val="FF0000"/>
                </a:solidFill>
                <a:latin typeface="+mj-lt"/>
                <a:ea typeface="+mj-ea"/>
              </a:rPr>
              <a:t>倍</a:t>
            </a:r>
            <a:endParaRPr lang="en-US" sz="4000"/>
          </a:p>
        </p:txBody>
      </p:sp>
      <p:sp>
        <p:nvSpPr>
          <p:cNvPr id="10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P27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238" y="545060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P27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65986" y="537872"/>
            <a:ext cx="7344816" cy="1701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0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桃的个数是香蕉的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96686" y="2596452"/>
            <a:ext cx="7344816" cy="138967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endParaRPr lang="en-US" altLang="zh-CN" sz="3000" b="1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苹果的个数是梨的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2231" y="321848"/>
            <a:ext cx="5677705" cy="125654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5931" y="2715616"/>
            <a:ext cx="7323312" cy="602518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7119112" y="552119"/>
            <a:ext cx="1584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桃：</a:t>
            </a:r>
            <a:endParaRPr lang="en-US" altLang="zh-CN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3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香蕉：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019109" y="3318134"/>
            <a:ext cx="1584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苹果：</a:t>
            </a:r>
            <a:endParaRPr lang="en-US" altLang="zh-CN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3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梨：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77975" y="511931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152590" y="969798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3000" b="1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878567" y="1659333"/>
            <a:ext cx="1865259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÷4=2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78696" y="1541319"/>
            <a:ext cx="908891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44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44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099308" y="3215802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3000" b="1"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97451" y="3701023"/>
            <a:ext cx="908891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3000" b="1"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705460" y="4044416"/>
            <a:ext cx="1865259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÷3=3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078696" y="3252358"/>
            <a:ext cx="908891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sz="44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sz="44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07765" y="2643505"/>
            <a:ext cx="144145" cy="144145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>
              <a:lnSpc>
                <a:spcPct val="120000"/>
              </a:lnSpc>
            </a:pPr>
            <a:endParaRPr lang="zh-CN" altLang="en-US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568" y="339502"/>
            <a:ext cx="576064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圈一圈，填一填。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576" y="2599574"/>
            <a:ext cx="7488832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(1)        </a:t>
            </a:r>
            <a:r>
              <a:rPr lang="zh-CN" altLang="en-US" sz="3200" b="1">
                <a:latin typeface="+mj-lt"/>
                <a:ea typeface="+mj-ea"/>
              </a:rPr>
              <a:t>的个数是          的</a:t>
            </a:r>
            <a:r>
              <a:rPr lang="en-US" altLang="zh-CN" sz="3200" b="1">
                <a:latin typeface="+mj-lt"/>
                <a:ea typeface="+mj-ea"/>
              </a:rPr>
              <a:t>(     )</a:t>
            </a:r>
            <a:r>
              <a:rPr lang="zh-CN" altLang="en-US" sz="3200" b="1">
                <a:latin typeface="+mj-lt"/>
                <a:ea typeface="+mj-ea"/>
              </a:rPr>
              <a:t>倍。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(2)</a:t>
            </a:r>
            <a:r>
              <a:rPr lang="zh-CN" altLang="en-US" sz="3200" b="1">
                <a:latin typeface="+mj-lt"/>
                <a:ea typeface="+mj-ea"/>
              </a:rPr>
              <a:t>如果拿走一个         ，        的个数是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的</a:t>
            </a:r>
            <a:r>
              <a:rPr lang="en-US" altLang="zh-CN" sz="3200" b="1">
                <a:latin typeface="+mj-lt"/>
                <a:ea typeface="+mj-ea"/>
              </a:rPr>
              <a:t>(     )</a:t>
            </a:r>
            <a:r>
              <a:rPr lang="zh-CN" altLang="en-US" sz="3200" b="1">
                <a:latin typeface="+mj-lt"/>
                <a:ea typeface="+mj-ea"/>
              </a:rPr>
              <a:t>倍。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230" y="339502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3929" y="964992"/>
            <a:ext cx="5300239" cy="15613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6350" y="2463484"/>
            <a:ext cx="909771" cy="832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28" y="2599574"/>
            <a:ext cx="718060" cy="631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4983" y="3231285"/>
            <a:ext cx="718060" cy="631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2888" y="3151859"/>
            <a:ext cx="909771" cy="8322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6348" y="3188004"/>
            <a:ext cx="718060" cy="63171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324485" y="2458711"/>
            <a:ext cx="908891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44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P27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: 圆角 6"/>
          <p:cNvSpPr/>
          <p:nvPr/>
        </p:nvSpPr>
        <p:spPr>
          <a:xfrm>
            <a:off x="784225" y="971550"/>
            <a:ext cx="2486660" cy="701040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5" name="矩形: 圆角 6"/>
          <p:cNvSpPr/>
          <p:nvPr/>
        </p:nvSpPr>
        <p:spPr>
          <a:xfrm>
            <a:off x="784225" y="1753870"/>
            <a:ext cx="2369820" cy="701040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6" name="矩形: 圆角 6"/>
          <p:cNvSpPr/>
          <p:nvPr/>
        </p:nvSpPr>
        <p:spPr>
          <a:xfrm>
            <a:off x="3270885" y="1753870"/>
            <a:ext cx="2369820" cy="701040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bldLvl="0" animBg="1"/>
      <p:bldP spid="14" grpId="1" animBg="1"/>
      <p:bldP spid="15" grpId="0" bldLvl="0" animBg="1"/>
      <p:bldP spid="15" grpId="1" animBg="1"/>
      <p:bldP spid="16" grpId="0" bldLvl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568" y="339502"/>
            <a:ext cx="576064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圈一圈，填一填。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576" y="2599574"/>
            <a:ext cx="7488832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(1)        </a:t>
            </a:r>
            <a:r>
              <a:rPr lang="zh-CN" altLang="en-US" sz="3200" b="1">
                <a:latin typeface="+mj-lt"/>
                <a:ea typeface="+mj-ea"/>
              </a:rPr>
              <a:t>的个数是          的</a:t>
            </a:r>
            <a:r>
              <a:rPr lang="en-US" altLang="zh-CN" sz="3200" b="1">
                <a:latin typeface="+mj-lt"/>
                <a:ea typeface="+mj-ea"/>
              </a:rPr>
              <a:t>(     )</a:t>
            </a:r>
            <a:r>
              <a:rPr lang="zh-CN" altLang="en-US" sz="3200" b="1">
                <a:latin typeface="+mj-lt"/>
                <a:ea typeface="+mj-ea"/>
              </a:rPr>
              <a:t>倍。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(2)</a:t>
            </a:r>
            <a:r>
              <a:rPr lang="zh-CN" altLang="en-US" sz="3200" b="1">
                <a:latin typeface="+mj-lt"/>
                <a:ea typeface="+mj-ea"/>
              </a:rPr>
              <a:t>如果拿走一个         ，        的个数是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的</a:t>
            </a:r>
            <a:r>
              <a:rPr lang="en-US" altLang="zh-CN" sz="3200" b="1">
                <a:latin typeface="+mj-lt"/>
                <a:ea typeface="+mj-ea"/>
              </a:rPr>
              <a:t>(     )</a:t>
            </a:r>
            <a:r>
              <a:rPr lang="zh-CN" altLang="en-US" sz="3200" b="1">
                <a:latin typeface="+mj-lt"/>
                <a:ea typeface="+mj-ea"/>
              </a:rPr>
              <a:t>倍。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230" y="339502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3929" y="964992"/>
            <a:ext cx="5300239" cy="15613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6350" y="2463484"/>
            <a:ext cx="909771" cy="8322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28" y="2599574"/>
            <a:ext cx="718060" cy="631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4983" y="3231285"/>
            <a:ext cx="718060" cy="631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2888" y="3151859"/>
            <a:ext cx="909771" cy="8322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6348" y="3188004"/>
            <a:ext cx="718060" cy="63171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324485" y="2458711"/>
            <a:ext cx="908891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44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55734" y="3687490"/>
            <a:ext cx="908891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4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sz="44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P27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: 圆角 6"/>
          <p:cNvSpPr/>
          <p:nvPr/>
        </p:nvSpPr>
        <p:spPr>
          <a:xfrm>
            <a:off x="784225" y="971550"/>
            <a:ext cx="1579880" cy="701040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5" name="矩形: 圆角 6"/>
          <p:cNvSpPr/>
          <p:nvPr/>
        </p:nvSpPr>
        <p:spPr>
          <a:xfrm>
            <a:off x="784225" y="1753870"/>
            <a:ext cx="1579880" cy="701040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6" name="矩形: 圆角 6"/>
          <p:cNvSpPr/>
          <p:nvPr/>
        </p:nvSpPr>
        <p:spPr>
          <a:xfrm>
            <a:off x="4029075" y="1753870"/>
            <a:ext cx="1611630" cy="701040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7" name="矩形: 圆角 6"/>
          <p:cNvSpPr/>
          <p:nvPr/>
        </p:nvSpPr>
        <p:spPr>
          <a:xfrm>
            <a:off x="2390775" y="1762760"/>
            <a:ext cx="1611630" cy="701040"/>
          </a:xfrm>
          <a:prstGeom prst="roundRect">
            <a:avLst/>
          </a:prstGeom>
          <a:noFill/>
          <a:ln w="28575">
            <a:solidFill>
              <a:srgbClr val="EA1C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2510790" y="948690"/>
            <a:ext cx="764540" cy="68707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bldLvl="0" animBg="1"/>
      <p:bldP spid="14" grpId="1" animBg="1"/>
      <p:bldP spid="15" grpId="0" bldLvl="0" animBg="1"/>
      <p:bldP spid="15" grpId="1" animBg="1"/>
      <p:bldP spid="16" grpId="0" bldLvl="0" animBg="1"/>
      <p:bldP spid="16" grpId="1" animBg="1"/>
      <p:bldP spid="17" grpId="0" bldLvl="0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7544" y="2067694"/>
            <a:ext cx="8064896" cy="186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(1)</a:t>
            </a:r>
            <a:r>
              <a:rPr lang="zh-CN" altLang="en-US" sz="3200" b="1">
                <a:latin typeface="+mj-lt"/>
                <a:ea typeface="+mj-ea"/>
              </a:rPr>
              <a:t>第一行     的个数是     的几倍？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(2)</a:t>
            </a:r>
            <a:r>
              <a:rPr lang="zh-CN" altLang="en-US" sz="3200" b="1">
                <a:latin typeface="+mj-lt"/>
                <a:ea typeface="+mj-ea"/>
              </a:rPr>
              <a:t>请给第二行的     涂上两种不同的颜色。再根据涂色结果，提出数学问题并解答。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1762" y="171196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351435" y="2222875"/>
            <a:ext cx="360040" cy="360040"/>
          </a:xfrm>
          <a:prstGeom prst="ellipse">
            <a:avLst/>
          </a:prstGeom>
          <a:solidFill>
            <a:srgbClr val="EA1C2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椭圆 5"/>
          <p:cNvSpPr/>
          <p:nvPr/>
        </p:nvSpPr>
        <p:spPr>
          <a:xfrm>
            <a:off x="4505558" y="2222875"/>
            <a:ext cx="360040" cy="360040"/>
          </a:xfrm>
          <a:prstGeom prst="ellipse">
            <a:avLst/>
          </a:prstGeom>
          <a:solidFill>
            <a:srgbClr val="09ABEF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395536" y="888363"/>
            <a:ext cx="8208912" cy="1132243"/>
            <a:chOff x="395536" y="672339"/>
            <a:chExt cx="8208912" cy="1132243"/>
          </a:xfrm>
        </p:grpSpPr>
        <p:sp>
          <p:nvSpPr>
            <p:cNvPr id="7" name="椭圆 6"/>
            <p:cNvSpPr/>
            <p:nvPr/>
          </p:nvSpPr>
          <p:spPr>
            <a:xfrm>
              <a:off x="1358536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10224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261912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713600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165288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616976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068664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520352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972040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423728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875416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327104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778792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7230480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7682168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8133852" y="758102"/>
              <a:ext cx="365014" cy="365014"/>
            </a:xfrm>
            <a:prstGeom prst="ellipse">
              <a:avLst/>
            </a:prstGeom>
            <a:solidFill>
              <a:srgbClr val="EA1C20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467544" y="763076"/>
              <a:ext cx="360040" cy="360040"/>
            </a:xfrm>
            <a:prstGeom prst="ellipse">
              <a:avLst/>
            </a:prstGeom>
            <a:solidFill>
              <a:srgbClr val="09ABEF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911822" y="758102"/>
              <a:ext cx="360040" cy="360040"/>
            </a:xfrm>
            <a:prstGeom prst="ellipse">
              <a:avLst/>
            </a:prstGeom>
            <a:solidFill>
              <a:srgbClr val="09ABEF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7419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92558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37696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82835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227973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273112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318250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363389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08527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53666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498804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43943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89081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34220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679358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7244972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696357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8147745" y="1381470"/>
              <a:ext cx="360040" cy="36004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395536" y="672339"/>
              <a:ext cx="8208912" cy="53125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395536" y="1273323"/>
              <a:ext cx="8208912" cy="53125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376653" y="37778"/>
            <a:ext cx="1007007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0000FF"/>
                </a:solidFill>
                <a:latin typeface="+mj-lt"/>
                <a:ea typeface="+mj-ea"/>
              </a:rPr>
              <a:t>16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+mj-ea"/>
              </a:rPr>
              <a:t>个</a:t>
            </a:r>
            <a:endParaRPr lang="en-US" sz="3200" b="1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9" name="左大括号 48"/>
          <p:cNvSpPr/>
          <p:nvPr/>
        </p:nvSpPr>
        <p:spPr>
          <a:xfrm rot="5400000">
            <a:off x="4742052" y="-2634064"/>
            <a:ext cx="276209" cy="6876251"/>
          </a:xfrm>
          <a:prstGeom prst="leftBrace">
            <a:avLst>
              <a:gd name="adj1" fmla="val 58763"/>
              <a:gd name="adj2" fmla="val 4962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文本框 49"/>
          <p:cNvSpPr txBox="1"/>
          <p:nvPr/>
        </p:nvSpPr>
        <p:spPr>
          <a:xfrm>
            <a:off x="6522222" y="1972700"/>
            <a:ext cx="2232248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000" b="1">
                <a:solidFill>
                  <a:srgbClr val="0000FF"/>
                </a:solidFill>
                <a:latin typeface="+mj-lt"/>
                <a:ea typeface="+mj-ea"/>
              </a:rPr>
              <a:t>16</a:t>
            </a:r>
            <a:r>
              <a:rPr lang="en-US" altLang="zh-CN" sz="4000" b="1">
                <a:solidFill>
                  <a:srgbClr val="0000FF"/>
                </a:solidFill>
                <a:latin typeface="+mj-lt"/>
                <a:ea typeface="+mj-ea"/>
              </a:rPr>
              <a:t>÷2=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en-US" sz="40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3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P28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556271" y="2863715"/>
            <a:ext cx="360040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bldLvl="0" animBg="1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600" y="97717"/>
            <a:ext cx="6840760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下面分别是小雨和她的妈妈、奶奶的年龄情况。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544" y="74827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1560" y="2283718"/>
            <a:ext cx="7992888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（</a:t>
            </a:r>
            <a:r>
              <a:rPr lang="en-US" altLang="zh-CN" sz="3200" b="1">
                <a:latin typeface="+mj-lt"/>
                <a:ea typeface="+mj-ea"/>
              </a:rPr>
              <a:t>1</a:t>
            </a:r>
            <a:r>
              <a:rPr lang="zh-CN" altLang="en-US" sz="3200" b="1">
                <a:latin typeface="+mj-lt"/>
                <a:ea typeface="+mj-ea"/>
              </a:rPr>
              <a:t>）妈妈的年龄是小雨的几倍？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（</a:t>
            </a:r>
            <a:r>
              <a:rPr lang="en-US" altLang="zh-CN" sz="3200" b="1">
                <a:latin typeface="+mj-lt"/>
                <a:ea typeface="+mj-ea"/>
              </a:rPr>
              <a:t>2</a:t>
            </a:r>
            <a:r>
              <a:rPr lang="zh-CN" altLang="en-US" sz="3200" b="1">
                <a:latin typeface="+mj-lt"/>
                <a:ea typeface="+mj-ea"/>
              </a:rPr>
              <a:t>）请你提出其他数学问题并解答。</a:t>
            </a:r>
            <a:endParaRPr lang="en-US" sz="3200" b="1">
              <a:latin typeface="+mj-lt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0044" y="706539"/>
            <a:ext cx="3465135" cy="15771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660232" y="2235487"/>
            <a:ext cx="2160240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+mj-lt"/>
                <a:ea typeface="+mj-ea"/>
              </a:rPr>
              <a:t>36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÷9=4</a:t>
            </a:r>
            <a:endParaRPr lang="en-US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P28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600" y="267494"/>
            <a:ext cx="7848872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姐姐和弟弟一起练习毛笔字。在相同的时间内，姐姐写了</a:t>
            </a:r>
            <a:r>
              <a:rPr lang="en-US" altLang="zh-CN" sz="3200" b="1">
                <a:latin typeface="+mj-lt"/>
                <a:ea typeface="+mj-ea"/>
              </a:rPr>
              <a:t>18</a:t>
            </a:r>
            <a:r>
              <a:rPr lang="zh-CN" altLang="en-US" sz="3200" b="1">
                <a:latin typeface="+mj-lt"/>
                <a:ea typeface="+mj-ea"/>
              </a:rPr>
              <a:t>个字，弟弟写了</a:t>
            </a:r>
            <a:r>
              <a:rPr lang="en-US" altLang="zh-CN" sz="3200" b="1">
                <a:latin typeface="+mj-lt"/>
                <a:ea typeface="+mj-ea"/>
              </a:rPr>
              <a:t>9</a:t>
            </a:r>
            <a:r>
              <a:rPr lang="zh-CN" altLang="en-US" sz="3200" b="1">
                <a:latin typeface="+mj-lt"/>
                <a:ea typeface="+mj-ea"/>
              </a:rPr>
              <a:t>个字，姐姐写的字数是弟弟的几倍？姐姐比弟弟多写了多少个字？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1540" y="267494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07804" y="2859782"/>
            <a:ext cx="3528392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÷9=2</a:t>
            </a:r>
            <a:endParaRPr lang="zh-CN" altLang="en-US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P28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07169" y="3541772"/>
            <a:ext cx="3528392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－</a:t>
            </a:r>
            <a:r>
              <a:rPr lang="en-US" sz="3200" b="1">
                <a:solidFill>
                  <a:srgbClr val="FF0000"/>
                </a:solidFill>
                <a:latin typeface="+mj-lt"/>
                <a:ea typeface="+mj-ea"/>
              </a:rPr>
              <a:t>9=9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（个）</a:t>
            </a:r>
            <a:endParaRPr lang="zh-CN" altLang="en-US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88327" y="360971"/>
            <a:ext cx="8064896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下面是同一种抽纸，每提的包数不同。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3528" y="339502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8330" y="3102610"/>
            <a:ext cx="77343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latin typeface="+mj-lt"/>
                <a:ea typeface="+mj-ea"/>
              </a:rPr>
              <a:t>(1)</a:t>
            </a:r>
            <a:r>
              <a:rPr lang="zh-CN" altLang="en-US" sz="3200" b="1">
                <a:latin typeface="+mj-lt"/>
                <a:ea typeface="+mj-ea"/>
              </a:rPr>
              <a:t>请你提出关于乘除关系的问题并解答。</a:t>
            </a:r>
            <a:endParaRPr lang="en-US" altLang="zh-CN" sz="3200" b="1">
              <a:latin typeface="+mj-lt"/>
              <a:ea typeface="+mj-ea"/>
            </a:endParaRPr>
          </a:p>
          <a:p>
            <a:pPr algn="l"/>
            <a:r>
              <a:rPr lang="en-US" altLang="zh-CN" sz="3200" b="1">
                <a:latin typeface="+mj-lt"/>
                <a:ea typeface="+mj-ea"/>
              </a:rPr>
              <a:t>(2)</a:t>
            </a:r>
            <a:r>
              <a:rPr lang="zh-CN" altLang="en-US" sz="3200" b="1">
                <a:latin typeface="+mj-lt"/>
                <a:ea typeface="+mj-ea"/>
              </a:rPr>
              <a:t>请你提出其他数学问题并解答。</a:t>
            </a:r>
            <a:endParaRPr lang="en-US" sz="3200" b="1">
              <a:latin typeface="+mj-lt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5380" y="1301750"/>
            <a:ext cx="1508125" cy="1485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1450" y="1224686"/>
            <a:ext cx="2577465" cy="1638877"/>
          </a:xfrm>
          <a:prstGeom prst="rect">
            <a:avLst/>
          </a:prstGeom>
        </p:spPr>
      </p:pic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5879302" y="4556124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P28 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00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29F13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29F13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20161" r="626" b="25383"/>
          <a:stretch>
            <a:fillRect/>
          </a:stretch>
        </p:blipFill>
        <p:spPr bwMode="auto">
          <a:xfrm>
            <a:off x="0" y="771525"/>
            <a:ext cx="8459788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2"/>
          <p:cNvSpPr>
            <a:spLocks noChangeArrowheads="1"/>
          </p:cNvSpPr>
          <p:nvPr/>
        </p:nvSpPr>
        <p:spPr bwMode="auto">
          <a:xfrm>
            <a:off x="10652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  <a:endParaRPr lang="zh-CN" altLang="en-US" sz="2800" b="1">
              <a:latin typeface="楷体" panose="02010609060101010101" pitchFamily="49" charset="-122"/>
            </a:endParaRPr>
          </a:p>
        </p:txBody>
      </p:sp>
      <p:pic>
        <p:nvPicPr>
          <p:cNvPr id="38916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3813"/>
            <a:ext cx="1855787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6" t="68098" b="10774"/>
          <a:stretch>
            <a:fillRect/>
          </a:stretch>
        </p:blipFill>
        <p:spPr bwMode="auto">
          <a:xfrm>
            <a:off x="-396875" y="-20638"/>
            <a:ext cx="40687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文本框 11"/>
          <p:cNvSpPr txBox="1">
            <a:spLocks noChangeArrowheads="1"/>
          </p:cNvSpPr>
          <p:nvPr/>
        </p:nvSpPr>
        <p:spPr bwMode="auto">
          <a:xfrm>
            <a:off x="635000" y="88900"/>
            <a:ext cx="202565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</a:rPr>
              <a:t>课堂小结</a:t>
            </a:r>
            <a:endParaRPr lang="zh-CN" altLang="en-US" sz="3200" b="1"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7391" r="7391" b="7391"/>
          <a:stretch>
            <a:fillRect/>
          </a:stretch>
        </p:blipFill>
        <p:spPr bwMode="auto">
          <a:xfrm rot="747941">
            <a:off x="3475038" y="-7938"/>
            <a:ext cx="51530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878388" y="1597025"/>
            <a:ext cx="324008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见“状元成才路”系列丛书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和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对应课时作业。</a:t>
            </a:r>
            <a:endParaRPr lang="zh-CN" altLang="en-US" sz="2400" b="1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pic>
        <p:nvPicPr>
          <p:cNvPr id="3994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3" t="62199" b="13504"/>
          <a:stretch>
            <a:fillRect/>
          </a:stretch>
        </p:blipFill>
        <p:spPr bwMode="auto">
          <a:xfrm>
            <a:off x="4186238" y="309563"/>
            <a:ext cx="3636962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2036763" cy="203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文本框 10"/>
          <p:cNvSpPr txBox="1">
            <a:spLocks noChangeArrowheads="1"/>
          </p:cNvSpPr>
          <p:nvPr/>
        </p:nvSpPr>
        <p:spPr bwMode="auto">
          <a:xfrm>
            <a:off x="4991100" y="709613"/>
            <a:ext cx="202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>
                <a:latin typeface="楷体" panose="02010609060101010101" pitchFamily="49" charset="-122"/>
              </a:rPr>
              <a:t>巩固练习</a:t>
            </a:r>
            <a:endParaRPr lang="zh-CN" altLang="en-US" sz="3200">
              <a:latin typeface="楷体" panose="02010609060101010101" pitchFamily="49" charset="-122"/>
            </a:endParaRPr>
          </a:p>
        </p:txBody>
      </p:sp>
      <p:pic>
        <p:nvPicPr>
          <p:cNvPr id="3994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7" t="23138" r="14200" b="22263"/>
          <a:stretch>
            <a:fillRect/>
          </a:stretch>
        </p:blipFill>
        <p:spPr bwMode="auto">
          <a:xfrm rot="991066">
            <a:off x="206375" y="1762125"/>
            <a:ext cx="4176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549400" y="3041650"/>
            <a:ext cx="1216977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803</Words>
  <Application>WPS 演示</Application>
  <PresentationFormat>全屏显示(16:9)</PresentationFormat>
  <Paragraphs>144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Times New Roman</vt:lpstr>
      <vt:lpstr>楷体</vt:lpstr>
      <vt:lpstr>inpin heiti</vt:lpstr>
      <vt:lpstr>微软雅黑</vt:lpstr>
      <vt:lpstr>黑体</vt:lpstr>
      <vt:lpstr>方正粗黑繁体</vt:lpstr>
      <vt:lpstr>等线 Light</vt:lpstr>
      <vt:lpstr>等线</vt:lpstr>
      <vt:lpstr>Arial Unicode MS</vt:lpstr>
      <vt:lpstr>自定义设计方案</vt:lpstr>
      <vt:lpstr>2_自定义设计方案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zyccl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Peng Fanmo</cp:lastModifiedBy>
  <cp:revision>479</cp:revision>
  <dcterms:created xsi:type="dcterms:W3CDTF">2015-08-27T07:30:00Z</dcterms:created>
  <dcterms:modified xsi:type="dcterms:W3CDTF">2025-12-12T08:19:21Z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