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2"/>
    <p:sldMasterId id="2147483669" r:id="rId3"/>
  </p:sldMasterIdLst>
  <p:notesMasterIdLst>
    <p:notesMasterId r:id="rId18"/>
  </p:notesMasterIdLst>
  <p:sldIdLst>
    <p:sldId id="263" r:id="rId4"/>
    <p:sldId id="388" r:id="rId5"/>
    <p:sldId id="389" r:id="rId6"/>
    <p:sldId id="390" r:id="rId7"/>
    <p:sldId id="402" r:id="rId8"/>
    <p:sldId id="392" r:id="rId9"/>
    <p:sldId id="393" r:id="rId10"/>
    <p:sldId id="394" r:id="rId11"/>
    <p:sldId id="396" r:id="rId12"/>
    <p:sldId id="395" r:id="rId13"/>
    <p:sldId id="277" r:id="rId14"/>
    <p:sldId id="363" r:id="rId1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718">
          <p15:clr>
            <a:srgbClr val="A4A3A4"/>
          </p15:clr>
        </p15:guide>
        <p15:guide id="3" orient="horz" pos="2984">
          <p15:clr>
            <a:srgbClr val="A4A3A4"/>
          </p15:clr>
        </p15:guide>
        <p15:guide id="4" pos="144">
          <p15:clr>
            <a:srgbClr val="A4A3A4"/>
          </p15:clr>
        </p15:guide>
        <p15:guide id="5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A1C20"/>
    <a:srgbClr val="F29F13"/>
    <a:srgbClr val="09ABEF"/>
    <a:srgbClr val="FFFFFF"/>
    <a:srgbClr val="109570"/>
    <a:srgbClr val="FAF9E5"/>
    <a:srgbClr val="EC1E22"/>
    <a:srgbClr val="F7E263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1" autoAdjust="0"/>
    <p:restoredTop sz="95238" autoAdjust="0"/>
  </p:normalViewPr>
  <p:slideViewPr>
    <p:cSldViewPr>
      <p:cViewPr varScale="1">
        <p:scale>
          <a:sx n="130" d="100"/>
          <a:sy n="130" d="100"/>
        </p:scale>
        <p:origin x="138" y="270"/>
      </p:cViewPr>
      <p:guideLst>
        <p:guide orient="horz" pos="1620"/>
        <p:guide orient="horz" pos="718"/>
        <p:guide orient="horz" pos="2984"/>
        <p:guide pos="14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B187263-DEBF-4170-BD66-4E086303E66A}" type="datetimeFigureOut">
              <a:rPr lang="zh-CN" altLang="en-US"/>
              <a:t>2025/12/15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31ACD559-F217-4A00-85BF-A5C5EE827E4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53E6FDAD-646F-4D1E-B081-AF19C9AF8B62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3813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3688"/>
            <a:ext cx="9144000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形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89175" y="3327400"/>
            <a:ext cx="4565650" cy="1620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9297" y="2381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一、新课导入</a:t>
            </a: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二、探究新知</a:t>
            </a: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三、随堂练习</a:t>
            </a: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四、课堂小结</a:t>
            </a: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53975" y="36513"/>
            <a:ext cx="9036050" cy="5070475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100"/>
            <a:ext cx="8032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50913" y="698500"/>
            <a:ext cx="2828925" cy="0"/>
          </a:xfrm>
          <a:prstGeom prst="line">
            <a:avLst/>
          </a:prstGeom>
          <a:ln w="19050">
            <a:solidFill>
              <a:srgbClr val="3857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/>
          <p:nvPr userDrawn="1"/>
        </p:nvSpPr>
        <p:spPr>
          <a:xfrm>
            <a:off x="611560" y="3117"/>
            <a:ext cx="3384376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五、巩固练习</a:t>
            </a:r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50085" y="4763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4763" y="19050"/>
            <a:ext cx="9159876" cy="5143500"/>
            <a:chOff x="-15865" y="0"/>
            <a:chExt cx="9159866" cy="5143500"/>
          </a:xfrm>
        </p:grpSpPr>
        <p:sp>
          <p:nvSpPr>
            <p:cNvPr id="3" name="矩形 2"/>
            <p:cNvSpPr/>
            <p:nvPr/>
          </p:nvSpPr>
          <p:spPr>
            <a:xfrm>
              <a:off x="11" y="0"/>
              <a:ext cx="9143990" cy="5143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 bwMode="auto">
            <a:xfrm>
              <a:off x="-15865" y="207562"/>
              <a:ext cx="9159866" cy="4935938"/>
              <a:chOff x="-15864" y="207562"/>
              <a:chExt cx="9159866" cy="4935938"/>
            </a:xfrm>
          </p:grpSpPr>
          <p:sp>
            <p:nvSpPr>
              <p:cNvPr id="5" name="任意多边形 2"/>
              <p:cNvSpPr/>
              <p:nvPr/>
            </p:nvSpPr>
            <p:spPr>
              <a:xfrm>
                <a:off x="-15864" y="3065463"/>
                <a:ext cx="9159866" cy="2078037"/>
              </a:xfrm>
              <a:custGeom>
                <a:avLst/>
                <a:gdLst>
                  <a:gd name="connsiteX0" fmla="*/ 0 w 12213154"/>
                  <a:gd name="connsiteY0" fmla="*/ 2586699 h 2770197"/>
                  <a:gd name="connsiteX1" fmla="*/ 60560 w 12213154"/>
                  <a:gd name="connsiteY1" fmla="*/ 2594946 h 2770197"/>
                  <a:gd name="connsiteX2" fmla="*/ 2940804 w 12213154"/>
                  <a:gd name="connsiteY2" fmla="*/ 2770197 h 2770197"/>
                  <a:gd name="connsiteX3" fmla="*/ 0 w 12213154"/>
                  <a:gd name="connsiteY3" fmla="*/ 2770197 h 2770197"/>
                  <a:gd name="connsiteX4" fmla="*/ 12213154 w 12213154"/>
                  <a:gd name="connsiteY4" fmla="*/ 0 h 2770197"/>
                  <a:gd name="connsiteX5" fmla="*/ 12213154 w 12213154"/>
                  <a:gd name="connsiteY5" fmla="*/ 2770197 h 2770197"/>
                  <a:gd name="connsiteX6" fmla="*/ 2940804 w 12213154"/>
                  <a:gd name="connsiteY6" fmla="*/ 2770197 h 2770197"/>
                  <a:gd name="connsiteX7" fmla="*/ 12191096 w 12213154"/>
                  <a:gd name="connsiteY7" fmla="*/ 31262 h 277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13154" h="2770197">
                    <a:moveTo>
                      <a:pt x="0" y="2586699"/>
                    </a:moveTo>
                    <a:lnTo>
                      <a:pt x="60560" y="2594946"/>
                    </a:lnTo>
                    <a:cubicBezTo>
                      <a:pt x="970428" y="2708841"/>
                      <a:pt x="1937812" y="2770197"/>
                      <a:pt x="2940804" y="2770197"/>
                    </a:cubicBezTo>
                    <a:lnTo>
                      <a:pt x="0" y="2770197"/>
                    </a:lnTo>
                    <a:close/>
                    <a:moveTo>
                      <a:pt x="12213154" y="0"/>
                    </a:moveTo>
                    <a:lnTo>
                      <a:pt x="12213154" y="2770197"/>
                    </a:lnTo>
                    <a:lnTo>
                      <a:pt x="2940804" y="2770197"/>
                    </a:lnTo>
                    <a:cubicBezTo>
                      <a:pt x="7287102" y="2770197"/>
                      <a:pt x="10964770" y="1618062"/>
                      <a:pt x="12191096" y="31262"/>
                    </a:cubicBezTo>
                    <a:close/>
                  </a:path>
                </a:pathLst>
              </a:custGeom>
              <a:solidFill>
                <a:srgbClr val="8DC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grpSp>
            <p:nvGrpSpPr>
              <p:cNvPr id="6" name="组合 5"/>
              <p:cNvGrpSpPr/>
              <p:nvPr/>
            </p:nvGrpSpPr>
            <p:grpSpPr bwMode="auto">
              <a:xfrm rot="-1291772">
                <a:off x="4773845" y="2066086"/>
                <a:ext cx="921544" cy="1913812"/>
                <a:chOff x="10922634" y="3936050"/>
                <a:chExt cx="1228725" cy="2551749"/>
              </a:xfrm>
            </p:grpSpPr>
            <p:grpSp>
              <p:nvGrpSpPr>
                <p:cNvPr id="38" name="组合 37"/>
                <p:cNvGrpSpPr/>
                <p:nvPr/>
              </p:nvGrpSpPr>
              <p:grpSpPr bwMode="auto">
                <a:xfrm>
                  <a:off x="11029950" y="4058923"/>
                  <a:ext cx="1033462" cy="2428876"/>
                  <a:chOff x="10836275" y="9112251"/>
                  <a:chExt cx="1033462" cy="2428876"/>
                </a:xfrm>
              </p:grpSpPr>
              <p:sp>
                <p:nvSpPr>
                  <p:cNvPr id="40" name="Freeform 138"/>
                  <p:cNvSpPr/>
                  <p:nvPr/>
                </p:nvSpPr>
                <p:spPr bwMode="auto">
                  <a:xfrm>
                    <a:off x="11343977" y="10097225"/>
                    <a:ext cx="194733" cy="146049"/>
                  </a:xfrm>
                  <a:custGeom>
                    <a:avLst/>
                    <a:gdLst>
                      <a:gd name="T0" fmla="*/ 0 w 123"/>
                      <a:gd name="T1" fmla="*/ 19 h 91"/>
                      <a:gd name="T2" fmla="*/ 13 w 123"/>
                      <a:gd name="T3" fmla="*/ 91 h 91"/>
                      <a:gd name="T4" fmla="*/ 123 w 123"/>
                      <a:gd name="T5" fmla="*/ 72 h 91"/>
                      <a:gd name="T6" fmla="*/ 109 w 123"/>
                      <a:gd name="T7" fmla="*/ 0 h 91"/>
                      <a:gd name="T8" fmla="*/ 0 w 123"/>
                      <a:gd name="T9" fmla="*/ 19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3" h="91">
                        <a:moveTo>
                          <a:pt x="0" y="19"/>
                        </a:moveTo>
                        <a:lnTo>
                          <a:pt x="13" y="91"/>
                        </a:lnTo>
                        <a:lnTo>
                          <a:pt x="123" y="72"/>
                        </a:lnTo>
                        <a:lnTo>
                          <a:pt x="109" y="0"/>
                        </a:lnTo>
                        <a:lnTo>
                          <a:pt x="0" y="19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1" name="Freeform 139"/>
                  <p:cNvSpPr>
                    <a:spLocks noEditPoints="1"/>
                  </p:cNvSpPr>
                  <p:nvPr/>
                </p:nvSpPr>
                <p:spPr bwMode="auto">
                  <a:xfrm>
                    <a:off x="10825838" y="9106542"/>
                    <a:ext cx="766232" cy="929216"/>
                  </a:xfrm>
                  <a:custGeom>
                    <a:avLst/>
                    <a:gdLst>
                      <a:gd name="T0" fmla="*/ 97 w 182"/>
                      <a:gd name="T1" fmla="*/ 218 h 220"/>
                      <a:gd name="T2" fmla="*/ 119 w 182"/>
                      <a:gd name="T3" fmla="*/ 220 h 220"/>
                      <a:gd name="T4" fmla="*/ 127 w 182"/>
                      <a:gd name="T5" fmla="*/ 220 h 220"/>
                      <a:gd name="T6" fmla="*/ 119 w 182"/>
                      <a:gd name="T7" fmla="*/ 220 h 220"/>
                      <a:gd name="T8" fmla="*/ 97 w 182"/>
                      <a:gd name="T9" fmla="*/ 218 h 220"/>
                      <a:gd name="T10" fmla="*/ 119 w 182"/>
                      <a:gd name="T11" fmla="*/ 0 h 220"/>
                      <a:gd name="T12" fmla="*/ 99 w 182"/>
                      <a:gd name="T13" fmla="*/ 2 h 220"/>
                      <a:gd name="T14" fmla="*/ 11 w 182"/>
                      <a:gd name="T15" fmla="*/ 130 h 220"/>
                      <a:gd name="T16" fmla="*/ 64 w 182"/>
                      <a:gd name="T17" fmla="*/ 205 h 220"/>
                      <a:gd name="T18" fmla="*/ 56 w 182"/>
                      <a:gd name="T19" fmla="*/ 200 h 220"/>
                      <a:gd name="T20" fmla="*/ 182 w 182"/>
                      <a:gd name="T21" fmla="*/ 20 h 220"/>
                      <a:gd name="T22" fmla="*/ 119 w 182"/>
                      <a:gd name="T23" fmla="*/ 0 h 2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82" h="220">
                        <a:moveTo>
                          <a:pt x="97" y="218"/>
                        </a:moveTo>
                        <a:cubicBezTo>
                          <a:pt x="104" y="219"/>
                          <a:pt x="111" y="220"/>
                          <a:pt x="119" y="220"/>
                        </a:cubicBezTo>
                        <a:cubicBezTo>
                          <a:pt x="121" y="220"/>
                          <a:pt x="124" y="220"/>
                          <a:pt x="127" y="220"/>
                        </a:cubicBezTo>
                        <a:cubicBezTo>
                          <a:pt x="124" y="220"/>
                          <a:pt x="122" y="220"/>
                          <a:pt x="119" y="220"/>
                        </a:cubicBezTo>
                        <a:cubicBezTo>
                          <a:pt x="112" y="220"/>
                          <a:pt x="104" y="219"/>
                          <a:pt x="97" y="218"/>
                        </a:cubicBezTo>
                        <a:moveTo>
                          <a:pt x="119" y="0"/>
                        </a:moveTo>
                        <a:cubicBezTo>
                          <a:pt x="113" y="0"/>
                          <a:pt x="106" y="1"/>
                          <a:pt x="99" y="2"/>
                        </a:cubicBezTo>
                        <a:cubicBezTo>
                          <a:pt x="40" y="13"/>
                          <a:pt x="0" y="70"/>
                          <a:pt x="11" y="130"/>
                        </a:cubicBezTo>
                        <a:cubicBezTo>
                          <a:pt x="17" y="163"/>
                          <a:pt x="37" y="189"/>
                          <a:pt x="64" y="205"/>
                        </a:cubicBezTo>
                        <a:cubicBezTo>
                          <a:pt x="61" y="204"/>
                          <a:pt x="59" y="202"/>
                          <a:pt x="56" y="200"/>
                        </a:cubicBezTo>
                        <a:cubicBezTo>
                          <a:pt x="182" y="20"/>
                          <a:pt x="182" y="20"/>
                          <a:pt x="182" y="20"/>
                        </a:cubicBezTo>
                        <a:cubicBezTo>
                          <a:pt x="164" y="7"/>
                          <a:pt x="142" y="0"/>
                          <a:pt x="119" y="0"/>
                        </a:cubicBezTo>
                      </a:path>
                    </a:pathLst>
                  </a:custGeom>
                  <a:solidFill>
                    <a:srgbClr val="C3BBBB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2" name="Freeform 140"/>
                  <p:cNvSpPr>
                    <a:spLocks noEditPoints="1"/>
                  </p:cNvSpPr>
                  <p:nvPr/>
                </p:nvSpPr>
                <p:spPr bwMode="auto">
                  <a:xfrm>
                    <a:off x="11088929" y="9196386"/>
                    <a:ext cx="757765" cy="844549"/>
                  </a:xfrm>
                  <a:custGeom>
                    <a:avLst/>
                    <a:gdLst>
                      <a:gd name="T0" fmla="*/ 0 w 180"/>
                      <a:gd name="T1" fmla="*/ 185 h 200"/>
                      <a:gd name="T2" fmla="*/ 33 w 180"/>
                      <a:gd name="T3" fmla="*/ 198 h 200"/>
                      <a:gd name="T4" fmla="*/ 0 w 180"/>
                      <a:gd name="T5" fmla="*/ 185 h 200"/>
                      <a:gd name="T6" fmla="*/ 118 w 180"/>
                      <a:gd name="T7" fmla="*/ 0 h 200"/>
                      <a:gd name="T8" fmla="*/ 118 w 180"/>
                      <a:gd name="T9" fmla="*/ 0 h 200"/>
                      <a:gd name="T10" fmla="*/ 163 w 180"/>
                      <a:gd name="T11" fmla="*/ 70 h 200"/>
                      <a:gd name="T12" fmla="*/ 75 w 180"/>
                      <a:gd name="T13" fmla="*/ 198 h 200"/>
                      <a:gd name="T14" fmla="*/ 63 w 180"/>
                      <a:gd name="T15" fmla="*/ 200 h 200"/>
                      <a:gd name="T16" fmla="*/ 145 w 180"/>
                      <a:gd name="T17" fmla="*/ 153 h 200"/>
                      <a:gd name="T18" fmla="*/ 118 w 180"/>
                      <a:gd name="T19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80" h="200">
                        <a:moveTo>
                          <a:pt x="0" y="185"/>
                        </a:moveTo>
                        <a:cubicBezTo>
                          <a:pt x="10" y="191"/>
                          <a:pt x="22" y="195"/>
                          <a:pt x="33" y="198"/>
                        </a:cubicBezTo>
                        <a:cubicBezTo>
                          <a:pt x="21" y="195"/>
                          <a:pt x="10" y="191"/>
                          <a:pt x="0" y="185"/>
                        </a:cubicBezTo>
                        <a:moveTo>
                          <a:pt x="118" y="0"/>
                        </a:moveTo>
                        <a:cubicBezTo>
                          <a:pt x="118" y="0"/>
                          <a:pt x="118" y="0"/>
                          <a:pt x="118" y="0"/>
                        </a:cubicBezTo>
                        <a:cubicBezTo>
                          <a:pt x="141" y="16"/>
                          <a:pt x="158" y="40"/>
                          <a:pt x="163" y="70"/>
                        </a:cubicBezTo>
                        <a:cubicBezTo>
                          <a:pt x="174" y="130"/>
                          <a:pt x="134" y="187"/>
                          <a:pt x="75" y="198"/>
                        </a:cubicBezTo>
                        <a:cubicBezTo>
                          <a:pt x="71" y="199"/>
                          <a:pt x="67" y="199"/>
                          <a:pt x="63" y="200"/>
                        </a:cubicBezTo>
                        <a:cubicBezTo>
                          <a:pt x="95" y="197"/>
                          <a:pt x="126" y="181"/>
                          <a:pt x="145" y="153"/>
                        </a:cubicBezTo>
                        <a:cubicBezTo>
                          <a:pt x="180" y="103"/>
                          <a:pt x="168" y="34"/>
                          <a:pt x="118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3" name="Freeform 141"/>
                  <p:cNvSpPr/>
                  <p:nvPr/>
                </p:nvSpPr>
                <p:spPr bwMode="auto">
                  <a:xfrm>
                    <a:off x="11058035" y="9196669"/>
                    <a:ext cx="764116" cy="840317"/>
                  </a:xfrm>
                  <a:custGeom>
                    <a:avLst/>
                    <a:gdLst>
                      <a:gd name="T0" fmla="*/ 126 w 182"/>
                      <a:gd name="T1" fmla="*/ 0 h 200"/>
                      <a:gd name="T2" fmla="*/ 0 w 182"/>
                      <a:gd name="T3" fmla="*/ 180 h 200"/>
                      <a:gd name="T4" fmla="*/ 8 w 182"/>
                      <a:gd name="T5" fmla="*/ 185 h 200"/>
                      <a:gd name="T6" fmla="*/ 41 w 182"/>
                      <a:gd name="T7" fmla="*/ 198 h 200"/>
                      <a:gd name="T8" fmla="*/ 63 w 182"/>
                      <a:gd name="T9" fmla="*/ 200 h 200"/>
                      <a:gd name="T10" fmla="*/ 71 w 182"/>
                      <a:gd name="T11" fmla="*/ 200 h 200"/>
                      <a:gd name="T12" fmla="*/ 83 w 182"/>
                      <a:gd name="T13" fmla="*/ 198 h 200"/>
                      <a:gd name="T14" fmla="*/ 171 w 182"/>
                      <a:gd name="T15" fmla="*/ 70 h 200"/>
                      <a:gd name="T16" fmla="*/ 126 w 182"/>
                      <a:gd name="T17" fmla="*/ 0 h 2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82" h="200">
                        <a:moveTo>
                          <a:pt x="126" y="0"/>
                        </a:moveTo>
                        <a:cubicBezTo>
                          <a:pt x="0" y="180"/>
                          <a:pt x="0" y="180"/>
                          <a:pt x="0" y="180"/>
                        </a:cubicBezTo>
                        <a:cubicBezTo>
                          <a:pt x="3" y="182"/>
                          <a:pt x="5" y="184"/>
                          <a:pt x="8" y="185"/>
                        </a:cubicBezTo>
                        <a:cubicBezTo>
                          <a:pt x="18" y="191"/>
                          <a:pt x="29" y="195"/>
                          <a:pt x="41" y="198"/>
                        </a:cubicBezTo>
                        <a:cubicBezTo>
                          <a:pt x="48" y="199"/>
                          <a:pt x="56" y="200"/>
                          <a:pt x="63" y="200"/>
                        </a:cubicBezTo>
                        <a:cubicBezTo>
                          <a:pt x="66" y="200"/>
                          <a:pt x="68" y="200"/>
                          <a:pt x="71" y="200"/>
                        </a:cubicBezTo>
                        <a:cubicBezTo>
                          <a:pt x="75" y="199"/>
                          <a:pt x="79" y="199"/>
                          <a:pt x="83" y="198"/>
                        </a:cubicBezTo>
                        <a:cubicBezTo>
                          <a:pt x="142" y="187"/>
                          <a:pt x="182" y="130"/>
                          <a:pt x="171" y="70"/>
                        </a:cubicBezTo>
                        <a:cubicBezTo>
                          <a:pt x="166" y="40"/>
                          <a:pt x="149" y="16"/>
                          <a:pt x="126" y="0"/>
                        </a:cubicBezTo>
                      </a:path>
                    </a:pathLst>
                  </a:custGeom>
                  <a:solidFill>
                    <a:srgbClr val="DBD6D6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4" name="Freeform 142"/>
                  <p:cNvSpPr/>
                  <p:nvPr/>
                </p:nvSpPr>
                <p:spPr bwMode="auto">
                  <a:xfrm>
                    <a:off x="11339698" y="10216277"/>
                    <a:ext cx="461432" cy="1295400"/>
                  </a:xfrm>
                  <a:custGeom>
                    <a:avLst/>
                    <a:gdLst>
                      <a:gd name="T0" fmla="*/ 103 w 109"/>
                      <a:gd name="T1" fmla="*/ 256 h 308"/>
                      <a:gd name="T2" fmla="*/ 53 w 109"/>
                      <a:gd name="T3" fmla="*/ 4 h 308"/>
                      <a:gd name="T4" fmla="*/ 48 w 109"/>
                      <a:gd name="T5" fmla="*/ 0 h 308"/>
                      <a:gd name="T6" fmla="*/ 4 w 109"/>
                      <a:gd name="T7" fmla="*/ 8 h 308"/>
                      <a:gd name="T8" fmla="*/ 0 w 109"/>
                      <a:gd name="T9" fmla="*/ 13 h 308"/>
                      <a:gd name="T10" fmla="*/ 42 w 109"/>
                      <a:gd name="T11" fmla="*/ 267 h 308"/>
                      <a:gd name="T12" fmla="*/ 45 w 109"/>
                      <a:gd name="T13" fmla="*/ 280 h 308"/>
                      <a:gd name="T14" fmla="*/ 81 w 109"/>
                      <a:gd name="T15" fmla="*/ 305 h 308"/>
                      <a:gd name="T16" fmla="*/ 106 w 109"/>
                      <a:gd name="T17" fmla="*/ 269 h 308"/>
                      <a:gd name="T18" fmla="*/ 103 w 109"/>
                      <a:gd name="T19" fmla="*/ 256 h 3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09" h="308">
                        <a:moveTo>
                          <a:pt x="103" y="256"/>
                        </a:moveTo>
                        <a:cubicBezTo>
                          <a:pt x="53" y="4"/>
                          <a:pt x="53" y="4"/>
                          <a:pt x="53" y="4"/>
                        </a:cubicBezTo>
                        <a:cubicBezTo>
                          <a:pt x="53" y="1"/>
                          <a:pt x="51" y="0"/>
                          <a:pt x="48" y="0"/>
                        </a:cubicBezTo>
                        <a:cubicBezTo>
                          <a:pt x="4" y="8"/>
                          <a:pt x="4" y="8"/>
                          <a:pt x="4" y="8"/>
                        </a:cubicBezTo>
                        <a:cubicBezTo>
                          <a:pt x="2" y="9"/>
                          <a:pt x="0" y="11"/>
                          <a:pt x="0" y="13"/>
                        </a:cubicBezTo>
                        <a:cubicBezTo>
                          <a:pt x="42" y="267"/>
                          <a:pt x="42" y="267"/>
                          <a:pt x="42" y="267"/>
                        </a:cubicBezTo>
                        <a:cubicBezTo>
                          <a:pt x="45" y="280"/>
                          <a:pt x="45" y="280"/>
                          <a:pt x="45" y="280"/>
                        </a:cubicBezTo>
                        <a:cubicBezTo>
                          <a:pt x="48" y="297"/>
                          <a:pt x="64" y="308"/>
                          <a:pt x="81" y="305"/>
                        </a:cubicBezTo>
                        <a:cubicBezTo>
                          <a:pt x="98" y="302"/>
                          <a:pt x="109" y="286"/>
                          <a:pt x="106" y="269"/>
                        </a:cubicBezTo>
                        <a:lnTo>
                          <a:pt x="103" y="256"/>
                        </a:lnTo>
                        <a:close/>
                      </a:path>
                    </a:pathLst>
                  </a:custGeom>
                  <a:solidFill>
                    <a:srgbClr val="8DC31E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5" name="Freeform 143"/>
                  <p:cNvSpPr/>
                  <p:nvPr/>
                </p:nvSpPr>
                <p:spPr bwMode="auto">
                  <a:xfrm>
                    <a:off x="10846181" y="9096528"/>
                    <a:ext cx="956731" cy="963084"/>
                  </a:xfrm>
                  <a:custGeom>
                    <a:avLst/>
                    <a:gdLst>
                      <a:gd name="T0" fmla="*/ 94 w 228"/>
                      <a:gd name="T1" fmla="*/ 6 h 228"/>
                      <a:gd name="T2" fmla="*/ 94 w 228"/>
                      <a:gd name="T3" fmla="*/ 1 h 228"/>
                      <a:gd name="T4" fmla="*/ 0 w 228"/>
                      <a:gd name="T5" fmla="*/ 114 h 228"/>
                      <a:gd name="T6" fmla="*/ 1 w 228"/>
                      <a:gd name="T7" fmla="*/ 134 h 228"/>
                      <a:gd name="T8" fmla="*/ 114 w 228"/>
                      <a:gd name="T9" fmla="*/ 228 h 228"/>
                      <a:gd name="T10" fmla="*/ 134 w 228"/>
                      <a:gd name="T11" fmla="*/ 226 h 228"/>
                      <a:gd name="T12" fmla="*/ 228 w 228"/>
                      <a:gd name="T13" fmla="*/ 114 h 228"/>
                      <a:gd name="T14" fmla="*/ 226 w 228"/>
                      <a:gd name="T15" fmla="*/ 94 h 228"/>
                      <a:gd name="T16" fmla="*/ 114 w 228"/>
                      <a:gd name="T17" fmla="*/ 0 h 228"/>
                      <a:gd name="T18" fmla="*/ 94 w 228"/>
                      <a:gd name="T19" fmla="*/ 1 h 228"/>
                      <a:gd name="T20" fmla="*/ 94 w 228"/>
                      <a:gd name="T21" fmla="*/ 6 h 228"/>
                      <a:gd name="T22" fmla="*/ 95 w 228"/>
                      <a:gd name="T23" fmla="*/ 10 h 228"/>
                      <a:gd name="T24" fmla="*/ 114 w 228"/>
                      <a:gd name="T25" fmla="*/ 8 h 228"/>
                      <a:gd name="T26" fmla="*/ 218 w 228"/>
                      <a:gd name="T27" fmla="*/ 95 h 228"/>
                      <a:gd name="T28" fmla="*/ 220 w 228"/>
                      <a:gd name="T29" fmla="*/ 114 h 228"/>
                      <a:gd name="T30" fmla="*/ 133 w 228"/>
                      <a:gd name="T31" fmla="*/ 218 h 228"/>
                      <a:gd name="T32" fmla="*/ 114 w 228"/>
                      <a:gd name="T33" fmla="*/ 220 h 228"/>
                      <a:gd name="T34" fmla="*/ 10 w 228"/>
                      <a:gd name="T35" fmla="*/ 133 h 228"/>
                      <a:gd name="T36" fmla="*/ 8 w 228"/>
                      <a:gd name="T37" fmla="*/ 114 h 228"/>
                      <a:gd name="T38" fmla="*/ 95 w 228"/>
                      <a:gd name="T39" fmla="*/ 10 h 228"/>
                      <a:gd name="T40" fmla="*/ 94 w 228"/>
                      <a:gd name="T41" fmla="*/ 6 h 2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228" h="228">
                        <a:moveTo>
                          <a:pt x="94" y="6"/>
                        </a:moveTo>
                        <a:cubicBezTo>
                          <a:pt x="94" y="1"/>
                          <a:pt x="94" y="1"/>
                          <a:pt x="94" y="1"/>
                        </a:cubicBezTo>
                        <a:cubicBezTo>
                          <a:pt x="38" y="12"/>
                          <a:pt x="0" y="60"/>
                          <a:pt x="0" y="114"/>
                        </a:cubicBezTo>
                        <a:cubicBezTo>
                          <a:pt x="0" y="121"/>
                          <a:pt x="0" y="127"/>
                          <a:pt x="1" y="134"/>
                        </a:cubicBezTo>
                        <a:cubicBezTo>
                          <a:pt x="12" y="190"/>
                          <a:pt x="60" y="228"/>
                          <a:pt x="114" y="228"/>
                        </a:cubicBezTo>
                        <a:cubicBezTo>
                          <a:pt x="121" y="228"/>
                          <a:pt x="127" y="228"/>
                          <a:pt x="134" y="226"/>
                        </a:cubicBezTo>
                        <a:cubicBezTo>
                          <a:pt x="190" y="216"/>
                          <a:pt x="228" y="168"/>
                          <a:pt x="228" y="114"/>
                        </a:cubicBezTo>
                        <a:cubicBezTo>
                          <a:pt x="228" y="107"/>
                          <a:pt x="228" y="100"/>
                          <a:pt x="226" y="94"/>
                        </a:cubicBezTo>
                        <a:cubicBezTo>
                          <a:pt x="216" y="38"/>
                          <a:pt x="168" y="0"/>
                          <a:pt x="114" y="0"/>
                        </a:cubicBezTo>
                        <a:cubicBezTo>
                          <a:pt x="107" y="0"/>
                          <a:pt x="100" y="0"/>
                          <a:pt x="94" y="1"/>
                        </a:cubicBezTo>
                        <a:cubicBezTo>
                          <a:pt x="94" y="6"/>
                          <a:pt x="94" y="6"/>
                          <a:pt x="94" y="6"/>
                        </a:cubicBezTo>
                        <a:cubicBezTo>
                          <a:pt x="95" y="10"/>
                          <a:pt x="95" y="10"/>
                          <a:pt x="95" y="10"/>
                        </a:cubicBezTo>
                        <a:cubicBezTo>
                          <a:pt x="101" y="9"/>
                          <a:pt x="108" y="8"/>
                          <a:pt x="114" y="8"/>
                        </a:cubicBezTo>
                        <a:cubicBezTo>
                          <a:pt x="164" y="8"/>
                          <a:pt x="209" y="44"/>
                          <a:pt x="218" y="95"/>
                        </a:cubicBezTo>
                        <a:cubicBezTo>
                          <a:pt x="219" y="101"/>
                          <a:pt x="220" y="108"/>
                          <a:pt x="220" y="114"/>
                        </a:cubicBezTo>
                        <a:cubicBezTo>
                          <a:pt x="220" y="164"/>
                          <a:pt x="184" y="209"/>
                          <a:pt x="133" y="218"/>
                        </a:cubicBezTo>
                        <a:cubicBezTo>
                          <a:pt x="126" y="219"/>
                          <a:pt x="120" y="220"/>
                          <a:pt x="114" y="220"/>
                        </a:cubicBezTo>
                        <a:cubicBezTo>
                          <a:pt x="64" y="220"/>
                          <a:pt x="19" y="184"/>
                          <a:pt x="10" y="133"/>
                        </a:cubicBezTo>
                        <a:cubicBezTo>
                          <a:pt x="9" y="126"/>
                          <a:pt x="8" y="120"/>
                          <a:pt x="8" y="114"/>
                        </a:cubicBezTo>
                        <a:cubicBezTo>
                          <a:pt x="8" y="64"/>
                          <a:pt x="44" y="19"/>
                          <a:pt x="95" y="10"/>
                        </a:cubicBezTo>
                        <a:lnTo>
                          <a:pt x="94" y="6"/>
                        </a:lnTo>
                        <a:close/>
                      </a:path>
                    </a:pathLst>
                  </a:custGeom>
                  <a:solidFill>
                    <a:srgbClr val="4D4D4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39" name="Freeform 144"/>
                <p:cNvSpPr>
                  <a:spLocks noEditPoints="1"/>
                </p:cNvSpPr>
                <p:nvPr/>
              </p:nvSpPr>
              <p:spPr bwMode="auto">
                <a:xfrm>
                  <a:off x="10902152" y="3933303"/>
                  <a:ext cx="1248832" cy="1221317"/>
                </a:xfrm>
                <a:custGeom>
                  <a:avLst/>
                  <a:gdLst>
                    <a:gd name="T0" fmla="*/ 121 w 290"/>
                    <a:gd name="T1" fmla="*/ 14 h 290"/>
                    <a:gd name="T2" fmla="*/ 14 w 290"/>
                    <a:gd name="T3" fmla="*/ 169 h 290"/>
                    <a:gd name="T4" fmla="*/ 169 w 290"/>
                    <a:gd name="T5" fmla="*/ 276 h 290"/>
                    <a:gd name="T6" fmla="*/ 276 w 290"/>
                    <a:gd name="T7" fmla="*/ 121 h 290"/>
                    <a:gd name="T8" fmla="*/ 121 w 290"/>
                    <a:gd name="T9" fmla="*/ 14 h 290"/>
                    <a:gd name="T10" fmla="*/ 165 w 290"/>
                    <a:gd name="T11" fmla="*/ 253 h 290"/>
                    <a:gd name="T12" fmla="*/ 37 w 290"/>
                    <a:gd name="T13" fmla="*/ 165 h 290"/>
                    <a:gd name="T14" fmla="*/ 125 w 290"/>
                    <a:gd name="T15" fmla="*/ 37 h 290"/>
                    <a:gd name="T16" fmla="*/ 253 w 290"/>
                    <a:gd name="T17" fmla="*/ 125 h 290"/>
                    <a:gd name="T18" fmla="*/ 165 w 290"/>
                    <a:gd name="T19" fmla="*/ 253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0" h="290">
                      <a:moveTo>
                        <a:pt x="121" y="14"/>
                      </a:moveTo>
                      <a:cubicBezTo>
                        <a:pt x="49" y="27"/>
                        <a:pt x="0" y="96"/>
                        <a:pt x="14" y="169"/>
                      </a:cubicBezTo>
                      <a:cubicBezTo>
                        <a:pt x="27" y="241"/>
                        <a:pt x="96" y="290"/>
                        <a:pt x="169" y="276"/>
                      </a:cubicBezTo>
                      <a:cubicBezTo>
                        <a:pt x="241" y="263"/>
                        <a:pt x="290" y="194"/>
                        <a:pt x="276" y="121"/>
                      </a:cubicBezTo>
                      <a:cubicBezTo>
                        <a:pt x="263" y="49"/>
                        <a:pt x="194" y="0"/>
                        <a:pt x="121" y="14"/>
                      </a:cubicBezTo>
                      <a:close/>
                      <a:moveTo>
                        <a:pt x="165" y="253"/>
                      </a:moveTo>
                      <a:cubicBezTo>
                        <a:pt x="105" y="264"/>
                        <a:pt x="48" y="224"/>
                        <a:pt x="37" y="165"/>
                      </a:cubicBezTo>
                      <a:cubicBezTo>
                        <a:pt x="26" y="105"/>
                        <a:pt x="66" y="48"/>
                        <a:pt x="125" y="37"/>
                      </a:cubicBezTo>
                      <a:cubicBezTo>
                        <a:pt x="185" y="26"/>
                        <a:pt x="242" y="66"/>
                        <a:pt x="253" y="125"/>
                      </a:cubicBezTo>
                      <a:cubicBezTo>
                        <a:pt x="264" y="185"/>
                        <a:pt x="224" y="242"/>
                        <a:pt x="165" y="253"/>
                      </a:cubicBezTo>
                      <a:close/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" name="组合 6"/>
              <p:cNvGrpSpPr/>
              <p:nvPr userDrawn="1"/>
            </p:nvGrpSpPr>
            <p:grpSpPr bwMode="auto">
              <a:xfrm>
                <a:off x="430510" y="207562"/>
                <a:ext cx="4114201" cy="4454107"/>
                <a:chOff x="430510" y="207562"/>
                <a:chExt cx="4114201" cy="4454107"/>
              </a:xfrm>
            </p:grpSpPr>
            <p:pic>
              <p:nvPicPr>
                <p:cNvPr id="10" name="图片 9"/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0510" y="1066209"/>
                  <a:ext cx="4114201" cy="33066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" name="图片 10" descr="12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1920000">
                  <a:off x="1563427" y="207562"/>
                  <a:ext cx="1714024" cy="19064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2" name="组合 11"/>
                <p:cNvGrpSpPr/>
                <p:nvPr/>
              </p:nvGrpSpPr>
              <p:grpSpPr bwMode="auto">
                <a:xfrm rot="6000000">
                  <a:off x="1331569" y="3487054"/>
                  <a:ext cx="1496301" cy="852930"/>
                  <a:chOff x="8510587" y="13255626"/>
                  <a:chExt cx="3071813" cy="1751013"/>
                </a:xfrm>
              </p:grpSpPr>
              <p:sp>
                <p:nvSpPr>
                  <p:cNvPr id="22" name="Freeform 105"/>
                  <p:cNvSpPr>
                    <a:spLocks noEditPoints="1"/>
                  </p:cNvSpPr>
                  <p:nvPr/>
                </p:nvSpPr>
                <p:spPr bwMode="auto">
                  <a:xfrm>
                    <a:off x="8556200" y="13282795"/>
                    <a:ext cx="3027646" cy="1652330"/>
                  </a:xfrm>
                  <a:custGeom>
                    <a:avLst/>
                    <a:gdLst>
                      <a:gd name="T0" fmla="*/ 0 w 711"/>
                      <a:gd name="T1" fmla="*/ 82 h 381"/>
                      <a:gd name="T2" fmla="*/ 675 w 711"/>
                      <a:gd name="T3" fmla="*/ 381 h 381"/>
                      <a:gd name="T4" fmla="*/ 711 w 711"/>
                      <a:gd name="T5" fmla="*/ 299 h 381"/>
                      <a:gd name="T6" fmla="*/ 36 w 711"/>
                      <a:gd name="T7" fmla="*/ 0 h 381"/>
                      <a:gd name="T8" fmla="*/ 0 w 711"/>
                      <a:gd name="T9" fmla="*/ 82 h 381"/>
                      <a:gd name="T10" fmla="*/ 641 w 711"/>
                      <a:gd name="T11" fmla="*/ 317 h 381"/>
                      <a:gd name="T12" fmla="*/ 662 w 711"/>
                      <a:gd name="T13" fmla="*/ 308 h 381"/>
                      <a:gd name="T14" fmla="*/ 671 w 711"/>
                      <a:gd name="T15" fmla="*/ 330 h 381"/>
                      <a:gd name="T16" fmla="*/ 649 w 711"/>
                      <a:gd name="T17" fmla="*/ 338 h 381"/>
                      <a:gd name="T18" fmla="*/ 641 w 711"/>
                      <a:gd name="T19" fmla="*/ 317 h 3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711" h="381">
                        <a:moveTo>
                          <a:pt x="0" y="82"/>
                        </a:moveTo>
                        <a:cubicBezTo>
                          <a:pt x="675" y="381"/>
                          <a:pt x="675" y="381"/>
                          <a:pt x="675" y="381"/>
                        </a:cubicBezTo>
                        <a:cubicBezTo>
                          <a:pt x="711" y="299"/>
                          <a:pt x="711" y="299"/>
                          <a:pt x="711" y="299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lnTo>
                          <a:pt x="0" y="82"/>
                        </a:lnTo>
                        <a:close/>
                        <a:moveTo>
                          <a:pt x="641" y="317"/>
                        </a:moveTo>
                        <a:cubicBezTo>
                          <a:pt x="644" y="308"/>
                          <a:pt x="654" y="305"/>
                          <a:pt x="662" y="308"/>
                        </a:cubicBezTo>
                        <a:cubicBezTo>
                          <a:pt x="671" y="312"/>
                          <a:pt x="674" y="322"/>
                          <a:pt x="671" y="330"/>
                        </a:cubicBezTo>
                        <a:cubicBezTo>
                          <a:pt x="667" y="338"/>
                          <a:pt x="657" y="342"/>
                          <a:pt x="649" y="338"/>
                        </a:cubicBezTo>
                        <a:cubicBezTo>
                          <a:pt x="641" y="335"/>
                          <a:pt x="637" y="325"/>
                          <a:pt x="641" y="317"/>
                        </a:cubicBezTo>
                        <a:close/>
                      </a:path>
                    </a:pathLst>
                  </a:custGeom>
                  <a:solidFill>
                    <a:srgbClr val="00D3D3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" name="Freeform 106"/>
                  <p:cNvSpPr/>
                  <p:nvPr/>
                </p:nvSpPr>
                <p:spPr bwMode="auto">
                  <a:xfrm>
                    <a:off x="10103530" y="13960902"/>
                    <a:ext cx="149916" cy="231391"/>
                  </a:xfrm>
                  <a:custGeom>
                    <a:avLst/>
                    <a:gdLst>
                      <a:gd name="T0" fmla="*/ 0 w 94"/>
                      <a:gd name="T1" fmla="*/ 118 h 137"/>
                      <a:gd name="T2" fmla="*/ 43 w 94"/>
                      <a:gd name="T3" fmla="*/ 137 h 137"/>
                      <a:gd name="T4" fmla="*/ 94 w 94"/>
                      <a:gd name="T5" fmla="*/ 19 h 137"/>
                      <a:gd name="T6" fmla="*/ 54 w 94"/>
                      <a:gd name="T7" fmla="*/ 0 h 137"/>
                      <a:gd name="T8" fmla="*/ 0 w 94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4" y="19"/>
                        </a:lnTo>
                        <a:lnTo>
                          <a:pt x="54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" name="Freeform 107"/>
                  <p:cNvSpPr/>
                  <p:nvPr/>
                </p:nvSpPr>
                <p:spPr bwMode="auto">
                  <a:xfrm>
                    <a:off x="9933189" y="13828941"/>
                    <a:ext cx="146656" cy="215096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2 w 93"/>
                      <a:gd name="T3" fmla="*/ 137 h 137"/>
                      <a:gd name="T4" fmla="*/ 93 w 93"/>
                      <a:gd name="T5" fmla="*/ 19 h 137"/>
                      <a:gd name="T6" fmla="*/ 50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2" y="137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5" name="Freeform 108"/>
                  <p:cNvSpPr/>
                  <p:nvPr/>
                </p:nvSpPr>
                <p:spPr bwMode="auto">
                  <a:xfrm>
                    <a:off x="9761297" y="13809637"/>
                    <a:ext cx="146658" cy="218354"/>
                  </a:xfrm>
                  <a:custGeom>
                    <a:avLst/>
                    <a:gdLst>
                      <a:gd name="T0" fmla="*/ 0 w 93"/>
                      <a:gd name="T1" fmla="*/ 118 h 137"/>
                      <a:gd name="T2" fmla="*/ 43 w 93"/>
                      <a:gd name="T3" fmla="*/ 137 h 137"/>
                      <a:gd name="T4" fmla="*/ 93 w 93"/>
                      <a:gd name="T5" fmla="*/ 19 h 137"/>
                      <a:gd name="T6" fmla="*/ 51 w 93"/>
                      <a:gd name="T7" fmla="*/ 0 h 137"/>
                      <a:gd name="T8" fmla="*/ 0 w 93"/>
                      <a:gd name="T9" fmla="*/ 118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7">
                        <a:moveTo>
                          <a:pt x="0" y="118"/>
                        </a:moveTo>
                        <a:lnTo>
                          <a:pt x="43" y="137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6" name="Freeform 109"/>
                  <p:cNvSpPr/>
                  <p:nvPr/>
                </p:nvSpPr>
                <p:spPr bwMode="auto">
                  <a:xfrm>
                    <a:off x="9574101" y="13706649"/>
                    <a:ext cx="149916" cy="215096"/>
                  </a:xfrm>
                  <a:custGeom>
                    <a:avLst/>
                    <a:gdLst>
                      <a:gd name="T0" fmla="*/ 0 w 94"/>
                      <a:gd name="T1" fmla="*/ 115 h 133"/>
                      <a:gd name="T2" fmla="*/ 40 w 94"/>
                      <a:gd name="T3" fmla="*/ 133 h 133"/>
                      <a:gd name="T4" fmla="*/ 94 w 94"/>
                      <a:gd name="T5" fmla="*/ 19 h 133"/>
                      <a:gd name="T6" fmla="*/ 51 w 94"/>
                      <a:gd name="T7" fmla="*/ 0 h 133"/>
                      <a:gd name="T8" fmla="*/ 0 w 94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5"/>
                        </a:moveTo>
                        <a:lnTo>
                          <a:pt x="40" y="133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7" name="Freeform 110"/>
                  <p:cNvSpPr/>
                  <p:nvPr/>
                </p:nvSpPr>
                <p:spPr bwMode="auto">
                  <a:xfrm>
                    <a:off x="9414415" y="13639224"/>
                    <a:ext cx="146658" cy="228133"/>
                  </a:xfrm>
                  <a:custGeom>
                    <a:avLst/>
                    <a:gdLst>
                      <a:gd name="T0" fmla="*/ 0 w 93"/>
                      <a:gd name="T1" fmla="*/ 115 h 133"/>
                      <a:gd name="T2" fmla="*/ 42 w 93"/>
                      <a:gd name="T3" fmla="*/ 133 h 133"/>
                      <a:gd name="T4" fmla="*/ 93 w 93"/>
                      <a:gd name="T5" fmla="*/ 18 h 133"/>
                      <a:gd name="T6" fmla="*/ 53 w 93"/>
                      <a:gd name="T7" fmla="*/ 0 h 133"/>
                      <a:gd name="T8" fmla="*/ 0 w 93"/>
                      <a:gd name="T9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5"/>
                        </a:moveTo>
                        <a:lnTo>
                          <a:pt x="42" y="133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8" name="Freeform 111"/>
                  <p:cNvSpPr/>
                  <p:nvPr/>
                </p:nvSpPr>
                <p:spPr bwMode="auto">
                  <a:xfrm>
                    <a:off x="9245719" y="13569330"/>
                    <a:ext cx="149916" cy="218354"/>
                  </a:xfrm>
                  <a:custGeom>
                    <a:avLst/>
                    <a:gdLst>
                      <a:gd name="T0" fmla="*/ 0 w 93"/>
                      <a:gd name="T1" fmla="*/ 117 h 136"/>
                      <a:gd name="T2" fmla="*/ 43 w 93"/>
                      <a:gd name="T3" fmla="*/ 136 h 136"/>
                      <a:gd name="T4" fmla="*/ 93 w 93"/>
                      <a:gd name="T5" fmla="*/ 18 h 136"/>
                      <a:gd name="T6" fmla="*/ 53 w 93"/>
                      <a:gd name="T7" fmla="*/ 0 h 136"/>
                      <a:gd name="T8" fmla="*/ 0 w 93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3" y="18"/>
                        </a:lnTo>
                        <a:lnTo>
                          <a:pt x="53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9" name="Freeform 112"/>
                  <p:cNvSpPr/>
                  <p:nvPr/>
                </p:nvSpPr>
                <p:spPr bwMode="auto">
                  <a:xfrm>
                    <a:off x="9069256" y="13470779"/>
                    <a:ext cx="156434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0" name="Freeform 113"/>
                  <p:cNvSpPr/>
                  <p:nvPr/>
                </p:nvSpPr>
                <p:spPr bwMode="auto">
                  <a:xfrm>
                    <a:off x="8910357" y="13376929"/>
                    <a:ext cx="149916" cy="215096"/>
                  </a:xfrm>
                  <a:custGeom>
                    <a:avLst/>
                    <a:gdLst>
                      <a:gd name="T0" fmla="*/ 0 w 94"/>
                      <a:gd name="T1" fmla="*/ 117 h 136"/>
                      <a:gd name="T2" fmla="*/ 43 w 94"/>
                      <a:gd name="T3" fmla="*/ 136 h 136"/>
                      <a:gd name="T4" fmla="*/ 94 w 94"/>
                      <a:gd name="T5" fmla="*/ 18 h 136"/>
                      <a:gd name="T6" fmla="*/ 51 w 94"/>
                      <a:gd name="T7" fmla="*/ 0 h 136"/>
                      <a:gd name="T8" fmla="*/ 0 w 94"/>
                      <a:gd name="T9" fmla="*/ 117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7"/>
                        </a:moveTo>
                        <a:lnTo>
                          <a:pt x="43" y="136"/>
                        </a:lnTo>
                        <a:lnTo>
                          <a:pt x="94" y="18"/>
                        </a:lnTo>
                        <a:lnTo>
                          <a:pt x="51" y="0"/>
                        </a:lnTo>
                        <a:lnTo>
                          <a:pt x="0" y="11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" name="Freeform 114"/>
                  <p:cNvSpPr/>
                  <p:nvPr/>
                </p:nvSpPr>
                <p:spPr bwMode="auto">
                  <a:xfrm>
                    <a:off x="8744632" y="13300539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5 h 134"/>
                      <a:gd name="T2" fmla="*/ 40 w 93"/>
                      <a:gd name="T3" fmla="*/ 134 h 134"/>
                      <a:gd name="T4" fmla="*/ 93 w 93"/>
                      <a:gd name="T5" fmla="*/ 19 h 134"/>
                      <a:gd name="T6" fmla="*/ 50 w 93"/>
                      <a:gd name="T7" fmla="*/ 0 h 134"/>
                      <a:gd name="T8" fmla="*/ 0 w 93"/>
                      <a:gd name="T9" fmla="*/ 115 h 1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4">
                        <a:moveTo>
                          <a:pt x="0" y="115"/>
                        </a:moveTo>
                        <a:lnTo>
                          <a:pt x="40" y="134"/>
                        </a:lnTo>
                        <a:lnTo>
                          <a:pt x="93" y="19"/>
                        </a:lnTo>
                        <a:lnTo>
                          <a:pt x="50" y="0"/>
                        </a:lnTo>
                        <a:lnTo>
                          <a:pt x="0" y="11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" name="Freeform 115"/>
                  <p:cNvSpPr/>
                  <p:nvPr/>
                </p:nvSpPr>
                <p:spPr bwMode="auto">
                  <a:xfrm>
                    <a:off x="10956932" y="14323526"/>
                    <a:ext cx="146658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3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3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3" name="Freeform 116"/>
                  <p:cNvSpPr/>
                  <p:nvPr/>
                </p:nvSpPr>
                <p:spPr bwMode="auto">
                  <a:xfrm>
                    <a:off x="10784742" y="14247704"/>
                    <a:ext cx="149916" cy="215096"/>
                  </a:xfrm>
                  <a:custGeom>
                    <a:avLst/>
                    <a:gdLst>
                      <a:gd name="T0" fmla="*/ 0 w 93"/>
                      <a:gd name="T1" fmla="*/ 118 h 136"/>
                      <a:gd name="T2" fmla="*/ 43 w 93"/>
                      <a:gd name="T3" fmla="*/ 136 h 136"/>
                      <a:gd name="T4" fmla="*/ 93 w 93"/>
                      <a:gd name="T5" fmla="*/ 19 h 136"/>
                      <a:gd name="T6" fmla="*/ 51 w 93"/>
                      <a:gd name="T7" fmla="*/ 0 h 136"/>
                      <a:gd name="T8" fmla="*/ 0 w 93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3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" name="Freeform 117"/>
                  <p:cNvSpPr/>
                  <p:nvPr/>
                </p:nvSpPr>
                <p:spPr bwMode="auto">
                  <a:xfrm>
                    <a:off x="10616068" y="14165055"/>
                    <a:ext cx="149916" cy="231393"/>
                  </a:xfrm>
                  <a:custGeom>
                    <a:avLst/>
                    <a:gdLst>
                      <a:gd name="T0" fmla="*/ 0 w 94"/>
                      <a:gd name="T1" fmla="*/ 118 h 136"/>
                      <a:gd name="T2" fmla="*/ 43 w 94"/>
                      <a:gd name="T3" fmla="*/ 136 h 136"/>
                      <a:gd name="T4" fmla="*/ 94 w 94"/>
                      <a:gd name="T5" fmla="*/ 19 h 136"/>
                      <a:gd name="T6" fmla="*/ 51 w 94"/>
                      <a:gd name="T7" fmla="*/ 0 h 136"/>
                      <a:gd name="T8" fmla="*/ 0 w 94"/>
                      <a:gd name="T9" fmla="*/ 118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6">
                        <a:moveTo>
                          <a:pt x="0" y="118"/>
                        </a:moveTo>
                        <a:lnTo>
                          <a:pt x="43" y="136"/>
                        </a:lnTo>
                        <a:lnTo>
                          <a:pt x="94" y="19"/>
                        </a:lnTo>
                        <a:lnTo>
                          <a:pt x="51" y="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" name="Freeform 118"/>
                  <p:cNvSpPr/>
                  <p:nvPr/>
                </p:nvSpPr>
                <p:spPr bwMode="auto">
                  <a:xfrm>
                    <a:off x="10451284" y="14141299"/>
                    <a:ext cx="146656" cy="211838"/>
                  </a:xfrm>
                  <a:custGeom>
                    <a:avLst/>
                    <a:gdLst>
                      <a:gd name="T0" fmla="*/ 0 w 93"/>
                      <a:gd name="T1" fmla="*/ 114 h 133"/>
                      <a:gd name="T2" fmla="*/ 40 w 93"/>
                      <a:gd name="T3" fmla="*/ 133 h 133"/>
                      <a:gd name="T4" fmla="*/ 93 w 93"/>
                      <a:gd name="T5" fmla="*/ 18 h 133"/>
                      <a:gd name="T6" fmla="*/ 50 w 93"/>
                      <a:gd name="T7" fmla="*/ 0 h 133"/>
                      <a:gd name="T8" fmla="*/ 0 w 93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3" h="133">
                        <a:moveTo>
                          <a:pt x="0" y="114"/>
                        </a:moveTo>
                        <a:lnTo>
                          <a:pt x="40" y="133"/>
                        </a:lnTo>
                        <a:lnTo>
                          <a:pt x="93" y="18"/>
                        </a:lnTo>
                        <a:lnTo>
                          <a:pt x="50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" name="Freeform 119"/>
                  <p:cNvSpPr/>
                  <p:nvPr/>
                </p:nvSpPr>
                <p:spPr bwMode="auto">
                  <a:xfrm>
                    <a:off x="10271919" y="14043575"/>
                    <a:ext cx="149916" cy="211836"/>
                  </a:xfrm>
                  <a:custGeom>
                    <a:avLst/>
                    <a:gdLst>
                      <a:gd name="T0" fmla="*/ 0 w 94"/>
                      <a:gd name="T1" fmla="*/ 114 h 133"/>
                      <a:gd name="T2" fmla="*/ 43 w 94"/>
                      <a:gd name="T3" fmla="*/ 133 h 133"/>
                      <a:gd name="T4" fmla="*/ 94 w 94"/>
                      <a:gd name="T5" fmla="*/ 18 h 133"/>
                      <a:gd name="T6" fmla="*/ 53 w 94"/>
                      <a:gd name="T7" fmla="*/ 0 h 133"/>
                      <a:gd name="T8" fmla="*/ 0 w 94"/>
                      <a:gd name="T9" fmla="*/ 114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94" h="133">
                        <a:moveTo>
                          <a:pt x="0" y="114"/>
                        </a:moveTo>
                        <a:lnTo>
                          <a:pt x="43" y="133"/>
                        </a:lnTo>
                        <a:lnTo>
                          <a:pt x="94" y="18"/>
                        </a:lnTo>
                        <a:lnTo>
                          <a:pt x="5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7" name="Freeform 120"/>
                  <p:cNvSpPr/>
                  <p:nvPr/>
                </p:nvSpPr>
                <p:spPr bwMode="auto">
                  <a:xfrm>
                    <a:off x="8495619" y="13637623"/>
                    <a:ext cx="2933135" cy="1427458"/>
                  </a:xfrm>
                  <a:custGeom>
                    <a:avLst/>
                    <a:gdLst>
                      <a:gd name="T0" fmla="*/ 0 w 1839"/>
                      <a:gd name="T1" fmla="*/ 85 h 884"/>
                      <a:gd name="T2" fmla="*/ 1801 w 1839"/>
                      <a:gd name="T3" fmla="*/ 884 h 884"/>
                      <a:gd name="T4" fmla="*/ 1839 w 1839"/>
                      <a:gd name="T5" fmla="*/ 799 h 884"/>
                      <a:gd name="T6" fmla="*/ 40 w 1839"/>
                      <a:gd name="T7" fmla="*/ 0 h 884"/>
                      <a:gd name="T8" fmla="*/ 0 w 1839"/>
                      <a:gd name="T9" fmla="*/ 85 h 8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39" h="884">
                        <a:moveTo>
                          <a:pt x="0" y="85"/>
                        </a:moveTo>
                        <a:lnTo>
                          <a:pt x="1801" y="884"/>
                        </a:lnTo>
                        <a:lnTo>
                          <a:pt x="1839" y="799"/>
                        </a:lnTo>
                        <a:lnTo>
                          <a:pt x="40" y="0"/>
                        </a:lnTo>
                        <a:lnTo>
                          <a:pt x="0" y="85"/>
                        </a:lnTo>
                        <a:close/>
                      </a:path>
                    </a:pathLst>
                  </a:custGeom>
                  <a:solidFill>
                    <a:srgbClr val="009AA0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3" name="组合 12"/>
                <p:cNvGrpSpPr>
                  <a:grpSpLocks noChangeAspect="1"/>
                </p:cNvGrpSpPr>
                <p:nvPr/>
              </p:nvGrpSpPr>
              <p:grpSpPr bwMode="auto">
                <a:xfrm rot="1440000">
                  <a:off x="1780531" y="3987921"/>
                  <a:ext cx="2023324" cy="275820"/>
                  <a:chOff x="7840662" y="3743961"/>
                  <a:chExt cx="3330575" cy="454025"/>
                </a:xfrm>
              </p:grpSpPr>
              <p:sp>
                <p:nvSpPr>
                  <p:cNvPr id="14" name="Freeform 97"/>
                  <p:cNvSpPr/>
                  <p:nvPr/>
                </p:nvSpPr>
                <p:spPr bwMode="auto">
                  <a:xfrm>
                    <a:off x="8490109" y="3795346"/>
                    <a:ext cx="1983394" cy="350165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E79C5F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" name="Freeform 98"/>
                  <p:cNvSpPr/>
                  <p:nvPr/>
                </p:nvSpPr>
                <p:spPr bwMode="auto">
                  <a:xfrm>
                    <a:off x="8490109" y="3795346"/>
                    <a:ext cx="1983394" cy="350165"/>
                  </a:xfrm>
                  <a:custGeom>
                    <a:avLst/>
                    <a:gdLst>
                      <a:gd name="T0" fmla="*/ 2 w 1257"/>
                      <a:gd name="T1" fmla="*/ 0 h 240"/>
                      <a:gd name="T2" fmla="*/ 0 w 1257"/>
                      <a:gd name="T3" fmla="*/ 219 h 240"/>
                      <a:gd name="T4" fmla="*/ 1254 w 1257"/>
                      <a:gd name="T5" fmla="*/ 240 h 240"/>
                      <a:gd name="T6" fmla="*/ 1257 w 1257"/>
                      <a:gd name="T7" fmla="*/ 21 h 240"/>
                      <a:gd name="T8" fmla="*/ 2 w 1257"/>
                      <a:gd name="T9" fmla="*/ 0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57" h="240">
                        <a:moveTo>
                          <a:pt x="2" y="0"/>
                        </a:moveTo>
                        <a:lnTo>
                          <a:pt x="0" y="219"/>
                        </a:lnTo>
                        <a:lnTo>
                          <a:pt x="1254" y="240"/>
                        </a:lnTo>
                        <a:lnTo>
                          <a:pt x="1257" y="21"/>
                        </a:lnTo>
                        <a:lnTo>
                          <a:pt x="2" y="0"/>
                        </a:lnTo>
                      </a:path>
                    </a:pathLst>
                  </a:custGeom>
                  <a:noFill/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" name="Freeform 99"/>
                  <p:cNvSpPr/>
                  <p:nvPr/>
                </p:nvSpPr>
                <p:spPr bwMode="auto">
                  <a:xfrm>
                    <a:off x="10843317" y="3744850"/>
                    <a:ext cx="326647" cy="452079"/>
                  </a:xfrm>
                  <a:custGeom>
                    <a:avLst/>
                    <a:gdLst>
                      <a:gd name="T0" fmla="*/ 1 w 77"/>
                      <a:gd name="T1" fmla="*/ 19 h 107"/>
                      <a:gd name="T2" fmla="*/ 0 w 77"/>
                      <a:gd name="T3" fmla="*/ 91 h 107"/>
                      <a:gd name="T4" fmla="*/ 74 w 77"/>
                      <a:gd name="T5" fmla="*/ 53 h 107"/>
                      <a:gd name="T6" fmla="*/ 1 w 77"/>
                      <a:gd name="T7" fmla="*/ 19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7" h="107">
                        <a:moveTo>
                          <a:pt x="1" y="19"/>
                        </a:moveTo>
                        <a:cubicBezTo>
                          <a:pt x="0" y="91"/>
                          <a:pt x="0" y="91"/>
                          <a:pt x="0" y="91"/>
                        </a:cubicBezTo>
                        <a:cubicBezTo>
                          <a:pt x="0" y="91"/>
                          <a:pt x="72" y="107"/>
                          <a:pt x="74" y="53"/>
                        </a:cubicBezTo>
                        <a:cubicBezTo>
                          <a:pt x="77" y="0"/>
                          <a:pt x="1" y="19"/>
                          <a:pt x="1" y="19"/>
                        </a:cubicBezTo>
                        <a:close/>
                      </a:path>
                    </a:pathLst>
                  </a:custGeom>
                  <a:solidFill>
                    <a:srgbClr val="F2798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pic>
                <p:nvPicPr>
                  <p:cNvPr id="17" name="Picture 100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467725" y="3824924"/>
                    <a:ext cx="2033588" cy="2286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" name="Freeform 101"/>
                  <p:cNvSpPr/>
                  <p:nvPr/>
                </p:nvSpPr>
                <p:spPr bwMode="auto">
                  <a:xfrm>
                    <a:off x="10460197" y="3804382"/>
                    <a:ext cx="431172" cy="350165"/>
                  </a:xfrm>
                  <a:custGeom>
                    <a:avLst/>
                    <a:gdLst>
                      <a:gd name="T0" fmla="*/ 0 w 272"/>
                      <a:gd name="T1" fmla="*/ 235 h 240"/>
                      <a:gd name="T2" fmla="*/ 270 w 272"/>
                      <a:gd name="T3" fmla="*/ 240 h 240"/>
                      <a:gd name="T4" fmla="*/ 272 w 272"/>
                      <a:gd name="T5" fmla="*/ 5 h 240"/>
                      <a:gd name="T6" fmla="*/ 3 w 272"/>
                      <a:gd name="T7" fmla="*/ 0 h 240"/>
                      <a:gd name="T8" fmla="*/ 0 w 272"/>
                      <a:gd name="T9" fmla="*/ 235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72" h="240">
                        <a:moveTo>
                          <a:pt x="0" y="235"/>
                        </a:moveTo>
                        <a:lnTo>
                          <a:pt x="270" y="240"/>
                        </a:lnTo>
                        <a:lnTo>
                          <a:pt x="272" y="5"/>
                        </a:lnTo>
                        <a:lnTo>
                          <a:pt x="3" y="0"/>
                        </a:lnTo>
                        <a:lnTo>
                          <a:pt x="0" y="235"/>
                        </a:lnTo>
                        <a:close/>
                      </a:path>
                    </a:pathLst>
                  </a:custGeom>
                  <a:solidFill>
                    <a:srgbClr val="85937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" name="Freeform 102"/>
                  <p:cNvSpPr/>
                  <p:nvPr/>
                </p:nvSpPr>
                <p:spPr bwMode="auto">
                  <a:xfrm>
                    <a:off x="10471258" y="3946638"/>
                    <a:ext cx="415494" cy="182922"/>
                  </a:xfrm>
                  <a:custGeom>
                    <a:avLst/>
                    <a:gdLst>
                      <a:gd name="T0" fmla="*/ 0 w 262"/>
                      <a:gd name="T1" fmla="*/ 114 h 117"/>
                      <a:gd name="T2" fmla="*/ 262 w 262"/>
                      <a:gd name="T3" fmla="*/ 117 h 117"/>
                      <a:gd name="T4" fmla="*/ 262 w 262"/>
                      <a:gd name="T5" fmla="*/ 5 h 117"/>
                      <a:gd name="T6" fmla="*/ 3 w 262"/>
                      <a:gd name="T7" fmla="*/ 0 h 117"/>
                      <a:gd name="T8" fmla="*/ 0 w 262"/>
                      <a:gd name="T9" fmla="*/ 114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2" h="117">
                        <a:moveTo>
                          <a:pt x="0" y="114"/>
                        </a:moveTo>
                        <a:lnTo>
                          <a:pt x="262" y="117"/>
                        </a:lnTo>
                        <a:lnTo>
                          <a:pt x="262" y="5"/>
                        </a:lnTo>
                        <a:lnTo>
                          <a:pt x="3" y="0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9DA597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" name="Freeform 103"/>
                  <p:cNvSpPr/>
                  <p:nvPr/>
                </p:nvSpPr>
                <p:spPr bwMode="auto">
                  <a:xfrm>
                    <a:off x="8090936" y="3765155"/>
                    <a:ext cx="397201" cy="342326"/>
                  </a:xfrm>
                  <a:custGeom>
                    <a:avLst/>
                    <a:gdLst>
                      <a:gd name="T0" fmla="*/ 0 w 250"/>
                      <a:gd name="T1" fmla="*/ 133 h 219"/>
                      <a:gd name="T2" fmla="*/ 248 w 250"/>
                      <a:gd name="T3" fmla="*/ 219 h 219"/>
                      <a:gd name="T4" fmla="*/ 250 w 250"/>
                      <a:gd name="T5" fmla="*/ 0 h 219"/>
                      <a:gd name="T6" fmla="*/ 0 w 250"/>
                      <a:gd name="T7" fmla="*/ 64 h 219"/>
                      <a:gd name="T8" fmla="*/ 0 w 250"/>
                      <a:gd name="T9" fmla="*/ 133 h 2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0" h="219">
                        <a:moveTo>
                          <a:pt x="0" y="133"/>
                        </a:moveTo>
                        <a:lnTo>
                          <a:pt x="248" y="219"/>
                        </a:lnTo>
                        <a:lnTo>
                          <a:pt x="250" y="0"/>
                        </a:lnTo>
                        <a:lnTo>
                          <a:pt x="0" y="64"/>
                        </a:lnTo>
                        <a:lnTo>
                          <a:pt x="0" y="133"/>
                        </a:lnTo>
                        <a:close/>
                      </a:path>
                    </a:pathLst>
                  </a:custGeom>
                  <a:solidFill>
                    <a:srgbClr val="F4B68C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" name="Freeform 104"/>
                  <p:cNvSpPr/>
                  <p:nvPr/>
                </p:nvSpPr>
                <p:spPr bwMode="auto">
                  <a:xfrm>
                    <a:off x="7847145" y="3875335"/>
                    <a:ext cx="248250" cy="99300"/>
                  </a:xfrm>
                  <a:custGeom>
                    <a:avLst/>
                    <a:gdLst>
                      <a:gd name="T0" fmla="*/ 0 w 59"/>
                      <a:gd name="T1" fmla="*/ 13 h 28"/>
                      <a:gd name="T2" fmla="*/ 59 w 59"/>
                      <a:gd name="T3" fmla="*/ 28 h 28"/>
                      <a:gd name="T4" fmla="*/ 59 w 59"/>
                      <a:gd name="T5" fmla="*/ 2 h 28"/>
                      <a:gd name="T6" fmla="*/ 0 w 59"/>
                      <a:gd name="T7" fmla="*/ 13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9" h="28">
                        <a:moveTo>
                          <a:pt x="0" y="13"/>
                        </a:moveTo>
                        <a:cubicBezTo>
                          <a:pt x="0" y="26"/>
                          <a:pt x="59" y="28"/>
                          <a:pt x="59" y="28"/>
                        </a:cubicBezTo>
                        <a:cubicBezTo>
                          <a:pt x="59" y="2"/>
                          <a:pt x="59" y="2"/>
                          <a:pt x="59" y="2"/>
                        </a:cubicBezTo>
                        <a:cubicBezTo>
                          <a:pt x="59" y="2"/>
                          <a:pt x="0" y="0"/>
                          <a:pt x="0" y="13"/>
                        </a:cubicBezTo>
                        <a:close/>
                      </a:path>
                    </a:pathLst>
                  </a:custGeom>
                  <a:solidFill>
                    <a:srgbClr val="5D5D5D"/>
                  </a:solidFill>
                  <a:ln>
                    <a:noFill/>
                  </a:ln>
                </p:spPr>
                <p:txBody>
                  <a:bodyPr lIns="68580" tIns="34290" rIns="68580" bIns="34290"/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1350"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8" name="文本框 7"/>
              <p:cNvSpPr txBox="1">
                <a:spLocks noChangeArrowheads="1"/>
              </p:cNvSpPr>
              <p:nvPr/>
            </p:nvSpPr>
            <p:spPr bwMode="auto">
              <a:xfrm>
                <a:off x="4770444" y="2144713"/>
                <a:ext cx="3900484" cy="92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defRPr>
                </a:lvl9pPr>
              </a:lstStyle>
              <a:p>
                <a:pPr algn="dist" eaLnBrk="1" hangingPunct="1">
                  <a:defRPr/>
                </a:pPr>
                <a:r>
                  <a:rPr lang="en-US" altLang="zh-CN" sz="5400" b="1">
                    <a:solidFill>
                      <a:srgbClr val="404040"/>
                    </a:solidFill>
                    <a:latin typeface="方正粗黑繁体" panose="03000509000000000000" charset="-122"/>
                    <a:ea typeface="方正粗黑繁体" panose="03000509000000000000" charset="-122"/>
                    <a:cs typeface="Times New Roman" panose="02020603050405020304" pitchFamily="18" charset="0"/>
                  </a:rPr>
                  <a:t>THANKS</a:t>
                </a:r>
                <a:endParaRPr lang="zh-CN" altLang="en-US" sz="5400" b="1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985960" y="913572"/>
                <a:ext cx="1110927" cy="10889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88"/>
            <a:ext cx="9144000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35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588"/>
            <a:ext cx="9182100" cy="51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5767CF2-9D0F-44B9-8AF9-ECA33ED05CD0}" type="datetimeFigureOut">
              <a:rPr lang="zh-CN" altLang="en-US"/>
              <a:t>2025/12/15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fld id="{719C328F-92AD-49BC-A807-DF7CAFE897E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85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85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74034"/>
            <a:ext cx="8879681" cy="501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57858" y="51471"/>
            <a:ext cx="514227" cy="504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F7E2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7" b="42113"/>
          <a:stretch>
            <a:fillRect/>
          </a:stretch>
        </p:blipFill>
        <p:spPr bwMode="auto">
          <a:xfrm>
            <a:off x="-1620838" y="3648075"/>
            <a:ext cx="13100051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75" y="-668338"/>
            <a:ext cx="10585450" cy="515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5410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rgbClr val="F7E2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9" t="36337" r="26479" b="47771"/>
          <a:stretch>
            <a:fillRect/>
          </a:stretch>
        </p:blipFill>
        <p:spPr bwMode="auto">
          <a:xfrm>
            <a:off x="0" y="37719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36859" y="0"/>
            <a:ext cx="70935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957124" y="2222378"/>
            <a:ext cx="5006975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>
                <a:latin typeface="+mn-lt"/>
                <a:ea typeface="+mn-ea"/>
                <a:cs typeface="+mn-ea"/>
              </a:rPr>
              <a:t>练一练</a:t>
            </a:r>
            <a:endParaRPr lang="zh-CN" altLang="en-US" sz="4000" b="1" dirty="0">
              <a:latin typeface="+mn-lt"/>
              <a:ea typeface="+mn-ea"/>
              <a:cs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39852" y="3939902"/>
            <a:ext cx="266429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b="1">
                <a:latin typeface="楷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zh-CN" altLang="en-US" b="1">
                <a:latin typeface="楷体" panose="02010609060101010101" pitchFamily="49" charset="-122"/>
                <a:cs typeface="Times New Roman" panose="02020603050405020304" pitchFamily="18" charset="0"/>
              </a:rPr>
              <a:t>二年级下册</a:t>
            </a:r>
            <a:endParaRPr lang="en-US" b="1" dirty="0">
              <a:latin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15616" y="195486"/>
            <a:ext cx="7416824" cy="1594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latin typeface="+mj-lt"/>
                <a:ea typeface="+mj-ea"/>
              </a:rPr>
              <a:t>乘高铁列车从北京到济南大约需要</a:t>
            </a:r>
            <a:r>
              <a:rPr lang="en-US" altLang="zh-CN" sz="2800" b="1">
                <a:latin typeface="+mj-lt"/>
                <a:ea typeface="+mj-ea"/>
              </a:rPr>
              <a:t>2</a:t>
            </a:r>
            <a:r>
              <a:rPr lang="zh-CN" altLang="en-US" sz="2800" b="1">
                <a:latin typeface="+mj-lt"/>
                <a:ea typeface="+mj-ea"/>
              </a:rPr>
              <a:t>小时，从北京到广州的时间是从北京到济南的</a:t>
            </a:r>
            <a:r>
              <a:rPr lang="en-US" altLang="zh-CN" sz="2800" b="1">
                <a:latin typeface="+mj-lt"/>
                <a:ea typeface="+mj-ea"/>
              </a:rPr>
              <a:t>4</a:t>
            </a:r>
            <a:r>
              <a:rPr lang="zh-CN" altLang="en-US" sz="2800" b="1">
                <a:latin typeface="+mj-lt"/>
                <a:ea typeface="+mj-ea"/>
              </a:rPr>
              <a:t>倍。乘高铁列车从北京到广州大约需要几小时</a:t>
            </a:r>
            <a:r>
              <a:rPr lang="en-US" altLang="zh-CN" sz="2800" b="1">
                <a:latin typeface="+mj-lt"/>
                <a:ea typeface="+mj-ea"/>
              </a:rPr>
              <a:t>?</a:t>
            </a:r>
            <a:endParaRPr lang="en-US" sz="2800" b="1">
              <a:latin typeface="+mj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1560" y="172247"/>
            <a:ext cx="648072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+mj-lt"/>
                <a:ea typeface="+mj-ea"/>
              </a:rPr>
              <a:t>1.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6100398" y="1737008"/>
            <a:ext cx="2952328" cy="805966"/>
            <a:chOff x="6084168" y="2150610"/>
            <a:chExt cx="2952328" cy="805966"/>
          </a:xfrm>
        </p:grpSpPr>
        <p:sp>
          <p:nvSpPr>
            <p:cNvPr id="7" name="文本框 6"/>
            <p:cNvSpPr txBox="1"/>
            <p:nvPr/>
          </p:nvSpPr>
          <p:spPr>
            <a:xfrm>
              <a:off x="6084168" y="2248690"/>
              <a:ext cx="295232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>
                  <a:solidFill>
                    <a:srgbClr val="0000FF"/>
                  </a:solidFill>
                  <a:latin typeface="+mj-lt"/>
                  <a:ea typeface="+mj-ea"/>
                </a:rPr>
                <a:t>北京 </a:t>
              </a:r>
              <a:r>
                <a:rPr lang="zh-CN" altLang="en-US" sz="4000">
                  <a:solidFill>
                    <a:srgbClr val="0000FF"/>
                  </a:solidFill>
                  <a:latin typeface="+mj-lt"/>
                  <a:ea typeface="+mj-ea"/>
                </a:rPr>
                <a:t>       </a:t>
              </a:r>
              <a:r>
                <a:rPr lang="zh-CN" altLang="en-US" sz="2800" b="1">
                  <a:solidFill>
                    <a:srgbClr val="0000FF"/>
                  </a:solidFill>
                  <a:latin typeface="+mj-lt"/>
                  <a:ea typeface="+mj-ea"/>
                </a:rPr>
                <a:t>济南</a:t>
              </a:r>
              <a:endParaRPr lang="en-US" sz="2800">
                <a:solidFill>
                  <a:srgbClr val="0000FF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876256" y="2150610"/>
              <a:ext cx="1150558" cy="493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sz="2400" b="1">
                  <a:latin typeface="+mj-lt"/>
                  <a:ea typeface="+mj-ea"/>
                </a:rPr>
                <a:t>2</a:t>
              </a:r>
              <a:r>
                <a:rPr lang="zh-CN" altLang="en-US" sz="2400" b="1">
                  <a:latin typeface="+mj-lt"/>
                  <a:ea typeface="+mj-ea"/>
                </a:rPr>
                <a:t>小时</a:t>
              </a:r>
              <a:endParaRPr lang="en-US" sz="2400" b="1">
                <a:latin typeface="+mj-lt"/>
                <a:ea typeface="+mj-ea"/>
              </a:endParaRPr>
            </a:p>
          </p:txBody>
        </p:sp>
        <p:cxnSp>
          <p:nvCxnSpPr>
            <p:cNvPr id="16" name="直接箭头连接符 15"/>
            <p:cNvCxnSpPr/>
            <p:nvPr/>
          </p:nvCxnSpPr>
          <p:spPr>
            <a:xfrm>
              <a:off x="6912260" y="2643758"/>
              <a:ext cx="936104" cy="0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6172406" y="3109330"/>
            <a:ext cx="2808312" cy="805966"/>
            <a:chOff x="6084168" y="2150610"/>
            <a:chExt cx="2808312" cy="805966"/>
          </a:xfrm>
        </p:grpSpPr>
        <p:sp>
          <p:nvSpPr>
            <p:cNvPr id="18" name="文本框 17"/>
            <p:cNvSpPr txBox="1"/>
            <p:nvPr/>
          </p:nvSpPr>
          <p:spPr>
            <a:xfrm>
              <a:off x="6084168" y="2248690"/>
              <a:ext cx="280831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>
                  <a:solidFill>
                    <a:srgbClr val="0000FF"/>
                  </a:solidFill>
                  <a:latin typeface="+mj-lt"/>
                  <a:ea typeface="+mj-ea"/>
                </a:rPr>
                <a:t>北京 </a:t>
              </a:r>
              <a:r>
                <a:rPr lang="zh-CN" altLang="en-US" sz="4000">
                  <a:solidFill>
                    <a:srgbClr val="0000FF"/>
                  </a:solidFill>
                  <a:latin typeface="+mj-lt"/>
                  <a:ea typeface="+mj-ea"/>
                </a:rPr>
                <a:t>       </a:t>
              </a:r>
              <a:r>
                <a:rPr lang="zh-CN" altLang="en-US" sz="2800" b="1">
                  <a:solidFill>
                    <a:srgbClr val="0000FF"/>
                  </a:solidFill>
                  <a:latin typeface="+mj-lt"/>
                  <a:ea typeface="+mj-ea"/>
                </a:rPr>
                <a:t>广州</a:t>
              </a:r>
              <a:endParaRPr lang="en-US" sz="2800">
                <a:solidFill>
                  <a:srgbClr val="0000FF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876256" y="2150610"/>
              <a:ext cx="1150558" cy="493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2400" b="1">
                  <a:latin typeface="+mj-lt"/>
                  <a:ea typeface="+mj-ea"/>
                </a:rPr>
                <a:t>?</a:t>
              </a:r>
              <a:r>
                <a:rPr lang="zh-CN" altLang="en-US" sz="2400" b="1">
                  <a:latin typeface="+mj-lt"/>
                  <a:ea typeface="+mj-ea"/>
                </a:rPr>
                <a:t>小时</a:t>
              </a:r>
              <a:endParaRPr lang="en-US" sz="2400" b="1">
                <a:latin typeface="+mj-lt"/>
                <a:ea typeface="+mj-ea"/>
              </a:endParaRPr>
            </a:p>
          </p:txBody>
        </p:sp>
        <p:cxnSp>
          <p:nvCxnSpPr>
            <p:cNvPr id="21" name="直接箭头连接符 20"/>
            <p:cNvCxnSpPr/>
            <p:nvPr/>
          </p:nvCxnSpPr>
          <p:spPr>
            <a:xfrm>
              <a:off x="6912260" y="2643758"/>
              <a:ext cx="936104" cy="0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直接箭头连接符 21"/>
          <p:cNvCxnSpPr/>
          <p:nvPr/>
        </p:nvCxnSpPr>
        <p:spPr>
          <a:xfrm>
            <a:off x="7324153" y="2310617"/>
            <a:ext cx="0" cy="807474"/>
          </a:xfrm>
          <a:prstGeom prst="straightConnector1">
            <a:avLst/>
          </a:prstGeom>
          <a:ln w="38100">
            <a:solidFill>
              <a:srgbClr val="EA1C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7300608" y="2450131"/>
            <a:ext cx="10618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>
                <a:latin typeface="+mj-lt"/>
                <a:ea typeface="+mj-ea"/>
              </a:rPr>
              <a:t>4</a:t>
            </a:r>
            <a:r>
              <a:rPr lang="zh-CN" altLang="en-US" sz="2400" b="1">
                <a:latin typeface="+mj-lt"/>
                <a:ea typeface="+mj-ea"/>
              </a:rPr>
              <a:t>倍</a:t>
            </a:r>
            <a:endParaRPr lang="en-US" sz="2400"/>
          </a:p>
        </p:txBody>
      </p:sp>
      <p:sp>
        <p:nvSpPr>
          <p:cNvPr id="29" name="文本框 28"/>
          <p:cNvSpPr txBox="1"/>
          <p:nvPr/>
        </p:nvSpPr>
        <p:spPr>
          <a:xfrm>
            <a:off x="346689" y="2426214"/>
            <a:ext cx="2379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北京到济南：</a:t>
            </a:r>
            <a:endParaRPr lang="en-US" sz="2000" b="1">
              <a:solidFill>
                <a:srgbClr val="0000FF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圆柱体 24"/>
          <p:cNvSpPr/>
          <p:nvPr/>
        </p:nvSpPr>
        <p:spPr>
          <a:xfrm rot="5400000">
            <a:off x="2115057" y="2363331"/>
            <a:ext cx="126205" cy="540988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圆柱体 25"/>
          <p:cNvSpPr/>
          <p:nvPr/>
        </p:nvSpPr>
        <p:spPr>
          <a:xfrm rot="5400000">
            <a:off x="2093619" y="2872135"/>
            <a:ext cx="126205" cy="540988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圆柱体 26"/>
          <p:cNvSpPr/>
          <p:nvPr/>
        </p:nvSpPr>
        <p:spPr>
          <a:xfrm rot="5400000">
            <a:off x="2671272" y="2872135"/>
            <a:ext cx="126205" cy="540988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圆柱体 27"/>
          <p:cNvSpPr/>
          <p:nvPr/>
        </p:nvSpPr>
        <p:spPr>
          <a:xfrm rot="5400000">
            <a:off x="3248925" y="2872135"/>
            <a:ext cx="126205" cy="540988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文本框 42"/>
          <p:cNvSpPr txBox="1"/>
          <p:nvPr/>
        </p:nvSpPr>
        <p:spPr>
          <a:xfrm>
            <a:off x="2806648" y="2386395"/>
            <a:ext cx="1573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小时</a:t>
            </a:r>
            <a:endParaRPr lang="en-US" sz="24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349249" y="2983551"/>
            <a:ext cx="1984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4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小时</a:t>
            </a:r>
            <a:endParaRPr lang="en-US" sz="24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01632" y="1862981"/>
            <a:ext cx="5438725" cy="1700615"/>
            <a:chOff x="205455" y="3208672"/>
            <a:chExt cx="5438725" cy="1700615"/>
          </a:xfrm>
        </p:grpSpPr>
        <p:sp>
          <p:nvSpPr>
            <p:cNvPr id="46" name="矩形: 圆角 32"/>
            <p:cNvSpPr/>
            <p:nvPr/>
          </p:nvSpPr>
          <p:spPr>
            <a:xfrm>
              <a:off x="294375" y="3213785"/>
              <a:ext cx="5349805" cy="1695502"/>
            </a:xfrm>
            <a:prstGeom prst="roundRect">
              <a:avLst/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205455" y="3208672"/>
              <a:ext cx="1530277" cy="423037"/>
            </a:xfrm>
            <a:prstGeom prst="parallelogram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摆小棒</a:t>
              </a: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648405" y="3915351"/>
            <a:ext cx="31914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2×4=8(</a:t>
            </a:r>
            <a:r>
              <a:rPr lang="zh-CN" alt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小时</a:t>
            </a:r>
            <a:r>
              <a:rPr lang="en-US" altLang="zh-CN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37638" y="2960229"/>
            <a:ext cx="2271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>
                <a:solidFill>
                  <a:srgbClr val="0000FF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北京到广州：</a:t>
            </a:r>
            <a:endParaRPr lang="en-US" sz="2000" b="1">
              <a:solidFill>
                <a:srgbClr val="0000FF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0" name="圆柱体 37"/>
          <p:cNvSpPr/>
          <p:nvPr/>
        </p:nvSpPr>
        <p:spPr>
          <a:xfrm rot="5400000">
            <a:off x="3826579" y="2872135"/>
            <a:ext cx="126205" cy="540988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矩形 5"/>
          <p:cNvSpPr>
            <a:spLocks noChangeArrowheads="1"/>
          </p:cNvSpPr>
          <p:nvPr/>
        </p:nvSpPr>
        <p:spPr bwMode="auto">
          <a:xfrm>
            <a:off x="6078319" y="4559930"/>
            <a:ext cx="27787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P31 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en-US" altLang="zh-CN" sz="2000" dirty="0">
              <a:solidFill>
                <a:srgbClr val="FF66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9" grpId="0"/>
      <p:bldP spid="35" grpId="0" bldLvl="0" animBg="1"/>
      <p:bldP spid="40" grpId="0" bldLvl="0" animBg="1"/>
      <p:bldP spid="41" grpId="0" bldLvl="0" animBg="1"/>
      <p:bldP spid="42" grpId="0" bldLvl="0" animBg="1"/>
      <p:bldP spid="43" grpId="0"/>
      <p:bldP spid="44" grpId="0"/>
      <p:bldP spid="48" grpId="0"/>
      <p:bldP spid="49" grpId="0"/>
      <p:bldP spid="50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9592" y="916325"/>
            <a:ext cx="8352928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+mj-ea"/>
              </a:rPr>
              <a:t>有</a:t>
            </a:r>
            <a:r>
              <a:rPr lang="en-US" altLang="zh-CN" sz="3200" b="1">
                <a:latin typeface="+mj-lt"/>
                <a:ea typeface="+mj-ea"/>
              </a:rPr>
              <a:t>8</a:t>
            </a:r>
            <a:r>
              <a:rPr lang="zh-CN" altLang="en-US" sz="3200" b="1">
                <a:latin typeface="+mj-lt"/>
                <a:ea typeface="+mj-ea"/>
              </a:rPr>
              <a:t>只。    的只数是      的</a:t>
            </a:r>
            <a:r>
              <a:rPr lang="en-US" altLang="zh-CN" sz="3200" b="1">
                <a:latin typeface="+mj-lt"/>
                <a:ea typeface="+mj-ea"/>
              </a:rPr>
              <a:t>4</a:t>
            </a:r>
            <a:r>
              <a:rPr lang="zh-CN" altLang="en-US" sz="3200" b="1">
                <a:latin typeface="+mj-lt"/>
                <a:ea typeface="+mj-ea"/>
              </a:rPr>
              <a:t>倍，   有多少只？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773" y="719674"/>
            <a:ext cx="756976" cy="121501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23728" y="772309"/>
            <a:ext cx="756976" cy="1215018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3968" y="780467"/>
            <a:ext cx="798635" cy="1215018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2160" y="780467"/>
            <a:ext cx="798635" cy="1215018"/>
          </a:xfrm>
          <a:prstGeom prst="rect">
            <a:avLst/>
          </a:prstGeom>
        </p:spPr>
      </p:pic>
      <p:sp>
        <p:nvSpPr>
          <p:cNvPr id="41" name="文本框 40"/>
          <p:cNvSpPr txBox="1"/>
          <p:nvPr/>
        </p:nvSpPr>
        <p:spPr>
          <a:xfrm>
            <a:off x="611560" y="172247"/>
            <a:ext cx="648072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+mj-lt"/>
                <a:ea typeface="+mj-ea"/>
              </a:rPr>
              <a:t>2.</a:t>
            </a:r>
          </a:p>
        </p:txBody>
      </p:sp>
      <p:sp>
        <p:nvSpPr>
          <p:cNvPr id="42" name="矩形 5"/>
          <p:cNvSpPr>
            <a:spLocks noChangeArrowheads="1"/>
          </p:cNvSpPr>
          <p:nvPr/>
        </p:nvSpPr>
        <p:spPr bwMode="auto">
          <a:xfrm>
            <a:off x="6092461" y="4537705"/>
            <a:ext cx="27787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r" eaLnBrk="1" hangingPunct="1"/>
            <a:r>
              <a:rPr lang="en-US" altLang="zh-CN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P31 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en-US" altLang="zh-CN" sz="2000" dirty="0">
              <a:solidFill>
                <a:srgbClr val="FF66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693817" y="2590038"/>
            <a:ext cx="29782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÷4=2</a:t>
            </a:r>
            <a:r>
              <a:rPr 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en-US" sz="36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1570931" y="2633186"/>
            <a:ext cx="898546" cy="227147"/>
            <a:chOff x="4891596" y="5935198"/>
            <a:chExt cx="3293616" cy="196578"/>
          </a:xfrm>
        </p:grpSpPr>
        <p:cxnSp>
          <p:nvCxnSpPr>
            <p:cNvPr id="45" name="直接连接符 44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/>
          <p:cNvGrpSpPr/>
          <p:nvPr/>
        </p:nvGrpSpPr>
        <p:grpSpPr>
          <a:xfrm>
            <a:off x="1561778" y="3562281"/>
            <a:ext cx="898546" cy="227147"/>
            <a:chOff x="4891596" y="5935198"/>
            <a:chExt cx="3293616" cy="196578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51"/>
          <p:cNvGrpSpPr/>
          <p:nvPr/>
        </p:nvGrpSpPr>
        <p:grpSpPr>
          <a:xfrm>
            <a:off x="2444215" y="3562281"/>
            <a:ext cx="898546" cy="227147"/>
            <a:chOff x="4891596" y="5935198"/>
            <a:chExt cx="3293616" cy="196578"/>
          </a:xfrm>
        </p:grpSpPr>
        <p:cxnSp>
          <p:nvCxnSpPr>
            <p:cNvPr id="53" name="直接连接符 52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>
            <a:off x="3328969" y="3562281"/>
            <a:ext cx="898546" cy="227147"/>
            <a:chOff x="4891596" y="5935198"/>
            <a:chExt cx="3293616" cy="196578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右大括号 59"/>
          <p:cNvSpPr/>
          <p:nvPr/>
        </p:nvSpPr>
        <p:spPr>
          <a:xfrm rot="16200000">
            <a:off x="1907382" y="2037265"/>
            <a:ext cx="225681" cy="880206"/>
          </a:xfrm>
          <a:prstGeom prst="rightBrac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文本框 60"/>
          <p:cNvSpPr txBox="1"/>
          <p:nvPr/>
        </p:nvSpPr>
        <p:spPr>
          <a:xfrm>
            <a:off x="1588175" y="1947356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？只</a:t>
            </a:r>
            <a:endParaRPr lang="en-US" sz="2800" b="1">
              <a:solidFill>
                <a:srgbClr val="FF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2" name="右大括号 61"/>
          <p:cNvSpPr/>
          <p:nvPr/>
        </p:nvSpPr>
        <p:spPr>
          <a:xfrm rot="5400000">
            <a:off x="3206170" y="2163180"/>
            <a:ext cx="225680" cy="3526492"/>
          </a:xfrm>
          <a:prstGeom prst="rightBrac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文本框 62"/>
          <p:cNvSpPr txBox="1"/>
          <p:nvPr/>
        </p:nvSpPr>
        <p:spPr>
          <a:xfrm>
            <a:off x="2929822" y="4063424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endParaRPr lang="en-US" sz="2800" b="1">
              <a:latin typeface="+mj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6798" y="1935075"/>
            <a:ext cx="798635" cy="1215018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628" y="3204583"/>
            <a:ext cx="756976" cy="1215018"/>
          </a:xfrm>
          <a:prstGeom prst="rect">
            <a:avLst/>
          </a:prstGeom>
        </p:spPr>
      </p:pic>
      <p:grpSp>
        <p:nvGrpSpPr>
          <p:cNvPr id="66" name="组合 65"/>
          <p:cNvGrpSpPr/>
          <p:nvPr/>
        </p:nvGrpSpPr>
        <p:grpSpPr>
          <a:xfrm>
            <a:off x="4212913" y="3562281"/>
            <a:ext cx="898546" cy="227147"/>
            <a:chOff x="4891596" y="5935198"/>
            <a:chExt cx="3293616" cy="196578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flipV="1">
              <a:off x="8162694" y="5936467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 flipV="1">
              <a:off x="4922992" y="593519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60" grpId="0" bldLvl="0" animBg="1"/>
      <p:bldP spid="61" grpId="0"/>
      <p:bldP spid="62" grpId="0" bldLvl="0" animBg="1"/>
      <p:bldP spid="6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1560" y="172247"/>
            <a:ext cx="648072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+mj-lt"/>
                <a:ea typeface="+mj-ea"/>
              </a:rPr>
              <a:t>3.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788" y="774984"/>
            <a:ext cx="1660989" cy="157258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1620" y="818667"/>
            <a:ext cx="1659946" cy="152889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409" y="987574"/>
            <a:ext cx="2117159" cy="135999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94412" y="1194339"/>
            <a:ext cx="1639561" cy="115322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97170" y="2433545"/>
            <a:ext cx="7128792" cy="1272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>
                <a:latin typeface="+mj-lt"/>
                <a:ea typeface="+mj-ea"/>
              </a:rPr>
              <a:t>(1)</a:t>
            </a:r>
            <a:r>
              <a:rPr lang="zh-CN" altLang="en-US" sz="3200" b="1">
                <a:latin typeface="+mj-lt"/>
                <a:ea typeface="+mj-ea"/>
              </a:rPr>
              <a:t>小鹿的只数是小猴的几倍？</a:t>
            </a:r>
            <a:endParaRPr lang="en-US" altLang="zh-CN" sz="3200" b="1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+mj-lt"/>
                <a:ea typeface="+mj-ea"/>
              </a:rPr>
              <a:t>(2)</a:t>
            </a:r>
            <a:r>
              <a:rPr lang="zh-CN" altLang="en-US" sz="3200" b="1">
                <a:latin typeface="+mj-lt"/>
                <a:ea typeface="+mj-ea"/>
              </a:rPr>
              <a:t>请你提出其他数学问题并解答。</a:t>
            </a:r>
            <a:endParaRPr lang="en-US" sz="3200" b="1">
              <a:latin typeface="+mj-lt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74548" y="2415655"/>
            <a:ext cx="2672282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latin typeface="+mj-lt"/>
                <a:ea typeface="+mj-ea"/>
              </a:rPr>
              <a:t>18</a:t>
            </a:r>
            <a:r>
              <a:rPr lang="en-US" altLang="zh-CN" sz="3600" b="1">
                <a:solidFill>
                  <a:srgbClr val="FF0000"/>
                </a:solidFill>
                <a:latin typeface="+mj-lt"/>
                <a:ea typeface="+mj-ea"/>
              </a:rPr>
              <a:t>÷6=3</a:t>
            </a:r>
            <a:endParaRPr lang="en-US" sz="3600" b="1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42" name="矩形 5"/>
          <p:cNvSpPr>
            <a:spLocks noChangeArrowheads="1"/>
          </p:cNvSpPr>
          <p:nvPr/>
        </p:nvSpPr>
        <p:spPr bwMode="auto">
          <a:xfrm>
            <a:off x="6092461" y="4537705"/>
            <a:ext cx="27787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r" eaLnBrk="1" hangingPunct="1"/>
            <a:r>
              <a:rPr lang="en-US" altLang="zh-CN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P31 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en-US" altLang="zh-CN" sz="2000" dirty="0">
              <a:solidFill>
                <a:srgbClr val="FF66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7000581" y="1787571"/>
            <a:ext cx="1168891" cy="180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+mj-ea"/>
              </a:rPr>
              <a:t>？</a:t>
            </a:r>
            <a:endParaRPr lang="en-US" sz="3200" b="1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sz="3200" b="1">
                <a:latin typeface="+mj-lt"/>
                <a:ea typeface="+mj-ea"/>
              </a:rPr>
              <a:t>36</a:t>
            </a:r>
            <a:r>
              <a:rPr lang="zh-CN" altLang="en-US" sz="3200" b="1">
                <a:latin typeface="+mj-lt"/>
                <a:ea typeface="+mj-ea"/>
              </a:rPr>
              <a:t>本</a:t>
            </a:r>
            <a:endParaRPr lang="en-US" altLang="zh-CN" sz="3200" b="1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+mj-ea"/>
              </a:rPr>
              <a:t>？</a:t>
            </a:r>
            <a:endParaRPr lang="en-US" sz="3200" b="1">
              <a:latin typeface="+mj-lt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6493" y="100239"/>
            <a:ext cx="648072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+mj-lt"/>
                <a:ea typeface="+mj-ea"/>
              </a:rPr>
              <a:t>4.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50549" y="100239"/>
            <a:ext cx="4464496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+mj-ea"/>
              </a:rPr>
              <a:t>书架有三层。</a:t>
            </a:r>
            <a:endParaRPr lang="en-US" sz="3200" b="1">
              <a:latin typeface="+mj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9065" y="2366010"/>
            <a:ext cx="4717415" cy="1272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+mj-ea"/>
              </a:rPr>
              <a:t>（</a:t>
            </a:r>
            <a:r>
              <a:rPr lang="en-US" altLang="zh-CN" sz="3200" b="1">
                <a:latin typeface="+mj-lt"/>
                <a:ea typeface="+mj-ea"/>
              </a:rPr>
              <a:t>1</a:t>
            </a:r>
            <a:r>
              <a:rPr lang="zh-CN" altLang="en-US" sz="3200" b="1">
                <a:latin typeface="+mj-lt"/>
                <a:ea typeface="+mj-ea"/>
              </a:rPr>
              <a:t>）下层有多少本书？</a:t>
            </a:r>
            <a:endParaRPr lang="en-US" altLang="zh-CN" sz="3200" b="1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+mj-ea"/>
              </a:rPr>
              <a:t>（</a:t>
            </a:r>
            <a:r>
              <a:rPr lang="en-US" altLang="zh-CN" sz="3200" b="1">
                <a:latin typeface="+mj-lt"/>
                <a:ea typeface="+mj-ea"/>
              </a:rPr>
              <a:t>2</a:t>
            </a:r>
            <a:r>
              <a:rPr lang="zh-CN" altLang="en-US" sz="3200" b="1">
                <a:latin typeface="+mj-lt"/>
                <a:ea typeface="+mj-ea"/>
              </a:rPr>
              <a:t>）上层有多少本书？</a:t>
            </a:r>
            <a:endParaRPr lang="en-US" sz="3200" b="1">
              <a:latin typeface="+mj-lt"/>
              <a:ea typeface="+mj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7606" y="51499"/>
            <a:ext cx="7019464" cy="25202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652491"/>
            <a:ext cx="2034705" cy="2862921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7585373" y="2708110"/>
            <a:ext cx="1449913" cy="626710"/>
            <a:chOff x="7585373" y="3076410"/>
            <a:chExt cx="1449913" cy="626710"/>
          </a:xfrm>
        </p:grpSpPr>
        <p:sp>
          <p:nvSpPr>
            <p:cNvPr id="12" name="弧形 11"/>
            <p:cNvSpPr/>
            <p:nvPr/>
          </p:nvSpPr>
          <p:spPr>
            <a:xfrm rot="2282273">
              <a:off x="7585373" y="3090648"/>
              <a:ext cx="775382" cy="545105"/>
            </a:xfrm>
            <a:custGeom>
              <a:avLst/>
              <a:gdLst>
                <a:gd name="connsiteX0" fmla="*/ 812599 w 1271692"/>
                <a:gd name="connsiteY0" fmla="*/ 28121 h 1426946"/>
                <a:gd name="connsiteX1" fmla="*/ 1271580 w 1271692"/>
                <a:gd name="connsiteY1" fmla="*/ 726839 h 1426946"/>
                <a:gd name="connsiteX2" fmla="*/ 635846 w 1271692"/>
                <a:gd name="connsiteY2" fmla="*/ 713473 h 1426946"/>
                <a:gd name="connsiteX3" fmla="*/ 812599 w 1271692"/>
                <a:gd name="connsiteY3" fmla="*/ 28121 h 1426946"/>
                <a:gd name="connsiteX0-1" fmla="*/ 812599 w 1271692"/>
                <a:gd name="connsiteY0-2" fmla="*/ 28121 h 1426946"/>
                <a:gd name="connsiteX1-3" fmla="*/ 1271580 w 1271692"/>
                <a:gd name="connsiteY1-4" fmla="*/ 726839 h 1426946"/>
                <a:gd name="connsiteX0-5" fmla="*/ 316333 w 775426"/>
                <a:gd name="connsiteY0-6" fmla="*/ 0 h 698718"/>
                <a:gd name="connsiteX1-7" fmla="*/ 775314 w 775426"/>
                <a:gd name="connsiteY1-8" fmla="*/ 698718 h 698718"/>
                <a:gd name="connsiteX2-9" fmla="*/ 0 w 775426"/>
                <a:gd name="connsiteY2-10" fmla="*/ 661522 h 698718"/>
                <a:gd name="connsiteX3-11" fmla="*/ 316333 w 775426"/>
                <a:gd name="connsiteY3-12" fmla="*/ 0 h 698718"/>
                <a:gd name="connsiteX0-13" fmla="*/ 316333 w 775426"/>
                <a:gd name="connsiteY0-14" fmla="*/ 0 h 698718"/>
                <a:gd name="connsiteX1-15" fmla="*/ 775314 w 775426"/>
                <a:gd name="connsiteY1-16" fmla="*/ 698718 h 698718"/>
                <a:gd name="connsiteX0-17" fmla="*/ 316333 w 775426"/>
                <a:gd name="connsiteY0-18" fmla="*/ 0 h 698718"/>
                <a:gd name="connsiteX1-19" fmla="*/ 775314 w 775426"/>
                <a:gd name="connsiteY1-20" fmla="*/ 698718 h 698718"/>
                <a:gd name="connsiteX2-21" fmla="*/ 0 w 775426"/>
                <a:gd name="connsiteY2-22" fmla="*/ 661522 h 698718"/>
                <a:gd name="connsiteX3-23" fmla="*/ 316333 w 775426"/>
                <a:gd name="connsiteY3-24" fmla="*/ 0 h 698718"/>
                <a:gd name="connsiteX0-25" fmla="*/ 316333 w 775426"/>
                <a:gd name="connsiteY0-26" fmla="*/ 0 h 698718"/>
                <a:gd name="connsiteX1-27" fmla="*/ 704222 w 775426"/>
                <a:gd name="connsiteY1-28" fmla="*/ 669681 h 698718"/>
                <a:gd name="connsiteX0-29" fmla="*/ 316333 w 775426"/>
                <a:gd name="connsiteY0-30" fmla="*/ 0 h 698718"/>
                <a:gd name="connsiteX1-31" fmla="*/ 775314 w 775426"/>
                <a:gd name="connsiteY1-32" fmla="*/ 698718 h 698718"/>
                <a:gd name="connsiteX2-33" fmla="*/ 0 w 775426"/>
                <a:gd name="connsiteY2-34" fmla="*/ 661522 h 698718"/>
                <a:gd name="connsiteX3-35" fmla="*/ 316333 w 775426"/>
                <a:gd name="connsiteY3-36" fmla="*/ 0 h 698718"/>
                <a:gd name="connsiteX0-37" fmla="*/ 210644 w 775426"/>
                <a:gd name="connsiteY0-38" fmla="*/ 143155 h 698718"/>
                <a:gd name="connsiteX1-39" fmla="*/ 704222 w 775426"/>
                <a:gd name="connsiteY1-40" fmla="*/ 669681 h 698718"/>
                <a:gd name="connsiteX0-41" fmla="*/ 316333 w 775426"/>
                <a:gd name="connsiteY0-42" fmla="*/ 0 h 740111"/>
                <a:gd name="connsiteX1-43" fmla="*/ 775314 w 775426"/>
                <a:gd name="connsiteY1-44" fmla="*/ 698718 h 740111"/>
                <a:gd name="connsiteX2-45" fmla="*/ 0 w 775426"/>
                <a:gd name="connsiteY2-46" fmla="*/ 661522 h 740111"/>
                <a:gd name="connsiteX3-47" fmla="*/ 316333 w 775426"/>
                <a:gd name="connsiteY3-48" fmla="*/ 0 h 740111"/>
                <a:gd name="connsiteX0-49" fmla="*/ 210644 w 775426"/>
                <a:gd name="connsiteY0-50" fmla="*/ 143155 h 740111"/>
                <a:gd name="connsiteX1-51" fmla="*/ 614199 w 775426"/>
                <a:gd name="connsiteY1-52" fmla="*/ 740111 h 740111"/>
                <a:gd name="connsiteX0-53" fmla="*/ 190742 w 775382"/>
                <a:gd name="connsiteY0-54" fmla="*/ 51851 h 596956"/>
                <a:gd name="connsiteX1-55" fmla="*/ 775314 w 775382"/>
                <a:gd name="connsiteY1-56" fmla="*/ 555563 h 596956"/>
                <a:gd name="connsiteX2-57" fmla="*/ 0 w 775382"/>
                <a:gd name="connsiteY2-58" fmla="*/ 518367 h 596956"/>
                <a:gd name="connsiteX3-59" fmla="*/ 190742 w 775382"/>
                <a:gd name="connsiteY3-60" fmla="*/ 51851 h 596956"/>
                <a:gd name="connsiteX0-61" fmla="*/ 210644 w 775382"/>
                <a:gd name="connsiteY0-62" fmla="*/ 0 h 596956"/>
                <a:gd name="connsiteX1-63" fmla="*/ 614199 w 775382"/>
                <a:gd name="connsiteY1-64" fmla="*/ 596956 h 596956"/>
                <a:gd name="connsiteX0-65" fmla="*/ 190742 w 775382"/>
                <a:gd name="connsiteY0-66" fmla="*/ 0 h 545105"/>
                <a:gd name="connsiteX1-67" fmla="*/ 775314 w 775382"/>
                <a:gd name="connsiteY1-68" fmla="*/ 503712 h 545105"/>
                <a:gd name="connsiteX2-69" fmla="*/ 0 w 775382"/>
                <a:gd name="connsiteY2-70" fmla="*/ 466516 h 545105"/>
                <a:gd name="connsiteX3-71" fmla="*/ 190742 w 775382"/>
                <a:gd name="connsiteY3-72" fmla="*/ 0 h 545105"/>
                <a:gd name="connsiteX0-73" fmla="*/ 157469 w 775382"/>
                <a:gd name="connsiteY0-74" fmla="*/ 50220 h 545105"/>
                <a:gd name="connsiteX1-75" fmla="*/ 614199 w 775382"/>
                <a:gd name="connsiteY1-76" fmla="*/ 545105 h 54510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775382" h="545105" stroke="0" extrusionOk="0">
                  <a:moveTo>
                    <a:pt x="190742" y="0"/>
                  </a:moveTo>
                  <a:cubicBezTo>
                    <a:pt x="466924" y="89681"/>
                    <a:pt x="780700" y="181154"/>
                    <a:pt x="775314" y="503712"/>
                  </a:cubicBezTo>
                  <a:lnTo>
                    <a:pt x="0" y="466516"/>
                  </a:lnTo>
                  <a:cubicBezTo>
                    <a:pt x="58918" y="238065"/>
                    <a:pt x="131824" y="228451"/>
                    <a:pt x="190742" y="0"/>
                  </a:cubicBezTo>
                  <a:close/>
                </a:path>
                <a:path w="775382" h="545105" fill="none">
                  <a:moveTo>
                    <a:pt x="157469" y="50220"/>
                  </a:moveTo>
                  <a:cubicBezTo>
                    <a:pt x="433651" y="139901"/>
                    <a:pt x="619585" y="222547"/>
                    <a:pt x="614199" y="545105"/>
                  </a:cubicBezTo>
                </a:path>
              </a:pathLst>
            </a:custGeom>
            <a:ln w="38100">
              <a:solidFill>
                <a:srgbClr val="0000FF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057752" y="3076410"/>
              <a:ext cx="977534" cy="626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sz="3200" b="1">
                  <a:solidFill>
                    <a:srgbClr val="0000FF"/>
                  </a:solidFill>
                  <a:latin typeface="+mj-lt"/>
                  <a:ea typeface="+mj-ea"/>
                </a:rPr>
                <a:t>4</a:t>
              </a:r>
              <a:r>
                <a:rPr lang="zh-CN" altLang="en-US" sz="3200" b="1">
                  <a:solidFill>
                    <a:srgbClr val="0000FF"/>
                  </a:solidFill>
                  <a:latin typeface="+mj-lt"/>
                  <a:ea typeface="+mj-ea"/>
                </a:rPr>
                <a:t>倍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308301" y="1975484"/>
            <a:ext cx="1490948" cy="1430717"/>
            <a:chOff x="4308301" y="2343784"/>
            <a:chExt cx="1490948" cy="1430717"/>
          </a:xfrm>
        </p:grpSpPr>
        <p:sp>
          <p:nvSpPr>
            <p:cNvPr id="14" name="弧形 11"/>
            <p:cNvSpPr/>
            <p:nvPr/>
          </p:nvSpPr>
          <p:spPr>
            <a:xfrm rot="20026770" flipH="1">
              <a:off x="4727596" y="2343784"/>
              <a:ext cx="1071653" cy="1430717"/>
            </a:xfrm>
            <a:custGeom>
              <a:avLst/>
              <a:gdLst>
                <a:gd name="connsiteX0" fmla="*/ 812599 w 1271692"/>
                <a:gd name="connsiteY0" fmla="*/ 28121 h 1426946"/>
                <a:gd name="connsiteX1" fmla="*/ 1271580 w 1271692"/>
                <a:gd name="connsiteY1" fmla="*/ 726839 h 1426946"/>
                <a:gd name="connsiteX2" fmla="*/ 635846 w 1271692"/>
                <a:gd name="connsiteY2" fmla="*/ 713473 h 1426946"/>
                <a:gd name="connsiteX3" fmla="*/ 812599 w 1271692"/>
                <a:gd name="connsiteY3" fmla="*/ 28121 h 1426946"/>
                <a:gd name="connsiteX0-1" fmla="*/ 812599 w 1271692"/>
                <a:gd name="connsiteY0-2" fmla="*/ 28121 h 1426946"/>
                <a:gd name="connsiteX1-3" fmla="*/ 1271580 w 1271692"/>
                <a:gd name="connsiteY1-4" fmla="*/ 726839 h 1426946"/>
                <a:gd name="connsiteX0-5" fmla="*/ 316333 w 775426"/>
                <a:gd name="connsiteY0-6" fmla="*/ 0 h 698718"/>
                <a:gd name="connsiteX1-7" fmla="*/ 775314 w 775426"/>
                <a:gd name="connsiteY1-8" fmla="*/ 698718 h 698718"/>
                <a:gd name="connsiteX2-9" fmla="*/ 0 w 775426"/>
                <a:gd name="connsiteY2-10" fmla="*/ 661522 h 698718"/>
                <a:gd name="connsiteX3-11" fmla="*/ 316333 w 775426"/>
                <a:gd name="connsiteY3-12" fmla="*/ 0 h 698718"/>
                <a:gd name="connsiteX0-13" fmla="*/ 316333 w 775426"/>
                <a:gd name="connsiteY0-14" fmla="*/ 0 h 698718"/>
                <a:gd name="connsiteX1-15" fmla="*/ 775314 w 775426"/>
                <a:gd name="connsiteY1-16" fmla="*/ 698718 h 698718"/>
                <a:gd name="connsiteX0-17" fmla="*/ 316333 w 775426"/>
                <a:gd name="connsiteY0-18" fmla="*/ 0 h 698718"/>
                <a:gd name="connsiteX1-19" fmla="*/ 775314 w 775426"/>
                <a:gd name="connsiteY1-20" fmla="*/ 698718 h 698718"/>
                <a:gd name="connsiteX2-21" fmla="*/ 0 w 775426"/>
                <a:gd name="connsiteY2-22" fmla="*/ 661522 h 698718"/>
                <a:gd name="connsiteX3-23" fmla="*/ 316333 w 775426"/>
                <a:gd name="connsiteY3-24" fmla="*/ 0 h 698718"/>
                <a:gd name="connsiteX0-25" fmla="*/ 316333 w 775426"/>
                <a:gd name="connsiteY0-26" fmla="*/ 0 h 698718"/>
                <a:gd name="connsiteX1-27" fmla="*/ 704222 w 775426"/>
                <a:gd name="connsiteY1-28" fmla="*/ 669681 h 698718"/>
                <a:gd name="connsiteX0-29" fmla="*/ 316333 w 775426"/>
                <a:gd name="connsiteY0-30" fmla="*/ 0 h 698718"/>
                <a:gd name="connsiteX1-31" fmla="*/ 775314 w 775426"/>
                <a:gd name="connsiteY1-32" fmla="*/ 698718 h 698718"/>
                <a:gd name="connsiteX2-33" fmla="*/ 0 w 775426"/>
                <a:gd name="connsiteY2-34" fmla="*/ 661522 h 698718"/>
                <a:gd name="connsiteX3-35" fmla="*/ 316333 w 775426"/>
                <a:gd name="connsiteY3-36" fmla="*/ 0 h 698718"/>
                <a:gd name="connsiteX0-37" fmla="*/ 210644 w 775426"/>
                <a:gd name="connsiteY0-38" fmla="*/ 143155 h 698718"/>
                <a:gd name="connsiteX1-39" fmla="*/ 704222 w 775426"/>
                <a:gd name="connsiteY1-40" fmla="*/ 669681 h 698718"/>
                <a:gd name="connsiteX0-41" fmla="*/ 316333 w 775426"/>
                <a:gd name="connsiteY0-42" fmla="*/ 0 h 740111"/>
                <a:gd name="connsiteX1-43" fmla="*/ 775314 w 775426"/>
                <a:gd name="connsiteY1-44" fmla="*/ 698718 h 740111"/>
                <a:gd name="connsiteX2-45" fmla="*/ 0 w 775426"/>
                <a:gd name="connsiteY2-46" fmla="*/ 661522 h 740111"/>
                <a:gd name="connsiteX3-47" fmla="*/ 316333 w 775426"/>
                <a:gd name="connsiteY3-48" fmla="*/ 0 h 740111"/>
                <a:gd name="connsiteX0-49" fmla="*/ 210644 w 775426"/>
                <a:gd name="connsiteY0-50" fmla="*/ 143155 h 740111"/>
                <a:gd name="connsiteX1-51" fmla="*/ 614199 w 775426"/>
                <a:gd name="connsiteY1-52" fmla="*/ 740111 h 740111"/>
                <a:gd name="connsiteX0-53" fmla="*/ 190742 w 775382"/>
                <a:gd name="connsiteY0-54" fmla="*/ 51851 h 596956"/>
                <a:gd name="connsiteX1-55" fmla="*/ 775314 w 775382"/>
                <a:gd name="connsiteY1-56" fmla="*/ 555563 h 596956"/>
                <a:gd name="connsiteX2-57" fmla="*/ 0 w 775382"/>
                <a:gd name="connsiteY2-58" fmla="*/ 518367 h 596956"/>
                <a:gd name="connsiteX3-59" fmla="*/ 190742 w 775382"/>
                <a:gd name="connsiteY3-60" fmla="*/ 51851 h 596956"/>
                <a:gd name="connsiteX0-61" fmla="*/ 210644 w 775382"/>
                <a:gd name="connsiteY0-62" fmla="*/ 0 h 596956"/>
                <a:gd name="connsiteX1-63" fmla="*/ 614199 w 775382"/>
                <a:gd name="connsiteY1-64" fmla="*/ 596956 h 596956"/>
                <a:gd name="connsiteX0-65" fmla="*/ 190742 w 775382"/>
                <a:gd name="connsiteY0-66" fmla="*/ 0 h 545105"/>
                <a:gd name="connsiteX1-67" fmla="*/ 775314 w 775382"/>
                <a:gd name="connsiteY1-68" fmla="*/ 503712 h 545105"/>
                <a:gd name="connsiteX2-69" fmla="*/ 0 w 775382"/>
                <a:gd name="connsiteY2-70" fmla="*/ 466516 h 545105"/>
                <a:gd name="connsiteX3-71" fmla="*/ 190742 w 775382"/>
                <a:gd name="connsiteY3-72" fmla="*/ 0 h 545105"/>
                <a:gd name="connsiteX0-73" fmla="*/ 157469 w 775382"/>
                <a:gd name="connsiteY0-74" fmla="*/ 50220 h 545105"/>
                <a:gd name="connsiteX1-75" fmla="*/ 614199 w 775382"/>
                <a:gd name="connsiteY1-76" fmla="*/ 545105 h 54510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775382" h="545105" stroke="0" extrusionOk="0">
                  <a:moveTo>
                    <a:pt x="190742" y="0"/>
                  </a:moveTo>
                  <a:cubicBezTo>
                    <a:pt x="466924" y="89681"/>
                    <a:pt x="780700" y="181154"/>
                    <a:pt x="775314" y="503712"/>
                  </a:cubicBezTo>
                  <a:lnTo>
                    <a:pt x="0" y="466516"/>
                  </a:lnTo>
                  <a:cubicBezTo>
                    <a:pt x="58918" y="238065"/>
                    <a:pt x="131824" y="228451"/>
                    <a:pt x="190742" y="0"/>
                  </a:cubicBezTo>
                  <a:close/>
                </a:path>
                <a:path w="775382" h="545105" fill="none">
                  <a:moveTo>
                    <a:pt x="157469" y="50220"/>
                  </a:moveTo>
                  <a:cubicBezTo>
                    <a:pt x="433651" y="139901"/>
                    <a:pt x="619585" y="222547"/>
                    <a:pt x="614199" y="545105"/>
                  </a:cubicBezTo>
                </a:path>
              </a:pathLst>
            </a:custGeom>
            <a:ln w="38100">
              <a:solidFill>
                <a:srgbClr val="0000FF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308301" y="2934529"/>
              <a:ext cx="977534" cy="626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3200" b="1">
                  <a:solidFill>
                    <a:srgbClr val="0000FF"/>
                  </a:solidFill>
                  <a:latin typeface="+mj-lt"/>
                  <a:ea typeface="+mj-ea"/>
                </a:rPr>
                <a:t>3</a:t>
              </a:r>
              <a:r>
                <a:rPr lang="zh-CN" altLang="en-US" sz="3200" b="1">
                  <a:solidFill>
                    <a:srgbClr val="0000FF"/>
                  </a:solidFill>
                  <a:latin typeface="+mj-lt"/>
                  <a:ea typeface="+mj-ea"/>
                </a:rPr>
                <a:t>倍</a:t>
              </a: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446405" y="3644900"/>
            <a:ext cx="3811270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+mj-lt"/>
                <a:ea typeface="+mj-ea"/>
              </a:rPr>
              <a:t>下层：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+mj-ea"/>
              </a:rPr>
              <a:t>36÷4=9(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+mj-ea"/>
              </a:rPr>
              <a:t>本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+mj-ea"/>
              </a:rPr>
              <a:t>)</a:t>
            </a:r>
            <a:endParaRPr lang="en-US" sz="3200" b="1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6405" y="4273550"/>
            <a:ext cx="3811270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+mj-lt"/>
                <a:ea typeface="+mj-ea"/>
              </a:rPr>
              <a:t>上层：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+mj-ea"/>
              </a:rPr>
              <a:t>9×3=27(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+mj-ea"/>
              </a:rPr>
              <a:t>本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+mj-ea"/>
              </a:rPr>
              <a:t>)</a:t>
            </a:r>
            <a:endParaRPr lang="en-US" sz="3200" b="1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092461" y="4537705"/>
            <a:ext cx="27787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r" eaLnBrk="1" hangingPunct="1"/>
            <a:r>
              <a:rPr lang="en-US" altLang="zh-CN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P31 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en-US" altLang="zh-CN" sz="2000" dirty="0">
              <a:solidFill>
                <a:srgbClr val="FF66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6493" y="100239"/>
            <a:ext cx="648072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+mj-lt"/>
                <a:ea typeface="+mj-ea"/>
              </a:rPr>
              <a:t>5.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71600" y="100239"/>
            <a:ext cx="3981491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+mj-ea"/>
              </a:rPr>
              <a:t>根据图意列算式。</a:t>
            </a:r>
            <a:endParaRPr lang="en-US" sz="3200" b="1">
              <a:latin typeface="+mj-lt"/>
              <a:ea typeface="+mj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5636" y="1022021"/>
            <a:ext cx="8312727" cy="23920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555776" y="3458613"/>
            <a:ext cx="3456384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4000" b="1">
                <a:solidFill>
                  <a:srgbClr val="FF0000"/>
                </a:solidFill>
                <a:latin typeface="+mj-lt"/>
                <a:ea typeface="+mj-ea"/>
              </a:rPr>
              <a:t>7</a:t>
            </a:r>
            <a:r>
              <a:rPr lang="en-US" altLang="zh-CN" sz="4000" b="1">
                <a:solidFill>
                  <a:srgbClr val="FF0000"/>
                </a:solidFill>
                <a:latin typeface="+mj-lt"/>
                <a:ea typeface="+mj-ea"/>
              </a:rPr>
              <a:t>×3=21(</a:t>
            </a:r>
            <a:r>
              <a:rPr lang="zh-CN" altLang="en-US" sz="4000" b="1">
                <a:solidFill>
                  <a:srgbClr val="FF0000"/>
                </a:solidFill>
                <a:latin typeface="+mj-lt"/>
                <a:ea typeface="+mj-ea"/>
              </a:rPr>
              <a:t>只</a:t>
            </a:r>
            <a:r>
              <a:rPr lang="en-US" altLang="zh-CN" sz="4000" b="1">
                <a:solidFill>
                  <a:srgbClr val="FF0000"/>
                </a:solidFill>
                <a:latin typeface="+mj-lt"/>
                <a:ea typeface="+mj-ea"/>
              </a:rPr>
              <a:t>)</a:t>
            </a:r>
            <a:endParaRPr lang="en-US" sz="4000" b="1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42" name="矩形 5"/>
          <p:cNvSpPr>
            <a:spLocks noChangeArrowheads="1"/>
          </p:cNvSpPr>
          <p:nvPr/>
        </p:nvSpPr>
        <p:spPr bwMode="auto">
          <a:xfrm>
            <a:off x="6092461" y="4537705"/>
            <a:ext cx="27787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r" eaLnBrk="1" hangingPunct="1"/>
            <a:r>
              <a:rPr lang="en-US" altLang="zh-CN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P32 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en-US" altLang="zh-CN" sz="2000" dirty="0">
              <a:solidFill>
                <a:srgbClr val="FF66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5636" y="411510"/>
            <a:ext cx="8312727" cy="184333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699792" y="2894734"/>
            <a:ext cx="345638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>
                <a:solidFill>
                  <a:srgbClr val="FF0000"/>
                </a:solidFill>
                <a:latin typeface="+mj-lt"/>
                <a:ea typeface="+mj-ea"/>
              </a:rPr>
              <a:t>2×4+1=9(</a:t>
            </a:r>
            <a:r>
              <a:rPr lang="zh-CN" altLang="en-US" sz="4000" b="1">
                <a:solidFill>
                  <a:srgbClr val="FF0000"/>
                </a:solidFill>
                <a:latin typeface="+mj-lt"/>
                <a:ea typeface="+mj-ea"/>
              </a:rPr>
              <a:t>米</a:t>
            </a:r>
            <a:r>
              <a:rPr lang="en-US" altLang="zh-CN" sz="4000" b="1">
                <a:solidFill>
                  <a:srgbClr val="FF0000"/>
                </a:solidFill>
                <a:latin typeface="+mj-lt"/>
                <a:ea typeface="+mj-ea"/>
              </a:rPr>
              <a:t>)</a:t>
            </a:r>
            <a:endParaRPr lang="en-US" sz="4000" b="1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42" name="矩形 5"/>
          <p:cNvSpPr>
            <a:spLocks noChangeArrowheads="1"/>
          </p:cNvSpPr>
          <p:nvPr/>
        </p:nvSpPr>
        <p:spPr bwMode="auto">
          <a:xfrm>
            <a:off x="6092461" y="4537705"/>
            <a:ext cx="27787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r" eaLnBrk="1" hangingPunct="1"/>
            <a:r>
              <a:rPr lang="en-US" altLang="zh-CN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P32 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en-US" altLang="zh-CN" sz="2000" dirty="0">
              <a:solidFill>
                <a:srgbClr val="FF66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1600" y="277788"/>
            <a:ext cx="7992888" cy="180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+mj-ea"/>
              </a:rPr>
              <a:t>小丽今年</a:t>
            </a:r>
            <a:r>
              <a:rPr lang="en-US" altLang="zh-CN" sz="3200" b="1">
                <a:latin typeface="+mj-lt"/>
                <a:ea typeface="+mj-ea"/>
              </a:rPr>
              <a:t>6</a:t>
            </a:r>
            <a:r>
              <a:rPr lang="zh-CN" altLang="en-US" sz="3200" b="1">
                <a:latin typeface="+mj-lt"/>
                <a:ea typeface="+mj-ea"/>
              </a:rPr>
              <a:t>岁，爸爸的年龄是她的</a:t>
            </a:r>
            <a:r>
              <a:rPr lang="en-US" altLang="zh-CN" sz="3200" b="1">
                <a:latin typeface="+mj-lt"/>
                <a:ea typeface="+mj-ea"/>
              </a:rPr>
              <a:t>6</a:t>
            </a:r>
            <a:r>
              <a:rPr lang="zh-CN" altLang="en-US" sz="3200" b="1">
                <a:latin typeface="+mj-lt"/>
                <a:ea typeface="+mj-ea"/>
              </a:rPr>
              <a:t>倍。</a:t>
            </a:r>
            <a:endParaRPr lang="en-US" altLang="zh-CN" sz="3200" b="1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+mj-lt"/>
                <a:ea typeface="+mj-ea"/>
              </a:rPr>
              <a:t>(1)</a:t>
            </a:r>
            <a:r>
              <a:rPr lang="zh-CN" altLang="en-US" sz="3200" b="1">
                <a:latin typeface="+mj-lt"/>
                <a:ea typeface="+mj-ea"/>
              </a:rPr>
              <a:t>爸爸今年多少岁？</a:t>
            </a:r>
            <a:endParaRPr lang="en-US" altLang="zh-CN" sz="3200" b="1">
              <a:latin typeface="+mj-lt"/>
              <a:ea typeface="+mj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+mj-lt"/>
                <a:ea typeface="+mj-ea"/>
              </a:rPr>
              <a:t>(2)</a:t>
            </a:r>
            <a:r>
              <a:rPr lang="zh-CN" altLang="en-US" sz="3200" b="1">
                <a:latin typeface="+mj-lt"/>
                <a:ea typeface="+mj-ea"/>
              </a:rPr>
              <a:t>去年爸爸的年龄是小丽的几倍？</a:t>
            </a:r>
            <a:endParaRPr lang="en-US" sz="3200" b="1">
              <a:latin typeface="+mj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3374" y="267494"/>
            <a:ext cx="648072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+mj-lt"/>
                <a:ea typeface="+mj-ea"/>
              </a:rPr>
              <a:t>6.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97893" y="2114563"/>
            <a:ext cx="4392488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latin typeface="+mj-lt"/>
                <a:ea typeface="+mj-ea"/>
              </a:rPr>
              <a:t>(1)  6</a:t>
            </a:r>
            <a:r>
              <a:rPr lang="en-US" altLang="zh-CN" sz="3600" b="1">
                <a:solidFill>
                  <a:srgbClr val="FF0000"/>
                </a:solidFill>
                <a:latin typeface="+mj-lt"/>
                <a:ea typeface="+mj-ea"/>
              </a:rPr>
              <a:t>×6=36(</a:t>
            </a:r>
            <a:r>
              <a:rPr lang="zh-CN" altLang="en-US" sz="3600" b="1">
                <a:solidFill>
                  <a:srgbClr val="FF0000"/>
                </a:solidFill>
                <a:latin typeface="+mj-lt"/>
                <a:ea typeface="+mj-ea"/>
              </a:rPr>
              <a:t>岁</a:t>
            </a:r>
            <a:r>
              <a:rPr lang="en-US" altLang="zh-CN" sz="3600" b="1">
                <a:solidFill>
                  <a:srgbClr val="FF0000"/>
                </a:solidFill>
                <a:latin typeface="+mj-lt"/>
                <a:ea typeface="+mj-ea"/>
              </a:rPr>
              <a:t>)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10816" y="2831946"/>
            <a:ext cx="6480720" cy="2084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latin typeface="+mj-lt"/>
                <a:ea typeface="+mj-ea"/>
              </a:rPr>
              <a:t>(2)</a:t>
            </a:r>
            <a:r>
              <a:rPr lang="zh-CN" altLang="en-US" sz="3600" b="1">
                <a:solidFill>
                  <a:srgbClr val="FF0000"/>
                </a:solidFill>
                <a:latin typeface="+mj-lt"/>
                <a:ea typeface="+mj-ea"/>
              </a:rPr>
              <a:t>爸爸去年：</a:t>
            </a:r>
            <a:r>
              <a:rPr lang="en-US" altLang="zh-CN" sz="3600" b="1">
                <a:solidFill>
                  <a:srgbClr val="FF0000"/>
                </a:solidFill>
                <a:latin typeface="+mj-lt"/>
                <a:ea typeface="+mj-ea"/>
              </a:rPr>
              <a:t>36</a:t>
            </a:r>
            <a:r>
              <a:rPr lang="zh-CN" altLang="en-US" sz="3600" b="1">
                <a:solidFill>
                  <a:srgbClr val="FF0000"/>
                </a:solidFill>
                <a:latin typeface="+mj-lt"/>
                <a:ea typeface="+mj-ea"/>
              </a:rPr>
              <a:t>－</a:t>
            </a:r>
            <a:r>
              <a:rPr lang="en-US" altLang="zh-CN" sz="3600" b="1">
                <a:solidFill>
                  <a:srgbClr val="FF0000"/>
                </a:solidFill>
                <a:latin typeface="+mj-lt"/>
                <a:ea typeface="+mj-ea"/>
              </a:rPr>
              <a:t>1=35(</a:t>
            </a:r>
            <a:r>
              <a:rPr lang="zh-CN" altLang="en-US" sz="3600" b="1">
                <a:solidFill>
                  <a:srgbClr val="FF0000"/>
                </a:solidFill>
                <a:latin typeface="+mj-lt"/>
                <a:ea typeface="+mj-ea"/>
              </a:rPr>
              <a:t>岁</a:t>
            </a:r>
            <a:r>
              <a:rPr lang="en-US" altLang="zh-CN" sz="3600" b="1">
                <a:solidFill>
                  <a:srgbClr val="FF0000"/>
                </a:solidFill>
                <a:latin typeface="+mj-lt"/>
                <a:ea typeface="+mj-ea"/>
              </a:rPr>
              <a:t>)</a:t>
            </a:r>
          </a:p>
          <a:p>
            <a:pPr algn="l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latin typeface="+mj-lt"/>
                <a:ea typeface="+mj-ea"/>
              </a:rPr>
              <a:t>     </a:t>
            </a:r>
            <a:r>
              <a:rPr lang="zh-CN" altLang="en-US" sz="3600" b="1">
                <a:solidFill>
                  <a:srgbClr val="FF0000"/>
                </a:solidFill>
                <a:latin typeface="+mj-lt"/>
                <a:ea typeface="+mj-ea"/>
              </a:rPr>
              <a:t>小丽去年：</a:t>
            </a:r>
            <a:r>
              <a:rPr lang="en-US" altLang="zh-CN" sz="3600" b="1">
                <a:solidFill>
                  <a:srgbClr val="FF0000"/>
                </a:solidFill>
                <a:latin typeface="+mj-lt"/>
                <a:ea typeface="+mj-ea"/>
              </a:rPr>
              <a:t>6</a:t>
            </a:r>
            <a:r>
              <a:rPr lang="zh-CN" altLang="en-US" sz="3600" b="1">
                <a:solidFill>
                  <a:srgbClr val="FF0000"/>
                </a:solidFill>
                <a:latin typeface="+mj-lt"/>
                <a:ea typeface="+mj-ea"/>
                <a:sym typeface="+mn-ea"/>
              </a:rPr>
              <a:t>－</a:t>
            </a:r>
            <a:r>
              <a:rPr lang="en-US" altLang="zh-CN" sz="3600" b="1">
                <a:solidFill>
                  <a:srgbClr val="FF0000"/>
                </a:solidFill>
                <a:latin typeface="+mj-lt"/>
                <a:ea typeface="+mj-ea"/>
              </a:rPr>
              <a:t>1=5(</a:t>
            </a:r>
            <a:r>
              <a:rPr lang="zh-CN" altLang="en-US" sz="3600" b="1">
                <a:solidFill>
                  <a:srgbClr val="FF0000"/>
                </a:solidFill>
                <a:latin typeface="+mj-lt"/>
                <a:ea typeface="+mj-ea"/>
              </a:rPr>
              <a:t>岁</a:t>
            </a:r>
            <a:r>
              <a:rPr lang="en-US" altLang="zh-CN" sz="3600" b="1">
                <a:solidFill>
                  <a:srgbClr val="FF0000"/>
                </a:solidFill>
                <a:latin typeface="+mj-lt"/>
                <a:ea typeface="+mj-ea"/>
              </a:rPr>
              <a:t>)</a:t>
            </a:r>
            <a:r>
              <a:rPr lang="en-US" sz="3600" b="1">
                <a:solidFill>
                  <a:srgbClr val="FF0000"/>
                </a:solidFill>
                <a:latin typeface="+mj-lt"/>
                <a:ea typeface="+mj-ea"/>
              </a:rPr>
              <a:t>  </a:t>
            </a:r>
          </a:p>
          <a:p>
            <a:pPr algn="l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latin typeface="+mj-lt"/>
                <a:ea typeface="+mj-ea"/>
              </a:rPr>
              <a:t>              35</a:t>
            </a:r>
            <a:r>
              <a:rPr lang="en-US" altLang="zh-CN" sz="3600" b="1">
                <a:solidFill>
                  <a:srgbClr val="FF0000"/>
                </a:solidFill>
                <a:latin typeface="+mj-lt"/>
                <a:ea typeface="+mj-ea"/>
              </a:rPr>
              <a:t>÷5=7</a:t>
            </a:r>
          </a:p>
        </p:txBody>
      </p:sp>
      <p:sp>
        <p:nvSpPr>
          <p:cNvPr id="42" name="矩形 5"/>
          <p:cNvSpPr>
            <a:spLocks noChangeArrowheads="1"/>
          </p:cNvSpPr>
          <p:nvPr/>
        </p:nvSpPr>
        <p:spPr bwMode="auto">
          <a:xfrm>
            <a:off x="6092461" y="4537705"/>
            <a:ext cx="27787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r" eaLnBrk="1" hangingPunct="1"/>
            <a:r>
              <a:rPr lang="en-US" altLang="zh-CN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P32 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en-US" altLang="zh-CN" sz="2000" dirty="0">
              <a:solidFill>
                <a:srgbClr val="FF66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3374" y="267494"/>
            <a:ext cx="648072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+mj-lt"/>
                <a:ea typeface="+mj-ea"/>
              </a:rPr>
              <a:t>7.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71600" y="267494"/>
            <a:ext cx="7200800" cy="1863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latin typeface="+mj-lt"/>
                <a:ea typeface="+mj-ea"/>
              </a:rPr>
              <a:t>一种细菌每过</a:t>
            </a:r>
            <a:r>
              <a:rPr lang="en-US" altLang="zh-CN" sz="3200" b="1" dirty="0">
                <a:latin typeface="+mj-lt"/>
                <a:ea typeface="+mj-ea"/>
              </a:rPr>
              <a:t>1</a:t>
            </a:r>
            <a:r>
              <a:rPr lang="zh-CN" altLang="en-US" sz="3200" b="1" dirty="0">
                <a:latin typeface="+mj-lt"/>
                <a:ea typeface="+mj-ea"/>
              </a:rPr>
              <a:t>小时，就由原来的</a:t>
            </a:r>
            <a:r>
              <a:rPr lang="en-US" altLang="zh-CN" sz="3200" b="1" dirty="0">
                <a:latin typeface="+mj-lt"/>
                <a:ea typeface="+mj-ea"/>
              </a:rPr>
              <a:t>1</a:t>
            </a:r>
            <a:r>
              <a:rPr lang="zh-CN" altLang="en-US" sz="3200" b="1" dirty="0">
                <a:latin typeface="+mj-lt"/>
                <a:ea typeface="+mj-ea"/>
              </a:rPr>
              <a:t>个变成</a:t>
            </a:r>
            <a:r>
              <a:rPr lang="en-US" altLang="zh-CN" sz="3200" b="1" dirty="0">
                <a:latin typeface="+mj-lt"/>
                <a:ea typeface="+mj-ea"/>
              </a:rPr>
              <a:t>2</a:t>
            </a:r>
            <a:r>
              <a:rPr lang="zh-CN" altLang="en-US" sz="3200" b="1" dirty="0">
                <a:latin typeface="+mj-lt"/>
                <a:ea typeface="+mj-ea"/>
              </a:rPr>
              <a:t>个。经过</a:t>
            </a:r>
            <a:r>
              <a:rPr lang="en-US" altLang="zh-CN" sz="3200" b="1" dirty="0">
                <a:latin typeface="+mj-lt"/>
                <a:ea typeface="+mj-ea"/>
              </a:rPr>
              <a:t>3</a:t>
            </a:r>
            <a:r>
              <a:rPr lang="zh-CN" altLang="en-US" sz="3200" b="1" dirty="0">
                <a:latin typeface="+mj-lt"/>
                <a:ea typeface="+mj-ea"/>
              </a:rPr>
              <a:t>小时后，这种细菌的数量是原来的几倍？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1884" y="2087486"/>
            <a:ext cx="7596336" cy="250610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652120" y="3651870"/>
            <a:ext cx="1080120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4400" b="1">
                <a:solidFill>
                  <a:srgbClr val="FF0000"/>
                </a:solidFill>
                <a:latin typeface="+mj-lt"/>
                <a:ea typeface="+mj-ea"/>
              </a:rPr>
              <a:t>4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821030" y="3651870"/>
            <a:ext cx="1080120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4400" b="1">
                <a:solidFill>
                  <a:srgbClr val="FF0000"/>
                </a:solidFill>
                <a:latin typeface="+mj-lt"/>
                <a:ea typeface="+mj-ea"/>
              </a:rPr>
              <a:t>8</a:t>
            </a:r>
          </a:p>
        </p:txBody>
      </p:sp>
      <p:sp>
        <p:nvSpPr>
          <p:cNvPr id="42" name="矩形 5"/>
          <p:cNvSpPr>
            <a:spLocks noChangeArrowheads="1"/>
          </p:cNvSpPr>
          <p:nvPr/>
        </p:nvSpPr>
        <p:spPr bwMode="auto">
          <a:xfrm>
            <a:off x="6092461" y="4537705"/>
            <a:ext cx="27787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r" eaLnBrk="1" hangingPunct="1"/>
            <a:r>
              <a:rPr lang="en-US" altLang="zh-CN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P32 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en-US" altLang="zh-CN" sz="2000" dirty="0">
              <a:solidFill>
                <a:srgbClr val="FF66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55140" y="4180840"/>
            <a:ext cx="161480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600" b="1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zh-CN" altLang="en-US" sz="3600" b="1">
                <a:solidFill>
                  <a:srgbClr val="0000FF"/>
                </a:solidFill>
                <a:latin typeface="+mj-lt"/>
                <a:ea typeface="+mj-ea"/>
              </a:rPr>
              <a:t>×</a:t>
            </a:r>
            <a:r>
              <a:rPr lang="en-US" altLang="zh-CN" sz="3600" b="1">
                <a:solidFill>
                  <a:srgbClr val="0000FF"/>
                </a:solidFill>
                <a:latin typeface="+mj-lt"/>
                <a:ea typeface="+mj-ea"/>
              </a:rPr>
              <a:t>2=2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004310" y="4180840"/>
            <a:ext cx="161480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600" b="1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zh-CN" altLang="en-US" sz="3600" b="1">
                <a:solidFill>
                  <a:srgbClr val="0000FF"/>
                </a:solidFill>
                <a:latin typeface="+mj-lt"/>
                <a:ea typeface="+mj-ea"/>
              </a:rPr>
              <a:t>×</a:t>
            </a:r>
            <a:r>
              <a:rPr lang="en-US" altLang="zh-CN" sz="3600" b="1">
                <a:solidFill>
                  <a:srgbClr val="0000FF"/>
                </a:solidFill>
                <a:latin typeface="+mj-lt"/>
                <a:ea typeface="+mj-ea"/>
              </a:rPr>
              <a:t>2=4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206490" y="2962275"/>
            <a:ext cx="161480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600" b="1">
                <a:solidFill>
                  <a:srgbClr val="0000FF"/>
                </a:solidFill>
                <a:latin typeface="+mj-lt"/>
                <a:ea typeface="+mj-ea"/>
              </a:rPr>
              <a:t>4</a:t>
            </a:r>
            <a:r>
              <a:rPr lang="zh-CN" altLang="en-US" sz="3600" b="1">
                <a:solidFill>
                  <a:srgbClr val="0000FF"/>
                </a:solidFill>
                <a:latin typeface="+mj-lt"/>
                <a:ea typeface="+mj-ea"/>
              </a:rPr>
              <a:t>×</a:t>
            </a:r>
            <a:r>
              <a:rPr lang="en-US" altLang="zh-CN" sz="3600" b="1">
                <a:solidFill>
                  <a:srgbClr val="0000FF"/>
                </a:solidFill>
                <a:latin typeface="+mj-lt"/>
                <a:ea typeface="+mj-ea"/>
              </a:rPr>
              <a:t>2=8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035550" y="2025015"/>
            <a:ext cx="19824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4000" b="1">
                <a:solidFill>
                  <a:srgbClr val="FF0000"/>
                </a:solidFill>
                <a:latin typeface="+mj-lt"/>
                <a:ea typeface="+mj-ea"/>
              </a:rPr>
              <a:t>8</a:t>
            </a:r>
            <a:r>
              <a:rPr lang="zh-CN" altLang="en-US" sz="4000" b="1">
                <a:solidFill>
                  <a:srgbClr val="FF0000"/>
                </a:solidFill>
                <a:latin typeface="+mj-lt"/>
                <a:ea typeface="+mj-ea"/>
              </a:rPr>
              <a:t>÷</a:t>
            </a:r>
            <a:r>
              <a:rPr lang="en-US" altLang="zh-CN" sz="4000" b="1">
                <a:solidFill>
                  <a:srgbClr val="FF0000"/>
                </a:solidFill>
                <a:latin typeface="+mj-lt"/>
                <a:ea typeface="+mj-ea"/>
              </a:rPr>
              <a:t>1=8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3679" y="148114"/>
            <a:ext cx="648072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latin typeface="+mj-lt"/>
                <a:ea typeface="+mj-ea"/>
              </a:rPr>
              <a:t>8.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99897" y="148114"/>
            <a:ext cx="5976664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+mj-lt"/>
                <a:ea typeface="+mj-ea"/>
              </a:rPr>
              <a:t>熊妈妈原来有多少根玉米？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2255" y="1057910"/>
            <a:ext cx="5460365" cy="26492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831190" y="1180966"/>
            <a:ext cx="2808312" cy="2084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latin typeface="+mj-lt"/>
                <a:ea typeface="+mj-ea"/>
              </a:rPr>
              <a:t>5+3=8(</a:t>
            </a:r>
            <a:r>
              <a:rPr lang="zh-CN" altLang="en-US" sz="3600" b="1">
                <a:solidFill>
                  <a:srgbClr val="FF0000"/>
                </a:solidFill>
                <a:latin typeface="+mj-lt"/>
                <a:ea typeface="+mj-ea"/>
              </a:rPr>
              <a:t>根</a:t>
            </a:r>
            <a:r>
              <a:rPr lang="en-US" sz="3600" b="1">
                <a:solidFill>
                  <a:srgbClr val="FF0000"/>
                </a:solidFill>
                <a:latin typeface="+mj-lt"/>
                <a:ea typeface="+mj-ea"/>
              </a:rPr>
              <a:t>)</a:t>
            </a:r>
          </a:p>
          <a:p>
            <a:pPr algn="l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latin typeface="+mj-lt"/>
                <a:ea typeface="+mj-ea"/>
              </a:rPr>
              <a:t>8</a:t>
            </a:r>
            <a:r>
              <a:rPr lang="en-US" altLang="zh-CN" sz="3600" b="1">
                <a:solidFill>
                  <a:srgbClr val="FF0000"/>
                </a:solidFill>
                <a:latin typeface="+mj-lt"/>
                <a:ea typeface="+mj-ea"/>
              </a:rPr>
              <a:t>×2=16(</a:t>
            </a:r>
            <a:r>
              <a:rPr lang="zh-CN" altLang="en-US" sz="3600" b="1">
                <a:solidFill>
                  <a:srgbClr val="FF0000"/>
                </a:solidFill>
                <a:latin typeface="+mj-lt"/>
                <a:ea typeface="+mj-ea"/>
              </a:rPr>
              <a:t>根</a:t>
            </a:r>
            <a:r>
              <a:rPr lang="en-US" altLang="zh-CN" sz="3600" b="1">
                <a:solidFill>
                  <a:srgbClr val="FF0000"/>
                </a:solidFill>
                <a:latin typeface="+mj-lt"/>
                <a:ea typeface="+mj-ea"/>
              </a:rPr>
              <a:t>)</a:t>
            </a:r>
          </a:p>
          <a:p>
            <a:pPr algn="l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latin typeface="+mj-lt"/>
                <a:ea typeface="+mj-ea"/>
              </a:rPr>
              <a:t>16+3=19(</a:t>
            </a:r>
            <a:r>
              <a:rPr lang="zh-CN" altLang="en-US" sz="3600" b="1">
                <a:solidFill>
                  <a:srgbClr val="FF0000"/>
                </a:solidFill>
                <a:latin typeface="+mj-lt"/>
                <a:ea typeface="+mj-ea"/>
              </a:rPr>
              <a:t>根</a:t>
            </a:r>
            <a:r>
              <a:rPr lang="en-US" sz="3600" b="1">
                <a:solidFill>
                  <a:srgbClr val="FF0000"/>
                </a:solidFill>
                <a:latin typeface="+mj-lt"/>
                <a:ea typeface="+mj-ea"/>
              </a:rPr>
              <a:t>)</a:t>
            </a:r>
            <a:endParaRPr lang="en-US" altLang="zh-CN" sz="3600" b="1">
              <a:solidFill>
                <a:srgbClr val="FF0000"/>
              </a:solidFill>
              <a:latin typeface="+mj-lt"/>
              <a:ea typeface="+mj-ea"/>
              <a:sym typeface="+mn-ea"/>
            </a:endParaRPr>
          </a:p>
        </p:txBody>
      </p:sp>
      <p:sp>
        <p:nvSpPr>
          <p:cNvPr id="42" name="矩形 5"/>
          <p:cNvSpPr>
            <a:spLocks noChangeArrowheads="1"/>
          </p:cNvSpPr>
          <p:nvPr/>
        </p:nvSpPr>
        <p:spPr bwMode="auto">
          <a:xfrm>
            <a:off x="6092461" y="4537705"/>
            <a:ext cx="277876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r" eaLnBrk="1" hangingPunct="1"/>
            <a:r>
              <a:rPr lang="en-US" altLang="zh-CN" sz="2000" dirty="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P32 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FF66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en-US" altLang="zh-CN" sz="2000" dirty="0">
              <a:solidFill>
                <a:srgbClr val="FF66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2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8" t="20161" r="626" b="25383"/>
          <a:stretch>
            <a:fillRect/>
          </a:stretch>
        </p:blipFill>
        <p:spPr bwMode="auto">
          <a:xfrm>
            <a:off x="0" y="771525"/>
            <a:ext cx="8459788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矩形 2"/>
          <p:cNvSpPr>
            <a:spLocks noChangeArrowheads="1"/>
          </p:cNvSpPr>
          <p:nvPr/>
        </p:nvSpPr>
        <p:spPr bwMode="auto">
          <a:xfrm>
            <a:off x="1065213" y="2355850"/>
            <a:ext cx="5954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楷体" panose="02010609060101010101" pitchFamily="49" charset="-122"/>
              </a:rPr>
              <a:t>通过本节课的学习，你有什么收获？</a:t>
            </a:r>
          </a:p>
        </p:txBody>
      </p:sp>
      <p:pic>
        <p:nvPicPr>
          <p:cNvPr id="38916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23813"/>
            <a:ext cx="1855787" cy="185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76" t="68098" b="10774"/>
          <a:stretch>
            <a:fillRect/>
          </a:stretch>
        </p:blipFill>
        <p:spPr bwMode="auto">
          <a:xfrm>
            <a:off x="-396875" y="-20638"/>
            <a:ext cx="4068763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文本框 11"/>
          <p:cNvSpPr txBox="1">
            <a:spLocks noChangeArrowheads="1"/>
          </p:cNvSpPr>
          <p:nvPr/>
        </p:nvSpPr>
        <p:spPr bwMode="auto">
          <a:xfrm>
            <a:off x="635000" y="88900"/>
            <a:ext cx="2025650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楷体" panose="02010609060101010101" pitchFamily="49" charset="-122"/>
              </a:rPr>
              <a:t>课堂小结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1" t="7391" r="7391" b="7391"/>
          <a:stretch>
            <a:fillRect/>
          </a:stretch>
        </p:blipFill>
        <p:spPr bwMode="auto">
          <a:xfrm rot="747941">
            <a:off x="3475038" y="-7938"/>
            <a:ext cx="5153025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4878388" y="1597025"/>
            <a:ext cx="3240087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400" dirty="0">
                <a:solidFill>
                  <a:srgbClr val="FF6600"/>
                </a:solidFill>
                <a:latin typeface="+mn-ea"/>
                <a:ea typeface="+mn-ea"/>
              </a:rPr>
              <a:t>见“状元成才路”系列丛书</a:t>
            </a: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</a:rPr>
              <a:t>《</a:t>
            </a:r>
            <a:r>
              <a:rPr lang="zh-CN" altLang="en-US" sz="2400" dirty="0">
                <a:solidFill>
                  <a:srgbClr val="FF6600"/>
                </a:solidFill>
                <a:latin typeface="+mn-ea"/>
                <a:ea typeface="+mn-ea"/>
              </a:rPr>
              <a:t>创优作业</a:t>
            </a: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</a:rPr>
              <a:t>100</a:t>
            </a:r>
            <a:r>
              <a:rPr lang="zh-CN" altLang="en-US" sz="2400" dirty="0">
                <a:solidFill>
                  <a:srgbClr val="FF6600"/>
                </a:solidFill>
                <a:latin typeface="+mn-ea"/>
                <a:ea typeface="+mn-ea"/>
              </a:rPr>
              <a:t>分</a:t>
            </a: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</a:rPr>
              <a:t>》</a:t>
            </a:r>
            <a:r>
              <a:rPr lang="zh-CN" altLang="en-US" sz="2400" dirty="0">
                <a:solidFill>
                  <a:srgbClr val="FF6600"/>
                </a:solidFill>
                <a:latin typeface="+mn-ea"/>
                <a:ea typeface="+mn-ea"/>
              </a:rPr>
              <a:t>和</a:t>
            </a: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</a:rPr>
              <a:t>《</a:t>
            </a:r>
            <a:r>
              <a:rPr lang="zh-CN" altLang="en-US" sz="2400" dirty="0">
                <a:solidFill>
                  <a:srgbClr val="FF6600"/>
                </a:solidFill>
                <a:latin typeface="+mn-ea"/>
                <a:ea typeface="+mn-ea"/>
              </a:rPr>
              <a:t>状元作业本</a:t>
            </a:r>
            <a:r>
              <a:rPr lang="en-US" altLang="zh-CN" sz="2400" dirty="0">
                <a:solidFill>
                  <a:srgbClr val="FF6600"/>
                </a:solidFill>
                <a:latin typeface="+mn-ea"/>
                <a:ea typeface="+mn-ea"/>
              </a:rPr>
              <a:t>》</a:t>
            </a:r>
            <a:r>
              <a:rPr lang="zh-CN" altLang="en-US" sz="2400" dirty="0">
                <a:solidFill>
                  <a:srgbClr val="FF6600"/>
                </a:solidFill>
                <a:latin typeface="+mn-ea"/>
                <a:ea typeface="+mn-ea"/>
              </a:rPr>
              <a:t>对应课时作业。</a:t>
            </a:r>
          </a:p>
        </p:txBody>
      </p:sp>
      <p:pic>
        <p:nvPicPr>
          <p:cNvPr id="39940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3" t="62199" b="13504"/>
          <a:stretch>
            <a:fillRect/>
          </a:stretch>
        </p:blipFill>
        <p:spPr bwMode="auto">
          <a:xfrm>
            <a:off x="4186238" y="309563"/>
            <a:ext cx="3636962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88"/>
            <a:ext cx="2036763" cy="2035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文本框 10"/>
          <p:cNvSpPr txBox="1">
            <a:spLocks noChangeArrowheads="1"/>
          </p:cNvSpPr>
          <p:nvPr/>
        </p:nvSpPr>
        <p:spPr bwMode="auto">
          <a:xfrm>
            <a:off x="4991100" y="709613"/>
            <a:ext cx="20256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>
                <a:latin typeface="楷体" panose="02010609060101010101" pitchFamily="49" charset="-122"/>
              </a:rPr>
              <a:t>巩固练习</a:t>
            </a:r>
          </a:p>
        </p:txBody>
      </p:sp>
      <p:pic>
        <p:nvPicPr>
          <p:cNvPr id="39943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7" t="23138" r="14200" b="22263"/>
          <a:stretch>
            <a:fillRect/>
          </a:stretch>
        </p:blipFill>
        <p:spPr bwMode="auto">
          <a:xfrm rot="991066">
            <a:off x="206375" y="1762125"/>
            <a:ext cx="4176713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7" b="42113"/>
          <a:stretch>
            <a:fillRect/>
          </a:stretch>
        </p:blipFill>
        <p:spPr bwMode="auto">
          <a:xfrm>
            <a:off x="-1549400" y="3041650"/>
            <a:ext cx="12169775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riw32un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3200" b="1" smtClean="0">
            <a:latin typeface="+mj-lt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442</Words>
  <Application>Microsoft Office PowerPoint</Application>
  <PresentationFormat>全屏显示(16:9)</PresentationFormat>
  <Paragraphs>74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inpin heiti</vt:lpstr>
      <vt:lpstr>等线</vt:lpstr>
      <vt:lpstr>等线 Light</vt:lpstr>
      <vt:lpstr>方正粗黑繁体</vt:lpstr>
      <vt:lpstr>黑体</vt:lpstr>
      <vt:lpstr>楷体</vt:lpstr>
      <vt:lpstr>微软雅黑</vt:lpstr>
      <vt:lpstr>Arial</vt:lpstr>
      <vt:lpstr>Times New Roman</vt:lpstr>
      <vt:lpstr>自定义设计方案</vt:lpstr>
      <vt:lpstr>2_自定义设计方案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Q</cp:lastModifiedBy>
  <cp:revision>502</cp:revision>
  <dcterms:created xsi:type="dcterms:W3CDTF">2015-08-27T07:30:00Z</dcterms:created>
  <dcterms:modified xsi:type="dcterms:W3CDTF">2025-12-15T09:11:01Z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