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35"/>
  </p:notesMasterIdLst>
  <p:handoutMasterIdLst>
    <p:handoutMasterId r:id="rId36"/>
  </p:handoutMasterIdLst>
  <p:sldIdLst>
    <p:sldId id="263" r:id="rId2"/>
    <p:sldId id="368" r:id="rId3"/>
    <p:sldId id="264" r:id="rId4"/>
    <p:sldId id="344" r:id="rId5"/>
    <p:sldId id="369" r:id="rId6"/>
    <p:sldId id="370" r:id="rId7"/>
    <p:sldId id="371" r:id="rId8"/>
    <p:sldId id="383" r:id="rId9"/>
    <p:sldId id="381" r:id="rId10"/>
    <p:sldId id="382" r:id="rId11"/>
    <p:sldId id="385" r:id="rId12"/>
    <p:sldId id="386" r:id="rId13"/>
    <p:sldId id="387" r:id="rId14"/>
    <p:sldId id="388" r:id="rId15"/>
    <p:sldId id="389" r:id="rId16"/>
    <p:sldId id="390" r:id="rId17"/>
    <p:sldId id="391" r:id="rId18"/>
    <p:sldId id="392" r:id="rId19"/>
    <p:sldId id="384" r:id="rId20"/>
    <p:sldId id="393" r:id="rId21"/>
    <p:sldId id="394" r:id="rId22"/>
    <p:sldId id="372" r:id="rId23"/>
    <p:sldId id="373" r:id="rId24"/>
    <p:sldId id="374" r:id="rId25"/>
    <p:sldId id="375" r:id="rId26"/>
    <p:sldId id="395" r:id="rId27"/>
    <p:sldId id="396" r:id="rId28"/>
    <p:sldId id="397" r:id="rId29"/>
    <p:sldId id="398" r:id="rId30"/>
    <p:sldId id="376" r:id="rId31"/>
    <p:sldId id="377" r:id="rId32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99FF"/>
    <a:srgbClr val="037FB7"/>
    <a:srgbClr val="F00C08"/>
    <a:srgbClr val="3333CC"/>
    <a:srgbClr val="F9B6AE"/>
    <a:srgbClr val="118A8D"/>
    <a:srgbClr val="22C0C4"/>
    <a:srgbClr val="FFFFFF"/>
    <a:srgbClr val="CAD7D7"/>
    <a:srgbClr val="1CA1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6391" autoAdjust="0"/>
  </p:normalViewPr>
  <p:slideViewPr>
    <p:cSldViewPr>
      <p:cViewPr varScale="1">
        <p:scale>
          <a:sx n="82" d="100"/>
          <a:sy n="82" d="100"/>
        </p:scale>
        <p:origin x="710" y="48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2026/3/2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2026/3/2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C5DFBC7-7C48-64EF-7ADA-63FD6A22D52F}"/>
              </a:ext>
            </a:extLst>
          </p:cNvPr>
          <p:cNvGrpSpPr/>
          <p:nvPr/>
        </p:nvGrpSpPr>
        <p:grpSpPr>
          <a:xfrm>
            <a:off x="3395700" y="1700808"/>
            <a:ext cx="5400600" cy="1080000"/>
            <a:chOff x="950552" y="1314629"/>
            <a:chExt cx="5400600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9B2F381-7432-3D39-B63B-9BD43FAB91D6}"/>
                </a:ext>
              </a:extLst>
            </p:cNvPr>
            <p:cNvSpPr txBox="1"/>
            <p:nvPr/>
          </p:nvSpPr>
          <p:spPr>
            <a:xfrm>
              <a:off x="1953234" y="1392964"/>
              <a:ext cx="439791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3C6CE50-2A5D-0187-4013-5E5B32D6D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2783632" y="3140968"/>
            <a:ext cx="6624736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数与运算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9B7F663-BD3F-A959-72E4-884F0681C7CE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回顾引入</a:t>
            </a:r>
          </a:p>
        </p:txBody>
      </p:sp>
      <p:grpSp>
        <p:nvGrpSpPr>
          <p:cNvPr id="12306" name="组合 12305">
            <a:extLst>
              <a:ext uri="{FF2B5EF4-FFF2-40B4-BE49-F238E27FC236}">
                <a16:creationId xmlns:a16="http://schemas.microsoft.com/office/drawing/2014/main" id="{C9220E9D-A52C-8165-C97A-9F2E3B8A0EB5}"/>
              </a:ext>
            </a:extLst>
          </p:cNvPr>
          <p:cNvGrpSpPr/>
          <p:nvPr/>
        </p:nvGrpSpPr>
        <p:grpSpPr>
          <a:xfrm>
            <a:off x="623392" y="1268760"/>
            <a:ext cx="5972251" cy="4863798"/>
            <a:chOff x="5417286" y="1177080"/>
            <a:chExt cx="5972251" cy="4863798"/>
          </a:xfrm>
        </p:grpSpPr>
        <p:sp>
          <p:nvSpPr>
            <p:cNvPr id="12307" name="矩形 12306">
              <a:extLst>
                <a:ext uri="{FF2B5EF4-FFF2-40B4-BE49-F238E27FC236}">
                  <a16:creationId xmlns:a16="http://schemas.microsoft.com/office/drawing/2014/main" id="{7B769302-F500-1B68-1EDD-6A697EC9A289}"/>
                </a:ext>
              </a:extLst>
            </p:cNvPr>
            <p:cNvSpPr/>
            <p:nvPr/>
          </p:nvSpPr>
          <p:spPr>
            <a:xfrm>
              <a:off x="5417286" y="1177080"/>
              <a:ext cx="5972251" cy="4863798"/>
            </a:xfrm>
            <a:prstGeom prst="rect">
              <a:avLst/>
            </a:prstGeom>
            <a:solidFill>
              <a:srgbClr val="FDE9DB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楷体"/>
                <a:cs typeface="+mn-cs"/>
              </a:endParaRPr>
            </a:p>
          </p:txBody>
        </p:sp>
        <p:sp>
          <p:nvSpPr>
            <p:cNvPr id="12308" name="矩形 12307">
              <a:extLst>
                <a:ext uri="{FF2B5EF4-FFF2-40B4-BE49-F238E27FC236}">
                  <a16:creationId xmlns:a16="http://schemas.microsoft.com/office/drawing/2014/main" id="{6FF6920F-1DA9-012D-8BA3-C83831EA8199}"/>
                </a:ext>
              </a:extLst>
            </p:cNvPr>
            <p:cNvSpPr/>
            <p:nvPr/>
          </p:nvSpPr>
          <p:spPr>
            <a:xfrm>
              <a:off x="5699388" y="1566638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时间在哪里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09" name="矩形 12308">
              <a:extLst>
                <a:ext uri="{FF2B5EF4-FFF2-40B4-BE49-F238E27FC236}">
                  <a16:creationId xmlns:a16="http://schemas.microsoft.com/office/drawing/2014/main" id="{7584561A-F0BC-1261-F533-7C006BD12349}"/>
                </a:ext>
              </a:extLst>
            </p:cNvPr>
            <p:cNvSpPr/>
            <p:nvPr/>
          </p:nvSpPr>
          <p:spPr>
            <a:xfrm>
              <a:off x="5699388" y="2182946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有余数的除法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10" name="矩形 12309">
              <a:extLst>
                <a:ext uri="{FF2B5EF4-FFF2-40B4-BE49-F238E27FC236}">
                  <a16:creationId xmlns:a16="http://schemas.microsoft.com/office/drawing/2014/main" id="{825453A1-66C9-3DE7-804E-74B45C00E7D5}"/>
                </a:ext>
              </a:extLst>
            </p:cNvPr>
            <p:cNvSpPr/>
            <p:nvPr/>
          </p:nvSpPr>
          <p:spPr>
            <a:xfrm>
              <a:off x="5699388" y="2799254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数量间的乘除关系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11" name="矩形 12310">
              <a:extLst>
                <a:ext uri="{FF2B5EF4-FFF2-40B4-BE49-F238E27FC236}">
                  <a16:creationId xmlns:a16="http://schemas.microsoft.com/office/drawing/2014/main" id="{67422B76-279C-B17F-34B6-90849FCDB68F}"/>
                </a:ext>
              </a:extLst>
            </p:cNvPr>
            <p:cNvSpPr/>
            <p:nvPr/>
          </p:nvSpPr>
          <p:spPr>
            <a:xfrm>
              <a:off x="5699388" y="3415562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万以内数的认识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12" name="矩形 12311">
              <a:extLst>
                <a:ext uri="{FF2B5EF4-FFF2-40B4-BE49-F238E27FC236}">
                  <a16:creationId xmlns:a16="http://schemas.microsoft.com/office/drawing/2014/main" id="{05C2CAAD-039F-E9C0-2367-E49AA8D419A7}"/>
                </a:ext>
              </a:extLst>
            </p:cNvPr>
            <p:cNvSpPr/>
            <p:nvPr/>
          </p:nvSpPr>
          <p:spPr>
            <a:xfrm>
              <a:off x="5699388" y="4031870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万以内的加法和减法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13" name="矩形 12312">
              <a:extLst>
                <a:ext uri="{FF2B5EF4-FFF2-40B4-BE49-F238E27FC236}">
                  <a16:creationId xmlns:a16="http://schemas.microsoft.com/office/drawing/2014/main" id="{126EC015-6830-0916-0C28-1AEA3321100D}"/>
                </a:ext>
              </a:extLst>
            </p:cNvPr>
            <p:cNvSpPr/>
            <p:nvPr/>
          </p:nvSpPr>
          <p:spPr>
            <a:xfrm>
              <a:off x="5699388" y="4648178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数学连环画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14" name="矩形 12313">
              <a:extLst>
                <a:ext uri="{FF2B5EF4-FFF2-40B4-BE49-F238E27FC236}">
                  <a16:creationId xmlns:a16="http://schemas.microsoft.com/office/drawing/2014/main" id="{8F726924-7DD0-5317-9FC5-8FB1545623E6}"/>
                </a:ext>
              </a:extLst>
            </p:cNvPr>
            <p:cNvSpPr/>
            <p:nvPr/>
          </p:nvSpPr>
          <p:spPr>
            <a:xfrm>
              <a:off x="5699388" y="5264486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复习与关联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15" name="文本框 12314">
              <a:extLst>
                <a:ext uri="{FF2B5EF4-FFF2-40B4-BE49-F238E27FC236}">
                  <a16:creationId xmlns:a16="http://schemas.microsoft.com/office/drawing/2014/main" id="{6443A2E3-BEB9-EC51-03A8-964650F2C4D0}"/>
                </a:ext>
              </a:extLst>
            </p:cNvPr>
            <p:cNvSpPr txBox="1"/>
            <p:nvPr/>
          </p:nvSpPr>
          <p:spPr>
            <a:xfrm>
              <a:off x="10788228" y="1585049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1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12316" name="文本框 12315">
              <a:extLst>
                <a:ext uri="{FF2B5EF4-FFF2-40B4-BE49-F238E27FC236}">
                  <a16:creationId xmlns:a16="http://schemas.microsoft.com/office/drawing/2014/main" id="{A478AF3F-12B5-D3BE-E237-606C8A524744}"/>
                </a:ext>
              </a:extLst>
            </p:cNvPr>
            <p:cNvSpPr txBox="1"/>
            <p:nvPr/>
          </p:nvSpPr>
          <p:spPr>
            <a:xfrm>
              <a:off x="10674416" y="220536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10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12317" name="文本框 12316">
              <a:extLst>
                <a:ext uri="{FF2B5EF4-FFF2-40B4-BE49-F238E27FC236}">
                  <a16:creationId xmlns:a16="http://schemas.microsoft.com/office/drawing/2014/main" id="{0779E91C-0591-F206-92E0-E3F64BEF9070}"/>
                </a:ext>
              </a:extLst>
            </p:cNvPr>
            <p:cNvSpPr txBox="1"/>
            <p:nvPr/>
          </p:nvSpPr>
          <p:spPr>
            <a:xfrm>
              <a:off x="10674416" y="2817665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24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12318" name="文本框 12317">
              <a:extLst>
                <a:ext uri="{FF2B5EF4-FFF2-40B4-BE49-F238E27FC236}">
                  <a16:creationId xmlns:a16="http://schemas.microsoft.com/office/drawing/2014/main" id="{E4B5ED6E-7DC8-58FA-E740-36B1ADFF5DF0}"/>
                </a:ext>
              </a:extLst>
            </p:cNvPr>
            <p:cNvSpPr txBox="1"/>
            <p:nvPr/>
          </p:nvSpPr>
          <p:spPr>
            <a:xfrm>
              <a:off x="10674416" y="3433973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40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12319" name="文本框 12318">
              <a:extLst>
                <a:ext uri="{FF2B5EF4-FFF2-40B4-BE49-F238E27FC236}">
                  <a16:creationId xmlns:a16="http://schemas.microsoft.com/office/drawing/2014/main" id="{00006DA5-A7F4-C3EE-369D-B14CEEDB59AB}"/>
                </a:ext>
              </a:extLst>
            </p:cNvPr>
            <p:cNvSpPr txBox="1"/>
            <p:nvPr/>
          </p:nvSpPr>
          <p:spPr>
            <a:xfrm>
              <a:off x="10674416" y="4050281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63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12320" name="文本框 12319">
              <a:extLst>
                <a:ext uri="{FF2B5EF4-FFF2-40B4-BE49-F238E27FC236}">
                  <a16:creationId xmlns:a16="http://schemas.microsoft.com/office/drawing/2014/main" id="{34BB38DB-F76C-6F8D-1CF8-30D0595E10D3}"/>
                </a:ext>
              </a:extLst>
            </p:cNvPr>
            <p:cNvSpPr txBox="1"/>
            <p:nvPr/>
          </p:nvSpPr>
          <p:spPr>
            <a:xfrm>
              <a:off x="10674416" y="4663038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83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12321" name="文本框 12320">
              <a:extLst>
                <a:ext uri="{FF2B5EF4-FFF2-40B4-BE49-F238E27FC236}">
                  <a16:creationId xmlns:a16="http://schemas.microsoft.com/office/drawing/2014/main" id="{F12A0DA3-8EC7-C37E-8A59-744D9EC30E06}"/>
                </a:ext>
              </a:extLst>
            </p:cNvPr>
            <p:cNvSpPr txBox="1"/>
            <p:nvPr/>
          </p:nvSpPr>
          <p:spPr>
            <a:xfrm>
              <a:off x="10674416" y="5282897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87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12322" name="椭圆 12321">
              <a:extLst>
                <a:ext uri="{FF2B5EF4-FFF2-40B4-BE49-F238E27FC236}">
                  <a16:creationId xmlns:a16="http://schemas.microsoft.com/office/drawing/2014/main" id="{3DBD759C-3154-35D2-4D14-979506626CAA}"/>
                </a:ext>
              </a:extLst>
            </p:cNvPr>
            <p:cNvSpPr/>
            <p:nvPr/>
          </p:nvSpPr>
          <p:spPr>
            <a:xfrm>
              <a:off x="5886968" y="5120965"/>
              <a:ext cx="412292" cy="412292"/>
            </a:xfrm>
            <a:prstGeom prst="ellipse">
              <a:avLst/>
            </a:prstGeom>
            <a:solidFill>
              <a:srgbClr val="0080B7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五</a:t>
              </a:r>
            </a:p>
          </p:txBody>
        </p:sp>
        <p:sp>
          <p:nvSpPr>
            <p:cNvPr id="12323" name="椭圆 12322">
              <a:extLst>
                <a:ext uri="{FF2B5EF4-FFF2-40B4-BE49-F238E27FC236}">
                  <a16:creationId xmlns:a16="http://schemas.microsoft.com/office/drawing/2014/main" id="{4D2E6035-257F-5EEA-E8A0-554E6BFD52F0}"/>
                </a:ext>
              </a:extLst>
            </p:cNvPr>
            <p:cNvSpPr/>
            <p:nvPr/>
          </p:nvSpPr>
          <p:spPr>
            <a:xfrm>
              <a:off x="5886968" y="3916152"/>
              <a:ext cx="412292" cy="412292"/>
            </a:xfrm>
            <a:prstGeom prst="ellipse">
              <a:avLst/>
            </a:prstGeom>
            <a:solidFill>
              <a:srgbClr val="0080B7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四</a:t>
              </a:r>
            </a:p>
          </p:txBody>
        </p:sp>
        <p:sp>
          <p:nvSpPr>
            <p:cNvPr id="12324" name="椭圆 12323">
              <a:extLst>
                <a:ext uri="{FF2B5EF4-FFF2-40B4-BE49-F238E27FC236}">
                  <a16:creationId xmlns:a16="http://schemas.microsoft.com/office/drawing/2014/main" id="{46C73845-6BF5-4415-825B-033D4DE206FD}"/>
                </a:ext>
              </a:extLst>
            </p:cNvPr>
            <p:cNvSpPr/>
            <p:nvPr/>
          </p:nvSpPr>
          <p:spPr>
            <a:xfrm>
              <a:off x="5886968" y="2641381"/>
              <a:ext cx="412292" cy="412292"/>
            </a:xfrm>
            <a:prstGeom prst="ellipse">
              <a:avLst/>
            </a:prstGeom>
            <a:solidFill>
              <a:srgbClr val="0080B7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二</a:t>
              </a:r>
            </a:p>
          </p:txBody>
        </p:sp>
        <p:sp>
          <p:nvSpPr>
            <p:cNvPr id="12325" name="椭圆 12324">
              <a:extLst>
                <a:ext uri="{FF2B5EF4-FFF2-40B4-BE49-F238E27FC236}">
                  <a16:creationId xmlns:a16="http://schemas.microsoft.com/office/drawing/2014/main" id="{F0EC1578-5EF7-A4CD-EB57-0D94B6CF8C51}"/>
                </a:ext>
              </a:extLst>
            </p:cNvPr>
            <p:cNvSpPr/>
            <p:nvPr/>
          </p:nvSpPr>
          <p:spPr>
            <a:xfrm>
              <a:off x="5886968" y="2057732"/>
              <a:ext cx="412292" cy="412292"/>
            </a:xfrm>
            <a:prstGeom prst="ellipse">
              <a:avLst/>
            </a:prstGeom>
            <a:solidFill>
              <a:srgbClr val="0080B7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一</a:t>
              </a:r>
            </a:p>
          </p:txBody>
        </p:sp>
        <p:sp>
          <p:nvSpPr>
            <p:cNvPr id="12326" name="椭圆 12325">
              <a:extLst>
                <a:ext uri="{FF2B5EF4-FFF2-40B4-BE49-F238E27FC236}">
                  <a16:creationId xmlns:a16="http://schemas.microsoft.com/office/drawing/2014/main" id="{09419507-F3E2-A611-F1EF-E30133587E05}"/>
                </a:ext>
              </a:extLst>
            </p:cNvPr>
            <p:cNvSpPr/>
            <p:nvPr/>
          </p:nvSpPr>
          <p:spPr>
            <a:xfrm>
              <a:off x="5886968" y="3272041"/>
              <a:ext cx="412292" cy="412292"/>
            </a:xfrm>
            <a:prstGeom prst="ellipse">
              <a:avLst/>
            </a:prstGeom>
            <a:solidFill>
              <a:srgbClr val="0080B7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三</a:t>
              </a:r>
            </a:p>
          </p:txBody>
        </p:sp>
        <p:sp>
          <p:nvSpPr>
            <p:cNvPr id="12346" name="椭圆 12345">
              <a:extLst>
                <a:ext uri="{FF2B5EF4-FFF2-40B4-BE49-F238E27FC236}">
                  <a16:creationId xmlns:a16="http://schemas.microsoft.com/office/drawing/2014/main" id="{D96C1B42-1824-36B2-5D0E-60EEACEF416D}"/>
                </a:ext>
              </a:extLst>
            </p:cNvPr>
            <p:cNvSpPr/>
            <p:nvPr/>
          </p:nvSpPr>
          <p:spPr>
            <a:xfrm>
              <a:off x="5886968" y="4519882"/>
              <a:ext cx="412292" cy="412292"/>
            </a:xfrm>
            <a:prstGeom prst="ellipse">
              <a:avLst/>
            </a:prstGeom>
            <a:solidFill>
              <a:srgbClr val="0080B7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347" name="任意多边形: 形状 12346">
              <a:extLst>
                <a:ext uri="{FF2B5EF4-FFF2-40B4-BE49-F238E27FC236}">
                  <a16:creationId xmlns:a16="http://schemas.microsoft.com/office/drawing/2014/main" id="{983C95B1-8AD8-6C14-DEC9-BF01474389CB}"/>
                </a:ext>
              </a:extLst>
            </p:cNvPr>
            <p:cNvSpPr/>
            <p:nvPr/>
          </p:nvSpPr>
          <p:spPr>
            <a:xfrm>
              <a:off x="5949844" y="4584601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 w="190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楷体"/>
                <a:cs typeface="+mn-cs"/>
              </a:endParaRPr>
            </a:p>
          </p:txBody>
        </p:sp>
        <p:grpSp>
          <p:nvGrpSpPr>
            <p:cNvPr id="12367" name="组合 12366">
              <a:extLst>
                <a:ext uri="{FF2B5EF4-FFF2-40B4-BE49-F238E27FC236}">
                  <a16:creationId xmlns:a16="http://schemas.microsoft.com/office/drawing/2014/main" id="{04576F96-3408-399B-7E3B-0948A9E7974A}"/>
                </a:ext>
              </a:extLst>
            </p:cNvPr>
            <p:cNvGrpSpPr/>
            <p:nvPr/>
          </p:nvGrpSpPr>
          <p:grpSpPr>
            <a:xfrm>
              <a:off x="5886968" y="1445681"/>
              <a:ext cx="412292" cy="412292"/>
              <a:chOff x="5886968" y="1445681"/>
              <a:chExt cx="412292" cy="412292"/>
            </a:xfrm>
          </p:grpSpPr>
          <p:sp>
            <p:nvSpPr>
              <p:cNvPr id="12368" name="椭圆 12367">
                <a:extLst>
                  <a:ext uri="{FF2B5EF4-FFF2-40B4-BE49-F238E27FC236}">
                    <a16:creationId xmlns:a16="http://schemas.microsoft.com/office/drawing/2014/main" id="{B41629E1-BA7C-891A-AE4C-B831AD749E16}"/>
                  </a:ext>
                </a:extLst>
              </p:cNvPr>
              <p:cNvSpPr/>
              <p:nvPr/>
            </p:nvSpPr>
            <p:spPr>
              <a:xfrm>
                <a:off x="5886968" y="1445681"/>
                <a:ext cx="412292" cy="412292"/>
              </a:xfrm>
              <a:prstGeom prst="ellipse">
                <a:avLst/>
              </a:prstGeom>
              <a:solidFill>
                <a:srgbClr val="0080B7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369" name="任意多边形: 形状 12368">
                <a:extLst>
                  <a:ext uri="{FF2B5EF4-FFF2-40B4-BE49-F238E27FC236}">
                    <a16:creationId xmlns:a16="http://schemas.microsoft.com/office/drawing/2014/main" id="{43B2866B-7CB5-5811-E545-68F43EBED6FB}"/>
                  </a:ext>
                </a:extLst>
              </p:cNvPr>
              <p:cNvSpPr/>
              <p:nvPr/>
            </p:nvSpPr>
            <p:spPr>
              <a:xfrm>
                <a:off x="5949844" y="1513348"/>
                <a:ext cx="286540" cy="276957"/>
              </a:xfrm>
              <a:custGeom>
                <a:avLst/>
                <a:gdLst>
                  <a:gd name="connsiteX0" fmla="*/ 76200 w 286540"/>
                  <a:gd name="connsiteY0" fmla="*/ 124557 h 276957"/>
                  <a:gd name="connsiteX1" fmla="*/ 76587 w 286540"/>
                  <a:gd name="connsiteY1" fmla="*/ 124635 h 276957"/>
                  <a:gd name="connsiteX2" fmla="*/ 80259 w 286540"/>
                  <a:gd name="connsiteY2" fmla="*/ 130082 h 276957"/>
                  <a:gd name="connsiteX3" fmla="*/ 104480 w 286540"/>
                  <a:gd name="connsiteY3" fmla="*/ 146412 h 276957"/>
                  <a:gd name="connsiteX4" fmla="*/ 133754 w 286540"/>
                  <a:gd name="connsiteY4" fmla="*/ 152322 h 276957"/>
                  <a:gd name="connsiteX5" fmla="*/ 141852 w 286540"/>
                  <a:gd name="connsiteY5" fmla="*/ 164333 h 276957"/>
                  <a:gd name="connsiteX6" fmla="*/ 140128 w 286540"/>
                  <a:gd name="connsiteY6" fmla="*/ 166890 h 276957"/>
                  <a:gd name="connsiteX7" fmla="*/ 134140 w 286540"/>
                  <a:gd name="connsiteY7" fmla="*/ 196550 h 276957"/>
                  <a:gd name="connsiteX8" fmla="*/ 140128 w 286540"/>
                  <a:gd name="connsiteY8" fmla="*/ 226211 h 276957"/>
                  <a:gd name="connsiteX9" fmla="*/ 144688 w 286540"/>
                  <a:gd name="connsiteY9" fmla="*/ 232974 h 276957"/>
                  <a:gd name="connsiteX10" fmla="*/ 130082 w 286540"/>
                  <a:gd name="connsiteY10" fmla="*/ 254639 h 276957"/>
                  <a:gd name="connsiteX11" fmla="*/ 76200 w 286540"/>
                  <a:gd name="connsiteY11" fmla="*/ 276957 h 276957"/>
                  <a:gd name="connsiteX12" fmla="*/ 0 w 286540"/>
                  <a:gd name="connsiteY12" fmla="*/ 200757 h 276957"/>
                  <a:gd name="connsiteX13" fmla="*/ 76200 w 286540"/>
                  <a:gd name="connsiteY13" fmla="*/ 124557 h 276957"/>
                  <a:gd name="connsiteX14" fmla="*/ 210340 w 286540"/>
                  <a:gd name="connsiteY14" fmla="*/ 120350 h 276957"/>
                  <a:gd name="connsiteX15" fmla="*/ 286540 w 286540"/>
                  <a:gd name="connsiteY15" fmla="*/ 196550 h 276957"/>
                  <a:gd name="connsiteX16" fmla="*/ 210340 w 286540"/>
                  <a:gd name="connsiteY16" fmla="*/ 272750 h 276957"/>
                  <a:gd name="connsiteX17" fmla="*/ 156459 w 286540"/>
                  <a:gd name="connsiteY17" fmla="*/ 250432 h 276957"/>
                  <a:gd name="connsiteX18" fmla="*/ 144688 w 286540"/>
                  <a:gd name="connsiteY18" fmla="*/ 232974 h 276957"/>
                  <a:gd name="connsiteX19" fmla="*/ 146412 w 286540"/>
                  <a:gd name="connsiteY19" fmla="*/ 230418 h 276957"/>
                  <a:gd name="connsiteX20" fmla="*/ 152400 w 286540"/>
                  <a:gd name="connsiteY20" fmla="*/ 200757 h 276957"/>
                  <a:gd name="connsiteX21" fmla="*/ 146412 w 286540"/>
                  <a:gd name="connsiteY21" fmla="*/ 171097 h 276957"/>
                  <a:gd name="connsiteX22" fmla="*/ 141852 w 286540"/>
                  <a:gd name="connsiteY22" fmla="*/ 164333 h 276957"/>
                  <a:gd name="connsiteX23" fmla="*/ 152381 w 286540"/>
                  <a:gd name="connsiteY23" fmla="*/ 148718 h 276957"/>
                  <a:gd name="connsiteX24" fmla="*/ 163801 w 286540"/>
                  <a:gd name="connsiteY24" fmla="*/ 146412 h 276957"/>
                  <a:gd name="connsiteX25" fmla="*/ 188022 w 286540"/>
                  <a:gd name="connsiteY25" fmla="*/ 130082 h 276957"/>
                  <a:gd name="connsiteX26" fmla="*/ 192100 w 286540"/>
                  <a:gd name="connsiteY26" fmla="*/ 124032 h 276957"/>
                  <a:gd name="connsiteX27" fmla="*/ 134140 w 286540"/>
                  <a:gd name="connsiteY27" fmla="*/ 0 h 276957"/>
                  <a:gd name="connsiteX28" fmla="*/ 210340 w 286540"/>
                  <a:gd name="connsiteY28" fmla="*/ 76200 h 276957"/>
                  <a:gd name="connsiteX29" fmla="*/ 204352 w 286540"/>
                  <a:gd name="connsiteY29" fmla="*/ 105860 h 276957"/>
                  <a:gd name="connsiteX30" fmla="*/ 192100 w 286540"/>
                  <a:gd name="connsiteY30" fmla="*/ 124032 h 276957"/>
                  <a:gd name="connsiteX31" fmla="*/ 180680 w 286540"/>
                  <a:gd name="connsiteY31" fmla="*/ 126338 h 276957"/>
                  <a:gd name="connsiteX32" fmla="*/ 156459 w 286540"/>
                  <a:gd name="connsiteY32" fmla="*/ 142669 h 276957"/>
                  <a:gd name="connsiteX33" fmla="*/ 152381 w 286540"/>
                  <a:gd name="connsiteY33" fmla="*/ 148718 h 276957"/>
                  <a:gd name="connsiteX34" fmla="*/ 134140 w 286540"/>
                  <a:gd name="connsiteY34" fmla="*/ 152400 h 276957"/>
                  <a:gd name="connsiteX35" fmla="*/ 133754 w 286540"/>
                  <a:gd name="connsiteY35" fmla="*/ 152322 h 276957"/>
                  <a:gd name="connsiteX36" fmla="*/ 130082 w 286540"/>
                  <a:gd name="connsiteY36" fmla="*/ 146876 h 276957"/>
                  <a:gd name="connsiteX37" fmla="*/ 105861 w 286540"/>
                  <a:gd name="connsiteY37" fmla="*/ 130545 h 276957"/>
                  <a:gd name="connsiteX38" fmla="*/ 76587 w 286540"/>
                  <a:gd name="connsiteY38" fmla="*/ 124635 h 276957"/>
                  <a:gd name="connsiteX39" fmla="*/ 63928 w 286540"/>
                  <a:gd name="connsiteY39" fmla="*/ 105860 h 276957"/>
                  <a:gd name="connsiteX40" fmla="*/ 57940 w 286540"/>
                  <a:gd name="connsiteY40" fmla="*/ 76200 h 276957"/>
                  <a:gd name="connsiteX41" fmla="*/ 134140 w 286540"/>
                  <a:gd name="connsiteY41" fmla="*/ 0 h 276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86540" h="276957">
                    <a:moveTo>
                      <a:pt x="76200" y="124557"/>
                    </a:moveTo>
                    <a:lnTo>
                      <a:pt x="76587" y="124635"/>
                    </a:lnTo>
                    <a:lnTo>
                      <a:pt x="80259" y="130082"/>
                    </a:lnTo>
                    <a:cubicBezTo>
                      <a:pt x="87154" y="136976"/>
                      <a:pt x="95363" y="142556"/>
                      <a:pt x="104480" y="146412"/>
                    </a:cubicBezTo>
                    <a:lnTo>
                      <a:pt x="133754" y="152322"/>
                    </a:lnTo>
                    <a:lnTo>
                      <a:pt x="141852" y="164333"/>
                    </a:lnTo>
                    <a:lnTo>
                      <a:pt x="140128" y="166890"/>
                    </a:lnTo>
                    <a:cubicBezTo>
                      <a:pt x="136273" y="176006"/>
                      <a:pt x="134140" y="186029"/>
                      <a:pt x="134140" y="196550"/>
                    </a:cubicBezTo>
                    <a:cubicBezTo>
                      <a:pt x="134140" y="207071"/>
                      <a:pt x="136273" y="217094"/>
                      <a:pt x="140128" y="226211"/>
                    </a:cubicBezTo>
                    <a:lnTo>
                      <a:pt x="144688" y="232974"/>
                    </a:lnTo>
                    <a:lnTo>
                      <a:pt x="130082" y="254639"/>
                    </a:lnTo>
                    <a:cubicBezTo>
                      <a:pt x="116292" y="268428"/>
                      <a:pt x="97242" y="276957"/>
                      <a:pt x="76200" y="276957"/>
                    </a:cubicBezTo>
                    <a:cubicBezTo>
                      <a:pt x="34116" y="276957"/>
                      <a:pt x="0" y="242841"/>
                      <a:pt x="0" y="200757"/>
                    </a:cubicBezTo>
                    <a:cubicBezTo>
                      <a:pt x="0" y="158673"/>
                      <a:pt x="34116" y="124557"/>
                      <a:pt x="76200" y="124557"/>
                    </a:cubicBezTo>
                    <a:close/>
                    <a:moveTo>
                      <a:pt x="210340" y="120350"/>
                    </a:moveTo>
                    <a:cubicBezTo>
                      <a:pt x="252424" y="120350"/>
                      <a:pt x="286540" y="154466"/>
                      <a:pt x="286540" y="196550"/>
                    </a:cubicBezTo>
                    <a:cubicBezTo>
                      <a:pt x="286540" y="238634"/>
                      <a:pt x="252424" y="272750"/>
                      <a:pt x="210340" y="272750"/>
                    </a:cubicBezTo>
                    <a:cubicBezTo>
                      <a:pt x="189298" y="272750"/>
                      <a:pt x="170248" y="264221"/>
                      <a:pt x="156459" y="250432"/>
                    </a:cubicBezTo>
                    <a:lnTo>
                      <a:pt x="144688" y="232974"/>
                    </a:lnTo>
                    <a:lnTo>
                      <a:pt x="146412" y="230418"/>
                    </a:lnTo>
                    <a:cubicBezTo>
                      <a:pt x="150268" y="221301"/>
                      <a:pt x="152400" y="211278"/>
                      <a:pt x="152400" y="200757"/>
                    </a:cubicBezTo>
                    <a:cubicBezTo>
                      <a:pt x="152400" y="190236"/>
                      <a:pt x="150268" y="180213"/>
                      <a:pt x="146412" y="171097"/>
                    </a:cubicBezTo>
                    <a:lnTo>
                      <a:pt x="141852" y="164333"/>
                    </a:lnTo>
                    <a:lnTo>
                      <a:pt x="152381" y="148718"/>
                    </a:lnTo>
                    <a:lnTo>
                      <a:pt x="163801" y="146412"/>
                    </a:lnTo>
                    <a:cubicBezTo>
                      <a:pt x="172917" y="142556"/>
                      <a:pt x="181127" y="136976"/>
                      <a:pt x="188022" y="130082"/>
                    </a:cubicBezTo>
                    <a:lnTo>
                      <a:pt x="192100" y="124032"/>
                    </a:lnTo>
                    <a:close/>
                    <a:moveTo>
                      <a:pt x="134140" y="0"/>
                    </a:moveTo>
                    <a:cubicBezTo>
                      <a:pt x="176224" y="0"/>
                      <a:pt x="210340" y="34116"/>
                      <a:pt x="210340" y="76200"/>
                    </a:cubicBezTo>
                    <a:cubicBezTo>
                      <a:pt x="210340" y="86721"/>
                      <a:pt x="208208" y="96744"/>
                      <a:pt x="204352" y="105860"/>
                    </a:cubicBezTo>
                    <a:lnTo>
                      <a:pt x="192100" y="124032"/>
                    </a:lnTo>
                    <a:lnTo>
                      <a:pt x="180680" y="126338"/>
                    </a:lnTo>
                    <a:cubicBezTo>
                      <a:pt x="171563" y="130194"/>
                      <a:pt x="163354" y="135774"/>
                      <a:pt x="156459" y="142669"/>
                    </a:cubicBezTo>
                    <a:lnTo>
                      <a:pt x="152381" y="148718"/>
                    </a:lnTo>
                    <a:lnTo>
                      <a:pt x="134140" y="152400"/>
                    </a:lnTo>
                    <a:lnTo>
                      <a:pt x="133754" y="152322"/>
                    </a:lnTo>
                    <a:lnTo>
                      <a:pt x="130082" y="146876"/>
                    </a:lnTo>
                    <a:cubicBezTo>
                      <a:pt x="123187" y="139981"/>
                      <a:pt x="114977" y="134401"/>
                      <a:pt x="105861" y="130545"/>
                    </a:cubicBezTo>
                    <a:lnTo>
                      <a:pt x="76587" y="124635"/>
                    </a:lnTo>
                    <a:lnTo>
                      <a:pt x="63928" y="105860"/>
                    </a:lnTo>
                    <a:cubicBezTo>
                      <a:pt x="60073" y="96744"/>
                      <a:pt x="57940" y="86721"/>
                      <a:pt x="57940" y="76200"/>
                    </a:cubicBezTo>
                    <a:cubicBezTo>
                      <a:pt x="57940" y="34116"/>
                      <a:pt x="92056" y="0"/>
                      <a:pt x="13414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楷体"/>
                  <a:cs typeface="+mn-cs"/>
                </a:endParaRPr>
              </a:p>
            </p:txBody>
          </p:sp>
        </p:grpSp>
      </p:grpSp>
      <p:pic>
        <p:nvPicPr>
          <p:cNvPr id="12370" name="图片 12369">
            <a:extLst>
              <a:ext uri="{FF2B5EF4-FFF2-40B4-BE49-F238E27FC236}">
                <a16:creationId xmlns:a16="http://schemas.microsoft.com/office/drawing/2014/main" id="{FF52EE0E-984D-8510-5A2A-F8FF6D9193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231" y="2719158"/>
            <a:ext cx="2093381" cy="2249704"/>
          </a:xfrm>
          <a:prstGeom prst="rect">
            <a:avLst/>
          </a:prstGeom>
        </p:spPr>
      </p:pic>
      <p:sp>
        <p:nvSpPr>
          <p:cNvPr id="12371" name="圆角矩形标注 5">
            <a:extLst>
              <a:ext uri="{FF2B5EF4-FFF2-40B4-BE49-F238E27FC236}">
                <a16:creationId xmlns:a16="http://schemas.microsoft.com/office/drawing/2014/main" id="{973AD52E-EEDB-7439-1CF5-A9B01B091747}"/>
              </a:ext>
            </a:extLst>
          </p:cNvPr>
          <p:cNvSpPr/>
          <p:nvPr/>
        </p:nvSpPr>
        <p:spPr bwMode="auto">
          <a:xfrm>
            <a:off x="6829239" y="1414348"/>
            <a:ext cx="3376460" cy="1310946"/>
          </a:xfrm>
          <a:prstGeom prst="wedgeRoundRectCallout">
            <a:avLst>
              <a:gd name="adj1" fmla="val 41702"/>
              <a:gd name="adj2" fmla="val 7720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本学期你学习了哪些知识？</a:t>
            </a:r>
          </a:p>
        </p:txBody>
      </p:sp>
      <p:sp>
        <p:nvSpPr>
          <p:cNvPr id="12372" name="圆角矩形标注 5">
            <a:extLst>
              <a:ext uri="{FF2B5EF4-FFF2-40B4-BE49-F238E27FC236}">
                <a16:creationId xmlns:a16="http://schemas.microsoft.com/office/drawing/2014/main" id="{8A14F0FF-8506-7ED4-6403-D8E4A0A22ED9}"/>
              </a:ext>
            </a:extLst>
          </p:cNvPr>
          <p:cNvSpPr/>
          <p:nvPr/>
        </p:nvSpPr>
        <p:spPr bwMode="auto">
          <a:xfrm>
            <a:off x="6823365" y="1414348"/>
            <a:ext cx="3376460" cy="1310946"/>
          </a:xfrm>
          <a:prstGeom prst="wedgeRoundRectCallout">
            <a:avLst>
              <a:gd name="adj1" fmla="val 41702"/>
              <a:gd name="adj2" fmla="val 7720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你能把这些知识分类吗？</a:t>
            </a:r>
          </a:p>
        </p:txBody>
      </p:sp>
      <p:sp>
        <p:nvSpPr>
          <p:cNvPr id="12374" name="矩形 12373">
            <a:extLst>
              <a:ext uri="{FF2B5EF4-FFF2-40B4-BE49-F238E27FC236}">
                <a16:creationId xmlns:a16="http://schemas.microsoft.com/office/drawing/2014/main" id="{2F2168EF-9CD7-1F5B-6E92-4AADB21376DC}"/>
              </a:ext>
            </a:extLst>
          </p:cNvPr>
          <p:cNvSpPr/>
          <p:nvPr/>
        </p:nvSpPr>
        <p:spPr>
          <a:xfrm>
            <a:off x="814130" y="1414348"/>
            <a:ext cx="5590774" cy="3721856"/>
          </a:xfrm>
          <a:prstGeom prst="rect">
            <a:avLst/>
          </a:prstGeom>
          <a:noFill/>
          <a:ln w="28575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75" name="文本框 12374">
            <a:extLst>
              <a:ext uri="{FF2B5EF4-FFF2-40B4-BE49-F238E27FC236}">
                <a16:creationId xmlns:a16="http://schemas.microsoft.com/office/drawing/2014/main" id="{358D5E95-B76A-8901-F006-7DC60A111832}"/>
              </a:ext>
            </a:extLst>
          </p:cNvPr>
          <p:cNvSpPr txBox="1"/>
          <p:nvPr/>
        </p:nvSpPr>
        <p:spPr>
          <a:xfrm>
            <a:off x="6994391" y="3212976"/>
            <a:ext cx="24139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F00C08"/>
                </a:solidFill>
                <a:effectLst/>
                <a:latin typeface="+mj-ea"/>
                <a:ea typeface="+mj-ea"/>
              </a:rPr>
              <a:t>数与运算</a:t>
            </a:r>
            <a:endParaRPr lang="zh-CN" altLang="en-US" sz="3600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12377" name="文本框 12376">
            <a:extLst>
              <a:ext uri="{FF2B5EF4-FFF2-40B4-BE49-F238E27FC236}">
                <a16:creationId xmlns:a16="http://schemas.microsoft.com/office/drawing/2014/main" id="{2B5C8B0B-1F6C-5DF9-4FCB-940C260775AB}"/>
              </a:ext>
            </a:extLst>
          </p:cNvPr>
          <p:cNvSpPr txBox="1"/>
          <p:nvPr/>
        </p:nvSpPr>
        <p:spPr>
          <a:xfrm>
            <a:off x="6994391" y="4130192"/>
            <a:ext cx="24139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数量关系</a:t>
            </a:r>
            <a:endParaRPr lang="zh-CN" altLang="en-US" sz="3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0E2CC148-53D0-943E-8A88-8970F46D7C1A}"/>
              </a:ext>
            </a:extLst>
          </p:cNvPr>
          <p:cNvCxnSpPr>
            <a:endCxn id="12375" idx="1"/>
          </p:cNvCxnSpPr>
          <p:nvPr/>
        </p:nvCxnSpPr>
        <p:spPr>
          <a:xfrm flipV="1">
            <a:off x="6404904" y="3536142"/>
            <a:ext cx="589487" cy="47169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FC1E784E-6A86-27E2-DC6A-2D1D63811F5C}"/>
              </a:ext>
            </a:extLst>
          </p:cNvPr>
          <p:cNvCxnSpPr>
            <a:cxnSpLocks/>
            <a:endCxn id="12377" idx="1"/>
          </p:cNvCxnSpPr>
          <p:nvPr/>
        </p:nvCxnSpPr>
        <p:spPr>
          <a:xfrm>
            <a:off x="6424892" y="4042871"/>
            <a:ext cx="569499" cy="41048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2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71" grpId="0" animBg="1"/>
      <p:bldP spid="12371" grpId="1" animBg="1"/>
      <p:bldP spid="12372" grpId="0" animBg="1"/>
      <p:bldP spid="12374" grpId="0" animBg="1"/>
      <p:bldP spid="12375" grpId="0"/>
      <p:bldP spid="123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82751FDC-EF20-101F-3831-0ED9DF6E0153}"/>
              </a:ext>
            </a:extLst>
          </p:cNvPr>
          <p:cNvGrpSpPr/>
          <p:nvPr/>
        </p:nvGrpSpPr>
        <p:grpSpPr>
          <a:xfrm>
            <a:off x="623392" y="1268760"/>
            <a:ext cx="5972251" cy="4863798"/>
            <a:chOff x="5417286" y="1177080"/>
            <a:chExt cx="5972251" cy="4863798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627F1BF8-6FC1-610D-19A7-4C8B780B9617}"/>
                </a:ext>
              </a:extLst>
            </p:cNvPr>
            <p:cNvSpPr/>
            <p:nvPr/>
          </p:nvSpPr>
          <p:spPr>
            <a:xfrm>
              <a:off x="5417286" y="1177080"/>
              <a:ext cx="5972251" cy="4863798"/>
            </a:xfrm>
            <a:prstGeom prst="rect">
              <a:avLst/>
            </a:prstGeom>
            <a:solidFill>
              <a:srgbClr val="FDE9DB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楷体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944B75F-D06D-6E83-9FFE-ADB920CDA760}"/>
                </a:ext>
              </a:extLst>
            </p:cNvPr>
            <p:cNvSpPr/>
            <p:nvPr/>
          </p:nvSpPr>
          <p:spPr>
            <a:xfrm>
              <a:off x="5699388" y="1566638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时间在哪里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996167B-A497-108C-0BAB-308A63F4DFC7}"/>
                </a:ext>
              </a:extLst>
            </p:cNvPr>
            <p:cNvSpPr/>
            <p:nvPr/>
          </p:nvSpPr>
          <p:spPr>
            <a:xfrm>
              <a:off x="5699388" y="2182946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有余数的除法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7FC74270-1BB5-6A1C-AE06-E999DBBA6D22}"/>
                </a:ext>
              </a:extLst>
            </p:cNvPr>
            <p:cNvSpPr/>
            <p:nvPr/>
          </p:nvSpPr>
          <p:spPr>
            <a:xfrm>
              <a:off x="5699388" y="2799254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数量间的乘除关系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C9B2B22D-9856-8B87-BBB3-3D0BF5AA638B}"/>
                </a:ext>
              </a:extLst>
            </p:cNvPr>
            <p:cNvSpPr/>
            <p:nvPr/>
          </p:nvSpPr>
          <p:spPr>
            <a:xfrm>
              <a:off x="5699388" y="3415562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万以内数的认识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0F3EF1E0-3BFF-2018-8BD9-A75ED17A55B8}"/>
                </a:ext>
              </a:extLst>
            </p:cNvPr>
            <p:cNvSpPr/>
            <p:nvPr/>
          </p:nvSpPr>
          <p:spPr>
            <a:xfrm>
              <a:off x="5699388" y="4031870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万以内的加法和减法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5B80E9D4-6AF6-752D-2443-2200938519AC}"/>
                </a:ext>
              </a:extLst>
            </p:cNvPr>
            <p:cNvSpPr/>
            <p:nvPr/>
          </p:nvSpPr>
          <p:spPr>
            <a:xfrm>
              <a:off x="5699388" y="4648178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数学连环画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E6DA612A-75CA-1FF0-FC13-7D883E06BA77}"/>
                </a:ext>
              </a:extLst>
            </p:cNvPr>
            <p:cNvSpPr/>
            <p:nvPr/>
          </p:nvSpPr>
          <p:spPr>
            <a:xfrm>
              <a:off x="5699388" y="5264486"/>
              <a:ext cx="5428034" cy="375376"/>
            </a:xfrm>
            <a:prstGeom prst="rect">
              <a:avLst/>
            </a:prstGeom>
            <a:solidFill>
              <a:sysClr val="window" lastClr="FFFFFF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80B7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复习与关联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80B7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C69A5251-EE81-EA10-5127-BBFBE71CB2D4}"/>
                </a:ext>
              </a:extLst>
            </p:cNvPr>
            <p:cNvSpPr txBox="1"/>
            <p:nvPr/>
          </p:nvSpPr>
          <p:spPr>
            <a:xfrm>
              <a:off x="10788228" y="1585049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1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557AC5C-B9FE-D0DB-22C0-59CAB6D9CBCD}"/>
                </a:ext>
              </a:extLst>
            </p:cNvPr>
            <p:cNvSpPr txBox="1"/>
            <p:nvPr/>
          </p:nvSpPr>
          <p:spPr>
            <a:xfrm>
              <a:off x="10674416" y="220536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10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397539E1-A34D-A2EF-93D0-28AF78B7C3BA}"/>
                </a:ext>
              </a:extLst>
            </p:cNvPr>
            <p:cNvSpPr txBox="1"/>
            <p:nvPr/>
          </p:nvSpPr>
          <p:spPr>
            <a:xfrm>
              <a:off x="10674416" y="2817665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24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D1ACB0EE-6BF7-9DE0-7608-CE50D59D5F10}"/>
                </a:ext>
              </a:extLst>
            </p:cNvPr>
            <p:cNvSpPr txBox="1"/>
            <p:nvPr/>
          </p:nvSpPr>
          <p:spPr>
            <a:xfrm>
              <a:off x="10674416" y="3433973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40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19276992-E139-6ED4-4957-37FE88E32D6E}"/>
                </a:ext>
              </a:extLst>
            </p:cNvPr>
            <p:cNvSpPr txBox="1"/>
            <p:nvPr/>
          </p:nvSpPr>
          <p:spPr>
            <a:xfrm>
              <a:off x="10674416" y="4050281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63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DD60D662-C111-BE24-54CE-517DC07D7504}"/>
                </a:ext>
              </a:extLst>
            </p:cNvPr>
            <p:cNvSpPr txBox="1"/>
            <p:nvPr/>
          </p:nvSpPr>
          <p:spPr>
            <a:xfrm>
              <a:off x="10674416" y="4663038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83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60D089BE-3853-9D7B-0DC0-2DBD48D94B62}"/>
                </a:ext>
              </a:extLst>
            </p:cNvPr>
            <p:cNvSpPr txBox="1"/>
            <p:nvPr/>
          </p:nvSpPr>
          <p:spPr>
            <a:xfrm>
              <a:off x="10674416" y="5282897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/>
                  <a:cs typeface="Arial" panose="020B0604020202020204" pitchFamily="34" charset="0"/>
                </a:rPr>
                <a:t>87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A823BFF0-114A-D5B0-F2E3-79D3B5C4D6DF}"/>
                </a:ext>
              </a:extLst>
            </p:cNvPr>
            <p:cNvSpPr/>
            <p:nvPr/>
          </p:nvSpPr>
          <p:spPr>
            <a:xfrm>
              <a:off x="5886968" y="5120965"/>
              <a:ext cx="412292" cy="412292"/>
            </a:xfrm>
            <a:prstGeom prst="ellipse">
              <a:avLst/>
            </a:prstGeom>
            <a:solidFill>
              <a:srgbClr val="0080B7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五</a:t>
              </a: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A429131B-7E86-0A04-75B8-E67C63714BAD}"/>
                </a:ext>
              </a:extLst>
            </p:cNvPr>
            <p:cNvSpPr/>
            <p:nvPr/>
          </p:nvSpPr>
          <p:spPr>
            <a:xfrm>
              <a:off x="5886968" y="3916152"/>
              <a:ext cx="412292" cy="412292"/>
            </a:xfrm>
            <a:prstGeom prst="ellipse">
              <a:avLst/>
            </a:prstGeom>
            <a:solidFill>
              <a:srgbClr val="0080B7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四</a:t>
              </a: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F44A5D01-E177-3820-3209-F153C55B79C2}"/>
                </a:ext>
              </a:extLst>
            </p:cNvPr>
            <p:cNvSpPr/>
            <p:nvPr/>
          </p:nvSpPr>
          <p:spPr>
            <a:xfrm>
              <a:off x="5886968" y="2641381"/>
              <a:ext cx="412292" cy="412292"/>
            </a:xfrm>
            <a:prstGeom prst="ellipse">
              <a:avLst/>
            </a:prstGeom>
            <a:solidFill>
              <a:srgbClr val="0080B7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二</a:t>
              </a:r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B7A9B684-1A1A-A8CC-29B9-E8CC6A09B420}"/>
                </a:ext>
              </a:extLst>
            </p:cNvPr>
            <p:cNvSpPr/>
            <p:nvPr/>
          </p:nvSpPr>
          <p:spPr>
            <a:xfrm>
              <a:off x="5886968" y="2057732"/>
              <a:ext cx="412292" cy="412292"/>
            </a:xfrm>
            <a:prstGeom prst="ellipse">
              <a:avLst/>
            </a:prstGeom>
            <a:solidFill>
              <a:srgbClr val="0080B7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一</a:t>
              </a:r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D4546444-F10B-C2EA-3163-356F09D8C714}"/>
                </a:ext>
              </a:extLst>
            </p:cNvPr>
            <p:cNvSpPr/>
            <p:nvPr/>
          </p:nvSpPr>
          <p:spPr>
            <a:xfrm>
              <a:off x="5886968" y="3272041"/>
              <a:ext cx="412292" cy="412292"/>
            </a:xfrm>
            <a:prstGeom prst="ellipse">
              <a:avLst/>
            </a:prstGeom>
            <a:solidFill>
              <a:srgbClr val="0080B7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三</a:t>
              </a: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32A54039-F213-7BAF-FFE8-8DD51551859B}"/>
                </a:ext>
              </a:extLst>
            </p:cNvPr>
            <p:cNvSpPr/>
            <p:nvPr/>
          </p:nvSpPr>
          <p:spPr>
            <a:xfrm>
              <a:off x="5886968" y="4519882"/>
              <a:ext cx="412292" cy="412292"/>
            </a:xfrm>
            <a:prstGeom prst="ellipse">
              <a:avLst/>
            </a:prstGeom>
            <a:solidFill>
              <a:srgbClr val="0080B7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id="{A642770F-8815-B862-5E70-DA3B8581298A}"/>
                </a:ext>
              </a:extLst>
            </p:cNvPr>
            <p:cNvSpPr/>
            <p:nvPr/>
          </p:nvSpPr>
          <p:spPr>
            <a:xfrm>
              <a:off x="5949844" y="4584601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 w="1905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楷体"/>
                <a:cs typeface="+mn-cs"/>
              </a:endParaRPr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08A12B66-E709-E454-BDA1-1ED6EB6394B4}"/>
                </a:ext>
              </a:extLst>
            </p:cNvPr>
            <p:cNvGrpSpPr/>
            <p:nvPr/>
          </p:nvGrpSpPr>
          <p:grpSpPr>
            <a:xfrm>
              <a:off x="5886968" y="1445681"/>
              <a:ext cx="412292" cy="412292"/>
              <a:chOff x="5886968" y="1445681"/>
              <a:chExt cx="412292" cy="412292"/>
            </a:xfrm>
          </p:grpSpPr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36E50D44-2C7F-8AE3-4067-90B7FFDF1D1C}"/>
                  </a:ext>
                </a:extLst>
              </p:cNvPr>
              <p:cNvSpPr/>
              <p:nvPr/>
            </p:nvSpPr>
            <p:spPr>
              <a:xfrm>
                <a:off x="5886968" y="1445681"/>
                <a:ext cx="412292" cy="412292"/>
              </a:xfrm>
              <a:prstGeom prst="ellipse">
                <a:avLst/>
              </a:prstGeom>
              <a:solidFill>
                <a:srgbClr val="0080B7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任意多边形: 形状 53">
                <a:extLst>
                  <a:ext uri="{FF2B5EF4-FFF2-40B4-BE49-F238E27FC236}">
                    <a16:creationId xmlns:a16="http://schemas.microsoft.com/office/drawing/2014/main" id="{1B3152B0-7EB0-9AFB-2006-FE2E719D051C}"/>
                  </a:ext>
                </a:extLst>
              </p:cNvPr>
              <p:cNvSpPr/>
              <p:nvPr/>
            </p:nvSpPr>
            <p:spPr>
              <a:xfrm>
                <a:off x="5949844" y="1513348"/>
                <a:ext cx="286540" cy="276957"/>
              </a:xfrm>
              <a:custGeom>
                <a:avLst/>
                <a:gdLst>
                  <a:gd name="connsiteX0" fmla="*/ 76200 w 286540"/>
                  <a:gd name="connsiteY0" fmla="*/ 124557 h 276957"/>
                  <a:gd name="connsiteX1" fmla="*/ 76587 w 286540"/>
                  <a:gd name="connsiteY1" fmla="*/ 124635 h 276957"/>
                  <a:gd name="connsiteX2" fmla="*/ 80259 w 286540"/>
                  <a:gd name="connsiteY2" fmla="*/ 130082 h 276957"/>
                  <a:gd name="connsiteX3" fmla="*/ 104480 w 286540"/>
                  <a:gd name="connsiteY3" fmla="*/ 146412 h 276957"/>
                  <a:gd name="connsiteX4" fmla="*/ 133754 w 286540"/>
                  <a:gd name="connsiteY4" fmla="*/ 152322 h 276957"/>
                  <a:gd name="connsiteX5" fmla="*/ 141852 w 286540"/>
                  <a:gd name="connsiteY5" fmla="*/ 164333 h 276957"/>
                  <a:gd name="connsiteX6" fmla="*/ 140128 w 286540"/>
                  <a:gd name="connsiteY6" fmla="*/ 166890 h 276957"/>
                  <a:gd name="connsiteX7" fmla="*/ 134140 w 286540"/>
                  <a:gd name="connsiteY7" fmla="*/ 196550 h 276957"/>
                  <a:gd name="connsiteX8" fmla="*/ 140128 w 286540"/>
                  <a:gd name="connsiteY8" fmla="*/ 226211 h 276957"/>
                  <a:gd name="connsiteX9" fmla="*/ 144688 w 286540"/>
                  <a:gd name="connsiteY9" fmla="*/ 232974 h 276957"/>
                  <a:gd name="connsiteX10" fmla="*/ 130082 w 286540"/>
                  <a:gd name="connsiteY10" fmla="*/ 254639 h 276957"/>
                  <a:gd name="connsiteX11" fmla="*/ 76200 w 286540"/>
                  <a:gd name="connsiteY11" fmla="*/ 276957 h 276957"/>
                  <a:gd name="connsiteX12" fmla="*/ 0 w 286540"/>
                  <a:gd name="connsiteY12" fmla="*/ 200757 h 276957"/>
                  <a:gd name="connsiteX13" fmla="*/ 76200 w 286540"/>
                  <a:gd name="connsiteY13" fmla="*/ 124557 h 276957"/>
                  <a:gd name="connsiteX14" fmla="*/ 210340 w 286540"/>
                  <a:gd name="connsiteY14" fmla="*/ 120350 h 276957"/>
                  <a:gd name="connsiteX15" fmla="*/ 286540 w 286540"/>
                  <a:gd name="connsiteY15" fmla="*/ 196550 h 276957"/>
                  <a:gd name="connsiteX16" fmla="*/ 210340 w 286540"/>
                  <a:gd name="connsiteY16" fmla="*/ 272750 h 276957"/>
                  <a:gd name="connsiteX17" fmla="*/ 156459 w 286540"/>
                  <a:gd name="connsiteY17" fmla="*/ 250432 h 276957"/>
                  <a:gd name="connsiteX18" fmla="*/ 144688 w 286540"/>
                  <a:gd name="connsiteY18" fmla="*/ 232974 h 276957"/>
                  <a:gd name="connsiteX19" fmla="*/ 146412 w 286540"/>
                  <a:gd name="connsiteY19" fmla="*/ 230418 h 276957"/>
                  <a:gd name="connsiteX20" fmla="*/ 152400 w 286540"/>
                  <a:gd name="connsiteY20" fmla="*/ 200757 h 276957"/>
                  <a:gd name="connsiteX21" fmla="*/ 146412 w 286540"/>
                  <a:gd name="connsiteY21" fmla="*/ 171097 h 276957"/>
                  <a:gd name="connsiteX22" fmla="*/ 141852 w 286540"/>
                  <a:gd name="connsiteY22" fmla="*/ 164333 h 276957"/>
                  <a:gd name="connsiteX23" fmla="*/ 152381 w 286540"/>
                  <a:gd name="connsiteY23" fmla="*/ 148718 h 276957"/>
                  <a:gd name="connsiteX24" fmla="*/ 163801 w 286540"/>
                  <a:gd name="connsiteY24" fmla="*/ 146412 h 276957"/>
                  <a:gd name="connsiteX25" fmla="*/ 188022 w 286540"/>
                  <a:gd name="connsiteY25" fmla="*/ 130082 h 276957"/>
                  <a:gd name="connsiteX26" fmla="*/ 192100 w 286540"/>
                  <a:gd name="connsiteY26" fmla="*/ 124032 h 276957"/>
                  <a:gd name="connsiteX27" fmla="*/ 134140 w 286540"/>
                  <a:gd name="connsiteY27" fmla="*/ 0 h 276957"/>
                  <a:gd name="connsiteX28" fmla="*/ 210340 w 286540"/>
                  <a:gd name="connsiteY28" fmla="*/ 76200 h 276957"/>
                  <a:gd name="connsiteX29" fmla="*/ 204352 w 286540"/>
                  <a:gd name="connsiteY29" fmla="*/ 105860 h 276957"/>
                  <a:gd name="connsiteX30" fmla="*/ 192100 w 286540"/>
                  <a:gd name="connsiteY30" fmla="*/ 124032 h 276957"/>
                  <a:gd name="connsiteX31" fmla="*/ 180680 w 286540"/>
                  <a:gd name="connsiteY31" fmla="*/ 126338 h 276957"/>
                  <a:gd name="connsiteX32" fmla="*/ 156459 w 286540"/>
                  <a:gd name="connsiteY32" fmla="*/ 142669 h 276957"/>
                  <a:gd name="connsiteX33" fmla="*/ 152381 w 286540"/>
                  <a:gd name="connsiteY33" fmla="*/ 148718 h 276957"/>
                  <a:gd name="connsiteX34" fmla="*/ 134140 w 286540"/>
                  <a:gd name="connsiteY34" fmla="*/ 152400 h 276957"/>
                  <a:gd name="connsiteX35" fmla="*/ 133754 w 286540"/>
                  <a:gd name="connsiteY35" fmla="*/ 152322 h 276957"/>
                  <a:gd name="connsiteX36" fmla="*/ 130082 w 286540"/>
                  <a:gd name="connsiteY36" fmla="*/ 146876 h 276957"/>
                  <a:gd name="connsiteX37" fmla="*/ 105861 w 286540"/>
                  <a:gd name="connsiteY37" fmla="*/ 130545 h 276957"/>
                  <a:gd name="connsiteX38" fmla="*/ 76587 w 286540"/>
                  <a:gd name="connsiteY38" fmla="*/ 124635 h 276957"/>
                  <a:gd name="connsiteX39" fmla="*/ 63928 w 286540"/>
                  <a:gd name="connsiteY39" fmla="*/ 105860 h 276957"/>
                  <a:gd name="connsiteX40" fmla="*/ 57940 w 286540"/>
                  <a:gd name="connsiteY40" fmla="*/ 76200 h 276957"/>
                  <a:gd name="connsiteX41" fmla="*/ 134140 w 286540"/>
                  <a:gd name="connsiteY41" fmla="*/ 0 h 276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286540" h="276957">
                    <a:moveTo>
                      <a:pt x="76200" y="124557"/>
                    </a:moveTo>
                    <a:lnTo>
                      <a:pt x="76587" y="124635"/>
                    </a:lnTo>
                    <a:lnTo>
                      <a:pt x="80259" y="130082"/>
                    </a:lnTo>
                    <a:cubicBezTo>
                      <a:pt x="87154" y="136976"/>
                      <a:pt x="95363" y="142556"/>
                      <a:pt x="104480" y="146412"/>
                    </a:cubicBezTo>
                    <a:lnTo>
                      <a:pt x="133754" y="152322"/>
                    </a:lnTo>
                    <a:lnTo>
                      <a:pt x="141852" y="164333"/>
                    </a:lnTo>
                    <a:lnTo>
                      <a:pt x="140128" y="166890"/>
                    </a:lnTo>
                    <a:cubicBezTo>
                      <a:pt x="136273" y="176006"/>
                      <a:pt x="134140" y="186029"/>
                      <a:pt x="134140" y="196550"/>
                    </a:cubicBezTo>
                    <a:cubicBezTo>
                      <a:pt x="134140" y="207071"/>
                      <a:pt x="136273" y="217094"/>
                      <a:pt x="140128" y="226211"/>
                    </a:cubicBezTo>
                    <a:lnTo>
                      <a:pt x="144688" y="232974"/>
                    </a:lnTo>
                    <a:lnTo>
                      <a:pt x="130082" y="254639"/>
                    </a:lnTo>
                    <a:cubicBezTo>
                      <a:pt x="116292" y="268428"/>
                      <a:pt x="97242" y="276957"/>
                      <a:pt x="76200" y="276957"/>
                    </a:cubicBezTo>
                    <a:cubicBezTo>
                      <a:pt x="34116" y="276957"/>
                      <a:pt x="0" y="242841"/>
                      <a:pt x="0" y="200757"/>
                    </a:cubicBezTo>
                    <a:cubicBezTo>
                      <a:pt x="0" y="158673"/>
                      <a:pt x="34116" y="124557"/>
                      <a:pt x="76200" y="124557"/>
                    </a:cubicBezTo>
                    <a:close/>
                    <a:moveTo>
                      <a:pt x="210340" y="120350"/>
                    </a:moveTo>
                    <a:cubicBezTo>
                      <a:pt x="252424" y="120350"/>
                      <a:pt x="286540" y="154466"/>
                      <a:pt x="286540" y="196550"/>
                    </a:cubicBezTo>
                    <a:cubicBezTo>
                      <a:pt x="286540" y="238634"/>
                      <a:pt x="252424" y="272750"/>
                      <a:pt x="210340" y="272750"/>
                    </a:cubicBezTo>
                    <a:cubicBezTo>
                      <a:pt x="189298" y="272750"/>
                      <a:pt x="170248" y="264221"/>
                      <a:pt x="156459" y="250432"/>
                    </a:cubicBezTo>
                    <a:lnTo>
                      <a:pt x="144688" y="232974"/>
                    </a:lnTo>
                    <a:lnTo>
                      <a:pt x="146412" y="230418"/>
                    </a:lnTo>
                    <a:cubicBezTo>
                      <a:pt x="150268" y="221301"/>
                      <a:pt x="152400" y="211278"/>
                      <a:pt x="152400" y="200757"/>
                    </a:cubicBezTo>
                    <a:cubicBezTo>
                      <a:pt x="152400" y="190236"/>
                      <a:pt x="150268" y="180213"/>
                      <a:pt x="146412" y="171097"/>
                    </a:cubicBezTo>
                    <a:lnTo>
                      <a:pt x="141852" y="164333"/>
                    </a:lnTo>
                    <a:lnTo>
                      <a:pt x="152381" y="148718"/>
                    </a:lnTo>
                    <a:lnTo>
                      <a:pt x="163801" y="146412"/>
                    </a:lnTo>
                    <a:cubicBezTo>
                      <a:pt x="172917" y="142556"/>
                      <a:pt x="181127" y="136976"/>
                      <a:pt x="188022" y="130082"/>
                    </a:cubicBezTo>
                    <a:lnTo>
                      <a:pt x="192100" y="124032"/>
                    </a:lnTo>
                    <a:close/>
                    <a:moveTo>
                      <a:pt x="134140" y="0"/>
                    </a:moveTo>
                    <a:cubicBezTo>
                      <a:pt x="176224" y="0"/>
                      <a:pt x="210340" y="34116"/>
                      <a:pt x="210340" y="76200"/>
                    </a:cubicBezTo>
                    <a:cubicBezTo>
                      <a:pt x="210340" y="86721"/>
                      <a:pt x="208208" y="96744"/>
                      <a:pt x="204352" y="105860"/>
                    </a:cubicBezTo>
                    <a:lnTo>
                      <a:pt x="192100" y="124032"/>
                    </a:lnTo>
                    <a:lnTo>
                      <a:pt x="180680" y="126338"/>
                    </a:lnTo>
                    <a:cubicBezTo>
                      <a:pt x="171563" y="130194"/>
                      <a:pt x="163354" y="135774"/>
                      <a:pt x="156459" y="142669"/>
                    </a:cubicBezTo>
                    <a:lnTo>
                      <a:pt x="152381" y="148718"/>
                    </a:lnTo>
                    <a:lnTo>
                      <a:pt x="134140" y="152400"/>
                    </a:lnTo>
                    <a:lnTo>
                      <a:pt x="133754" y="152322"/>
                    </a:lnTo>
                    <a:lnTo>
                      <a:pt x="130082" y="146876"/>
                    </a:lnTo>
                    <a:cubicBezTo>
                      <a:pt x="123187" y="139981"/>
                      <a:pt x="114977" y="134401"/>
                      <a:pt x="105861" y="130545"/>
                    </a:cubicBezTo>
                    <a:lnTo>
                      <a:pt x="76587" y="124635"/>
                    </a:lnTo>
                    <a:lnTo>
                      <a:pt x="63928" y="105860"/>
                    </a:lnTo>
                    <a:cubicBezTo>
                      <a:pt x="60073" y="96744"/>
                      <a:pt x="57940" y="86721"/>
                      <a:pt x="57940" y="76200"/>
                    </a:cubicBezTo>
                    <a:cubicBezTo>
                      <a:pt x="57940" y="34116"/>
                      <a:pt x="92056" y="0"/>
                      <a:pt x="134140" y="0"/>
                    </a:cubicBezTo>
                    <a:close/>
                  </a:path>
                </a:pathLst>
              </a:custGeom>
              <a:noFill/>
              <a:ln w="19050" cap="flat" cmpd="sng" algn="ctr">
                <a:solidFill>
                  <a:sysClr val="window" lastClr="FFFFFF"/>
                </a:solidFill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楷体"/>
                  <a:cs typeface="+mn-cs"/>
                </a:endParaRPr>
              </a:p>
            </p:txBody>
          </p:sp>
        </p:grp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A7E8E255-CD14-6F56-E954-57E81AC2FFA4}"/>
              </a:ext>
            </a:extLst>
          </p:cNvPr>
          <p:cNvSpPr txBox="1"/>
          <p:nvPr/>
        </p:nvSpPr>
        <p:spPr>
          <a:xfrm>
            <a:off x="6767617" y="1817368"/>
            <a:ext cx="4806738" cy="3504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3600" b="1" dirty="0">
                <a:solidFill>
                  <a:srgbClr val="F00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</a:t>
            </a:r>
            <a:r>
              <a:rPr lang="en-US" altLang="zh-CN" sz="3600" b="1" dirty="0">
                <a:solidFill>
                  <a:srgbClr val="F00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600" b="1" dirty="0">
                <a:solidFill>
                  <a:srgbClr val="F00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3600" dirty="0">
                <a:latin typeface="+mj-ea"/>
                <a:ea typeface="+mj-ea"/>
              </a:rPr>
              <a:t>以小组为单位，看目录、查单元标题和具体内容，合作整理数与运算的知识点，并记录下来。</a:t>
            </a:r>
            <a:endParaRPr lang="en-US" altLang="zh-CN" sz="3600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A556DE7-35DA-EE4F-37CC-F9136CA1D121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分类梳理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64D3A08-7596-495A-3F9C-08AC50A8C4BA}"/>
              </a:ext>
            </a:extLst>
          </p:cNvPr>
          <p:cNvSpPr txBox="1"/>
          <p:nvPr/>
        </p:nvSpPr>
        <p:spPr>
          <a:xfrm>
            <a:off x="695400" y="1113097"/>
            <a:ext cx="5040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33CC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一、万以内数的认识</a:t>
            </a:r>
            <a:endParaRPr lang="zh-CN" altLang="en-US" sz="8000" b="1" dirty="0">
              <a:solidFill>
                <a:srgbClr val="3333CC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5E3E924-F1DE-F84F-DB5C-51A29C981165}"/>
              </a:ext>
            </a:extLst>
          </p:cNvPr>
          <p:cNvSpPr txBox="1"/>
          <p:nvPr/>
        </p:nvSpPr>
        <p:spPr>
          <a:xfrm>
            <a:off x="695400" y="1844824"/>
            <a:ext cx="62111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）数数、数的组成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DABE55B-59C3-1F32-3B98-09AA600AC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55430" y="3274082"/>
            <a:ext cx="1944216" cy="1894589"/>
          </a:xfrm>
          <a:prstGeom prst="rect">
            <a:avLst/>
          </a:prstGeom>
        </p:spPr>
      </p:pic>
      <p:sp>
        <p:nvSpPr>
          <p:cNvPr id="5" name="圆角矩形标注 5">
            <a:extLst>
              <a:ext uri="{FF2B5EF4-FFF2-40B4-BE49-F238E27FC236}">
                <a16:creationId xmlns:a16="http://schemas.microsoft.com/office/drawing/2014/main" id="{592A17A5-933A-32CE-2CD5-36FF4B2DD2AE}"/>
              </a:ext>
            </a:extLst>
          </p:cNvPr>
          <p:cNvSpPr/>
          <p:nvPr/>
        </p:nvSpPr>
        <p:spPr bwMode="auto">
          <a:xfrm>
            <a:off x="5930994" y="1243732"/>
            <a:ext cx="4896544" cy="1955863"/>
          </a:xfrm>
          <a:prstGeom prst="wedgeRoundRectCallout">
            <a:avLst>
              <a:gd name="adj1" fmla="val 36141"/>
              <a:gd name="adj2" fmla="val 7575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在个（一）、十、百的基础上，我又认识了新的计数单位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——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千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、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万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407E85F-48F4-9F40-5FC5-8BC89FAE9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408" y="3392566"/>
            <a:ext cx="329528" cy="33140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DF0B205-2FE1-0E06-7924-928995729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1998" y="2822971"/>
            <a:ext cx="263033" cy="147059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1C116FB-F870-2CF4-6530-6D8B4B712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0093" y="2837318"/>
            <a:ext cx="1477770" cy="144190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F8DEA26-5941-9B1C-0AB1-33456AC484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925" y="2664511"/>
            <a:ext cx="1800905" cy="1787516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A3F39A1E-1B8D-A2C3-2793-40BF8167D07D}"/>
              </a:ext>
            </a:extLst>
          </p:cNvPr>
          <p:cNvSpPr txBox="1"/>
          <p:nvPr/>
        </p:nvSpPr>
        <p:spPr>
          <a:xfrm>
            <a:off x="5815757" y="3700632"/>
            <a:ext cx="31605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effectLst/>
                <a:latin typeface="+mn-lt"/>
                <a:ea typeface="+mj-ea"/>
              </a:rPr>
              <a:t>10</a:t>
            </a:r>
            <a:r>
              <a:rPr lang="zh-CN" altLang="en-US" sz="2800" dirty="0">
                <a:solidFill>
                  <a:srgbClr val="FF0000"/>
                </a:solidFill>
                <a:effectLst/>
                <a:latin typeface="+mn-lt"/>
                <a:ea typeface="+mj-ea"/>
              </a:rPr>
              <a:t>个一百是一千</a:t>
            </a:r>
            <a:endParaRPr lang="zh-CN" altLang="en-US" sz="40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9A01633-3BBF-FE54-AFDD-1E052B86A2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408" y="4724889"/>
            <a:ext cx="9289032" cy="992949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A21D6A39-D0ED-18CA-B49B-BBF782A5CB4A}"/>
              </a:ext>
            </a:extLst>
          </p:cNvPr>
          <p:cNvSpPr txBox="1"/>
          <p:nvPr/>
        </p:nvSpPr>
        <p:spPr>
          <a:xfrm>
            <a:off x="3831642" y="5830810"/>
            <a:ext cx="31605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effectLst/>
                <a:latin typeface="+mn-lt"/>
                <a:ea typeface="+mj-ea"/>
              </a:rPr>
              <a:t>10</a:t>
            </a:r>
            <a:r>
              <a:rPr lang="zh-CN" altLang="en-US" sz="2800" dirty="0">
                <a:solidFill>
                  <a:srgbClr val="FF0000"/>
                </a:solidFill>
                <a:effectLst/>
                <a:latin typeface="+mn-lt"/>
                <a:ea typeface="+mj-ea"/>
              </a:rPr>
              <a:t>个一千是一万</a:t>
            </a:r>
            <a:endParaRPr lang="zh-CN" altLang="en-US" sz="40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62F3BC5F-1E9E-CBBE-3738-0905445DD15E}"/>
              </a:ext>
            </a:extLst>
          </p:cNvPr>
          <p:cNvSpPr txBox="1"/>
          <p:nvPr/>
        </p:nvSpPr>
        <p:spPr>
          <a:xfrm>
            <a:off x="731404" y="1781863"/>
            <a:ext cx="10729192" cy="1624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600" b="1" dirty="0">
                <a:latin typeface="+mn-ea"/>
                <a:ea typeface="+mn-ea"/>
              </a:rPr>
              <a:t>填空：</a:t>
            </a:r>
            <a:r>
              <a:rPr lang="en-US" altLang="zh-CN" sz="3600" b="1" dirty="0">
                <a:latin typeface="+mn-lt"/>
                <a:ea typeface="+mn-ea"/>
              </a:rPr>
              <a:t>5834</a:t>
            </a:r>
            <a:r>
              <a:rPr lang="zh-CN" altLang="en-US" sz="3600" b="1" dirty="0">
                <a:latin typeface="+mn-ea"/>
                <a:ea typeface="+mn-ea"/>
              </a:rPr>
              <a:t>里有</a:t>
            </a:r>
            <a:r>
              <a:rPr lang="en-US" altLang="zh-CN" sz="3600" b="1" dirty="0">
                <a:latin typeface="+mn-ea"/>
                <a:ea typeface="+mn-ea"/>
              </a:rPr>
              <a:t>(    )</a:t>
            </a:r>
            <a:r>
              <a:rPr lang="zh-CN" altLang="en-US" sz="3600" b="1" dirty="0">
                <a:latin typeface="+mn-ea"/>
                <a:ea typeface="+mn-ea"/>
              </a:rPr>
              <a:t>个千、</a:t>
            </a:r>
            <a:r>
              <a:rPr lang="en-US" altLang="zh-CN" sz="3600" b="1" dirty="0">
                <a:latin typeface="+mn-ea"/>
                <a:ea typeface="+mn-ea"/>
              </a:rPr>
              <a:t> (    )</a:t>
            </a:r>
            <a:r>
              <a:rPr lang="zh-CN" altLang="en-US" sz="3600" b="1" dirty="0">
                <a:latin typeface="+mn-ea"/>
                <a:ea typeface="+mn-ea"/>
              </a:rPr>
              <a:t>个百、</a:t>
            </a:r>
            <a:r>
              <a:rPr lang="en-US" altLang="zh-CN" sz="3600" b="1" dirty="0">
                <a:latin typeface="+mn-ea"/>
                <a:ea typeface="+mn-ea"/>
              </a:rPr>
              <a:t> (    )</a:t>
            </a:r>
            <a:r>
              <a:rPr lang="zh-CN" altLang="en-US" sz="3600" b="1" dirty="0">
                <a:latin typeface="+mn-ea"/>
                <a:ea typeface="+mn-ea"/>
              </a:rPr>
              <a:t>个十和</a:t>
            </a:r>
            <a:r>
              <a:rPr lang="en-US" altLang="zh-CN" sz="3600" b="1" dirty="0">
                <a:latin typeface="+mn-ea"/>
                <a:ea typeface="+mn-ea"/>
              </a:rPr>
              <a:t>(    )</a:t>
            </a:r>
            <a:r>
              <a:rPr lang="zh-CN" altLang="en-US" sz="3600" b="1" dirty="0">
                <a:latin typeface="+mn-ea"/>
                <a:ea typeface="+mn-ea"/>
              </a:rPr>
              <a:t>个一。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42D8FA2-D775-EE67-5EF0-006D85D1C595}"/>
              </a:ext>
            </a:extLst>
          </p:cNvPr>
          <p:cNvSpPr txBox="1"/>
          <p:nvPr/>
        </p:nvSpPr>
        <p:spPr>
          <a:xfrm>
            <a:off x="4541994" y="1947774"/>
            <a:ext cx="752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effectLst/>
                <a:latin typeface="+mn-lt"/>
                <a:ea typeface="+mj-ea"/>
              </a:rPr>
              <a:t>5</a:t>
            </a:r>
            <a:endParaRPr lang="zh-CN" altLang="en-US" sz="48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C784EF8-AF33-E8C7-298A-18946B960B13}"/>
              </a:ext>
            </a:extLst>
          </p:cNvPr>
          <p:cNvSpPr txBox="1"/>
          <p:nvPr/>
        </p:nvSpPr>
        <p:spPr>
          <a:xfrm>
            <a:off x="7526432" y="1947774"/>
            <a:ext cx="752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effectLst/>
                <a:latin typeface="+mn-lt"/>
                <a:ea typeface="+mj-ea"/>
              </a:rPr>
              <a:t>8</a:t>
            </a:r>
            <a:endParaRPr lang="zh-CN" altLang="en-US" sz="48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7CF2D90-D155-A0B5-9C20-6955A925EC55}"/>
              </a:ext>
            </a:extLst>
          </p:cNvPr>
          <p:cNvSpPr txBox="1"/>
          <p:nvPr/>
        </p:nvSpPr>
        <p:spPr>
          <a:xfrm>
            <a:off x="10510870" y="1947774"/>
            <a:ext cx="752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effectLst/>
                <a:latin typeface="+mn-lt"/>
                <a:ea typeface="+mj-ea"/>
              </a:rPr>
              <a:t>3</a:t>
            </a:r>
            <a:endParaRPr lang="zh-CN" altLang="en-US" sz="48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BDD0B16-2EEA-1469-C2F1-2FC49CF04B31}"/>
              </a:ext>
            </a:extLst>
          </p:cNvPr>
          <p:cNvSpPr txBox="1"/>
          <p:nvPr/>
        </p:nvSpPr>
        <p:spPr>
          <a:xfrm>
            <a:off x="2692168" y="2782669"/>
            <a:ext cx="7521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effectLst/>
                <a:latin typeface="+mn-lt"/>
                <a:ea typeface="+mj-ea"/>
              </a:rPr>
              <a:t>4</a:t>
            </a:r>
            <a:endParaRPr lang="zh-CN" altLang="en-US" sz="48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743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6670C84-390D-A9DB-5950-50F34D0F82A4}"/>
              </a:ext>
            </a:extLst>
          </p:cNvPr>
          <p:cNvSpPr txBox="1"/>
          <p:nvPr/>
        </p:nvSpPr>
        <p:spPr>
          <a:xfrm>
            <a:off x="695400" y="550421"/>
            <a:ext cx="62111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）数的读写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E49408C-C3E5-0D5E-AB76-00C8BC336747}"/>
              </a:ext>
            </a:extLst>
          </p:cNvPr>
          <p:cNvSpPr txBox="1"/>
          <p:nvPr/>
        </p:nvSpPr>
        <p:spPr>
          <a:xfrm>
            <a:off x="983432" y="1296812"/>
            <a:ext cx="62111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万以内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数位顺序表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6374166-51EE-A8B2-9F92-C2D32CFD6A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445822"/>
              </p:ext>
            </p:extLst>
          </p:nvPr>
        </p:nvGraphicFramePr>
        <p:xfrm>
          <a:off x="1199456" y="2708920"/>
          <a:ext cx="6336702" cy="19448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471736734"/>
                    </a:ext>
                  </a:extLst>
                </a:gridCol>
                <a:gridCol w="921702">
                  <a:extLst>
                    <a:ext uri="{9D8B030D-6E8A-4147-A177-3AD203B41FA5}">
                      <a16:colId xmlns:a16="http://schemas.microsoft.com/office/drawing/2014/main" val="450861558"/>
                    </a:ext>
                  </a:extLst>
                </a:gridCol>
                <a:gridCol w="921702">
                  <a:extLst>
                    <a:ext uri="{9D8B030D-6E8A-4147-A177-3AD203B41FA5}">
                      <a16:colId xmlns:a16="http://schemas.microsoft.com/office/drawing/2014/main" val="1822882809"/>
                    </a:ext>
                  </a:extLst>
                </a:gridCol>
                <a:gridCol w="921702">
                  <a:extLst>
                    <a:ext uri="{9D8B030D-6E8A-4147-A177-3AD203B41FA5}">
                      <a16:colId xmlns:a16="http://schemas.microsoft.com/office/drawing/2014/main" val="470943798"/>
                    </a:ext>
                  </a:extLst>
                </a:gridCol>
                <a:gridCol w="921702">
                  <a:extLst>
                    <a:ext uri="{9D8B030D-6E8A-4147-A177-3AD203B41FA5}">
                      <a16:colId xmlns:a16="http://schemas.microsoft.com/office/drawing/2014/main" val="3091909447"/>
                    </a:ext>
                  </a:extLst>
                </a:gridCol>
                <a:gridCol w="921702">
                  <a:extLst>
                    <a:ext uri="{9D8B030D-6E8A-4147-A177-3AD203B41FA5}">
                      <a16:colId xmlns:a16="http://schemas.microsoft.com/office/drawing/2014/main" val="2987302719"/>
                    </a:ext>
                  </a:extLst>
                </a:gridCol>
              </a:tblGrid>
              <a:tr h="75608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ea"/>
                          <a:ea typeface="+mn-ea"/>
                        </a:rPr>
                        <a:t>……</a:t>
                      </a:r>
                      <a:endParaRPr lang="zh-CN" altLang="en-US" sz="3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0070C0"/>
                          </a:solidFill>
                        </a:rPr>
                        <a:t>万</a:t>
                      </a:r>
                      <a:endParaRPr lang="en-US" altLang="zh-CN" sz="3600" b="1" dirty="0">
                        <a:solidFill>
                          <a:srgbClr val="0070C0"/>
                        </a:solidFill>
                      </a:endParaRPr>
                    </a:p>
                    <a:p>
                      <a:pPr algn="ctr"/>
                      <a:r>
                        <a:rPr lang="zh-CN" altLang="en-US" sz="3600" b="1" dirty="0">
                          <a:solidFill>
                            <a:srgbClr val="F00C08"/>
                          </a:solidFill>
                        </a:rPr>
                        <a:t>位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0070C0"/>
                          </a:solidFill>
                        </a:rPr>
                        <a:t>千</a:t>
                      </a:r>
                      <a:endParaRPr lang="en-US" altLang="zh-CN" sz="3600" b="1" dirty="0">
                        <a:solidFill>
                          <a:srgbClr val="0070C0"/>
                        </a:solidFill>
                      </a:endParaRPr>
                    </a:p>
                    <a:p>
                      <a:pPr algn="ctr"/>
                      <a:r>
                        <a:rPr lang="zh-CN" altLang="en-US" sz="3600" b="1" dirty="0">
                          <a:solidFill>
                            <a:srgbClr val="F00C08"/>
                          </a:solidFill>
                        </a:rPr>
                        <a:t>位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0070C0"/>
                          </a:solidFill>
                        </a:rPr>
                        <a:t>百</a:t>
                      </a:r>
                      <a:endParaRPr lang="en-US" altLang="zh-CN" sz="3600" b="1" dirty="0">
                        <a:solidFill>
                          <a:srgbClr val="0070C0"/>
                        </a:solidFill>
                      </a:endParaRPr>
                    </a:p>
                    <a:p>
                      <a:pPr algn="ctr"/>
                      <a:r>
                        <a:rPr lang="zh-CN" altLang="en-US" sz="3600" b="1" dirty="0">
                          <a:solidFill>
                            <a:srgbClr val="F00C08"/>
                          </a:solidFill>
                        </a:rPr>
                        <a:t>位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0070C0"/>
                          </a:solidFill>
                        </a:rPr>
                        <a:t>十</a:t>
                      </a:r>
                      <a:endParaRPr lang="en-US" altLang="zh-CN" sz="3600" b="1" dirty="0">
                        <a:solidFill>
                          <a:srgbClr val="0070C0"/>
                        </a:solidFill>
                      </a:endParaRPr>
                    </a:p>
                    <a:p>
                      <a:pPr algn="ctr"/>
                      <a:r>
                        <a:rPr lang="zh-CN" altLang="en-US" sz="3600" b="1" dirty="0">
                          <a:solidFill>
                            <a:srgbClr val="F00C08"/>
                          </a:solidFill>
                        </a:rPr>
                        <a:t>位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0070C0"/>
                          </a:solidFill>
                        </a:rPr>
                        <a:t>个</a:t>
                      </a:r>
                      <a:endParaRPr lang="en-US" altLang="zh-CN" sz="3600" b="1" dirty="0">
                        <a:solidFill>
                          <a:srgbClr val="0070C0"/>
                        </a:solidFill>
                      </a:endParaRPr>
                    </a:p>
                    <a:p>
                      <a:pPr algn="ctr"/>
                      <a:r>
                        <a:rPr lang="zh-CN" altLang="en-US" sz="3600" b="1" dirty="0">
                          <a:solidFill>
                            <a:srgbClr val="F00C08"/>
                          </a:solidFill>
                        </a:rPr>
                        <a:t>位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830689"/>
                  </a:ext>
                </a:extLst>
              </a:tr>
              <a:tr h="75608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ea"/>
                          <a:ea typeface="+mn-ea"/>
                        </a:rPr>
                        <a:t>……</a:t>
                      </a:r>
                      <a:endParaRPr lang="zh-CN" altLang="en-US" sz="36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0070C0"/>
                          </a:solidFill>
                        </a:rPr>
                        <a:t>万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0070C0"/>
                          </a:solidFill>
                        </a:rPr>
                        <a:t>千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0070C0"/>
                          </a:solidFill>
                        </a:rPr>
                        <a:t>百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0070C0"/>
                          </a:solidFill>
                        </a:rPr>
                        <a:t>十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solidFill>
                            <a:srgbClr val="0070C0"/>
                          </a:solidFill>
                        </a:rPr>
                        <a:t>个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110744"/>
                  </a:ext>
                </a:extLst>
              </a:tr>
            </a:tbl>
          </a:graphicData>
        </a:graphic>
      </p:graphicFrame>
      <p:grpSp>
        <p:nvGrpSpPr>
          <p:cNvPr id="15" name="组合 14">
            <a:extLst>
              <a:ext uri="{FF2B5EF4-FFF2-40B4-BE49-F238E27FC236}">
                <a16:creationId xmlns:a16="http://schemas.microsoft.com/office/drawing/2014/main" id="{38E33B6A-F30C-8621-7933-04CB487C7116}"/>
              </a:ext>
            </a:extLst>
          </p:cNvPr>
          <p:cNvGrpSpPr/>
          <p:nvPr/>
        </p:nvGrpSpPr>
        <p:grpSpPr>
          <a:xfrm>
            <a:off x="7752184" y="2966754"/>
            <a:ext cx="2232248" cy="646331"/>
            <a:chOff x="8424936" y="2853806"/>
            <a:chExt cx="2232248" cy="646331"/>
          </a:xfrm>
        </p:grpSpPr>
        <p:sp>
          <p:nvSpPr>
            <p:cNvPr id="11" name="箭头: 左 10">
              <a:extLst>
                <a:ext uri="{FF2B5EF4-FFF2-40B4-BE49-F238E27FC236}">
                  <a16:creationId xmlns:a16="http://schemas.microsoft.com/office/drawing/2014/main" id="{575DF0FD-4178-E437-99C6-0DEC71F85369}"/>
                </a:ext>
              </a:extLst>
            </p:cNvPr>
            <p:cNvSpPr/>
            <p:nvPr/>
          </p:nvSpPr>
          <p:spPr>
            <a:xfrm>
              <a:off x="8424936" y="2924944"/>
              <a:ext cx="864096" cy="504056"/>
            </a:xfrm>
            <a:prstGeom prst="lef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06105E9-3CC5-47C6-7A4F-D1E5BC2BD19A}"/>
                </a:ext>
              </a:extLst>
            </p:cNvPr>
            <p:cNvSpPr txBox="1"/>
            <p:nvPr/>
          </p:nvSpPr>
          <p:spPr>
            <a:xfrm>
              <a:off x="9433048" y="2853806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+mj-ea"/>
                  <a:ea typeface="+mj-ea"/>
                </a:rPr>
                <a:t>数位</a:t>
              </a: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1E82FD11-C2CB-8D9F-36F3-6673BA88E760}"/>
              </a:ext>
            </a:extLst>
          </p:cNvPr>
          <p:cNvSpPr txBox="1"/>
          <p:nvPr/>
        </p:nvSpPr>
        <p:spPr>
          <a:xfrm>
            <a:off x="587388" y="1962529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3333CC"/>
                </a:solidFill>
                <a:latin typeface="+mj-ea"/>
                <a:ea typeface="+mj-ea"/>
              </a:rPr>
              <a:t>左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87CC7E6-4D6B-A69A-C40F-A26BC43FAC62}"/>
              </a:ext>
            </a:extLst>
          </p:cNvPr>
          <p:cNvSpPr txBox="1"/>
          <p:nvPr/>
        </p:nvSpPr>
        <p:spPr>
          <a:xfrm>
            <a:off x="7603369" y="1962529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3333CC"/>
                </a:solidFill>
                <a:latin typeface="+mj-ea"/>
                <a:ea typeface="+mj-ea"/>
              </a:rPr>
              <a:t>右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0F76DDF6-8A7D-2A24-DBA8-F61BDB274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253" y="2762640"/>
            <a:ext cx="688371" cy="1080120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6182067B-C6FF-A251-AEB4-3D5E8D038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2509" y="2762640"/>
            <a:ext cx="688371" cy="1080120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E84ED289-A6BF-3C93-355F-DC91D9787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0766" y="2762640"/>
            <a:ext cx="688371" cy="1080120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78B838B4-B870-A907-6E54-BAF358E5E9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9023" y="2762640"/>
            <a:ext cx="688371" cy="1080120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6B7A5FBD-EF1C-F220-66BA-D85F16665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280" y="2762640"/>
            <a:ext cx="688371" cy="1080120"/>
          </a:xfrm>
          <a:prstGeom prst="rect">
            <a:avLst/>
          </a:prstGeom>
        </p:spPr>
      </p:pic>
      <p:grpSp>
        <p:nvGrpSpPr>
          <p:cNvPr id="43" name="组合 42">
            <a:extLst>
              <a:ext uri="{FF2B5EF4-FFF2-40B4-BE49-F238E27FC236}">
                <a16:creationId xmlns:a16="http://schemas.microsoft.com/office/drawing/2014/main" id="{C4C55FCD-7DC2-C812-01D9-E4B6B713FB74}"/>
              </a:ext>
            </a:extLst>
          </p:cNvPr>
          <p:cNvGrpSpPr/>
          <p:nvPr/>
        </p:nvGrpSpPr>
        <p:grpSpPr>
          <a:xfrm>
            <a:off x="7753185" y="3933056"/>
            <a:ext cx="3503712" cy="646331"/>
            <a:chOff x="8424936" y="3789040"/>
            <a:chExt cx="3503712" cy="646331"/>
          </a:xfrm>
        </p:grpSpPr>
        <p:sp>
          <p:nvSpPr>
            <p:cNvPr id="44" name="箭头: 左 43">
              <a:extLst>
                <a:ext uri="{FF2B5EF4-FFF2-40B4-BE49-F238E27FC236}">
                  <a16:creationId xmlns:a16="http://schemas.microsoft.com/office/drawing/2014/main" id="{3E168048-B973-6CDF-F18A-5A6BDAACF701}"/>
                </a:ext>
              </a:extLst>
            </p:cNvPr>
            <p:cNvSpPr/>
            <p:nvPr/>
          </p:nvSpPr>
          <p:spPr>
            <a:xfrm>
              <a:off x="8424936" y="3860178"/>
              <a:ext cx="864096" cy="504056"/>
            </a:xfrm>
            <a:prstGeom prst="lef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D2D522E8-8927-EA58-7F0B-2D11AC982FC5}"/>
                </a:ext>
              </a:extLst>
            </p:cNvPr>
            <p:cNvSpPr txBox="1"/>
            <p:nvPr/>
          </p:nvSpPr>
          <p:spPr>
            <a:xfrm>
              <a:off x="9433048" y="3789040"/>
              <a:ext cx="2495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latin typeface="+mj-ea"/>
                  <a:ea typeface="+mj-ea"/>
                </a:rPr>
                <a:t>计数单位</a:t>
              </a:r>
            </a:p>
          </p:txBody>
        </p:sp>
      </p:grpSp>
      <p:pic>
        <p:nvPicPr>
          <p:cNvPr id="46" name="图片 45">
            <a:extLst>
              <a:ext uri="{FF2B5EF4-FFF2-40B4-BE49-F238E27FC236}">
                <a16:creationId xmlns:a16="http://schemas.microsoft.com/office/drawing/2014/main" id="{F8C5307B-B572-3DCE-782D-82026FC31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072" y="3948613"/>
            <a:ext cx="648072" cy="632515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C5ABE4C6-23EF-3CB6-0BD6-77AB8A70B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2658" y="3948613"/>
            <a:ext cx="648072" cy="632515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28561D02-8162-2F52-4BF5-0E33FEEA4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208" y="3948613"/>
            <a:ext cx="648072" cy="632515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1A7D4E59-A620-E17A-4AE8-15C30E4C4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7758" y="3948613"/>
            <a:ext cx="648072" cy="632515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B49E7CF9-DC1B-60CD-99EA-5B956A5B1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5308" y="3948613"/>
            <a:ext cx="648072" cy="632515"/>
          </a:xfrm>
          <a:prstGeom prst="rect">
            <a:avLst/>
          </a:prstGeom>
        </p:spPr>
      </p:pic>
      <p:grpSp>
        <p:nvGrpSpPr>
          <p:cNvPr id="56" name="组合 55">
            <a:extLst>
              <a:ext uri="{FF2B5EF4-FFF2-40B4-BE49-F238E27FC236}">
                <a16:creationId xmlns:a16="http://schemas.microsoft.com/office/drawing/2014/main" id="{07DED80A-72BD-8931-78D2-3F2B230F1293}"/>
              </a:ext>
            </a:extLst>
          </p:cNvPr>
          <p:cNvGrpSpPr/>
          <p:nvPr/>
        </p:nvGrpSpPr>
        <p:grpSpPr>
          <a:xfrm>
            <a:off x="2954896" y="1962528"/>
            <a:ext cx="4546942" cy="646331"/>
            <a:chOff x="2954896" y="1962528"/>
            <a:chExt cx="4546942" cy="646331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38DCAC66-65C4-B99D-CB29-A75EF1D2FAAA}"/>
                </a:ext>
              </a:extLst>
            </p:cNvPr>
            <p:cNvSpPr txBox="1"/>
            <p:nvPr/>
          </p:nvSpPr>
          <p:spPr>
            <a:xfrm>
              <a:off x="6632943" y="1962528"/>
              <a:ext cx="8688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3333CC"/>
                  </a:solidFill>
                  <a:latin typeface="+mj-ea"/>
                  <a:ea typeface="+mj-ea"/>
                </a:rPr>
                <a:t>①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C1CCE6BA-4704-0176-88E6-BB627A1E71F9}"/>
                </a:ext>
              </a:extLst>
            </p:cNvPr>
            <p:cNvSpPr txBox="1"/>
            <p:nvPr/>
          </p:nvSpPr>
          <p:spPr>
            <a:xfrm>
              <a:off x="5713432" y="1962528"/>
              <a:ext cx="8688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3333CC"/>
                  </a:solidFill>
                  <a:latin typeface="+mj-ea"/>
                  <a:ea typeface="+mj-ea"/>
                </a:rPr>
                <a:t>②</a:t>
              </a: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F285D2D9-D10B-136E-F74F-5FECE235348C}"/>
                </a:ext>
              </a:extLst>
            </p:cNvPr>
            <p:cNvSpPr txBox="1"/>
            <p:nvPr/>
          </p:nvSpPr>
          <p:spPr>
            <a:xfrm>
              <a:off x="4793920" y="1962528"/>
              <a:ext cx="8688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3333CC"/>
                  </a:solidFill>
                  <a:latin typeface="+mj-ea"/>
                  <a:ea typeface="+mj-ea"/>
                </a:rPr>
                <a:t>③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E186CF4A-2AF7-95E7-00F4-C004BB57980B}"/>
                </a:ext>
              </a:extLst>
            </p:cNvPr>
            <p:cNvSpPr txBox="1"/>
            <p:nvPr/>
          </p:nvSpPr>
          <p:spPr>
            <a:xfrm>
              <a:off x="3874408" y="1962528"/>
              <a:ext cx="8688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3333CC"/>
                  </a:solidFill>
                  <a:latin typeface="+mj-ea"/>
                  <a:ea typeface="+mj-ea"/>
                </a:rPr>
                <a:t>④</a:t>
              </a: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22FC84E5-68E8-7D47-89E2-B00278C1591C}"/>
                </a:ext>
              </a:extLst>
            </p:cNvPr>
            <p:cNvSpPr txBox="1"/>
            <p:nvPr/>
          </p:nvSpPr>
          <p:spPr>
            <a:xfrm>
              <a:off x="2954896" y="1962528"/>
              <a:ext cx="8688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3333CC"/>
                  </a:solidFill>
                  <a:latin typeface="+mj-ea"/>
                  <a:ea typeface="+mj-ea"/>
                </a:rPr>
                <a:t>⑤</a:t>
              </a: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93022571-1C39-5E65-CDFC-934FC37FD878}"/>
              </a:ext>
            </a:extLst>
          </p:cNvPr>
          <p:cNvGrpSpPr/>
          <p:nvPr/>
        </p:nvGrpSpPr>
        <p:grpSpPr>
          <a:xfrm>
            <a:off x="4079776" y="4692047"/>
            <a:ext cx="3418984" cy="707886"/>
            <a:chOff x="4079776" y="4639464"/>
            <a:chExt cx="3418984" cy="707886"/>
          </a:xfrm>
        </p:grpSpPr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1A5B4DCF-8581-973B-0F66-C008B19ECD1D}"/>
                </a:ext>
              </a:extLst>
            </p:cNvPr>
            <p:cNvSpPr txBox="1"/>
            <p:nvPr/>
          </p:nvSpPr>
          <p:spPr>
            <a:xfrm>
              <a:off x="4079776" y="4639464"/>
              <a:ext cx="6480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latin typeface="+mn-lt"/>
                </a:rPr>
                <a:t>4</a:t>
              </a:r>
              <a:endParaRPr lang="zh-CN" altLang="en-US" sz="4000" b="1" dirty="0">
                <a:latin typeface="+mn-lt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42986A38-1DC2-77B6-D789-C28BA71CEF8F}"/>
                </a:ext>
              </a:extLst>
            </p:cNvPr>
            <p:cNvSpPr txBox="1"/>
            <p:nvPr/>
          </p:nvSpPr>
          <p:spPr>
            <a:xfrm>
              <a:off x="5013905" y="4639464"/>
              <a:ext cx="6480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latin typeface="+mn-lt"/>
                </a:rPr>
                <a:t>0</a:t>
              </a:r>
              <a:endParaRPr lang="zh-CN" altLang="en-US" sz="4000" b="1" dirty="0">
                <a:latin typeface="+mn-lt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FED95319-E856-082B-A116-DF8FAE25DFDF}"/>
                </a:ext>
              </a:extLst>
            </p:cNvPr>
            <p:cNvSpPr txBox="1"/>
            <p:nvPr/>
          </p:nvSpPr>
          <p:spPr>
            <a:xfrm>
              <a:off x="5932735" y="4639464"/>
              <a:ext cx="6480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latin typeface="+mn-lt"/>
                </a:rPr>
                <a:t>9</a:t>
              </a:r>
              <a:endParaRPr lang="zh-CN" altLang="en-US" sz="4000" b="1" dirty="0">
                <a:latin typeface="+mn-lt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781FF730-1C38-B200-0661-BE04301F8B34}"/>
                </a:ext>
              </a:extLst>
            </p:cNvPr>
            <p:cNvSpPr txBox="1"/>
            <p:nvPr/>
          </p:nvSpPr>
          <p:spPr>
            <a:xfrm>
              <a:off x="6850688" y="4639464"/>
              <a:ext cx="64807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latin typeface="+mn-lt"/>
                </a:rPr>
                <a:t>0</a:t>
              </a:r>
              <a:endParaRPr lang="zh-CN" altLang="en-US" sz="4000" b="1" dirty="0">
                <a:latin typeface="+mn-lt"/>
              </a:endParaRPr>
            </a:p>
          </p:txBody>
        </p:sp>
      </p:grpSp>
      <p:sp>
        <p:nvSpPr>
          <p:cNvPr id="63" name="文本框 62">
            <a:extLst>
              <a:ext uri="{FF2B5EF4-FFF2-40B4-BE49-F238E27FC236}">
                <a16:creationId xmlns:a16="http://schemas.microsoft.com/office/drawing/2014/main" id="{DC875A35-24BA-4B20-89A8-5B6E81D28E8F}"/>
              </a:ext>
            </a:extLst>
          </p:cNvPr>
          <p:cNvSpPr txBox="1"/>
          <p:nvPr/>
        </p:nvSpPr>
        <p:spPr>
          <a:xfrm>
            <a:off x="2205404" y="5561188"/>
            <a:ext cx="1719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+mj-ea"/>
                <a:ea typeface="+mj-ea"/>
              </a:rPr>
              <a:t>读作：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24B84E70-91EB-C961-DD44-CABEE28A50EC}"/>
              </a:ext>
            </a:extLst>
          </p:cNvPr>
          <p:cNvSpPr txBox="1"/>
          <p:nvPr/>
        </p:nvSpPr>
        <p:spPr>
          <a:xfrm>
            <a:off x="3985498" y="5561188"/>
            <a:ext cx="3077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00C08"/>
                </a:solidFill>
                <a:latin typeface="+mj-ea"/>
                <a:ea typeface="+mj-ea"/>
              </a:rPr>
              <a:t>四千零九十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6CE4EE57-BC08-F495-C9CB-DECF2907B7F2}"/>
              </a:ext>
            </a:extLst>
          </p:cNvPr>
          <p:cNvSpPr txBox="1"/>
          <p:nvPr/>
        </p:nvSpPr>
        <p:spPr>
          <a:xfrm>
            <a:off x="2205404" y="4722824"/>
            <a:ext cx="1719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+mj-ea"/>
                <a:ea typeface="+mj-ea"/>
              </a:rPr>
              <a:t>写作：</a:t>
            </a:r>
          </a:p>
        </p:txBody>
      </p:sp>
    </p:spTree>
    <p:extLst>
      <p:ext uri="{BB962C8B-B14F-4D97-AF65-F5344CB8AC3E}">
        <p14:creationId xmlns:p14="http://schemas.microsoft.com/office/powerpoint/2010/main" val="422075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63" grpId="0"/>
      <p:bldP spid="64" grpId="0"/>
      <p:bldP spid="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BDF961FA-2B2B-5EFB-5106-7FCD8FE2F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" t="24535" r="3600" b="17634"/>
          <a:stretch/>
        </p:blipFill>
        <p:spPr>
          <a:xfrm>
            <a:off x="7627784" y="260648"/>
            <a:ext cx="3960492" cy="247433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F56CCB0-7529-2CCF-76D7-2DD98892B6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24" y="575507"/>
            <a:ext cx="3152864" cy="199891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998F366-E0F9-0620-A56F-A22FFE6268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" t="22784" r="3656" b="16736"/>
          <a:stretch/>
        </p:blipFill>
        <p:spPr>
          <a:xfrm>
            <a:off x="472121" y="3219306"/>
            <a:ext cx="3604431" cy="225276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884BA63-60D7-6ED3-41B2-972BE9C2F4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98" b="17338"/>
          <a:stretch/>
        </p:blipFill>
        <p:spPr>
          <a:xfrm>
            <a:off x="4136548" y="3139182"/>
            <a:ext cx="3803515" cy="233776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7F4DD91-8A3A-AF93-B911-8D8D7CF9BD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6" t="22700" r="5271" b="22270"/>
          <a:stretch/>
        </p:blipFill>
        <p:spPr>
          <a:xfrm>
            <a:off x="3943915" y="421207"/>
            <a:ext cx="3496542" cy="215321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1A087BE1-E8C7-3150-5C57-946A0A2F5252}"/>
              </a:ext>
            </a:extLst>
          </p:cNvPr>
          <p:cNvSpPr txBox="1"/>
          <p:nvPr/>
        </p:nvSpPr>
        <p:spPr>
          <a:xfrm>
            <a:off x="1085623" y="2492896"/>
            <a:ext cx="21890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1986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元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0560133-05AC-23D0-B3D3-BBB25CB86B3A}"/>
              </a:ext>
            </a:extLst>
          </p:cNvPr>
          <p:cNvSpPr txBox="1"/>
          <p:nvPr/>
        </p:nvSpPr>
        <p:spPr>
          <a:xfrm>
            <a:off x="4595323" y="2492896"/>
            <a:ext cx="21890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3800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元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AFC76DA-5183-890E-F009-E4E37C555FE9}"/>
              </a:ext>
            </a:extLst>
          </p:cNvPr>
          <p:cNvSpPr txBox="1"/>
          <p:nvPr/>
        </p:nvSpPr>
        <p:spPr>
          <a:xfrm>
            <a:off x="8513497" y="2492896"/>
            <a:ext cx="21890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7008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元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B0A2FBC-C606-DF73-2A68-269E0A771EEB}"/>
              </a:ext>
            </a:extLst>
          </p:cNvPr>
          <p:cNvSpPr txBox="1"/>
          <p:nvPr/>
        </p:nvSpPr>
        <p:spPr>
          <a:xfrm>
            <a:off x="1179803" y="5374957"/>
            <a:ext cx="21890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4090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元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1A5DCDC-EA3F-F045-B518-41E61346B081}"/>
              </a:ext>
            </a:extLst>
          </p:cNvPr>
          <p:cNvSpPr txBox="1"/>
          <p:nvPr/>
        </p:nvSpPr>
        <p:spPr>
          <a:xfrm>
            <a:off x="5001467" y="5374957"/>
            <a:ext cx="21890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10000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元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BD79EF2-1696-8934-FED4-767F941D00A3}"/>
              </a:ext>
            </a:extLst>
          </p:cNvPr>
          <p:cNvSpPr txBox="1"/>
          <p:nvPr/>
        </p:nvSpPr>
        <p:spPr>
          <a:xfrm>
            <a:off x="8767343" y="5374957"/>
            <a:ext cx="21890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7068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元</a:t>
            </a:r>
            <a:endParaRPr lang="zh-CN" altLang="en-US" sz="8000" b="1" dirty="0">
              <a:latin typeface="+mn-lt"/>
              <a:ea typeface="+mn-ea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D98D4D04-F903-01EF-EADB-A5FBECB69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2" t="23121" r="8676" b="22979"/>
          <a:stretch/>
        </p:blipFill>
        <p:spPr>
          <a:xfrm>
            <a:off x="8000058" y="3090353"/>
            <a:ext cx="3723637" cy="243542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200818E-2110-5772-86E1-A2ECC8B0A200}"/>
              </a:ext>
            </a:extLst>
          </p:cNvPr>
          <p:cNvSpPr txBox="1"/>
          <p:nvPr/>
        </p:nvSpPr>
        <p:spPr>
          <a:xfrm>
            <a:off x="1662736" y="6009553"/>
            <a:ext cx="8751138" cy="6267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写中间有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或末尾有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的数时，要注意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的个数。</a:t>
            </a:r>
          </a:p>
        </p:txBody>
      </p:sp>
    </p:spTree>
    <p:extLst>
      <p:ext uri="{BB962C8B-B14F-4D97-AF65-F5344CB8AC3E}">
        <p14:creationId xmlns:p14="http://schemas.microsoft.com/office/powerpoint/2010/main" val="286264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18" grpId="0"/>
      <p:bldP spid="20" grpId="0"/>
      <p:bldP spid="22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C489BAA-8FC6-993E-F5C5-CD6825E1F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" t="24535" r="3600" b="17634"/>
          <a:stretch/>
        </p:blipFill>
        <p:spPr>
          <a:xfrm>
            <a:off x="7627784" y="260648"/>
            <a:ext cx="3960492" cy="247433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FFB5C48-1D6E-D27F-FD0C-937C6295D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24" y="575507"/>
            <a:ext cx="3152864" cy="199891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38278DB-889B-9ADA-D12D-2ED36700F9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" t="22784" r="3656" b="16736"/>
          <a:stretch/>
        </p:blipFill>
        <p:spPr>
          <a:xfrm>
            <a:off x="472121" y="3219306"/>
            <a:ext cx="3604431" cy="225276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6F2E03-1421-E6DB-7F70-2DE17511CC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98" b="17338"/>
          <a:stretch/>
        </p:blipFill>
        <p:spPr>
          <a:xfrm>
            <a:off x="4136548" y="3139182"/>
            <a:ext cx="3803515" cy="233776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9F8F71F-1715-14A6-3D41-2D96CEB0D7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6" t="22700" r="5271" b="22270"/>
          <a:stretch/>
        </p:blipFill>
        <p:spPr>
          <a:xfrm>
            <a:off x="3943915" y="421207"/>
            <a:ext cx="3496542" cy="215321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628256E-3159-823B-B023-6448D874ABC9}"/>
              </a:ext>
            </a:extLst>
          </p:cNvPr>
          <p:cNvSpPr txBox="1"/>
          <p:nvPr/>
        </p:nvSpPr>
        <p:spPr>
          <a:xfrm>
            <a:off x="1085623" y="2492896"/>
            <a:ext cx="21890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1986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元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62076E7-025F-2C1F-E8E0-C1C45FE4AF3D}"/>
              </a:ext>
            </a:extLst>
          </p:cNvPr>
          <p:cNvSpPr txBox="1"/>
          <p:nvPr/>
        </p:nvSpPr>
        <p:spPr>
          <a:xfrm>
            <a:off x="4595323" y="2492896"/>
            <a:ext cx="21890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3800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元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4550599-F775-7C0D-B519-B2C6C7434594}"/>
              </a:ext>
            </a:extLst>
          </p:cNvPr>
          <p:cNvSpPr txBox="1"/>
          <p:nvPr/>
        </p:nvSpPr>
        <p:spPr>
          <a:xfrm>
            <a:off x="8513497" y="2492896"/>
            <a:ext cx="21890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7008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元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E0EF3B0-4797-7F5C-CF1C-D50F9E6090C7}"/>
              </a:ext>
            </a:extLst>
          </p:cNvPr>
          <p:cNvSpPr txBox="1"/>
          <p:nvPr/>
        </p:nvSpPr>
        <p:spPr>
          <a:xfrm>
            <a:off x="1179803" y="5374957"/>
            <a:ext cx="21890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4090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元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A7828B7-B0B4-D0B5-2515-D2E06D1E093B}"/>
              </a:ext>
            </a:extLst>
          </p:cNvPr>
          <p:cNvSpPr txBox="1"/>
          <p:nvPr/>
        </p:nvSpPr>
        <p:spPr>
          <a:xfrm>
            <a:off x="5001467" y="5374957"/>
            <a:ext cx="21890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10000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元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54018C5-5CD4-955D-A6AE-C8AA8CB24F36}"/>
              </a:ext>
            </a:extLst>
          </p:cNvPr>
          <p:cNvSpPr txBox="1"/>
          <p:nvPr/>
        </p:nvSpPr>
        <p:spPr>
          <a:xfrm>
            <a:off x="8767343" y="5374957"/>
            <a:ext cx="21890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7068</a:t>
            </a:r>
            <a:r>
              <a:rPr lang="zh-CN" altLang="en-US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元</a:t>
            </a:r>
            <a:endParaRPr lang="zh-CN" altLang="en-US" sz="8000" b="1" dirty="0">
              <a:latin typeface="+mn-lt"/>
              <a:ea typeface="+mn-ea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26659E2-BB39-C11C-E72F-4A45848BC9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2" t="23121" r="8676" b="22979"/>
          <a:stretch/>
        </p:blipFill>
        <p:spPr>
          <a:xfrm>
            <a:off x="8000058" y="3090353"/>
            <a:ext cx="3723637" cy="2435425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A290C726-1652-CDA0-ADBD-C5F1E3AC888A}"/>
              </a:ext>
            </a:extLst>
          </p:cNvPr>
          <p:cNvSpPr txBox="1"/>
          <p:nvPr/>
        </p:nvSpPr>
        <p:spPr>
          <a:xfrm>
            <a:off x="305963" y="1909425"/>
            <a:ext cx="3936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一千九百八十六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A2483F8-5E94-DB65-9777-156ECA5F9BF4}"/>
              </a:ext>
            </a:extLst>
          </p:cNvPr>
          <p:cNvSpPr txBox="1"/>
          <p:nvPr/>
        </p:nvSpPr>
        <p:spPr>
          <a:xfrm>
            <a:off x="4306569" y="1909425"/>
            <a:ext cx="2771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三千八百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A46C2BF-91BC-3431-D549-6F537EF9C432}"/>
              </a:ext>
            </a:extLst>
          </p:cNvPr>
          <p:cNvSpPr txBox="1"/>
          <p:nvPr/>
        </p:nvSpPr>
        <p:spPr>
          <a:xfrm>
            <a:off x="8222412" y="1909424"/>
            <a:ext cx="2771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七千零八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ECDB8D6-029A-C998-1B73-0D92B99F59E4}"/>
              </a:ext>
            </a:extLst>
          </p:cNvPr>
          <p:cNvSpPr txBox="1"/>
          <p:nvPr/>
        </p:nvSpPr>
        <p:spPr>
          <a:xfrm>
            <a:off x="305963" y="4730075"/>
            <a:ext cx="3936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四千零九十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A258191-462D-80E6-7EDE-E6EB29B756E0}"/>
              </a:ext>
            </a:extLst>
          </p:cNvPr>
          <p:cNvSpPr txBox="1"/>
          <p:nvPr/>
        </p:nvSpPr>
        <p:spPr>
          <a:xfrm>
            <a:off x="4326910" y="4724229"/>
            <a:ext cx="3496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一万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F0EAC79-8CE4-EE7D-6524-113871B24977}"/>
              </a:ext>
            </a:extLst>
          </p:cNvPr>
          <p:cNvSpPr txBox="1"/>
          <p:nvPr/>
        </p:nvSpPr>
        <p:spPr>
          <a:xfrm>
            <a:off x="8113604" y="4724229"/>
            <a:ext cx="3496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七千零六十八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FA3E480-6651-80DC-14A2-45D1A4216C41}"/>
              </a:ext>
            </a:extLst>
          </p:cNvPr>
          <p:cNvSpPr txBox="1"/>
          <p:nvPr/>
        </p:nvSpPr>
        <p:spPr>
          <a:xfrm>
            <a:off x="1971156" y="4629748"/>
            <a:ext cx="8249688" cy="13002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600" b="1" dirty="0">
                <a:solidFill>
                  <a:srgbClr val="3333CC"/>
                </a:solidFill>
                <a:latin typeface="Times New Roman"/>
                <a:ea typeface="黑体" panose="02010609060101010101" pitchFamily="49" charset="-122"/>
              </a:rPr>
              <a:t>        不管</a:t>
            </a:r>
            <a:r>
              <a:rPr lang="zh-CN" altLang="en-US" sz="3600" b="1" dirty="0">
                <a:solidFill>
                  <a:srgbClr val="F00C08"/>
                </a:solidFill>
                <a:latin typeface="Times New Roman"/>
                <a:ea typeface="黑体" panose="02010609060101010101" pitchFamily="49" charset="-122"/>
              </a:rPr>
              <a:t>中间有几个</a:t>
            </a:r>
            <a:r>
              <a:rPr lang="en-US" altLang="zh-CN" sz="3600" b="1" dirty="0">
                <a:solidFill>
                  <a:srgbClr val="F00C08"/>
                </a:solidFill>
                <a:latin typeface="Times New Roman"/>
                <a:ea typeface="黑体" panose="02010609060101010101" pitchFamily="49" charset="-122"/>
              </a:rPr>
              <a:t>0</a:t>
            </a:r>
            <a:r>
              <a:rPr lang="zh-CN" altLang="en-US" sz="3600" b="1" dirty="0">
                <a:solidFill>
                  <a:srgbClr val="3333CC"/>
                </a:solidFill>
                <a:latin typeface="Times New Roman"/>
                <a:ea typeface="黑体" panose="02010609060101010101" pitchFamily="49" charset="-122"/>
              </a:rPr>
              <a:t>，都</a:t>
            </a:r>
            <a:r>
              <a:rPr lang="zh-CN" altLang="en-US" sz="3600" b="1" dirty="0">
                <a:solidFill>
                  <a:srgbClr val="F00C08"/>
                </a:solidFill>
                <a:latin typeface="Times New Roman"/>
                <a:ea typeface="黑体" panose="02010609060101010101" pitchFamily="49" charset="-122"/>
              </a:rPr>
              <a:t>只读一个零</a:t>
            </a:r>
            <a:r>
              <a:rPr lang="zh-CN" altLang="en-US" sz="3600" b="1" dirty="0">
                <a:solidFill>
                  <a:srgbClr val="3333CC"/>
                </a:solidFill>
                <a:latin typeface="Times New Roman"/>
                <a:ea typeface="黑体" panose="02010609060101010101" pitchFamily="49" charset="-122"/>
              </a:rPr>
              <a:t>，不管</a:t>
            </a:r>
            <a:r>
              <a:rPr lang="zh-CN" altLang="en-US" sz="3600" b="1" dirty="0">
                <a:solidFill>
                  <a:srgbClr val="F00C08"/>
                </a:solidFill>
                <a:latin typeface="Times New Roman"/>
                <a:ea typeface="黑体" panose="02010609060101010101" pitchFamily="49" charset="-122"/>
              </a:rPr>
              <a:t>末尾有几个</a:t>
            </a:r>
            <a:r>
              <a:rPr lang="en-US" altLang="zh-CN" sz="3600" b="1" dirty="0">
                <a:solidFill>
                  <a:srgbClr val="F00C08"/>
                </a:solidFill>
                <a:latin typeface="Times New Roman"/>
                <a:ea typeface="黑体" panose="02010609060101010101" pitchFamily="49" charset="-122"/>
              </a:rPr>
              <a:t>0</a:t>
            </a:r>
            <a:r>
              <a:rPr lang="zh-CN" altLang="en-US" sz="3600" b="1" dirty="0">
                <a:solidFill>
                  <a:srgbClr val="3333CC"/>
                </a:solidFill>
                <a:latin typeface="Times New Roman"/>
                <a:ea typeface="黑体" panose="02010609060101010101" pitchFamily="49" charset="-122"/>
              </a:rPr>
              <a:t>，都</a:t>
            </a:r>
            <a:r>
              <a:rPr lang="zh-CN" altLang="en-US" sz="3600" b="1" dirty="0">
                <a:solidFill>
                  <a:srgbClr val="F00C08"/>
                </a:solidFill>
                <a:latin typeface="Times New Roman"/>
                <a:ea typeface="黑体" panose="02010609060101010101" pitchFamily="49" charset="-122"/>
              </a:rPr>
              <a:t>不读</a:t>
            </a:r>
            <a:r>
              <a:rPr lang="zh-CN" altLang="en-US" sz="3600" b="1" dirty="0">
                <a:solidFill>
                  <a:srgbClr val="3333CC"/>
                </a:solidFill>
                <a:latin typeface="Times New Roman"/>
                <a:ea typeface="黑体" panose="02010609060101010101" pitchFamily="49" charset="-122"/>
              </a:rPr>
              <a:t>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Times New Roman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538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6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96296E-6 L 1.45833E-6 -0.13541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8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96296E-6 L 3.125E-6 -0.13495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59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-8.33333E-7 -0.13541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82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33333E-6 L 3.95833E-6 -0.13542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82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3.33333E-6 -0.13542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82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-8.33333E-7 -0.13496 " pathEditMode="relative" rAng="0" ptsTypes="AA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5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44444E-6 L 1.45833E-6 -0.26227 " pathEditMode="relative" rAng="0" ptsTypes="AA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25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7037E-7 L 2.70833E-6 -0.26319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-4.16667E-6 -0.26319 " pathEditMode="relative" rAng="0" ptsTypes="AA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71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96296E-6 L 1.66667E-6 -0.2625 " pathEditMode="relative" rAng="0" ptsTypes="AA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25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6296E-6 L 0 -0.26297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48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-4.16667E-6 -0.2625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21" grpId="0"/>
      <p:bldP spid="21" grpId="1"/>
      <p:bldP spid="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40">
            <a:extLst>
              <a:ext uri="{FF2B5EF4-FFF2-40B4-BE49-F238E27FC236}">
                <a16:creationId xmlns:a16="http://schemas.microsoft.com/office/drawing/2014/main" id="{32FA7B2D-89B0-E573-2DD5-E6A37394D0FB}"/>
              </a:ext>
            </a:extLst>
          </p:cNvPr>
          <p:cNvSpPr txBox="1"/>
          <p:nvPr/>
        </p:nvSpPr>
        <p:spPr>
          <a:xfrm>
            <a:off x="695400" y="692696"/>
            <a:ext cx="62111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）数的</a:t>
            </a:r>
            <a:r>
              <a:rPr lang="zh-CN" altLang="en-US" sz="3600" b="1" dirty="0">
                <a:solidFill>
                  <a:srgbClr val="000000"/>
                </a:solidFill>
                <a:latin typeface="+mn-ea"/>
                <a:ea typeface="+mn-ea"/>
              </a:rPr>
              <a:t>顺序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1D3DE268-4EFB-B331-D9B6-698BC3748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231" y="1339027"/>
            <a:ext cx="2093381" cy="2249704"/>
          </a:xfrm>
          <a:prstGeom prst="rect">
            <a:avLst/>
          </a:prstGeom>
        </p:spPr>
      </p:pic>
      <p:sp>
        <p:nvSpPr>
          <p:cNvPr id="44" name="圆角矩形标注 5">
            <a:extLst>
              <a:ext uri="{FF2B5EF4-FFF2-40B4-BE49-F238E27FC236}">
                <a16:creationId xmlns:a16="http://schemas.microsoft.com/office/drawing/2014/main" id="{6F415BD4-4050-7A6F-A4DD-F559A707A34A}"/>
              </a:ext>
            </a:extLst>
          </p:cNvPr>
          <p:cNvSpPr/>
          <p:nvPr/>
        </p:nvSpPr>
        <p:spPr bwMode="auto">
          <a:xfrm>
            <a:off x="6060555" y="1590076"/>
            <a:ext cx="3376460" cy="646331"/>
          </a:xfrm>
          <a:prstGeom prst="wedgeRoundRectCallout">
            <a:avLst>
              <a:gd name="adj1" fmla="val 62765"/>
              <a:gd name="adj2" fmla="val 3633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数是有顺序的。</a:t>
            </a:r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12DB5E19-F88F-0514-43B2-DADD6A1C3A08}"/>
              </a:ext>
            </a:extLst>
          </p:cNvPr>
          <p:cNvGrpSpPr/>
          <p:nvPr/>
        </p:nvGrpSpPr>
        <p:grpSpPr>
          <a:xfrm>
            <a:off x="1199456" y="4293096"/>
            <a:ext cx="9793088" cy="234000"/>
            <a:chOff x="1199456" y="4707168"/>
            <a:chExt cx="9793088" cy="234000"/>
          </a:xfrm>
        </p:grpSpPr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1EFB72A0-1160-5A34-DD65-5A3B1B7FEAF9}"/>
                </a:ext>
              </a:extLst>
            </p:cNvPr>
            <p:cNvCxnSpPr>
              <a:cxnSpLocks/>
            </p:cNvCxnSpPr>
            <p:nvPr/>
          </p:nvCxnSpPr>
          <p:spPr>
            <a:xfrm>
              <a:off x="1199456" y="4941168"/>
              <a:ext cx="979308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11793B1B-4EA6-9F2B-F320-FD77CD3DA1CE}"/>
                </a:ext>
              </a:extLst>
            </p:cNvPr>
            <p:cNvGrpSpPr/>
            <p:nvPr/>
          </p:nvGrpSpPr>
          <p:grpSpPr>
            <a:xfrm>
              <a:off x="1487488" y="4707168"/>
              <a:ext cx="9145016" cy="234000"/>
              <a:chOff x="1487488" y="4707168"/>
              <a:chExt cx="9145016" cy="234000"/>
            </a:xfrm>
          </p:grpSpPr>
          <p:cxnSp>
            <p:nvCxnSpPr>
              <p:cNvPr id="48" name="直接连接符 47">
                <a:extLst>
                  <a:ext uri="{FF2B5EF4-FFF2-40B4-BE49-F238E27FC236}">
                    <a16:creationId xmlns:a16="http://schemas.microsoft.com/office/drawing/2014/main" id="{07F2673E-4713-0620-0E2B-B48171CB7C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87488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C19DE446-0B20-4556-52B4-A3DC7F36FF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73742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0101D568-FE7B-A407-6C1B-05AFB38CE8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59996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>
                <a:extLst>
                  <a:ext uri="{FF2B5EF4-FFF2-40B4-BE49-F238E27FC236}">
                    <a16:creationId xmlns:a16="http://schemas.microsoft.com/office/drawing/2014/main" id="{E3DBF3FC-5A31-84A8-E4DE-1E13652A440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46250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CEC9893F-D378-2451-0F24-019B2BF9F35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32504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543F95AF-353A-8A5A-72B2-855D3A8FCC4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44739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>
                <a:extLst>
                  <a:ext uri="{FF2B5EF4-FFF2-40B4-BE49-F238E27FC236}">
                    <a16:creationId xmlns:a16="http://schemas.microsoft.com/office/drawing/2014/main" id="{78B04CB0-A1F3-1D3E-3719-F7CB5008A0C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01990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1789AD97-9AF9-C5B9-0206-C82D9F43A58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59241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41DE03EA-DE06-2776-350F-E78F412756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16492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>
                <a:extLst>
                  <a:ext uri="{FF2B5EF4-FFF2-40B4-BE49-F238E27FC236}">
                    <a16:creationId xmlns:a16="http://schemas.microsoft.com/office/drawing/2014/main" id="{A80E0670-5B4B-6A75-1946-DEDB4142995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30993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>
                <a:extLst>
                  <a:ext uri="{FF2B5EF4-FFF2-40B4-BE49-F238E27FC236}">
                    <a16:creationId xmlns:a16="http://schemas.microsoft.com/office/drawing/2014/main" id="{3C0A00D4-28C8-AD08-37E3-64866BA7261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88244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id="{4ACCA752-4FA1-6E65-DCD1-F7A9AD9B2C4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45495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id="{D301DF6B-A47C-D51C-EECE-6D13938EFC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02746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id="{E473DFCE-4DF1-3AA8-3B49-D4FC10280DB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17247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>
                <a:extLst>
                  <a:ext uri="{FF2B5EF4-FFF2-40B4-BE49-F238E27FC236}">
                    <a16:creationId xmlns:a16="http://schemas.microsoft.com/office/drawing/2014/main" id="{EBEEEB00-6D2A-4D90-C42A-FF5DD7DFE8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74498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>
                <a:extLst>
                  <a:ext uri="{FF2B5EF4-FFF2-40B4-BE49-F238E27FC236}">
                    <a16:creationId xmlns:a16="http://schemas.microsoft.com/office/drawing/2014/main" id="{A4ADC767-8C7D-2996-A998-F7AF4340E1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31749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>
                <a:extLst>
                  <a:ext uri="{FF2B5EF4-FFF2-40B4-BE49-F238E27FC236}">
                    <a16:creationId xmlns:a16="http://schemas.microsoft.com/office/drawing/2014/main" id="{221024C6-DAF4-C2F1-AF80-E58D35631E6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89000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>
                <a:extLst>
                  <a:ext uri="{FF2B5EF4-FFF2-40B4-BE49-F238E27FC236}">
                    <a16:creationId xmlns:a16="http://schemas.microsoft.com/office/drawing/2014/main" id="{568842A5-4A5F-A37D-7B27-BC27144B9B6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03501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>
                <a:extLst>
                  <a:ext uri="{FF2B5EF4-FFF2-40B4-BE49-F238E27FC236}">
                    <a16:creationId xmlns:a16="http://schemas.microsoft.com/office/drawing/2014/main" id="{8A0609A4-5939-E797-4127-B66EF138BF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60752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>
                <a:extLst>
                  <a:ext uri="{FF2B5EF4-FFF2-40B4-BE49-F238E27FC236}">
                    <a16:creationId xmlns:a16="http://schemas.microsoft.com/office/drawing/2014/main" id="{86E61CBB-A698-7AD3-2F18-5D5DD137FDB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18003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>
                <a:extLst>
                  <a:ext uri="{FF2B5EF4-FFF2-40B4-BE49-F238E27FC236}">
                    <a16:creationId xmlns:a16="http://schemas.microsoft.com/office/drawing/2014/main" id="{1A3C490D-7A7B-39AA-8926-C7688B4DD68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75254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73" name="直接箭头连接符 72">
            <a:extLst>
              <a:ext uri="{FF2B5EF4-FFF2-40B4-BE49-F238E27FC236}">
                <a16:creationId xmlns:a16="http://schemas.microsoft.com/office/drawing/2014/main" id="{3E47BA79-B129-F7FC-6B60-A8F9682491F3}"/>
              </a:ext>
            </a:extLst>
          </p:cNvPr>
          <p:cNvCxnSpPr>
            <a:cxnSpLocks/>
          </p:cNvCxnSpPr>
          <p:nvPr/>
        </p:nvCxnSpPr>
        <p:spPr>
          <a:xfrm>
            <a:off x="3773742" y="3390900"/>
            <a:ext cx="0" cy="7581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913E8F51-C126-9849-CEEF-9FBF1839554B}"/>
              </a:ext>
            </a:extLst>
          </p:cNvPr>
          <p:cNvSpPr txBox="1"/>
          <p:nvPr/>
        </p:nvSpPr>
        <p:spPr>
          <a:xfrm>
            <a:off x="3215680" y="2735420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4090</a:t>
            </a:r>
            <a:endParaRPr lang="zh-CN" altLang="en-US" sz="3600" b="1" dirty="0">
              <a:latin typeface="+mn-lt"/>
            </a:endParaRPr>
          </a:p>
        </p:txBody>
      </p:sp>
      <p:cxnSp>
        <p:nvCxnSpPr>
          <p:cNvPr id="76" name="直接箭头连接符 75">
            <a:extLst>
              <a:ext uri="{FF2B5EF4-FFF2-40B4-BE49-F238E27FC236}">
                <a16:creationId xmlns:a16="http://schemas.microsoft.com/office/drawing/2014/main" id="{8BC6FBFF-1E19-2001-9A04-D906E4489B27}"/>
              </a:ext>
            </a:extLst>
          </p:cNvPr>
          <p:cNvCxnSpPr>
            <a:cxnSpLocks/>
          </p:cNvCxnSpPr>
          <p:nvPr/>
        </p:nvCxnSpPr>
        <p:spPr>
          <a:xfrm flipV="1">
            <a:off x="3316492" y="4653136"/>
            <a:ext cx="0" cy="7581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76">
            <a:extLst>
              <a:ext uri="{FF2B5EF4-FFF2-40B4-BE49-F238E27FC236}">
                <a16:creationId xmlns:a16="http://schemas.microsoft.com/office/drawing/2014/main" id="{5CDC7BF4-FF7D-8A76-8231-EBB8B47DB67D}"/>
              </a:ext>
            </a:extLst>
          </p:cNvPr>
          <p:cNvSpPr txBox="1"/>
          <p:nvPr/>
        </p:nvSpPr>
        <p:spPr>
          <a:xfrm>
            <a:off x="2632416" y="5450221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4089</a:t>
            </a:r>
            <a:endParaRPr lang="zh-CN" altLang="en-US" sz="3600" b="1" dirty="0">
              <a:latin typeface="+mn-lt"/>
            </a:endParaRPr>
          </a:p>
        </p:txBody>
      </p:sp>
      <p:cxnSp>
        <p:nvCxnSpPr>
          <p:cNvPr id="78" name="直接箭头连接符 77">
            <a:extLst>
              <a:ext uri="{FF2B5EF4-FFF2-40B4-BE49-F238E27FC236}">
                <a16:creationId xmlns:a16="http://schemas.microsoft.com/office/drawing/2014/main" id="{3673060F-A467-DA75-466C-63802FF8A10D}"/>
              </a:ext>
            </a:extLst>
          </p:cNvPr>
          <p:cNvCxnSpPr>
            <a:cxnSpLocks/>
          </p:cNvCxnSpPr>
          <p:nvPr/>
        </p:nvCxnSpPr>
        <p:spPr>
          <a:xfrm flipV="1">
            <a:off x="4230993" y="4653136"/>
            <a:ext cx="0" cy="7581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>
            <a:extLst>
              <a:ext uri="{FF2B5EF4-FFF2-40B4-BE49-F238E27FC236}">
                <a16:creationId xmlns:a16="http://schemas.microsoft.com/office/drawing/2014/main" id="{EFB936EF-1779-8571-C843-D93C9ADD5053}"/>
              </a:ext>
            </a:extLst>
          </p:cNvPr>
          <p:cNvSpPr txBox="1"/>
          <p:nvPr/>
        </p:nvSpPr>
        <p:spPr>
          <a:xfrm>
            <a:off x="3800955" y="5450221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4091</a:t>
            </a:r>
            <a:endParaRPr lang="zh-CN" altLang="en-US" sz="36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9623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75" grpId="0"/>
      <p:bldP spid="77" grpId="0"/>
      <p:bldP spid="7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1902460-6A1C-4A4E-AB6C-93F71CCBAA3C}"/>
              </a:ext>
            </a:extLst>
          </p:cNvPr>
          <p:cNvSpPr txBox="1"/>
          <p:nvPr/>
        </p:nvSpPr>
        <p:spPr>
          <a:xfrm>
            <a:off x="800539" y="1498091"/>
            <a:ext cx="10590923" cy="127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600" b="1" dirty="0">
                <a:solidFill>
                  <a:srgbClr val="F00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</a:t>
            </a:r>
            <a:r>
              <a:rPr lang="en-US" altLang="zh-CN" sz="3600" b="1" dirty="0">
                <a:solidFill>
                  <a:srgbClr val="F00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600" b="1" dirty="0">
                <a:solidFill>
                  <a:srgbClr val="F00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3600" dirty="0">
                <a:latin typeface="+mj-ea"/>
                <a:ea typeface="+mj-ea"/>
              </a:rPr>
              <a:t>自主选择其中两款液晶电视机的价格比较数的大小，同桌之间交流比较的方法。</a:t>
            </a:r>
            <a:endParaRPr lang="en-US" altLang="zh-CN" sz="3600" dirty="0">
              <a:latin typeface="+mj-ea"/>
              <a:ea typeface="+mj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A5A4687-F70A-E7D9-139E-10F51891233F}"/>
              </a:ext>
            </a:extLst>
          </p:cNvPr>
          <p:cNvSpPr txBox="1"/>
          <p:nvPr/>
        </p:nvSpPr>
        <p:spPr>
          <a:xfrm>
            <a:off x="627406" y="2996952"/>
            <a:ext cx="1771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1986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5346582-1873-8F45-1313-97019670A084}"/>
              </a:ext>
            </a:extLst>
          </p:cNvPr>
          <p:cNvSpPr txBox="1"/>
          <p:nvPr/>
        </p:nvSpPr>
        <p:spPr>
          <a:xfrm>
            <a:off x="2460604" y="2996952"/>
            <a:ext cx="1771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3800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59F8844-DEC3-BA6C-EA82-85071FC74F5C}"/>
              </a:ext>
            </a:extLst>
          </p:cNvPr>
          <p:cNvSpPr txBox="1"/>
          <p:nvPr/>
        </p:nvSpPr>
        <p:spPr>
          <a:xfrm>
            <a:off x="4293802" y="2996952"/>
            <a:ext cx="1771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7008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0788408-0480-6E22-4BC6-7986F033D88E}"/>
              </a:ext>
            </a:extLst>
          </p:cNvPr>
          <p:cNvSpPr txBox="1"/>
          <p:nvPr/>
        </p:nvSpPr>
        <p:spPr>
          <a:xfrm>
            <a:off x="6127000" y="2996952"/>
            <a:ext cx="1771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4090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36FF7DD-699E-E156-2D63-EC6E29D8FDA8}"/>
              </a:ext>
            </a:extLst>
          </p:cNvPr>
          <p:cNvSpPr txBox="1"/>
          <p:nvPr/>
        </p:nvSpPr>
        <p:spPr>
          <a:xfrm>
            <a:off x="7960198" y="2996952"/>
            <a:ext cx="1771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10000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A03EAD6-61FE-5281-200E-151E3F115C2C}"/>
              </a:ext>
            </a:extLst>
          </p:cNvPr>
          <p:cNvSpPr txBox="1"/>
          <p:nvPr/>
        </p:nvSpPr>
        <p:spPr>
          <a:xfrm>
            <a:off x="9793394" y="2996952"/>
            <a:ext cx="1771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7068</a:t>
            </a:r>
            <a:endParaRPr lang="zh-CN" altLang="en-US" sz="8000" b="1" dirty="0">
              <a:latin typeface="+mn-lt"/>
              <a:ea typeface="+mn-ea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EFA08135-C3F7-BCDF-5AD8-BF57A932A2EB}"/>
              </a:ext>
            </a:extLst>
          </p:cNvPr>
          <p:cNvGrpSpPr/>
          <p:nvPr/>
        </p:nvGrpSpPr>
        <p:grpSpPr>
          <a:xfrm>
            <a:off x="470933" y="3861048"/>
            <a:ext cx="3715416" cy="646331"/>
            <a:chOff x="815485" y="4149080"/>
            <a:chExt cx="3715416" cy="646331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C4DB50A-F25F-B5B6-8FF3-654881A77F75}"/>
                </a:ext>
              </a:extLst>
            </p:cNvPr>
            <p:cNvSpPr txBox="1"/>
            <p:nvPr/>
          </p:nvSpPr>
          <p:spPr>
            <a:xfrm>
              <a:off x="815485" y="4149080"/>
              <a:ext cx="17712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000000"/>
                  </a:solidFill>
                  <a:effectLst/>
                  <a:latin typeface="+mn-lt"/>
                  <a:ea typeface="+mn-ea"/>
                </a:rPr>
                <a:t>3800</a:t>
              </a:r>
              <a:endParaRPr lang="zh-CN" altLang="en-US" sz="8000" b="1" dirty="0">
                <a:latin typeface="+mn-lt"/>
                <a:ea typeface="+mn-ea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1AD32D57-0F94-B6FD-A229-6C25C1959B8D}"/>
                </a:ext>
              </a:extLst>
            </p:cNvPr>
            <p:cNvSpPr txBox="1"/>
            <p:nvPr/>
          </p:nvSpPr>
          <p:spPr>
            <a:xfrm>
              <a:off x="2759701" y="4149080"/>
              <a:ext cx="17712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000000"/>
                  </a:solidFill>
                  <a:effectLst/>
                  <a:latin typeface="+mn-lt"/>
                  <a:ea typeface="+mn-ea"/>
                </a:rPr>
                <a:t>10000</a:t>
              </a:r>
              <a:endParaRPr lang="zh-CN" altLang="en-US" sz="8000" b="1" dirty="0">
                <a:latin typeface="+mn-lt"/>
                <a:ea typeface="+mn-ea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763383A5-DACF-94D5-9AD8-DC2BA4355367}"/>
                </a:ext>
              </a:extLst>
            </p:cNvPr>
            <p:cNvSpPr/>
            <p:nvPr/>
          </p:nvSpPr>
          <p:spPr>
            <a:xfrm>
              <a:off x="2301619" y="4149080"/>
              <a:ext cx="646331" cy="64633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741E56F-E936-F343-31B8-F23111CDC567}"/>
              </a:ext>
            </a:extLst>
          </p:cNvPr>
          <p:cNvGrpSpPr/>
          <p:nvPr/>
        </p:nvGrpSpPr>
        <p:grpSpPr>
          <a:xfrm>
            <a:off x="4335109" y="3861048"/>
            <a:ext cx="3618599" cy="646331"/>
            <a:chOff x="4799856" y="4149080"/>
            <a:chExt cx="3618599" cy="646331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AA6942B9-2CCB-1977-3CD6-7F58D65AC774}"/>
                </a:ext>
              </a:extLst>
            </p:cNvPr>
            <p:cNvSpPr txBox="1"/>
            <p:nvPr/>
          </p:nvSpPr>
          <p:spPr>
            <a:xfrm>
              <a:off x="4799856" y="4149080"/>
              <a:ext cx="17712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000000"/>
                  </a:solidFill>
                  <a:effectLst/>
                  <a:latin typeface="+mn-lt"/>
                  <a:ea typeface="+mn-ea"/>
                </a:rPr>
                <a:t>1986</a:t>
              </a:r>
              <a:endParaRPr lang="zh-CN" altLang="en-US" sz="8000" b="1" dirty="0">
                <a:latin typeface="+mn-lt"/>
                <a:ea typeface="+mn-ea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26DF327-B898-22DF-7BB1-67145855A8E9}"/>
                </a:ext>
              </a:extLst>
            </p:cNvPr>
            <p:cNvSpPr txBox="1"/>
            <p:nvPr/>
          </p:nvSpPr>
          <p:spPr>
            <a:xfrm>
              <a:off x="6647255" y="4149080"/>
              <a:ext cx="17712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000000"/>
                  </a:solidFill>
                  <a:effectLst/>
                  <a:latin typeface="+mn-lt"/>
                  <a:ea typeface="+mn-ea"/>
                </a:rPr>
                <a:t>3800</a:t>
              </a:r>
              <a:endParaRPr lang="zh-CN" altLang="en-US" sz="8000" b="1" dirty="0">
                <a:latin typeface="+mn-lt"/>
                <a:ea typeface="+mn-ea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8883B9F4-3ADB-9AB4-7F39-8AE901722D69}"/>
                </a:ext>
              </a:extLst>
            </p:cNvPr>
            <p:cNvSpPr/>
            <p:nvPr/>
          </p:nvSpPr>
          <p:spPr>
            <a:xfrm>
              <a:off x="6285990" y="4149080"/>
              <a:ext cx="646331" cy="64633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2D06A98D-6688-40A2-5E8F-FFE8F32A26A0}"/>
              </a:ext>
            </a:extLst>
          </p:cNvPr>
          <p:cNvGrpSpPr/>
          <p:nvPr/>
        </p:nvGrpSpPr>
        <p:grpSpPr>
          <a:xfrm>
            <a:off x="8102468" y="3861048"/>
            <a:ext cx="3618599" cy="646331"/>
            <a:chOff x="8119181" y="4149080"/>
            <a:chExt cx="3618599" cy="646331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AD69FE68-8EE7-0077-E798-71245A53C734}"/>
                </a:ext>
              </a:extLst>
            </p:cNvPr>
            <p:cNvSpPr txBox="1"/>
            <p:nvPr/>
          </p:nvSpPr>
          <p:spPr>
            <a:xfrm>
              <a:off x="8119181" y="4149080"/>
              <a:ext cx="17712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000000"/>
                  </a:solidFill>
                  <a:effectLst/>
                  <a:latin typeface="+mn-lt"/>
                  <a:ea typeface="+mn-ea"/>
                </a:rPr>
                <a:t>7068</a:t>
              </a:r>
              <a:endParaRPr lang="zh-CN" altLang="en-US" sz="8000" b="1" dirty="0">
                <a:latin typeface="+mn-lt"/>
                <a:ea typeface="+mn-ea"/>
              </a:endParaRP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23A8A329-D9E5-D7FE-1A5C-FFE6AE90A2E7}"/>
                </a:ext>
              </a:extLst>
            </p:cNvPr>
            <p:cNvGrpSpPr/>
            <p:nvPr/>
          </p:nvGrpSpPr>
          <p:grpSpPr>
            <a:xfrm>
              <a:off x="9605315" y="4149080"/>
              <a:ext cx="2132465" cy="646331"/>
              <a:chOff x="9605315" y="4149080"/>
              <a:chExt cx="2132465" cy="646331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052F1F02-EAE4-A30F-AD10-48DFD46DCA4D}"/>
                  </a:ext>
                </a:extLst>
              </p:cNvPr>
              <p:cNvSpPr txBox="1"/>
              <p:nvPr/>
            </p:nvSpPr>
            <p:spPr>
              <a:xfrm>
                <a:off x="9966580" y="4149080"/>
                <a:ext cx="17712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3600" b="1" dirty="0">
                    <a:solidFill>
                      <a:srgbClr val="000000"/>
                    </a:solidFill>
                    <a:effectLst/>
                    <a:latin typeface="+mn-lt"/>
                    <a:ea typeface="+mn-ea"/>
                  </a:rPr>
                  <a:t>7008</a:t>
                </a:r>
                <a:endParaRPr lang="zh-CN" altLang="en-US" sz="8000" b="1" dirty="0">
                  <a:latin typeface="+mn-lt"/>
                  <a:ea typeface="+mn-ea"/>
                </a:endParaRPr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E675E13F-B702-4D09-D0C9-ACDB21A8C45D}"/>
                  </a:ext>
                </a:extLst>
              </p:cNvPr>
              <p:cNvSpPr/>
              <p:nvPr/>
            </p:nvSpPr>
            <p:spPr>
              <a:xfrm>
                <a:off x="9605315" y="4149080"/>
                <a:ext cx="646331" cy="64633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BD0F8005-BC69-0B43-E53A-35D1BE3C2AE8}"/>
              </a:ext>
            </a:extLst>
          </p:cNvPr>
          <p:cNvSpPr txBox="1"/>
          <p:nvPr/>
        </p:nvSpPr>
        <p:spPr>
          <a:xfrm>
            <a:off x="2033956" y="3861048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n-ea"/>
              </a:rPr>
              <a:t>&lt;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n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134C806-F1AA-DE32-A298-75D678148054}"/>
              </a:ext>
            </a:extLst>
          </p:cNvPr>
          <p:cNvSpPr txBox="1"/>
          <p:nvPr/>
        </p:nvSpPr>
        <p:spPr>
          <a:xfrm>
            <a:off x="5907664" y="3861048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n-ea"/>
              </a:rPr>
              <a:t>&lt;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n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B53011D-DFB9-6846-12DC-A82A4CDBDB85}"/>
              </a:ext>
            </a:extLst>
          </p:cNvPr>
          <p:cNvSpPr txBox="1"/>
          <p:nvPr/>
        </p:nvSpPr>
        <p:spPr>
          <a:xfrm>
            <a:off x="9713378" y="3861048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n-ea"/>
              </a:rPr>
              <a:t>&gt;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n-ea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8AACD768-0121-C67D-C2BF-EDBB5AA87ABC}"/>
              </a:ext>
            </a:extLst>
          </p:cNvPr>
          <p:cNvSpPr txBox="1"/>
          <p:nvPr/>
        </p:nvSpPr>
        <p:spPr>
          <a:xfrm>
            <a:off x="695400" y="698708"/>
            <a:ext cx="62111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）比大小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sp>
        <p:nvSpPr>
          <p:cNvPr id="30" name="思想气泡: 云 29">
            <a:extLst>
              <a:ext uri="{FF2B5EF4-FFF2-40B4-BE49-F238E27FC236}">
                <a16:creationId xmlns:a16="http://schemas.microsoft.com/office/drawing/2014/main" id="{EE6E8EA9-3255-2743-FA52-1E2A3873FF4B}"/>
              </a:ext>
            </a:extLst>
          </p:cNvPr>
          <p:cNvSpPr/>
          <p:nvPr/>
        </p:nvSpPr>
        <p:spPr>
          <a:xfrm>
            <a:off x="5353601" y="4725144"/>
            <a:ext cx="4393160" cy="1794646"/>
          </a:xfrm>
          <a:prstGeom prst="cloudCallout">
            <a:avLst>
              <a:gd name="adj1" fmla="val -45219"/>
              <a:gd name="adj2" fmla="val -4861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/>
                <a:ea typeface="黑体"/>
                <a:cs typeface="+mn-cs"/>
              </a:rPr>
              <a:t>怎样比较数的大小？</a:t>
            </a:r>
          </a:p>
        </p:txBody>
      </p:sp>
    </p:spTree>
    <p:extLst>
      <p:ext uri="{BB962C8B-B14F-4D97-AF65-F5344CB8AC3E}">
        <p14:creationId xmlns:p14="http://schemas.microsoft.com/office/powerpoint/2010/main" val="1148878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:a16="http://schemas.microsoft.com/office/drawing/2014/main" id="{11F17E1C-5D4C-490F-2C39-E6E92057BDF3}"/>
              </a:ext>
            </a:extLst>
          </p:cNvPr>
          <p:cNvGrpSpPr/>
          <p:nvPr/>
        </p:nvGrpSpPr>
        <p:grpSpPr>
          <a:xfrm>
            <a:off x="627406" y="4121480"/>
            <a:ext cx="10937188" cy="646331"/>
            <a:chOff x="627406" y="4121480"/>
            <a:chExt cx="10937188" cy="646331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B5586CA-1E58-6879-334B-F4B7F03F43DD}"/>
                </a:ext>
              </a:extLst>
            </p:cNvPr>
            <p:cNvSpPr txBox="1"/>
            <p:nvPr/>
          </p:nvSpPr>
          <p:spPr>
            <a:xfrm>
              <a:off x="627406" y="4121480"/>
              <a:ext cx="17712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000000"/>
                  </a:solidFill>
                  <a:effectLst/>
                  <a:latin typeface="+mn-lt"/>
                  <a:ea typeface="+mn-ea"/>
                </a:rPr>
                <a:t>1986</a:t>
              </a:r>
              <a:endParaRPr lang="zh-CN" altLang="en-US" sz="8000" b="1" dirty="0">
                <a:latin typeface="+mn-lt"/>
                <a:ea typeface="+mn-ea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56DBDCE-1EE6-D9AA-F093-A85F72DE6EDE}"/>
                </a:ext>
              </a:extLst>
            </p:cNvPr>
            <p:cNvSpPr txBox="1"/>
            <p:nvPr/>
          </p:nvSpPr>
          <p:spPr>
            <a:xfrm>
              <a:off x="2460604" y="4121480"/>
              <a:ext cx="17712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000000"/>
                  </a:solidFill>
                  <a:effectLst/>
                  <a:latin typeface="+mn-lt"/>
                  <a:ea typeface="+mn-ea"/>
                </a:rPr>
                <a:t>3800</a:t>
              </a:r>
              <a:endParaRPr lang="zh-CN" altLang="en-US" sz="8000" b="1" dirty="0">
                <a:latin typeface="+mn-lt"/>
                <a:ea typeface="+mn-ea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11B73ECD-ABA1-0E01-2A49-E28B3068A2C8}"/>
                </a:ext>
              </a:extLst>
            </p:cNvPr>
            <p:cNvSpPr txBox="1"/>
            <p:nvPr/>
          </p:nvSpPr>
          <p:spPr>
            <a:xfrm>
              <a:off x="4293802" y="4121480"/>
              <a:ext cx="17712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000000"/>
                  </a:solidFill>
                  <a:effectLst/>
                  <a:latin typeface="+mn-lt"/>
                  <a:ea typeface="+mn-ea"/>
                </a:rPr>
                <a:t>7008</a:t>
              </a:r>
              <a:endParaRPr lang="zh-CN" altLang="en-US" sz="8000" b="1" dirty="0">
                <a:latin typeface="+mn-lt"/>
                <a:ea typeface="+mn-ea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B9E06DD-2B26-0037-35B5-B7B6A95D8D9B}"/>
                </a:ext>
              </a:extLst>
            </p:cNvPr>
            <p:cNvSpPr txBox="1"/>
            <p:nvPr/>
          </p:nvSpPr>
          <p:spPr>
            <a:xfrm>
              <a:off x="6127000" y="4121480"/>
              <a:ext cx="17712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000000"/>
                  </a:solidFill>
                  <a:effectLst/>
                  <a:latin typeface="+mn-lt"/>
                  <a:ea typeface="+mn-ea"/>
                </a:rPr>
                <a:t>4090</a:t>
              </a:r>
              <a:endParaRPr lang="zh-CN" altLang="en-US" sz="8000" b="1" dirty="0">
                <a:latin typeface="+mn-lt"/>
                <a:ea typeface="+mn-ea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6368E243-C88C-8F1C-A948-0E473BE387E1}"/>
                </a:ext>
              </a:extLst>
            </p:cNvPr>
            <p:cNvSpPr txBox="1"/>
            <p:nvPr/>
          </p:nvSpPr>
          <p:spPr>
            <a:xfrm>
              <a:off x="7960198" y="4121480"/>
              <a:ext cx="17712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000000"/>
                  </a:solidFill>
                  <a:effectLst/>
                  <a:latin typeface="+mn-lt"/>
                  <a:ea typeface="+mn-ea"/>
                </a:rPr>
                <a:t>10000</a:t>
              </a:r>
              <a:endParaRPr lang="zh-CN" altLang="en-US" sz="8000" b="1" dirty="0">
                <a:latin typeface="+mn-lt"/>
                <a:ea typeface="+mn-ea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DAD3A57-79EE-A891-0524-DB052276D585}"/>
                </a:ext>
              </a:extLst>
            </p:cNvPr>
            <p:cNvSpPr txBox="1"/>
            <p:nvPr/>
          </p:nvSpPr>
          <p:spPr>
            <a:xfrm>
              <a:off x="9793394" y="4121480"/>
              <a:ext cx="17712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600" b="1" dirty="0">
                  <a:solidFill>
                    <a:srgbClr val="000000"/>
                  </a:solidFill>
                  <a:effectLst/>
                  <a:latin typeface="+mn-lt"/>
                  <a:ea typeface="+mn-ea"/>
                </a:rPr>
                <a:t>7068</a:t>
              </a:r>
              <a:endParaRPr lang="zh-CN" altLang="en-US" sz="8000" b="1" dirty="0">
                <a:latin typeface="+mn-lt"/>
                <a:ea typeface="+mn-ea"/>
              </a:endParaRP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45B98FE1-D1D9-5DE4-5BA7-970C8D89E716}"/>
              </a:ext>
            </a:extLst>
          </p:cNvPr>
          <p:cNvSpPr txBox="1"/>
          <p:nvPr/>
        </p:nvSpPr>
        <p:spPr>
          <a:xfrm>
            <a:off x="723032" y="889221"/>
            <a:ext cx="62111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000000"/>
                </a:solidFill>
                <a:effectLst/>
                <a:latin typeface="+mj-ea"/>
                <a:ea typeface="+mj-ea"/>
              </a:rPr>
              <a:t>比较两个数的大小：</a:t>
            </a:r>
            <a:endParaRPr lang="zh-CN" altLang="en-US" sz="8000" dirty="0">
              <a:latin typeface="+mj-ea"/>
              <a:ea typeface="+mj-ea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6EDC35B-10A6-33F7-0243-8CD34995C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032" y="1640384"/>
            <a:ext cx="749619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 dirty="0">
                <a:solidFill>
                  <a:srgbClr val="3333CC"/>
                </a:solidFill>
                <a:latin typeface="+mn-ea"/>
                <a:ea typeface="+mn-ea"/>
              </a:rPr>
              <a:t>1.</a:t>
            </a:r>
            <a:r>
              <a:rPr lang="zh-CN" altLang="en-US" sz="3600" b="1" dirty="0">
                <a:solidFill>
                  <a:srgbClr val="F00C08"/>
                </a:solidFill>
                <a:latin typeface="+mn-ea"/>
                <a:ea typeface="+mn-ea"/>
              </a:rPr>
              <a:t>位数不同</a:t>
            </a:r>
            <a:r>
              <a:rPr lang="zh-CN" altLang="en-US" sz="3600" b="1" dirty="0">
                <a:solidFill>
                  <a:srgbClr val="3333CC"/>
                </a:solidFill>
                <a:latin typeface="+mn-ea"/>
                <a:ea typeface="+mn-ea"/>
              </a:rPr>
              <a:t>时，</a:t>
            </a:r>
            <a:r>
              <a:rPr lang="zh-CN" altLang="en-US" sz="3600" b="1" dirty="0">
                <a:solidFill>
                  <a:srgbClr val="F00C08"/>
                </a:solidFill>
                <a:latin typeface="+mn-ea"/>
                <a:ea typeface="+mn-ea"/>
              </a:rPr>
              <a:t>位数多</a:t>
            </a:r>
            <a:r>
              <a:rPr lang="zh-CN" altLang="en-US" sz="3600" b="1" dirty="0">
                <a:solidFill>
                  <a:srgbClr val="3333CC"/>
                </a:solidFill>
                <a:latin typeface="+mn-ea"/>
                <a:ea typeface="+mn-ea"/>
              </a:rPr>
              <a:t>的</a:t>
            </a:r>
            <a:r>
              <a:rPr lang="zh-CN" altLang="en-US" sz="3600" b="1" dirty="0">
                <a:solidFill>
                  <a:srgbClr val="F00C08"/>
                </a:solidFill>
                <a:latin typeface="+mn-ea"/>
                <a:ea typeface="+mn-ea"/>
              </a:rPr>
              <a:t>数大</a:t>
            </a:r>
            <a:r>
              <a:rPr lang="zh-CN" altLang="en-US" sz="3600" b="1" dirty="0">
                <a:solidFill>
                  <a:srgbClr val="3333CC"/>
                </a:solidFill>
                <a:latin typeface="+mn-ea"/>
                <a:ea typeface="+mn-ea"/>
              </a:rPr>
              <a:t>；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9AA0AE4-AEB6-0EB4-A767-5D89AA6AE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032" y="2391547"/>
            <a:ext cx="109175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CC"/>
                </a:solidFill>
                <a:latin typeface="+mn-ea"/>
                <a:ea typeface="+mn-ea"/>
              </a:rPr>
              <a:t>2.</a:t>
            </a:r>
            <a:r>
              <a:rPr lang="zh-CN" altLang="en-US" sz="3600" b="1" dirty="0">
                <a:solidFill>
                  <a:srgbClr val="F00C08"/>
                </a:solidFill>
                <a:latin typeface="+mn-ea"/>
                <a:ea typeface="+mn-ea"/>
              </a:rPr>
              <a:t>位数相同</a:t>
            </a:r>
            <a:r>
              <a:rPr lang="zh-CN" altLang="en-US" sz="3600" b="1" dirty="0">
                <a:solidFill>
                  <a:srgbClr val="3333CC"/>
                </a:solidFill>
                <a:latin typeface="+mn-ea"/>
                <a:ea typeface="+mn-ea"/>
              </a:rPr>
              <a:t>时，从</a:t>
            </a:r>
            <a:r>
              <a:rPr lang="zh-CN" altLang="en-US" sz="3600" b="1" dirty="0">
                <a:solidFill>
                  <a:srgbClr val="F00C08"/>
                </a:solidFill>
                <a:latin typeface="+mn-ea"/>
                <a:ea typeface="+mn-ea"/>
              </a:rPr>
              <a:t>最高位</a:t>
            </a:r>
            <a:r>
              <a:rPr lang="zh-CN" altLang="en-US" sz="3600" b="1" dirty="0">
                <a:solidFill>
                  <a:srgbClr val="3333CC"/>
                </a:solidFill>
                <a:latin typeface="+mn-ea"/>
                <a:ea typeface="+mn-ea"/>
              </a:rPr>
              <a:t>比起，最高位上</a:t>
            </a:r>
            <a:r>
              <a:rPr lang="zh-CN" altLang="en-US" sz="3600" b="1" dirty="0">
                <a:solidFill>
                  <a:srgbClr val="F00C08"/>
                </a:solidFill>
                <a:latin typeface="+mn-ea"/>
                <a:ea typeface="+mn-ea"/>
              </a:rPr>
              <a:t>大的数大</a:t>
            </a:r>
            <a:r>
              <a:rPr lang="zh-CN" altLang="en-US" sz="3600" b="1" dirty="0">
                <a:solidFill>
                  <a:srgbClr val="3333CC"/>
                </a:solidFill>
                <a:latin typeface="+mn-ea"/>
                <a:ea typeface="+mn-ea"/>
              </a:rPr>
              <a:t>；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1108FC5-3C2A-744F-6E8E-4EB9F05AB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032" y="3142709"/>
            <a:ext cx="109175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CC"/>
                </a:solidFill>
                <a:latin typeface="+mn-ea"/>
                <a:ea typeface="+mn-ea"/>
              </a:rPr>
              <a:t>3.</a:t>
            </a:r>
            <a:r>
              <a:rPr lang="zh-CN" altLang="en-US" sz="3600" b="1" dirty="0">
                <a:solidFill>
                  <a:srgbClr val="F00C08"/>
                </a:solidFill>
                <a:latin typeface="+mn-ea"/>
                <a:ea typeface="+mn-ea"/>
              </a:rPr>
              <a:t>最高位相同</a:t>
            </a:r>
            <a:r>
              <a:rPr lang="zh-CN" altLang="en-US" sz="3600" b="1" dirty="0">
                <a:solidFill>
                  <a:srgbClr val="3333CC"/>
                </a:solidFill>
                <a:latin typeface="+mn-ea"/>
                <a:ea typeface="+mn-ea"/>
              </a:rPr>
              <a:t>，</a:t>
            </a:r>
            <a:r>
              <a:rPr lang="zh-CN" altLang="en-US" sz="3600" b="1" dirty="0">
                <a:solidFill>
                  <a:srgbClr val="F00C08"/>
                </a:solidFill>
                <a:latin typeface="+mn-ea"/>
                <a:ea typeface="+mn-ea"/>
              </a:rPr>
              <a:t>依次往下比</a:t>
            </a:r>
            <a:r>
              <a:rPr lang="en-US" altLang="zh-CN" sz="3600" b="1" dirty="0">
                <a:solidFill>
                  <a:srgbClr val="3333CC"/>
                </a:solidFill>
                <a:latin typeface="+mn-ea"/>
                <a:ea typeface="+mn-ea"/>
              </a:rPr>
              <a:t>……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484B39E-064B-E6DD-8B4E-B35834647FA7}"/>
              </a:ext>
            </a:extLst>
          </p:cNvPr>
          <p:cNvSpPr txBox="1"/>
          <p:nvPr/>
        </p:nvSpPr>
        <p:spPr>
          <a:xfrm>
            <a:off x="1513006" y="5124796"/>
            <a:ext cx="9145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1986 &lt; 3800 &lt; 4090 &lt; 7008 &lt; 7068 &lt; 10000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7492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AA7FEF3-5748-C506-EF93-B569E8C9B5EC}"/>
              </a:ext>
            </a:extLst>
          </p:cNvPr>
          <p:cNvSpPr txBox="1"/>
          <p:nvPr/>
        </p:nvSpPr>
        <p:spPr>
          <a:xfrm>
            <a:off x="695400" y="466969"/>
            <a:ext cx="62111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）近似数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313DDD3-D676-B036-ADF3-FE36F0ACA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231" y="1107288"/>
            <a:ext cx="2093381" cy="2249704"/>
          </a:xfrm>
          <a:prstGeom prst="rect">
            <a:avLst/>
          </a:prstGeom>
        </p:spPr>
      </p:pic>
      <p:sp>
        <p:nvSpPr>
          <p:cNvPr id="4" name="圆角矩形标注 5">
            <a:extLst>
              <a:ext uri="{FF2B5EF4-FFF2-40B4-BE49-F238E27FC236}">
                <a16:creationId xmlns:a16="http://schemas.microsoft.com/office/drawing/2014/main" id="{C1559535-C3DB-A42D-C030-04AFF1EA7DD6}"/>
              </a:ext>
            </a:extLst>
          </p:cNvPr>
          <p:cNvSpPr/>
          <p:nvPr/>
        </p:nvSpPr>
        <p:spPr bwMode="auto">
          <a:xfrm>
            <a:off x="911424" y="1276666"/>
            <a:ext cx="8136904" cy="1920595"/>
          </a:xfrm>
          <a:prstGeom prst="wedgeRoundRectCallout">
            <a:avLst>
              <a:gd name="adj1" fmla="val 57842"/>
              <a:gd name="adj2" fmla="val 785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老师选定了一款液晶电视机，这款电视机的价格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比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3800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元多一些，比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10000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元少得多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，你知道老师选的是哪一款吗？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9407A07-067F-AA56-B618-3EA5472F6A5F}"/>
              </a:ext>
            </a:extLst>
          </p:cNvPr>
          <p:cNvSpPr txBox="1"/>
          <p:nvPr/>
        </p:nvSpPr>
        <p:spPr>
          <a:xfrm>
            <a:off x="627406" y="3448582"/>
            <a:ext cx="1771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1986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B3DC9F5-A012-F23E-7769-7D6AF18D48E7}"/>
              </a:ext>
            </a:extLst>
          </p:cNvPr>
          <p:cNvSpPr txBox="1"/>
          <p:nvPr/>
        </p:nvSpPr>
        <p:spPr>
          <a:xfrm>
            <a:off x="2460604" y="3448582"/>
            <a:ext cx="1771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3800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F3084E9-8212-FDD6-19F7-D781EE61896A}"/>
              </a:ext>
            </a:extLst>
          </p:cNvPr>
          <p:cNvSpPr txBox="1"/>
          <p:nvPr/>
        </p:nvSpPr>
        <p:spPr>
          <a:xfrm>
            <a:off x="4293802" y="3448582"/>
            <a:ext cx="1771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7008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01B6C04-9502-31A0-1920-B59D9CEA161F}"/>
              </a:ext>
            </a:extLst>
          </p:cNvPr>
          <p:cNvSpPr txBox="1"/>
          <p:nvPr/>
        </p:nvSpPr>
        <p:spPr>
          <a:xfrm>
            <a:off x="6127000" y="3448582"/>
            <a:ext cx="1771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4090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AD5D045-9352-B120-3ACF-828EC05065F0}"/>
              </a:ext>
            </a:extLst>
          </p:cNvPr>
          <p:cNvSpPr txBox="1"/>
          <p:nvPr/>
        </p:nvSpPr>
        <p:spPr>
          <a:xfrm>
            <a:off x="7960198" y="3448582"/>
            <a:ext cx="1771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10000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E41D6A0-3B6F-F7B7-EE13-B32CEDA1788C}"/>
              </a:ext>
            </a:extLst>
          </p:cNvPr>
          <p:cNvSpPr txBox="1"/>
          <p:nvPr/>
        </p:nvSpPr>
        <p:spPr>
          <a:xfrm>
            <a:off x="9793394" y="3448582"/>
            <a:ext cx="1771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00000"/>
                </a:solidFill>
                <a:effectLst/>
                <a:latin typeface="+mn-lt"/>
                <a:ea typeface="+mn-ea"/>
              </a:rPr>
              <a:t>7068</a:t>
            </a:r>
            <a:endParaRPr lang="zh-CN" altLang="en-US" sz="8000" b="1" dirty="0">
              <a:latin typeface="+mn-lt"/>
              <a:ea typeface="+mn-ea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9C15AC26-02ED-6CB8-BD62-72E46C622620}"/>
              </a:ext>
            </a:extLst>
          </p:cNvPr>
          <p:cNvSpPr/>
          <p:nvPr/>
        </p:nvSpPr>
        <p:spPr>
          <a:xfrm>
            <a:off x="6237860" y="3356992"/>
            <a:ext cx="1549480" cy="8295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zh-CN" altLang="en-US" sz="3200" b="1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F0A2E0A-7C02-131C-770A-5D03965BE5DA}"/>
              </a:ext>
            </a:extLst>
          </p:cNvPr>
          <p:cNvGrpSpPr/>
          <p:nvPr/>
        </p:nvGrpSpPr>
        <p:grpSpPr>
          <a:xfrm>
            <a:off x="1199456" y="6003312"/>
            <a:ext cx="9793088" cy="234000"/>
            <a:chOff x="1199456" y="4707168"/>
            <a:chExt cx="9793088" cy="234000"/>
          </a:xfrm>
        </p:grpSpPr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id="{334A1ED8-C0AB-ABA2-FBF3-8C007171C632}"/>
                </a:ext>
              </a:extLst>
            </p:cNvPr>
            <p:cNvCxnSpPr>
              <a:cxnSpLocks/>
            </p:cNvCxnSpPr>
            <p:nvPr/>
          </p:nvCxnSpPr>
          <p:spPr>
            <a:xfrm>
              <a:off x="1199456" y="4941168"/>
              <a:ext cx="979308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C572C91E-AC11-9E51-1966-AFE2409C7302}"/>
                </a:ext>
              </a:extLst>
            </p:cNvPr>
            <p:cNvGrpSpPr/>
            <p:nvPr/>
          </p:nvGrpSpPr>
          <p:grpSpPr>
            <a:xfrm>
              <a:off x="1487488" y="4707168"/>
              <a:ext cx="9145016" cy="234000"/>
              <a:chOff x="1487488" y="4707168"/>
              <a:chExt cx="9145016" cy="234000"/>
            </a:xfrm>
          </p:grpSpPr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D0E73A0C-7B2E-41E8-3800-5A3B3B096A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87488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8B8CAF9A-F90A-7659-AEF8-FB383606F6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73742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3E05B442-8FFF-3CD1-A6E5-7F67978375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59996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6A1E1908-83C4-FDE6-76CE-F28094F4251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46250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908ED238-361C-B711-9EE3-3FF7C67010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32504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9D4BC6CA-34E7-E417-EF4F-694A8D038BD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44739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D931B206-10D3-4049-567B-49907D47BDF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01990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FD1E28DD-1BFD-FC8C-C4AC-6087738305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59241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D65D0688-F472-D5F7-EB22-13AE00E86B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16492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96B6FBAF-9D28-0837-9E6E-3C47F2B6F06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30993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8B4FC88B-A4F4-0DD6-B3AE-19881FBFC1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88244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FE5BF207-577D-4FE5-A793-FF9CB4B36C7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45495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7E5F808C-7BAF-AF5F-4016-4C9AA77909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02746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D1A27930-1F54-C1AF-8B44-0274151ACF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17247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B75591A9-BAE7-73F5-3454-8DF49AF0D4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74498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8EC44F22-A3E0-6B74-26E7-E20A2208EE1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31749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93B51C8F-0F82-1F42-2B2F-F86A0ADB5CD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89000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A493FC47-26C6-F046-CBC4-7C4490102C5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03501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6B3DF6D3-FB72-F24E-9D11-8DED3F10C23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60752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B32FB9AD-A844-BECC-48FD-16E2290E322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18003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72C2C356-99C0-9A9B-3F23-075C6865A90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75254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085C95A8-473D-6910-53ED-D63029C1A225}"/>
              </a:ext>
            </a:extLst>
          </p:cNvPr>
          <p:cNvGrpSpPr/>
          <p:nvPr/>
        </p:nvGrpSpPr>
        <p:grpSpPr>
          <a:xfrm>
            <a:off x="3215680" y="4445636"/>
            <a:ext cx="1368152" cy="1413660"/>
            <a:chOff x="3215680" y="4412064"/>
            <a:chExt cx="1368152" cy="1413660"/>
          </a:xfrm>
        </p:grpSpPr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CC0D76CB-FA9A-E651-0C30-93900A60F74D}"/>
                </a:ext>
              </a:extLst>
            </p:cNvPr>
            <p:cNvCxnSpPr>
              <a:cxnSpLocks/>
            </p:cNvCxnSpPr>
            <p:nvPr/>
          </p:nvCxnSpPr>
          <p:spPr>
            <a:xfrm>
              <a:off x="3773742" y="5067544"/>
              <a:ext cx="0" cy="75818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5B345403-2C01-3BEF-E4AC-2B9EDDD97723}"/>
                </a:ext>
              </a:extLst>
            </p:cNvPr>
            <p:cNvSpPr txBox="1"/>
            <p:nvPr/>
          </p:nvSpPr>
          <p:spPr>
            <a:xfrm>
              <a:off x="3215680" y="4412064"/>
              <a:ext cx="13681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n-lt"/>
                </a:rPr>
                <a:t>4090</a:t>
              </a:r>
              <a:endParaRPr lang="zh-CN" altLang="en-US" sz="3600" b="1" dirty="0">
                <a:latin typeface="+mn-lt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07B0C2DA-A299-22AF-80D2-753811E1E014}"/>
              </a:ext>
            </a:extLst>
          </p:cNvPr>
          <p:cNvGrpSpPr/>
          <p:nvPr/>
        </p:nvGrpSpPr>
        <p:grpSpPr>
          <a:xfrm>
            <a:off x="6328695" y="4445636"/>
            <a:ext cx="5034206" cy="1413660"/>
            <a:chOff x="6328695" y="4445636"/>
            <a:chExt cx="5034206" cy="1413660"/>
          </a:xfrm>
        </p:grpSpPr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B551FC6A-2271-899C-1384-691F5FEF8737}"/>
                </a:ext>
              </a:extLst>
            </p:cNvPr>
            <p:cNvCxnSpPr>
              <a:cxnSpLocks/>
            </p:cNvCxnSpPr>
            <p:nvPr/>
          </p:nvCxnSpPr>
          <p:spPr>
            <a:xfrm>
              <a:off x="8345402" y="5101116"/>
              <a:ext cx="0" cy="75818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50752674-3853-F446-4024-CC2C365FDE9A}"/>
                </a:ext>
              </a:extLst>
            </p:cNvPr>
            <p:cNvSpPr txBox="1"/>
            <p:nvPr/>
          </p:nvSpPr>
          <p:spPr>
            <a:xfrm>
              <a:off x="6328695" y="4445636"/>
              <a:ext cx="50342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n-lt"/>
                </a:rPr>
                <a:t>4090</a:t>
              </a:r>
              <a:r>
                <a:rPr lang="zh-CN" altLang="en-US" sz="3600" dirty="0">
                  <a:latin typeface="+mj-ea"/>
                  <a:ea typeface="+mj-ea"/>
                </a:rPr>
                <a:t>的近似数是</a:t>
              </a:r>
              <a:r>
                <a:rPr lang="en-US" altLang="zh-CN" sz="3600" b="1" dirty="0">
                  <a:latin typeface="+mn-lt"/>
                </a:rPr>
                <a:t>4100</a:t>
              </a:r>
              <a:endParaRPr lang="zh-CN" altLang="en-US" sz="3600" b="1" dirty="0">
                <a:latin typeface="+mn-lt"/>
              </a:endParaRPr>
            </a:p>
          </p:txBody>
        </p:sp>
      </p:grpSp>
      <p:sp>
        <p:nvSpPr>
          <p:cNvPr id="44" name="矩形 43">
            <a:extLst>
              <a:ext uri="{FF2B5EF4-FFF2-40B4-BE49-F238E27FC236}">
                <a16:creationId xmlns:a16="http://schemas.microsoft.com/office/drawing/2014/main" id="{1B596334-861F-1525-F690-F3AD275AA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17" y="1268760"/>
            <a:ext cx="94500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近似数是接近准确数的整十、整百、整千数。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4201C948-0AAF-F57B-8586-76745A0E4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17" y="2045097"/>
            <a:ext cx="66704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一个数的近似数可能不止一个。</a:t>
            </a:r>
          </a:p>
        </p:txBody>
      </p:sp>
    </p:spTree>
    <p:extLst>
      <p:ext uri="{BB962C8B-B14F-4D97-AF65-F5344CB8AC3E}">
        <p14:creationId xmlns:p14="http://schemas.microsoft.com/office/powerpoint/2010/main" val="241651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1" grpId="0" animBg="1"/>
      <p:bldP spid="44" grpId="0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DB60FD9-AE66-5603-1C8F-608095BDD1D6}"/>
              </a:ext>
            </a:extLst>
          </p:cNvPr>
          <p:cNvSpPr txBox="1"/>
          <p:nvPr/>
        </p:nvSpPr>
        <p:spPr>
          <a:xfrm>
            <a:off x="695400" y="620688"/>
            <a:ext cx="101192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用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0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、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、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6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、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8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组成四位数，再完成下面的问题。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E7FB3E8-5B93-69D1-FA99-71CA7AF3F32A}"/>
              </a:ext>
            </a:extLst>
          </p:cNvPr>
          <p:cNvSpPr txBox="1"/>
          <p:nvPr/>
        </p:nvSpPr>
        <p:spPr>
          <a:xfrm>
            <a:off x="695400" y="1743348"/>
            <a:ext cx="10945216" cy="2687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1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）它们能组成的最大的四位数是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(     )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，这个数的近似数是</a:t>
            </a:r>
            <a:r>
              <a:rPr lang="en-US" altLang="zh-CN" sz="3600" b="1" dirty="0">
                <a:solidFill>
                  <a:srgbClr val="231F20"/>
                </a:solidFill>
                <a:latin typeface="楷体"/>
                <a:ea typeface="楷体"/>
              </a:rPr>
              <a:t>(     )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；能组成的最小的四位数是</a:t>
            </a:r>
            <a:r>
              <a:rPr lang="en-US" altLang="zh-CN" sz="3600" b="1" dirty="0">
                <a:solidFill>
                  <a:srgbClr val="231F20"/>
                </a:solidFill>
                <a:latin typeface="楷体"/>
                <a:ea typeface="楷体"/>
              </a:rPr>
              <a:t>(     )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，这个数的近似数是</a:t>
            </a:r>
            <a:r>
              <a:rPr lang="en-US" altLang="zh-CN" sz="3600" b="1" dirty="0">
                <a:solidFill>
                  <a:srgbClr val="231F20"/>
                </a:solidFill>
                <a:latin typeface="楷体"/>
                <a:ea typeface="楷体"/>
              </a:rPr>
              <a:t>(     )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。（近似数取整千数。）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8255CC-7DFD-C475-3FD7-1831F46D276A}"/>
              </a:ext>
            </a:extLst>
          </p:cNvPr>
          <p:cNvSpPr txBox="1"/>
          <p:nvPr/>
        </p:nvSpPr>
        <p:spPr>
          <a:xfrm>
            <a:off x="695400" y="4395085"/>
            <a:ext cx="10945216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）用这四个数字，组成一个不读出“零”的四位数，这个数可能是</a:t>
            </a:r>
            <a:r>
              <a:rPr lang="en-US" altLang="zh-CN" sz="3600" b="1" dirty="0">
                <a:solidFill>
                  <a:srgbClr val="231F20"/>
                </a:solidFill>
                <a:latin typeface="楷体"/>
                <a:ea typeface="楷体"/>
              </a:rPr>
              <a:t>(     )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。组成读出一个“零”的四位数，这个数可能是</a:t>
            </a:r>
            <a:r>
              <a:rPr lang="en-US" altLang="zh-CN" sz="3600" b="1" dirty="0">
                <a:solidFill>
                  <a:srgbClr val="231F20"/>
                </a:solidFill>
                <a:latin typeface="楷体"/>
                <a:ea typeface="楷体"/>
              </a:rPr>
              <a:t>(     )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。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C7E05A4C-02AA-2542-C5B1-3AF79C591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400" y="125790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应用提升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1E9D24E-26C5-0594-E861-5E143192D1C1}"/>
              </a:ext>
            </a:extLst>
          </p:cNvPr>
          <p:cNvSpPr txBox="1"/>
          <p:nvPr/>
        </p:nvSpPr>
        <p:spPr>
          <a:xfrm>
            <a:off x="8034401" y="1804147"/>
            <a:ext cx="1716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8630 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022A6B0-0AC5-81D6-CA2C-B5D0933E217A}"/>
              </a:ext>
            </a:extLst>
          </p:cNvPr>
          <p:cNvSpPr txBox="1"/>
          <p:nvPr/>
        </p:nvSpPr>
        <p:spPr>
          <a:xfrm>
            <a:off x="3347874" y="2431741"/>
            <a:ext cx="1716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9000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212CF8B-27F2-0842-5D8A-27BB7D0F3FED}"/>
              </a:ext>
            </a:extLst>
          </p:cNvPr>
          <p:cNvSpPr txBox="1"/>
          <p:nvPr/>
        </p:nvSpPr>
        <p:spPr>
          <a:xfrm>
            <a:off x="1051527" y="3126882"/>
            <a:ext cx="1716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3068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34BD49A-5749-49DB-5BF3-962D1E2DFFC6}"/>
              </a:ext>
            </a:extLst>
          </p:cNvPr>
          <p:cNvSpPr txBox="1"/>
          <p:nvPr/>
        </p:nvSpPr>
        <p:spPr>
          <a:xfrm>
            <a:off x="6806352" y="3126882"/>
            <a:ext cx="1716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3000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E8D6333-A80E-6F87-31A3-0703687304B9}"/>
              </a:ext>
            </a:extLst>
          </p:cNvPr>
          <p:cNvSpPr txBox="1"/>
          <p:nvPr/>
        </p:nvSpPr>
        <p:spPr>
          <a:xfrm>
            <a:off x="4583832" y="5083478"/>
            <a:ext cx="1716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8630 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0F2E443-4BBC-B289-3F19-083CA1B0B9A8}"/>
              </a:ext>
            </a:extLst>
          </p:cNvPr>
          <p:cNvSpPr txBox="1"/>
          <p:nvPr/>
        </p:nvSpPr>
        <p:spPr>
          <a:xfrm>
            <a:off x="5644496" y="5775238"/>
            <a:ext cx="17167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8036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FC2E5EB-1ECE-FF77-1A0F-7AAFD12DBCDF}"/>
              </a:ext>
            </a:extLst>
          </p:cNvPr>
          <p:cNvSpPr txBox="1"/>
          <p:nvPr/>
        </p:nvSpPr>
        <p:spPr>
          <a:xfrm>
            <a:off x="7536160" y="5814797"/>
            <a:ext cx="31626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答案不唯一。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5140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>
            <a:extLst>
              <a:ext uri="{FF2B5EF4-FFF2-40B4-BE49-F238E27FC236}">
                <a16:creationId xmlns:a16="http://schemas.microsoft.com/office/drawing/2014/main" id="{11061CE8-9637-6F2D-0693-9A0E545F06C0}"/>
              </a:ext>
            </a:extLst>
          </p:cNvPr>
          <p:cNvGrpSpPr/>
          <p:nvPr/>
        </p:nvGrpSpPr>
        <p:grpSpPr>
          <a:xfrm>
            <a:off x="1366339" y="2636912"/>
            <a:ext cx="3721549" cy="2448272"/>
            <a:chOff x="1366339" y="2636912"/>
            <a:chExt cx="3721549" cy="2448272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ABC478F-DD56-CE6E-C6E3-0C7BF783C1AF}"/>
                </a:ext>
              </a:extLst>
            </p:cNvPr>
            <p:cNvSpPr/>
            <p:nvPr/>
          </p:nvSpPr>
          <p:spPr>
            <a:xfrm>
              <a:off x="1366339" y="4581128"/>
              <a:ext cx="936104" cy="50405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千位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EC665E6-1F01-744B-9237-0577F2D08EEA}"/>
                </a:ext>
              </a:extLst>
            </p:cNvPr>
            <p:cNvSpPr/>
            <p:nvPr/>
          </p:nvSpPr>
          <p:spPr>
            <a:xfrm>
              <a:off x="2294821" y="4581128"/>
              <a:ext cx="936104" cy="50405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百位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444F5C1-3410-5B8E-17EE-BE92CFC4BA26}"/>
                </a:ext>
              </a:extLst>
            </p:cNvPr>
            <p:cNvSpPr/>
            <p:nvPr/>
          </p:nvSpPr>
          <p:spPr>
            <a:xfrm>
              <a:off x="3223303" y="4581128"/>
              <a:ext cx="936104" cy="50405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十位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86A8CDB8-81CD-8B28-6913-4099C9F3460C}"/>
                </a:ext>
              </a:extLst>
            </p:cNvPr>
            <p:cNvSpPr/>
            <p:nvPr/>
          </p:nvSpPr>
          <p:spPr>
            <a:xfrm>
              <a:off x="4151784" y="4581128"/>
              <a:ext cx="936104" cy="50405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万位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4F2D9D5-34A8-9E5A-7EF4-81476191B032}"/>
                </a:ext>
              </a:extLst>
            </p:cNvPr>
            <p:cNvSpPr/>
            <p:nvPr/>
          </p:nvSpPr>
          <p:spPr>
            <a:xfrm>
              <a:off x="4596976" y="2636912"/>
              <a:ext cx="45719" cy="1944216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209F147-C6E7-DE40-D6E5-95AE60A99539}"/>
                </a:ext>
              </a:extLst>
            </p:cNvPr>
            <p:cNvSpPr/>
            <p:nvPr/>
          </p:nvSpPr>
          <p:spPr>
            <a:xfrm>
              <a:off x="3668496" y="2636912"/>
              <a:ext cx="45719" cy="1944216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67BE282-A85C-DB33-64BD-980BEF66BF24}"/>
                </a:ext>
              </a:extLst>
            </p:cNvPr>
            <p:cNvSpPr/>
            <p:nvPr/>
          </p:nvSpPr>
          <p:spPr>
            <a:xfrm>
              <a:off x="2740013" y="2636912"/>
              <a:ext cx="45719" cy="1944216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593E9F20-FB0C-20C0-1BC9-7B9F7EF20AF1}"/>
                </a:ext>
              </a:extLst>
            </p:cNvPr>
            <p:cNvSpPr/>
            <p:nvPr/>
          </p:nvSpPr>
          <p:spPr>
            <a:xfrm>
              <a:off x="1811530" y="2636912"/>
              <a:ext cx="45719" cy="1944216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2A10AC4C-6DBB-AB4E-74BE-5E424829C94E}"/>
              </a:ext>
            </a:extLst>
          </p:cNvPr>
          <p:cNvSpPr txBox="1"/>
          <p:nvPr/>
        </p:nvSpPr>
        <p:spPr>
          <a:xfrm>
            <a:off x="695400" y="541786"/>
            <a:ext cx="10403860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）在计数器上表示出这四个数字组成的最大的四位数和最小的四位数。说说这两个数各数位上分别有多少个计数单位。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1667CCE-A81D-6D0B-5DD3-0060530F4147}"/>
              </a:ext>
            </a:extLst>
          </p:cNvPr>
          <p:cNvSpPr txBox="1"/>
          <p:nvPr/>
        </p:nvSpPr>
        <p:spPr>
          <a:xfrm>
            <a:off x="517115" y="5229200"/>
            <a:ext cx="54726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8630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的千位上有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个千，百位上有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个百，十位上有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个十。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C565D9E-2451-0F4D-09AF-3E0D022667CD}"/>
              </a:ext>
            </a:extLst>
          </p:cNvPr>
          <p:cNvSpPr txBox="1"/>
          <p:nvPr/>
        </p:nvSpPr>
        <p:spPr>
          <a:xfrm>
            <a:off x="6096000" y="5229200"/>
            <a:ext cx="576064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3068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的千位上有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个千，十位上有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个十，个位上有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个一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。</a:t>
            </a:r>
            <a:endParaRPr lang="zh-CN" altLang="en-US" sz="3200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20C03B3-ADAC-092B-C81F-D3E0E76E9056}"/>
              </a:ext>
            </a:extLst>
          </p:cNvPr>
          <p:cNvGrpSpPr/>
          <p:nvPr/>
        </p:nvGrpSpPr>
        <p:grpSpPr>
          <a:xfrm>
            <a:off x="6960096" y="2636912"/>
            <a:ext cx="3721549" cy="2448272"/>
            <a:chOff x="1366339" y="2636912"/>
            <a:chExt cx="3721549" cy="244827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7CB29E18-4CDF-A40F-6D09-0203529EE3E0}"/>
                </a:ext>
              </a:extLst>
            </p:cNvPr>
            <p:cNvSpPr/>
            <p:nvPr/>
          </p:nvSpPr>
          <p:spPr>
            <a:xfrm>
              <a:off x="1366339" y="4581128"/>
              <a:ext cx="936104" cy="50405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千位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7B5A5909-F434-611F-FD3C-7FE30AF7163F}"/>
                </a:ext>
              </a:extLst>
            </p:cNvPr>
            <p:cNvSpPr/>
            <p:nvPr/>
          </p:nvSpPr>
          <p:spPr>
            <a:xfrm>
              <a:off x="2294821" y="4581128"/>
              <a:ext cx="936104" cy="50405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百位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138A19BB-1A86-3A1D-39E0-F8BC5715EDDB}"/>
                </a:ext>
              </a:extLst>
            </p:cNvPr>
            <p:cNvSpPr/>
            <p:nvPr/>
          </p:nvSpPr>
          <p:spPr>
            <a:xfrm>
              <a:off x="3223303" y="4581128"/>
              <a:ext cx="936104" cy="50405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十位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FCE788E9-E5D2-21DE-32E6-0410680769E0}"/>
                </a:ext>
              </a:extLst>
            </p:cNvPr>
            <p:cNvSpPr/>
            <p:nvPr/>
          </p:nvSpPr>
          <p:spPr>
            <a:xfrm>
              <a:off x="4151784" y="4581128"/>
              <a:ext cx="936104" cy="50405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</a:rPr>
                <a:t>万位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70B46F6D-FA25-39B1-CE35-1AB8CBFA22F2}"/>
                </a:ext>
              </a:extLst>
            </p:cNvPr>
            <p:cNvSpPr/>
            <p:nvPr/>
          </p:nvSpPr>
          <p:spPr>
            <a:xfrm>
              <a:off x="4596976" y="2636912"/>
              <a:ext cx="45719" cy="1944216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7B0C817E-5AA1-46E4-5687-72E34B4D6AFB}"/>
                </a:ext>
              </a:extLst>
            </p:cNvPr>
            <p:cNvSpPr/>
            <p:nvPr/>
          </p:nvSpPr>
          <p:spPr>
            <a:xfrm>
              <a:off x="3668496" y="2636912"/>
              <a:ext cx="45719" cy="1944216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EA0232E7-DBC8-6C83-2872-84BB75E5F9E4}"/>
                </a:ext>
              </a:extLst>
            </p:cNvPr>
            <p:cNvSpPr/>
            <p:nvPr/>
          </p:nvSpPr>
          <p:spPr>
            <a:xfrm>
              <a:off x="2740013" y="2636912"/>
              <a:ext cx="45719" cy="1944216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82848BE5-5AC3-D146-D413-C2EF8F304F8D}"/>
                </a:ext>
              </a:extLst>
            </p:cNvPr>
            <p:cNvSpPr/>
            <p:nvPr/>
          </p:nvSpPr>
          <p:spPr>
            <a:xfrm>
              <a:off x="1811530" y="2636912"/>
              <a:ext cx="45719" cy="1944216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D2360604-8F86-63F9-42CE-CF9FD05F2A76}"/>
              </a:ext>
            </a:extLst>
          </p:cNvPr>
          <p:cNvGrpSpPr/>
          <p:nvPr/>
        </p:nvGrpSpPr>
        <p:grpSpPr>
          <a:xfrm>
            <a:off x="1643771" y="3024406"/>
            <a:ext cx="385042" cy="1556722"/>
            <a:chOff x="1643771" y="3024406"/>
            <a:chExt cx="385042" cy="1556722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1B8CC422-E5D7-F050-54BE-DEF4394B9BB3}"/>
                </a:ext>
              </a:extLst>
            </p:cNvPr>
            <p:cNvSpPr/>
            <p:nvPr/>
          </p:nvSpPr>
          <p:spPr>
            <a:xfrm>
              <a:off x="1643771" y="4388607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F0E08283-BF4C-9953-D4FF-8060682E2F34}"/>
                </a:ext>
              </a:extLst>
            </p:cNvPr>
            <p:cNvSpPr/>
            <p:nvPr/>
          </p:nvSpPr>
          <p:spPr>
            <a:xfrm>
              <a:off x="1643771" y="4193722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A808531D-3E5B-E848-C004-43E2619249A6}"/>
                </a:ext>
              </a:extLst>
            </p:cNvPr>
            <p:cNvSpPr/>
            <p:nvPr/>
          </p:nvSpPr>
          <p:spPr>
            <a:xfrm>
              <a:off x="1643771" y="3998836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1A0A28F0-0BCB-2B16-ACCF-E77950E22AA6}"/>
                </a:ext>
              </a:extLst>
            </p:cNvPr>
            <p:cNvSpPr/>
            <p:nvPr/>
          </p:nvSpPr>
          <p:spPr>
            <a:xfrm>
              <a:off x="1643771" y="3803950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DA93FBC6-1B3A-5918-F949-B4B3FAF30A97}"/>
                </a:ext>
              </a:extLst>
            </p:cNvPr>
            <p:cNvSpPr/>
            <p:nvPr/>
          </p:nvSpPr>
          <p:spPr>
            <a:xfrm>
              <a:off x="1643771" y="3609064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51E6584F-3D32-E9C6-4347-6C7670815F45}"/>
                </a:ext>
              </a:extLst>
            </p:cNvPr>
            <p:cNvSpPr/>
            <p:nvPr/>
          </p:nvSpPr>
          <p:spPr>
            <a:xfrm>
              <a:off x="1643771" y="3414178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42D397B3-0998-16B6-B957-FC41A2CF8FB4}"/>
                </a:ext>
              </a:extLst>
            </p:cNvPr>
            <p:cNvSpPr/>
            <p:nvPr/>
          </p:nvSpPr>
          <p:spPr>
            <a:xfrm>
              <a:off x="1643771" y="3219292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840EC688-9E4C-E4D4-07FC-858081DCCDC1}"/>
                </a:ext>
              </a:extLst>
            </p:cNvPr>
            <p:cNvSpPr/>
            <p:nvPr/>
          </p:nvSpPr>
          <p:spPr>
            <a:xfrm>
              <a:off x="1643771" y="3024406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80C83409-95DB-BE7B-0DEE-E56C2813D03D}"/>
              </a:ext>
            </a:extLst>
          </p:cNvPr>
          <p:cNvGrpSpPr/>
          <p:nvPr/>
        </p:nvGrpSpPr>
        <p:grpSpPr>
          <a:xfrm>
            <a:off x="2568443" y="3414178"/>
            <a:ext cx="385042" cy="1166950"/>
            <a:chOff x="2568443" y="3414178"/>
            <a:chExt cx="385042" cy="1166950"/>
          </a:xfrm>
        </p:grpSpPr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CEC12228-527D-2754-2EFC-5CA68BD5720A}"/>
                </a:ext>
              </a:extLst>
            </p:cNvPr>
            <p:cNvSpPr/>
            <p:nvPr/>
          </p:nvSpPr>
          <p:spPr>
            <a:xfrm>
              <a:off x="2568443" y="4388607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2A9CD584-83EA-F1E1-E79C-EB5C20F7F198}"/>
                </a:ext>
              </a:extLst>
            </p:cNvPr>
            <p:cNvSpPr/>
            <p:nvPr/>
          </p:nvSpPr>
          <p:spPr>
            <a:xfrm>
              <a:off x="2568443" y="4193722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882E6AAA-6146-8FB1-80DF-3D191E85A4EA}"/>
                </a:ext>
              </a:extLst>
            </p:cNvPr>
            <p:cNvSpPr/>
            <p:nvPr/>
          </p:nvSpPr>
          <p:spPr>
            <a:xfrm>
              <a:off x="2568443" y="3998836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EBB95717-6B4C-8072-7877-7FDC453B6A21}"/>
                </a:ext>
              </a:extLst>
            </p:cNvPr>
            <p:cNvSpPr/>
            <p:nvPr/>
          </p:nvSpPr>
          <p:spPr>
            <a:xfrm>
              <a:off x="2568443" y="3803950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9BCA522E-3152-D0C9-2195-B8594863E036}"/>
                </a:ext>
              </a:extLst>
            </p:cNvPr>
            <p:cNvSpPr/>
            <p:nvPr/>
          </p:nvSpPr>
          <p:spPr>
            <a:xfrm>
              <a:off x="2568443" y="3609064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D6118B2D-767F-FE8D-B333-7771BAFAD0F5}"/>
                </a:ext>
              </a:extLst>
            </p:cNvPr>
            <p:cNvSpPr/>
            <p:nvPr/>
          </p:nvSpPr>
          <p:spPr>
            <a:xfrm>
              <a:off x="2568443" y="3414178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096D1438-C417-2310-26C5-3C76F0EC0DB0}"/>
              </a:ext>
            </a:extLst>
          </p:cNvPr>
          <p:cNvGrpSpPr/>
          <p:nvPr/>
        </p:nvGrpSpPr>
        <p:grpSpPr>
          <a:xfrm>
            <a:off x="3500737" y="3998836"/>
            <a:ext cx="385042" cy="582292"/>
            <a:chOff x="3500737" y="3998836"/>
            <a:chExt cx="385042" cy="582292"/>
          </a:xfrm>
        </p:grpSpPr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CD345172-E217-4F1D-7856-8F49A24402B8}"/>
                </a:ext>
              </a:extLst>
            </p:cNvPr>
            <p:cNvSpPr/>
            <p:nvPr/>
          </p:nvSpPr>
          <p:spPr>
            <a:xfrm>
              <a:off x="3500737" y="4388607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4E701E03-04BA-D397-639E-0A24A64E5918}"/>
                </a:ext>
              </a:extLst>
            </p:cNvPr>
            <p:cNvSpPr/>
            <p:nvPr/>
          </p:nvSpPr>
          <p:spPr>
            <a:xfrm>
              <a:off x="3500737" y="4193722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4ECB4C1F-AFD4-83E6-A83F-48679A10A1D0}"/>
                </a:ext>
              </a:extLst>
            </p:cNvPr>
            <p:cNvSpPr/>
            <p:nvPr/>
          </p:nvSpPr>
          <p:spPr>
            <a:xfrm>
              <a:off x="3500737" y="3998836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26C1746E-B415-6CC3-8DFF-4D64AB0E5459}"/>
              </a:ext>
            </a:extLst>
          </p:cNvPr>
          <p:cNvGrpSpPr/>
          <p:nvPr/>
        </p:nvGrpSpPr>
        <p:grpSpPr>
          <a:xfrm>
            <a:off x="7235625" y="3998836"/>
            <a:ext cx="385042" cy="582292"/>
            <a:chOff x="3500737" y="3998836"/>
            <a:chExt cx="385042" cy="582292"/>
          </a:xfrm>
        </p:grpSpPr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8667EDE7-4AB5-60B0-5E1D-C214852C6B12}"/>
                </a:ext>
              </a:extLst>
            </p:cNvPr>
            <p:cNvSpPr/>
            <p:nvPr/>
          </p:nvSpPr>
          <p:spPr>
            <a:xfrm>
              <a:off x="3500737" y="4388607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55F12BB0-3524-89E3-07EF-1875DE502B2C}"/>
                </a:ext>
              </a:extLst>
            </p:cNvPr>
            <p:cNvSpPr/>
            <p:nvPr/>
          </p:nvSpPr>
          <p:spPr>
            <a:xfrm>
              <a:off x="3500737" y="4193722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E6EED60E-7230-72AD-83F9-5F0114E9D26A}"/>
                </a:ext>
              </a:extLst>
            </p:cNvPr>
            <p:cNvSpPr/>
            <p:nvPr/>
          </p:nvSpPr>
          <p:spPr>
            <a:xfrm>
              <a:off x="3500737" y="3998836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B4443AA9-DE52-C9EF-7DA6-F9384976A868}"/>
              </a:ext>
            </a:extLst>
          </p:cNvPr>
          <p:cNvGrpSpPr/>
          <p:nvPr/>
        </p:nvGrpSpPr>
        <p:grpSpPr>
          <a:xfrm>
            <a:off x="9091406" y="3414178"/>
            <a:ext cx="385042" cy="1166950"/>
            <a:chOff x="2568443" y="3414178"/>
            <a:chExt cx="385042" cy="1166950"/>
          </a:xfrm>
        </p:grpSpPr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6C83B362-12DF-7B4F-B336-C275E27E732E}"/>
                </a:ext>
              </a:extLst>
            </p:cNvPr>
            <p:cNvSpPr/>
            <p:nvPr/>
          </p:nvSpPr>
          <p:spPr>
            <a:xfrm>
              <a:off x="2568443" y="4388607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>
              <a:extLst>
                <a:ext uri="{FF2B5EF4-FFF2-40B4-BE49-F238E27FC236}">
                  <a16:creationId xmlns:a16="http://schemas.microsoft.com/office/drawing/2014/main" id="{61F3D1D3-C172-28D5-8B92-70FA37F5F15B}"/>
                </a:ext>
              </a:extLst>
            </p:cNvPr>
            <p:cNvSpPr/>
            <p:nvPr/>
          </p:nvSpPr>
          <p:spPr>
            <a:xfrm>
              <a:off x="2568443" y="4193722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>
              <a:extLst>
                <a:ext uri="{FF2B5EF4-FFF2-40B4-BE49-F238E27FC236}">
                  <a16:creationId xmlns:a16="http://schemas.microsoft.com/office/drawing/2014/main" id="{EA37CD4D-8C23-9E69-2F0B-50BEE58CAC88}"/>
                </a:ext>
              </a:extLst>
            </p:cNvPr>
            <p:cNvSpPr/>
            <p:nvPr/>
          </p:nvSpPr>
          <p:spPr>
            <a:xfrm>
              <a:off x="2568443" y="3998836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>
              <a:extLst>
                <a:ext uri="{FF2B5EF4-FFF2-40B4-BE49-F238E27FC236}">
                  <a16:creationId xmlns:a16="http://schemas.microsoft.com/office/drawing/2014/main" id="{6A0FA2E3-54D7-C974-BF1F-C312458449B5}"/>
                </a:ext>
              </a:extLst>
            </p:cNvPr>
            <p:cNvSpPr/>
            <p:nvPr/>
          </p:nvSpPr>
          <p:spPr>
            <a:xfrm>
              <a:off x="2568443" y="3803950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>
              <a:extLst>
                <a:ext uri="{FF2B5EF4-FFF2-40B4-BE49-F238E27FC236}">
                  <a16:creationId xmlns:a16="http://schemas.microsoft.com/office/drawing/2014/main" id="{410F05E5-1475-2FFF-CCDE-3BA3489A3EC8}"/>
                </a:ext>
              </a:extLst>
            </p:cNvPr>
            <p:cNvSpPr/>
            <p:nvPr/>
          </p:nvSpPr>
          <p:spPr>
            <a:xfrm>
              <a:off x="2568443" y="3609064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>
              <a:extLst>
                <a:ext uri="{FF2B5EF4-FFF2-40B4-BE49-F238E27FC236}">
                  <a16:creationId xmlns:a16="http://schemas.microsoft.com/office/drawing/2014/main" id="{AC73E31B-2974-9623-1BCF-271A33D05AE7}"/>
                </a:ext>
              </a:extLst>
            </p:cNvPr>
            <p:cNvSpPr/>
            <p:nvPr/>
          </p:nvSpPr>
          <p:spPr>
            <a:xfrm>
              <a:off x="2568443" y="3414178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AA9D4B1F-C645-7E49-7920-90D4DEFE7A8E}"/>
              </a:ext>
            </a:extLst>
          </p:cNvPr>
          <p:cNvGrpSpPr/>
          <p:nvPr/>
        </p:nvGrpSpPr>
        <p:grpSpPr>
          <a:xfrm>
            <a:off x="10021071" y="3024406"/>
            <a:ext cx="385042" cy="1556722"/>
            <a:chOff x="1643771" y="3024406"/>
            <a:chExt cx="385042" cy="1556722"/>
          </a:xfrm>
        </p:grpSpPr>
        <p:sp>
          <p:nvSpPr>
            <p:cNvPr id="74" name="椭圆 73">
              <a:extLst>
                <a:ext uri="{FF2B5EF4-FFF2-40B4-BE49-F238E27FC236}">
                  <a16:creationId xmlns:a16="http://schemas.microsoft.com/office/drawing/2014/main" id="{E7825178-3C01-BFCC-FCC1-A216D5704B92}"/>
                </a:ext>
              </a:extLst>
            </p:cNvPr>
            <p:cNvSpPr/>
            <p:nvPr/>
          </p:nvSpPr>
          <p:spPr>
            <a:xfrm>
              <a:off x="1643771" y="4388607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>
              <a:extLst>
                <a:ext uri="{FF2B5EF4-FFF2-40B4-BE49-F238E27FC236}">
                  <a16:creationId xmlns:a16="http://schemas.microsoft.com/office/drawing/2014/main" id="{A93F7B6D-64F2-E418-D042-2EB356184CA6}"/>
                </a:ext>
              </a:extLst>
            </p:cNvPr>
            <p:cNvSpPr/>
            <p:nvPr/>
          </p:nvSpPr>
          <p:spPr>
            <a:xfrm>
              <a:off x="1643771" y="4193722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C204221F-8C6C-A148-4DA3-04F340DF9943}"/>
                </a:ext>
              </a:extLst>
            </p:cNvPr>
            <p:cNvSpPr/>
            <p:nvPr/>
          </p:nvSpPr>
          <p:spPr>
            <a:xfrm>
              <a:off x="1643771" y="3998836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>
              <a:extLst>
                <a:ext uri="{FF2B5EF4-FFF2-40B4-BE49-F238E27FC236}">
                  <a16:creationId xmlns:a16="http://schemas.microsoft.com/office/drawing/2014/main" id="{D1A2ABDE-C71A-DF1F-8081-FCB57D489853}"/>
                </a:ext>
              </a:extLst>
            </p:cNvPr>
            <p:cNvSpPr/>
            <p:nvPr/>
          </p:nvSpPr>
          <p:spPr>
            <a:xfrm>
              <a:off x="1643771" y="3803950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>
              <a:extLst>
                <a:ext uri="{FF2B5EF4-FFF2-40B4-BE49-F238E27FC236}">
                  <a16:creationId xmlns:a16="http://schemas.microsoft.com/office/drawing/2014/main" id="{5378D95E-D3A9-0528-0A41-54FC8C532E62}"/>
                </a:ext>
              </a:extLst>
            </p:cNvPr>
            <p:cNvSpPr/>
            <p:nvPr/>
          </p:nvSpPr>
          <p:spPr>
            <a:xfrm>
              <a:off x="1643771" y="3609064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>
              <a:extLst>
                <a:ext uri="{FF2B5EF4-FFF2-40B4-BE49-F238E27FC236}">
                  <a16:creationId xmlns:a16="http://schemas.microsoft.com/office/drawing/2014/main" id="{8BBAE93F-1FF7-BEFB-66B6-C112A19D5D8D}"/>
                </a:ext>
              </a:extLst>
            </p:cNvPr>
            <p:cNvSpPr/>
            <p:nvPr/>
          </p:nvSpPr>
          <p:spPr>
            <a:xfrm>
              <a:off x="1643771" y="3414178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>
              <a:extLst>
                <a:ext uri="{FF2B5EF4-FFF2-40B4-BE49-F238E27FC236}">
                  <a16:creationId xmlns:a16="http://schemas.microsoft.com/office/drawing/2014/main" id="{6181A995-CB77-C42B-A72A-4C51230392FB}"/>
                </a:ext>
              </a:extLst>
            </p:cNvPr>
            <p:cNvSpPr/>
            <p:nvPr/>
          </p:nvSpPr>
          <p:spPr>
            <a:xfrm>
              <a:off x="1643771" y="3219292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>
              <a:extLst>
                <a:ext uri="{FF2B5EF4-FFF2-40B4-BE49-F238E27FC236}">
                  <a16:creationId xmlns:a16="http://schemas.microsoft.com/office/drawing/2014/main" id="{F97AEA5A-B30F-51A1-43FC-BDCFF00C14A6}"/>
                </a:ext>
              </a:extLst>
            </p:cNvPr>
            <p:cNvSpPr/>
            <p:nvPr/>
          </p:nvSpPr>
          <p:spPr>
            <a:xfrm>
              <a:off x="1643771" y="3024406"/>
              <a:ext cx="385042" cy="192521"/>
            </a:xfrm>
            <a:prstGeom prst="ellipse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744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DF92A388-05A0-2400-DAE4-564D59C489A1}"/>
              </a:ext>
            </a:extLst>
          </p:cNvPr>
          <p:cNvSpPr txBox="1"/>
          <p:nvPr/>
        </p:nvSpPr>
        <p:spPr>
          <a:xfrm>
            <a:off x="695400" y="416290"/>
            <a:ext cx="10441160" cy="11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（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4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）一台笔记本电脑的价格也是由 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0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、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3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、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6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、</a:t>
            </a:r>
            <a:r>
              <a:rPr lang="en-US" altLang="zh-CN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8 </a:t>
            </a:r>
            <a:r>
              <a:rPr lang="zh-CN" altLang="en-US" sz="32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组成的，而且是整十数。根据下面的对话猜猜它的价格。</a:t>
            </a:r>
            <a:endParaRPr lang="zh-CN" altLang="en-US" sz="4000" b="1" dirty="0">
              <a:latin typeface="+mn-lt"/>
              <a:ea typeface="+mn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887ED32-595A-13ED-3E0F-F1C1E97FD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043" y="1614791"/>
            <a:ext cx="6993874" cy="482691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FFC9725-C7EB-7F72-1847-9AD08BCB8838}"/>
              </a:ext>
            </a:extLst>
          </p:cNvPr>
          <p:cNvSpPr txBox="1"/>
          <p:nvPr/>
        </p:nvSpPr>
        <p:spPr>
          <a:xfrm>
            <a:off x="6711052" y="5402044"/>
            <a:ext cx="17167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6380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/>
                <a:cs typeface="+mn-cs"/>
              </a:rPr>
              <a:t>元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244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E32D1DA-C6C8-121E-CB10-C6F95020BE3B}"/>
              </a:ext>
            </a:extLst>
          </p:cNvPr>
          <p:cNvSpPr txBox="1"/>
          <p:nvPr/>
        </p:nvSpPr>
        <p:spPr>
          <a:xfrm>
            <a:off x="695400" y="548680"/>
            <a:ext cx="5400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33CC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二、万以内的加、减法</a:t>
            </a:r>
            <a:endParaRPr lang="zh-CN" altLang="en-US" sz="8000" b="1" dirty="0">
              <a:solidFill>
                <a:srgbClr val="3333CC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61130C1-BF46-6CEE-A8A7-51EBB910B948}"/>
              </a:ext>
            </a:extLst>
          </p:cNvPr>
          <p:cNvSpPr txBox="1"/>
          <p:nvPr/>
        </p:nvSpPr>
        <p:spPr>
          <a:xfrm>
            <a:off x="1199456" y="1323571"/>
            <a:ext cx="38884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 typeface="Arial" panose="020B0604020202020204" pitchFamily="34" charset="0"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列竖式计算。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7D75239-0BAF-F924-E03A-A73346535CD5}"/>
              </a:ext>
            </a:extLst>
          </p:cNvPr>
          <p:cNvSpPr txBox="1"/>
          <p:nvPr/>
        </p:nvSpPr>
        <p:spPr>
          <a:xfrm>
            <a:off x="2063552" y="2115659"/>
            <a:ext cx="38884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 typeface="Arial" panose="020B0604020202020204" pitchFamily="34" charset="0"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</a:defRPr>
            </a:lvl1pPr>
          </a:lstStyle>
          <a:p>
            <a:r>
              <a:rPr lang="en-US" altLang="zh-CN" dirty="0">
                <a:latin typeface="+mn-lt"/>
              </a:rPr>
              <a:t>445+298=</a:t>
            </a:r>
            <a:endParaRPr lang="zh-CN" altLang="en-US" dirty="0">
              <a:latin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6EA5516-BA3B-AAFF-16E4-F92678159A20}"/>
              </a:ext>
            </a:extLst>
          </p:cNvPr>
          <p:cNvSpPr txBox="1"/>
          <p:nvPr/>
        </p:nvSpPr>
        <p:spPr>
          <a:xfrm>
            <a:off x="6600056" y="2115659"/>
            <a:ext cx="38884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 typeface="Arial" panose="020B0604020202020204" pitchFamily="34" charset="0"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</a:defRPr>
            </a:lvl1pPr>
          </a:lstStyle>
          <a:p>
            <a:r>
              <a:rPr lang="en-US" altLang="zh-CN" dirty="0">
                <a:latin typeface="+mn-lt"/>
              </a:rPr>
              <a:t>561</a:t>
            </a:r>
            <a:r>
              <a:rPr lang="en-US" altLang="zh-CN" dirty="0"/>
              <a:t>-</a:t>
            </a:r>
            <a:r>
              <a:rPr lang="en-US" altLang="zh-CN" dirty="0">
                <a:latin typeface="+mn-lt"/>
              </a:rPr>
              <a:t>278=</a:t>
            </a:r>
            <a:endParaRPr lang="zh-CN" altLang="en-US" dirty="0">
              <a:latin typeface="+mn-lt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50C5039-CD65-6854-7195-7076AACA4BED}"/>
              </a:ext>
            </a:extLst>
          </p:cNvPr>
          <p:cNvGrpSpPr/>
          <p:nvPr/>
        </p:nvGrpSpPr>
        <p:grpSpPr>
          <a:xfrm>
            <a:off x="1703512" y="2907747"/>
            <a:ext cx="2227644" cy="1315082"/>
            <a:chOff x="1559496" y="2926685"/>
            <a:chExt cx="2227644" cy="1315082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721D1174-DDED-C4EC-7BA2-C860E7A416C8}"/>
                </a:ext>
              </a:extLst>
            </p:cNvPr>
            <p:cNvSpPr txBox="1"/>
            <p:nvPr/>
          </p:nvSpPr>
          <p:spPr>
            <a:xfrm>
              <a:off x="1559496" y="2926685"/>
              <a:ext cx="20963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n-lt"/>
                </a:rPr>
                <a:t>4  4  5</a:t>
              </a:r>
              <a:endParaRPr lang="zh-CN" altLang="en-US" sz="3600" b="1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4E1B3932-94A0-ADE4-A4BA-DB7EDE48D682}"/>
                </a:ext>
              </a:extLst>
            </p:cNvPr>
            <p:cNvSpPr txBox="1"/>
            <p:nvPr/>
          </p:nvSpPr>
          <p:spPr>
            <a:xfrm>
              <a:off x="1559496" y="3595436"/>
              <a:ext cx="20963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n-lt"/>
                </a:rPr>
                <a:t>+   2  9  8</a:t>
              </a:r>
              <a:endParaRPr lang="zh-CN" altLang="en-US" sz="3600" b="1" dirty="0">
                <a:solidFill>
                  <a:srgbClr val="FF0000"/>
                </a:solidFill>
                <a:latin typeface="+mn-lt"/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08DEA560-4B0A-E492-A596-C5D00DFD0758}"/>
                </a:ext>
              </a:extLst>
            </p:cNvPr>
            <p:cNvCxnSpPr>
              <a:cxnSpLocks/>
            </p:cNvCxnSpPr>
            <p:nvPr/>
          </p:nvCxnSpPr>
          <p:spPr>
            <a:xfrm>
              <a:off x="1607820" y="4241767"/>
              <a:ext cx="217932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0056570B-628E-EA7D-8151-5EFD90AE388B}"/>
              </a:ext>
            </a:extLst>
          </p:cNvPr>
          <p:cNvSpPr txBox="1"/>
          <p:nvPr/>
        </p:nvSpPr>
        <p:spPr>
          <a:xfrm>
            <a:off x="3215680" y="387591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95B2831-9C65-5094-85C8-E3FCFA13574A}"/>
              </a:ext>
            </a:extLst>
          </p:cNvPr>
          <p:cNvSpPr txBox="1"/>
          <p:nvPr/>
        </p:nvSpPr>
        <p:spPr>
          <a:xfrm>
            <a:off x="3389554" y="4222829"/>
            <a:ext cx="589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99AE9B0-A661-2FA1-6EE2-9206516FCA8D}"/>
              </a:ext>
            </a:extLst>
          </p:cNvPr>
          <p:cNvSpPr txBox="1"/>
          <p:nvPr/>
        </p:nvSpPr>
        <p:spPr>
          <a:xfrm>
            <a:off x="2920717" y="4222829"/>
            <a:ext cx="589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E64B3F5-4CD5-377A-D0B4-BCFC010ECA59}"/>
              </a:ext>
            </a:extLst>
          </p:cNvPr>
          <p:cNvSpPr txBox="1"/>
          <p:nvPr/>
        </p:nvSpPr>
        <p:spPr>
          <a:xfrm>
            <a:off x="2742967" y="387591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0F2724E-7875-DBD8-BF93-8BF79A42B7E4}"/>
              </a:ext>
            </a:extLst>
          </p:cNvPr>
          <p:cNvSpPr txBox="1"/>
          <p:nvPr/>
        </p:nvSpPr>
        <p:spPr>
          <a:xfrm>
            <a:off x="2459536" y="4222829"/>
            <a:ext cx="589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BC41B83-076E-32BA-C073-30AE61FFEE4D}"/>
              </a:ext>
            </a:extLst>
          </p:cNvPr>
          <p:cNvSpPr txBox="1"/>
          <p:nvPr/>
        </p:nvSpPr>
        <p:spPr>
          <a:xfrm>
            <a:off x="4041071" y="2115659"/>
            <a:ext cx="12628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 typeface="Arial" panose="020B0604020202020204" pitchFamily="34" charset="0"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  <a:latin typeface="+mn-lt"/>
              </a:rPr>
              <a:t>743</a:t>
            </a:r>
            <a:endParaRPr lang="zh-CN" altLang="en-US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3F236692-903C-27EB-2471-B4AA239C4E10}"/>
              </a:ext>
            </a:extLst>
          </p:cNvPr>
          <p:cNvGrpSpPr/>
          <p:nvPr/>
        </p:nvGrpSpPr>
        <p:grpSpPr>
          <a:xfrm>
            <a:off x="6164483" y="2907747"/>
            <a:ext cx="2227644" cy="1315082"/>
            <a:chOff x="1559496" y="2926685"/>
            <a:chExt cx="2227644" cy="1315082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C857C94A-8CA8-AC4F-DB5C-E7B9E0938383}"/>
                </a:ext>
              </a:extLst>
            </p:cNvPr>
            <p:cNvSpPr txBox="1"/>
            <p:nvPr/>
          </p:nvSpPr>
          <p:spPr>
            <a:xfrm>
              <a:off x="1559496" y="2926685"/>
              <a:ext cx="20963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n-lt"/>
                </a:rPr>
                <a:t>5  6  1</a:t>
              </a:r>
              <a:endParaRPr lang="zh-CN" altLang="en-US" sz="3600" b="1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808337C-FCC4-5B71-7EEC-3C97833A67EB}"/>
                </a:ext>
              </a:extLst>
            </p:cNvPr>
            <p:cNvSpPr txBox="1"/>
            <p:nvPr/>
          </p:nvSpPr>
          <p:spPr>
            <a:xfrm>
              <a:off x="1559496" y="3595436"/>
              <a:ext cx="20963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solidFill>
                    <a:srgbClr val="FF0000"/>
                  </a:solidFill>
                  <a:latin typeface="+mn-ea"/>
                  <a:ea typeface="+mn-ea"/>
                </a:rPr>
                <a:t>-</a:t>
              </a:r>
              <a:r>
                <a:rPr lang="en-US" altLang="zh-CN" sz="3600" b="1" dirty="0">
                  <a:solidFill>
                    <a:srgbClr val="FF0000"/>
                  </a:solidFill>
                  <a:latin typeface="+mn-lt"/>
                </a:rPr>
                <a:t>   2  7  8</a:t>
              </a:r>
              <a:endParaRPr lang="zh-CN" altLang="en-US" sz="3600" b="1" dirty="0">
                <a:solidFill>
                  <a:srgbClr val="FF0000"/>
                </a:solidFill>
                <a:latin typeface="+mn-lt"/>
              </a:endParaRP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F4E545F2-C083-4325-A681-E37BCE05C8CA}"/>
                </a:ext>
              </a:extLst>
            </p:cNvPr>
            <p:cNvCxnSpPr>
              <a:cxnSpLocks/>
            </p:cNvCxnSpPr>
            <p:nvPr/>
          </p:nvCxnSpPr>
          <p:spPr>
            <a:xfrm>
              <a:off x="1607820" y="4241767"/>
              <a:ext cx="217932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椭圆 25">
            <a:extLst>
              <a:ext uri="{FF2B5EF4-FFF2-40B4-BE49-F238E27FC236}">
                <a16:creationId xmlns:a16="http://schemas.microsoft.com/office/drawing/2014/main" id="{D37889A3-1BF1-A77E-87A7-3091A1D2D50E}"/>
              </a:ext>
            </a:extLst>
          </p:cNvPr>
          <p:cNvSpPr/>
          <p:nvPr/>
        </p:nvSpPr>
        <p:spPr>
          <a:xfrm>
            <a:off x="7595976" y="2885327"/>
            <a:ext cx="72008" cy="72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065A457-1294-4DAB-1FD7-4D96EDA6FF45}"/>
              </a:ext>
            </a:extLst>
          </p:cNvPr>
          <p:cNvSpPr txBox="1"/>
          <p:nvPr/>
        </p:nvSpPr>
        <p:spPr>
          <a:xfrm>
            <a:off x="7850526" y="4222829"/>
            <a:ext cx="589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C78BE637-665C-4893-5C43-85ADC66EC0D1}"/>
              </a:ext>
            </a:extLst>
          </p:cNvPr>
          <p:cNvSpPr/>
          <p:nvPr/>
        </p:nvSpPr>
        <p:spPr>
          <a:xfrm>
            <a:off x="7126792" y="2885327"/>
            <a:ext cx="72008" cy="7200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161D1E6-52B2-1460-229F-F8D1F7391E63}"/>
              </a:ext>
            </a:extLst>
          </p:cNvPr>
          <p:cNvSpPr txBox="1"/>
          <p:nvPr/>
        </p:nvSpPr>
        <p:spPr>
          <a:xfrm>
            <a:off x="7394175" y="4222829"/>
            <a:ext cx="589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8122C63-55F3-A847-D012-EA686EF790DA}"/>
              </a:ext>
            </a:extLst>
          </p:cNvPr>
          <p:cNvSpPr txBox="1"/>
          <p:nvPr/>
        </p:nvSpPr>
        <p:spPr>
          <a:xfrm>
            <a:off x="6925338" y="4222829"/>
            <a:ext cx="589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592CDF0-838B-CD36-31FA-497A1C37ECE6}"/>
              </a:ext>
            </a:extLst>
          </p:cNvPr>
          <p:cNvSpPr txBox="1"/>
          <p:nvPr/>
        </p:nvSpPr>
        <p:spPr>
          <a:xfrm>
            <a:off x="8544272" y="2115659"/>
            <a:ext cx="12628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00000"/>
              </a:lnSpc>
              <a:buClrTx/>
              <a:buSzTx/>
              <a:buFont typeface="Arial" panose="020B0604020202020204" pitchFamily="34" charset="0"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ea"/>
                <a:ea typeface="+mn-ea"/>
              </a:defRPr>
            </a:lvl1pPr>
          </a:lstStyle>
          <a:p>
            <a:r>
              <a:rPr lang="en-US" altLang="zh-CN" dirty="0">
                <a:solidFill>
                  <a:srgbClr val="FF0000"/>
                </a:solidFill>
                <a:latin typeface="+mn-lt"/>
              </a:rPr>
              <a:t>283</a:t>
            </a:r>
            <a:endParaRPr lang="zh-CN" altLang="en-US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657797B4-1FB5-19A5-6325-0EE296859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431" y="4087517"/>
            <a:ext cx="2093381" cy="2249704"/>
          </a:xfrm>
          <a:prstGeom prst="rect">
            <a:avLst/>
          </a:prstGeom>
        </p:spPr>
      </p:pic>
      <p:sp>
        <p:nvSpPr>
          <p:cNvPr id="33" name="圆角矩形标注 5">
            <a:extLst>
              <a:ext uri="{FF2B5EF4-FFF2-40B4-BE49-F238E27FC236}">
                <a16:creationId xmlns:a16="http://schemas.microsoft.com/office/drawing/2014/main" id="{4D0D5A92-5325-0D39-79B0-B971C0552872}"/>
              </a:ext>
            </a:extLst>
          </p:cNvPr>
          <p:cNvSpPr/>
          <p:nvPr/>
        </p:nvSpPr>
        <p:spPr bwMode="auto">
          <a:xfrm>
            <a:off x="3684516" y="5007916"/>
            <a:ext cx="5464016" cy="1301404"/>
          </a:xfrm>
          <a:prstGeom prst="wedgeRoundRectCallout">
            <a:avLst>
              <a:gd name="adj1" fmla="val 59560"/>
              <a:gd name="adj2" fmla="val -3168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百以内和万以内的加、减计算方法有什么联系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?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560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19" grpId="0"/>
      <p:bldP spid="20" grpId="0"/>
      <p:bldP spid="21" grpId="0"/>
      <p:bldP spid="26" grpId="0" animBg="1"/>
      <p:bldP spid="27" grpId="0"/>
      <p:bldP spid="28" grpId="0" animBg="1"/>
      <p:bldP spid="29" grpId="0"/>
      <p:bldP spid="30" grpId="0"/>
      <p:bldP spid="31" grpId="0"/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>
            <a:extLst>
              <a:ext uri="{FF2B5EF4-FFF2-40B4-BE49-F238E27FC236}">
                <a16:creationId xmlns:a16="http://schemas.microsoft.com/office/drawing/2014/main" id="{078F63F3-B939-4BE3-6BC1-A3764D5742E7}"/>
              </a:ext>
            </a:extLst>
          </p:cNvPr>
          <p:cNvSpPr txBox="1"/>
          <p:nvPr/>
        </p:nvSpPr>
        <p:spPr>
          <a:xfrm>
            <a:off x="801916" y="1478665"/>
            <a:ext cx="6446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万以内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加、减法的计算方法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710D21A-1501-F89C-45EA-F56A875356D1}"/>
              </a:ext>
            </a:extLst>
          </p:cNvPr>
          <p:cNvSpPr txBox="1"/>
          <p:nvPr/>
        </p:nvSpPr>
        <p:spPr>
          <a:xfrm>
            <a:off x="801916" y="2402266"/>
            <a:ext cx="94330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+mn-lt"/>
                <a:ea typeface="+mn-ea"/>
              </a:rPr>
              <a:t>1.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n-ea"/>
              </a:rPr>
              <a:t>相同数位对齐</a:t>
            </a:r>
            <a:r>
              <a:rPr lang="zh-CN" altLang="en-US" sz="3200" b="1" dirty="0">
                <a:latin typeface="+mn-lt"/>
                <a:ea typeface="+mn-ea"/>
              </a:rPr>
              <a:t>，把相同计数单位的个数相加减。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F62613D-49CD-C4F8-7F3D-55E54B8B6869}"/>
              </a:ext>
            </a:extLst>
          </p:cNvPr>
          <p:cNvSpPr txBox="1"/>
          <p:nvPr/>
        </p:nvSpPr>
        <p:spPr>
          <a:xfrm>
            <a:off x="801916" y="3264311"/>
            <a:ext cx="10622676" cy="1260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3200" b="1" dirty="0">
                <a:latin typeface="+mn-lt"/>
                <a:ea typeface="+mn-ea"/>
              </a:rPr>
              <a:t>2.</a:t>
            </a:r>
            <a:r>
              <a:rPr lang="zh-CN" altLang="en-US" sz="3200" b="1" dirty="0">
                <a:latin typeface="+mn-lt"/>
                <a:ea typeface="+mn-ea"/>
              </a:rPr>
              <a:t>哪一位上的数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n-ea"/>
              </a:rPr>
              <a:t>相加满十</a:t>
            </a:r>
            <a:r>
              <a:rPr lang="zh-CN" altLang="en-US" sz="3200" b="1" dirty="0">
                <a:latin typeface="+mn-lt"/>
                <a:ea typeface="+mn-ea"/>
              </a:rPr>
              <a:t>，就向前一位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n-ea"/>
              </a:rPr>
              <a:t>进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n-ea"/>
              </a:rPr>
              <a:t>1</a:t>
            </a:r>
            <a:r>
              <a:rPr lang="zh-CN" altLang="en-US" sz="3200" b="1" dirty="0">
                <a:latin typeface="+mn-lt"/>
                <a:ea typeface="+mn-ea"/>
              </a:rPr>
              <a:t>；哪一位上的数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n-ea"/>
              </a:rPr>
              <a:t>不够减</a:t>
            </a:r>
            <a:r>
              <a:rPr lang="zh-CN" altLang="en-US" sz="3200" b="1" dirty="0">
                <a:latin typeface="+mn-lt"/>
                <a:ea typeface="+mn-ea"/>
              </a:rPr>
              <a:t>，就从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n-ea"/>
              </a:rPr>
              <a:t>前一位退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n-ea"/>
              </a:rPr>
              <a:t>1</a:t>
            </a:r>
            <a:r>
              <a:rPr lang="zh-CN" altLang="en-US" sz="3200" b="1" dirty="0">
                <a:latin typeface="+mn-lt"/>
                <a:ea typeface="+mn-ea"/>
              </a:rPr>
              <a:t>，在本数位上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n-ea"/>
              </a:rPr>
              <a:t>加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n-ea"/>
              </a:rPr>
              <a:t>10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+mn-ea"/>
              </a:rPr>
              <a:t>再减</a:t>
            </a:r>
            <a:r>
              <a:rPr lang="zh-CN" altLang="en-US" sz="3200" b="1" dirty="0">
                <a:latin typeface="+mn-lt"/>
                <a:ea typeface="+mn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7144579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8300E5D-8762-C545-E47F-B9AD0F95A268}"/>
              </a:ext>
            </a:extLst>
          </p:cNvPr>
          <p:cNvSpPr txBox="1"/>
          <p:nvPr/>
        </p:nvSpPr>
        <p:spPr>
          <a:xfrm>
            <a:off x="2836582" y="980728"/>
            <a:ext cx="65188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>
                <a:solidFill>
                  <a:srgbClr val="000000"/>
                </a:solidFill>
                <a:effectLst/>
                <a:latin typeface="+mj-ea"/>
                <a:ea typeface="+mj-ea"/>
              </a:rPr>
              <a:t>加、减法各部分间的关系</a:t>
            </a:r>
            <a:endParaRPr lang="zh-CN" altLang="en-US" sz="8000" dirty="0">
              <a:latin typeface="+mj-ea"/>
              <a:ea typeface="+mj-ea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4C85B35-F32F-50A8-7B7B-8BA4E3F3378F}"/>
              </a:ext>
            </a:extLst>
          </p:cNvPr>
          <p:cNvGrpSpPr/>
          <p:nvPr/>
        </p:nvGrpSpPr>
        <p:grpSpPr>
          <a:xfrm>
            <a:off x="767408" y="2457091"/>
            <a:ext cx="5606378" cy="2868553"/>
            <a:chOff x="5655530" y="2447613"/>
            <a:chExt cx="5606378" cy="2868553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246A6CF-DFFC-B2A4-9178-5F0AAC34B2E0}"/>
                </a:ext>
              </a:extLst>
            </p:cNvPr>
            <p:cNvSpPr/>
            <p:nvPr/>
          </p:nvSpPr>
          <p:spPr>
            <a:xfrm>
              <a:off x="5655530" y="3263630"/>
              <a:ext cx="5606378" cy="2052536"/>
            </a:xfrm>
            <a:prstGeom prst="rect">
              <a:avLst/>
            </a:prstGeom>
            <a:solidFill>
              <a:srgbClr val="5B9BD5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92232390-0B40-05EE-0C72-D573BD73CBD7}"/>
                </a:ext>
              </a:extLst>
            </p:cNvPr>
            <p:cNvSpPr txBox="1"/>
            <p:nvPr/>
          </p:nvSpPr>
          <p:spPr>
            <a:xfrm>
              <a:off x="5956570" y="3521961"/>
              <a:ext cx="43547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楷体"/>
                </a:rPr>
                <a:t>加数</a:t>
              </a: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楷体"/>
                </a:rPr>
                <a:t>+</a:t>
              </a:r>
              <a:r>
                <a: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楷体"/>
                </a:rPr>
                <a:t>加数</a:t>
              </a: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楷体"/>
                </a:rPr>
                <a:t>=</a:t>
              </a:r>
              <a:r>
                <a: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楷体"/>
                </a:rPr>
                <a:t>和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3380B749-095C-6EA2-2870-41F699B603E9}"/>
                </a:ext>
              </a:extLst>
            </p:cNvPr>
            <p:cNvSpPr txBox="1"/>
            <p:nvPr/>
          </p:nvSpPr>
          <p:spPr>
            <a:xfrm>
              <a:off x="5730113" y="4423842"/>
              <a:ext cx="54637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E60013"/>
                  </a:solidFill>
                  <a:effectLst/>
                  <a:uLnTx/>
                  <a:uFillTx/>
                  <a:latin typeface="Times New Roman"/>
                  <a:ea typeface="楷体"/>
                </a:rPr>
                <a:t>和−加数</a:t>
              </a: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E60013"/>
                  </a:solidFill>
                  <a:effectLst/>
                  <a:uLnTx/>
                  <a:uFillTx/>
                  <a:latin typeface="Times New Roman"/>
                  <a:ea typeface="楷体"/>
                </a:rPr>
                <a:t>=</a:t>
              </a:r>
              <a:r>
                <a: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E60013"/>
                  </a:solidFill>
                  <a:effectLst/>
                  <a:uLnTx/>
                  <a:uFillTx/>
                  <a:latin typeface="Times New Roman"/>
                  <a:ea typeface="楷体"/>
                </a:rPr>
                <a:t>另一个加数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E5C47170-8AE3-FD9A-00E4-8F1EFD0420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2991" y="2447613"/>
              <a:ext cx="459145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加法各部分间的关系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A5E4DD44-54DE-3D60-95C5-9142930DD02B}"/>
              </a:ext>
            </a:extLst>
          </p:cNvPr>
          <p:cNvGrpSpPr/>
          <p:nvPr/>
        </p:nvGrpSpPr>
        <p:grpSpPr>
          <a:xfrm>
            <a:off x="6836789" y="2131842"/>
            <a:ext cx="4591456" cy="3529406"/>
            <a:chOff x="797667" y="1937538"/>
            <a:chExt cx="4591456" cy="3529406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BFA625F-6BE8-C86D-4E0D-693CC302BBA4}"/>
                </a:ext>
              </a:extLst>
            </p:cNvPr>
            <p:cNvSpPr/>
            <p:nvPr/>
          </p:nvSpPr>
          <p:spPr>
            <a:xfrm>
              <a:off x="797667" y="2743200"/>
              <a:ext cx="4591456" cy="2723744"/>
            </a:xfrm>
            <a:prstGeom prst="rect">
              <a:avLst/>
            </a:prstGeom>
            <a:solidFill>
              <a:srgbClr val="ED7D31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91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黑体"/>
                <a:cs typeface="+mn-cs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E2D80C3-A386-333B-2A35-F04B7B4B76BB}"/>
                </a:ext>
              </a:extLst>
            </p:cNvPr>
            <p:cNvSpPr txBox="1"/>
            <p:nvPr/>
          </p:nvSpPr>
          <p:spPr>
            <a:xfrm>
              <a:off x="930092" y="2909118"/>
              <a:ext cx="41380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40" eaLnBrk="1" hangingPunct="1"/>
              <a:r>
                <a:rPr lang="zh-CN" altLang="en-US" sz="3600" b="1" dirty="0">
                  <a:solidFill>
                    <a:prstClr val="black"/>
                  </a:solidFill>
                  <a:latin typeface="Times New Roman"/>
                  <a:ea typeface="楷体"/>
                </a:rPr>
                <a:t>被减数</a:t>
              </a:r>
              <a:r>
                <a:rPr lang="en-US" altLang="zh-CN" sz="3600" b="1" dirty="0">
                  <a:solidFill>
                    <a:prstClr val="black"/>
                  </a:solidFill>
                  <a:latin typeface="Times New Roman"/>
                  <a:ea typeface="楷体"/>
                </a:rPr>
                <a:t>−</a:t>
              </a:r>
              <a:r>
                <a:rPr lang="zh-CN" altLang="en-US" sz="3600" b="1" dirty="0">
                  <a:solidFill>
                    <a:prstClr val="black"/>
                  </a:solidFill>
                  <a:latin typeface="Times New Roman"/>
                  <a:ea typeface="楷体"/>
                </a:rPr>
                <a:t>减数</a:t>
              </a:r>
              <a:r>
                <a:rPr lang="en-US" altLang="zh-CN" sz="3600" b="1" dirty="0">
                  <a:solidFill>
                    <a:prstClr val="black"/>
                  </a:solidFill>
                  <a:latin typeface="Times New Roman"/>
                  <a:ea typeface="楷体"/>
                </a:rPr>
                <a:t>=</a:t>
              </a:r>
              <a:r>
                <a:rPr lang="zh-CN" altLang="en-US" sz="3600" b="1" dirty="0">
                  <a:solidFill>
                    <a:prstClr val="black"/>
                  </a:solidFill>
                  <a:latin typeface="Times New Roman"/>
                  <a:ea typeface="楷体"/>
                </a:rPr>
                <a:t>差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89207C46-7617-C06C-21F6-87FC70F2F6BA}"/>
                </a:ext>
              </a:extLst>
            </p:cNvPr>
            <p:cNvSpPr txBox="1"/>
            <p:nvPr/>
          </p:nvSpPr>
          <p:spPr>
            <a:xfrm>
              <a:off x="930092" y="3770015"/>
              <a:ext cx="41380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40" eaLnBrk="1" hangingPunct="1"/>
              <a:r>
                <a:rPr lang="zh-CN" altLang="en-US" sz="3600" b="1" dirty="0">
                  <a:solidFill>
                    <a:srgbClr val="E60013"/>
                  </a:solidFill>
                  <a:latin typeface="Times New Roman"/>
                  <a:ea typeface="楷体"/>
                </a:rPr>
                <a:t>被减数</a:t>
              </a:r>
              <a:r>
                <a:rPr lang="en-US" altLang="zh-CN" sz="3600" b="1" dirty="0">
                  <a:solidFill>
                    <a:srgbClr val="E60013"/>
                  </a:solidFill>
                  <a:latin typeface="Times New Roman"/>
                  <a:ea typeface="楷体"/>
                </a:rPr>
                <a:t>−</a:t>
              </a:r>
              <a:r>
                <a:rPr lang="zh-CN" altLang="en-US" sz="3600" b="1" dirty="0">
                  <a:solidFill>
                    <a:srgbClr val="E60013"/>
                  </a:solidFill>
                  <a:latin typeface="Times New Roman"/>
                  <a:ea typeface="楷体"/>
                </a:rPr>
                <a:t>差</a:t>
              </a:r>
              <a:r>
                <a:rPr lang="en-US" altLang="zh-CN" sz="3600" b="1" dirty="0">
                  <a:solidFill>
                    <a:srgbClr val="E60013"/>
                  </a:solidFill>
                  <a:latin typeface="Times New Roman"/>
                  <a:ea typeface="楷体"/>
                </a:rPr>
                <a:t>=</a:t>
              </a:r>
              <a:r>
                <a:rPr lang="zh-CN" altLang="en-US" sz="3600" b="1" dirty="0">
                  <a:solidFill>
                    <a:srgbClr val="E60013"/>
                  </a:solidFill>
                  <a:latin typeface="Times New Roman"/>
                  <a:ea typeface="楷体"/>
                </a:rPr>
                <a:t>减数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8024E49A-1581-3143-1A27-4A6A2C964881}"/>
                </a:ext>
              </a:extLst>
            </p:cNvPr>
            <p:cNvSpPr txBox="1"/>
            <p:nvPr/>
          </p:nvSpPr>
          <p:spPr>
            <a:xfrm>
              <a:off x="930092" y="4630913"/>
              <a:ext cx="41380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40" eaLnBrk="1" hangingPunct="1"/>
              <a:r>
                <a:rPr lang="zh-CN" altLang="en-US" sz="3600" b="1" dirty="0">
                  <a:solidFill>
                    <a:srgbClr val="E60013"/>
                  </a:solidFill>
                  <a:latin typeface="Times New Roman"/>
                  <a:ea typeface="楷体"/>
                </a:rPr>
                <a:t>减数</a:t>
              </a:r>
              <a:r>
                <a:rPr lang="en-US" altLang="zh-CN" sz="3600" b="1" dirty="0">
                  <a:solidFill>
                    <a:srgbClr val="E60013"/>
                  </a:solidFill>
                  <a:latin typeface="Times New Roman"/>
                  <a:ea typeface="楷体"/>
                </a:rPr>
                <a:t>+</a:t>
              </a:r>
              <a:r>
                <a:rPr lang="zh-CN" altLang="en-US" sz="3600" b="1" dirty="0">
                  <a:solidFill>
                    <a:srgbClr val="E60013"/>
                  </a:solidFill>
                  <a:latin typeface="Times New Roman"/>
                  <a:ea typeface="楷体"/>
                </a:rPr>
                <a:t>差</a:t>
              </a:r>
              <a:r>
                <a:rPr lang="en-US" altLang="zh-CN" sz="3600" b="1" dirty="0">
                  <a:solidFill>
                    <a:srgbClr val="E60013"/>
                  </a:solidFill>
                  <a:latin typeface="Times New Roman"/>
                  <a:ea typeface="楷体"/>
                </a:rPr>
                <a:t>=</a:t>
              </a:r>
              <a:r>
                <a:rPr lang="zh-CN" altLang="en-US" sz="3600" b="1" dirty="0">
                  <a:solidFill>
                    <a:srgbClr val="E60013"/>
                  </a:solidFill>
                  <a:latin typeface="Times New Roman"/>
                  <a:ea typeface="楷体"/>
                </a:rPr>
                <a:t>被减数</a:t>
              </a:r>
            </a:p>
          </p:txBody>
        </p:sp>
        <p:sp>
          <p:nvSpPr>
            <p:cNvPr id="21" name="矩形 9">
              <a:extLst>
                <a:ext uri="{FF2B5EF4-FFF2-40B4-BE49-F238E27FC236}">
                  <a16:creationId xmlns:a16="http://schemas.microsoft.com/office/drawing/2014/main" id="{1AB576B8-6855-8DBF-A905-9AD1B3DC2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667" y="1937538"/>
              <a:ext cx="459145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defRPr>
              </a:lvl9pPr>
            </a:lstStyle>
            <a:p>
              <a:pPr algn="ctr" defTabSz="1219140" eaLnBrk="1" hangingPunct="1"/>
              <a:r>
                <a:rPr lang="zh-CN" altLang="en-US" sz="3600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减法各部分间的关系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669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FFD13EA-A4AC-4C00-DF72-557AAF0B0BC0}"/>
              </a:ext>
            </a:extLst>
          </p:cNvPr>
          <p:cNvSpPr txBox="1"/>
          <p:nvPr/>
        </p:nvSpPr>
        <p:spPr>
          <a:xfrm>
            <a:off x="3808689" y="414392"/>
            <a:ext cx="39985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数与运算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4" name="左中括号 3">
            <a:extLst>
              <a:ext uri="{FF2B5EF4-FFF2-40B4-BE49-F238E27FC236}">
                <a16:creationId xmlns:a16="http://schemas.microsoft.com/office/drawing/2014/main" id="{C431584E-EB1B-0EA2-A7A8-5BB9224E623F}"/>
              </a:ext>
            </a:extLst>
          </p:cNvPr>
          <p:cNvSpPr/>
          <p:nvPr/>
        </p:nvSpPr>
        <p:spPr>
          <a:xfrm rot="5400000">
            <a:off x="5729197" y="-1592338"/>
            <a:ext cx="157542" cy="5472608"/>
          </a:xfrm>
          <a:prstGeom prst="leftBracket">
            <a:avLst>
              <a:gd name="adj" fmla="val 0"/>
            </a:avLst>
          </a:prstGeom>
          <a:noFill/>
          <a:ln w="19050">
            <a:solidFill>
              <a:srgbClr val="F690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DFEC165-467B-9154-D9C1-69E56EE659C1}"/>
              </a:ext>
            </a:extLst>
          </p:cNvPr>
          <p:cNvSpPr txBox="1"/>
          <p:nvPr/>
        </p:nvSpPr>
        <p:spPr>
          <a:xfrm>
            <a:off x="1216401" y="1160457"/>
            <a:ext cx="37105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231F20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万以内数的认识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15BAE67-9037-ADA1-65C7-A87A5125E33C}"/>
              </a:ext>
            </a:extLst>
          </p:cNvPr>
          <p:cNvSpPr txBox="1"/>
          <p:nvPr/>
        </p:nvSpPr>
        <p:spPr>
          <a:xfrm>
            <a:off x="6600056" y="1160457"/>
            <a:ext cx="38884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231F20"/>
                </a:solidFill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万以内的加、减法</a:t>
            </a: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4758C8EB-B79F-10EC-1A0B-2585963C4CB3}"/>
              </a:ext>
            </a:extLst>
          </p:cNvPr>
          <p:cNvGrpSpPr/>
          <p:nvPr/>
        </p:nvGrpSpPr>
        <p:grpSpPr>
          <a:xfrm>
            <a:off x="919896" y="1717065"/>
            <a:ext cx="4303534" cy="2053233"/>
            <a:chOff x="919896" y="1717065"/>
            <a:chExt cx="4303534" cy="2053233"/>
          </a:xfrm>
        </p:grpSpPr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B5F3F5A7-683A-5D16-7C28-C223AF0C0FC7}"/>
                </a:ext>
              </a:extLst>
            </p:cNvPr>
            <p:cNvCxnSpPr>
              <a:cxnSpLocks/>
            </p:cNvCxnSpPr>
            <p:nvPr/>
          </p:nvCxnSpPr>
          <p:spPr>
            <a:xfrm>
              <a:off x="1958505" y="1948030"/>
              <a:ext cx="0" cy="366270"/>
            </a:xfrm>
            <a:prstGeom prst="line">
              <a:avLst/>
            </a:prstGeom>
            <a:noFill/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70554F9B-B727-50FC-DC35-5AC2F9F15422}"/>
                </a:ext>
              </a:extLst>
            </p:cNvPr>
            <p:cNvCxnSpPr>
              <a:cxnSpLocks/>
            </p:cNvCxnSpPr>
            <p:nvPr/>
          </p:nvCxnSpPr>
          <p:spPr>
            <a:xfrm>
              <a:off x="2700610" y="1948030"/>
              <a:ext cx="0" cy="366270"/>
            </a:xfrm>
            <a:prstGeom prst="line">
              <a:avLst/>
            </a:prstGeom>
            <a:noFill/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3C77F114-A87D-5929-9712-FB79ECC60720}"/>
                </a:ext>
              </a:extLst>
            </p:cNvPr>
            <p:cNvCxnSpPr>
              <a:cxnSpLocks/>
            </p:cNvCxnSpPr>
            <p:nvPr/>
          </p:nvCxnSpPr>
          <p:spPr>
            <a:xfrm>
              <a:off x="3442715" y="1948030"/>
              <a:ext cx="0" cy="366270"/>
            </a:xfrm>
            <a:prstGeom prst="line">
              <a:avLst/>
            </a:prstGeom>
            <a:noFill/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EAD63312-0713-8CE8-A36E-DD5A8FC20D1B}"/>
                </a:ext>
              </a:extLst>
            </p:cNvPr>
            <p:cNvCxnSpPr>
              <a:cxnSpLocks/>
            </p:cNvCxnSpPr>
            <p:nvPr/>
          </p:nvCxnSpPr>
          <p:spPr>
            <a:xfrm>
              <a:off x="4184820" y="1948030"/>
              <a:ext cx="0" cy="366270"/>
            </a:xfrm>
            <a:prstGeom prst="line">
              <a:avLst/>
            </a:prstGeom>
            <a:noFill/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7101B2F9-3455-432E-A304-BD5920B70099}"/>
                </a:ext>
              </a:extLst>
            </p:cNvPr>
            <p:cNvCxnSpPr>
              <a:cxnSpLocks/>
            </p:cNvCxnSpPr>
            <p:nvPr/>
          </p:nvCxnSpPr>
          <p:spPr>
            <a:xfrm>
              <a:off x="3071664" y="1717065"/>
              <a:ext cx="0" cy="230965"/>
            </a:xfrm>
            <a:prstGeom prst="line">
              <a:avLst/>
            </a:prstGeom>
            <a:noFill/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" name="矩形: 圆角 10">
              <a:extLst>
                <a:ext uri="{FF2B5EF4-FFF2-40B4-BE49-F238E27FC236}">
                  <a16:creationId xmlns:a16="http://schemas.microsoft.com/office/drawing/2014/main" id="{F996A0B7-56BF-197F-5AB3-DC7C42AEF9D6}"/>
                </a:ext>
              </a:extLst>
            </p:cNvPr>
            <p:cNvSpPr/>
            <p:nvPr/>
          </p:nvSpPr>
          <p:spPr>
            <a:xfrm>
              <a:off x="3888316" y="2114114"/>
              <a:ext cx="593009" cy="1412460"/>
            </a:xfrm>
            <a:prstGeom prst="roundRect">
              <a:avLst/>
            </a:prstGeom>
            <a:solidFill>
              <a:srgbClr val="FEEFD0"/>
            </a:solidFill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 eaLnBrk="1" hangingPunct="1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比大小</a:t>
              </a:r>
            </a:p>
          </p:txBody>
        </p:sp>
        <p:sp>
          <p:nvSpPr>
            <p:cNvPr id="12" name="矩形: 圆角 11">
              <a:extLst>
                <a:ext uri="{FF2B5EF4-FFF2-40B4-BE49-F238E27FC236}">
                  <a16:creationId xmlns:a16="http://schemas.microsoft.com/office/drawing/2014/main" id="{EEF5E4B1-E76D-4F56-CB6C-A1491DBA2945}"/>
                </a:ext>
              </a:extLst>
            </p:cNvPr>
            <p:cNvSpPr/>
            <p:nvPr/>
          </p:nvSpPr>
          <p:spPr>
            <a:xfrm>
              <a:off x="919896" y="2114114"/>
              <a:ext cx="593009" cy="1080120"/>
            </a:xfrm>
            <a:prstGeom prst="roundRect">
              <a:avLst/>
            </a:prstGeom>
            <a:solidFill>
              <a:srgbClr val="FEEFD0"/>
            </a:solidFill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 eaLnBrk="1" hangingPunct="1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数数</a:t>
              </a: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A66E7E7F-CB15-352C-878C-BE288E058FF1}"/>
                </a:ext>
              </a:extLst>
            </p:cNvPr>
            <p:cNvSpPr/>
            <p:nvPr/>
          </p:nvSpPr>
          <p:spPr>
            <a:xfrm>
              <a:off x="4630421" y="2114114"/>
              <a:ext cx="593009" cy="1412460"/>
            </a:xfrm>
            <a:prstGeom prst="roundRect">
              <a:avLst/>
            </a:prstGeom>
            <a:solidFill>
              <a:srgbClr val="FEEFD0"/>
            </a:solidFill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 eaLnBrk="1" hangingPunct="1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近似数</a:t>
              </a:r>
            </a:p>
          </p:txBody>
        </p:sp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4BF4F3B5-980F-D2E7-66EA-75B244FF3D44}"/>
                </a:ext>
              </a:extLst>
            </p:cNvPr>
            <p:cNvSpPr/>
            <p:nvPr/>
          </p:nvSpPr>
          <p:spPr>
            <a:xfrm>
              <a:off x="1662001" y="2114114"/>
              <a:ext cx="593009" cy="1656184"/>
            </a:xfrm>
            <a:prstGeom prst="roundRect">
              <a:avLst/>
            </a:prstGeom>
            <a:solidFill>
              <a:srgbClr val="FEEFD0"/>
            </a:solidFill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 eaLnBrk="1" hangingPunct="1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数的组成</a:t>
              </a:r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27500C76-EE7D-EE84-26A8-4B934FAF2D17}"/>
                </a:ext>
              </a:extLst>
            </p:cNvPr>
            <p:cNvSpPr/>
            <p:nvPr/>
          </p:nvSpPr>
          <p:spPr>
            <a:xfrm>
              <a:off x="2404106" y="2114114"/>
              <a:ext cx="593009" cy="1656184"/>
            </a:xfrm>
            <a:prstGeom prst="roundRect">
              <a:avLst/>
            </a:prstGeom>
            <a:solidFill>
              <a:srgbClr val="FEEFD0"/>
            </a:solidFill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 eaLnBrk="1" hangingPunct="1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数的读写</a:t>
              </a:r>
            </a:p>
          </p:txBody>
        </p:sp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6FDE15E0-215E-C772-C14D-2A3BADD99718}"/>
                </a:ext>
              </a:extLst>
            </p:cNvPr>
            <p:cNvSpPr/>
            <p:nvPr/>
          </p:nvSpPr>
          <p:spPr>
            <a:xfrm>
              <a:off x="3146211" y="2114114"/>
              <a:ext cx="593009" cy="1656184"/>
            </a:xfrm>
            <a:prstGeom prst="roundRect">
              <a:avLst/>
            </a:prstGeom>
            <a:solidFill>
              <a:srgbClr val="FEEFD0"/>
            </a:solidFill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 eaLnBrk="1" hangingPunct="1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数的顺序</a:t>
              </a:r>
            </a:p>
          </p:txBody>
        </p:sp>
        <p:sp>
          <p:nvSpPr>
            <p:cNvPr id="17" name="左中括号 16">
              <a:extLst>
                <a:ext uri="{FF2B5EF4-FFF2-40B4-BE49-F238E27FC236}">
                  <a16:creationId xmlns:a16="http://schemas.microsoft.com/office/drawing/2014/main" id="{A7034E7A-8C5B-066E-7A16-69F5376FE48F}"/>
                </a:ext>
              </a:extLst>
            </p:cNvPr>
            <p:cNvSpPr/>
            <p:nvPr/>
          </p:nvSpPr>
          <p:spPr>
            <a:xfrm rot="5400000">
              <a:off x="2990228" y="174205"/>
              <a:ext cx="162870" cy="3710526"/>
            </a:xfrm>
            <a:prstGeom prst="leftBracket">
              <a:avLst>
                <a:gd name="adj" fmla="val 0"/>
              </a:avLst>
            </a:prstGeom>
            <a:noFill/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zh-CN" altLang="en-US" sz="32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735E921B-E230-5654-8DEA-DE777E80DE27}"/>
              </a:ext>
            </a:extLst>
          </p:cNvPr>
          <p:cNvGrpSpPr/>
          <p:nvPr/>
        </p:nvGrpSpPr>
        <p:grpSpPr>
          <a:xfrm>
            <a:off x="6252363" y="1717065"/>
            <a:ext cx="5241272" cy="1809509"/>
            <a:chOff x="6252363" y="1717065"/>
            <a:chExt cx="5241272" cy="1809509"/>
          </a:xfrm>
        </p:grpSpPr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8670FCC6-F7F3-875E-1960-B86F73C891CF}"/>
                </a:ext>
              </a:extLst>
            </p:cNvPr>
            <p:cNvCxnSpPr>
              <a:cxnSpLocks/>
            </p:cNvCxnSpPr>
            <p:nvPr/>
          </p:nvCxnSpPr>
          <p:spPr>
            <a:xfrm>
              <a:off x="7688648" y="1948030"/>
              <a:ext cx="0" cy="366270"/>
            </a:xfrm>
            <a:prstGeom prst="line">
              <a:avLst/>
            </a:prstGeom>
            <a:noFill/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0E306C3F-7898-2E7E-D0A5-423C0CF20DA7}"/>
                </a:ext>
              </a:extLst>
            </p:cNvPr>
            <p:cNvSpPr/>
            <p:nvPr/>
          </p:nvSpPr>
          <p:spPr>
            <a:xfrm>
              <a:off x="6252363" y="2114114"/>
              <a:ext cx="593009" cy="1412460"/>
            </a:xfrm>
            <a:prstGeom prst="roundRect">
              <a:avLst/>
            </a:prstGeom>
            <a:solidFill>
              <a:srgbClr val="FEEFD0"/>
            </a:solidFill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 eaLnBrk="1" hangingPunct="1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加  法</a:t>
              </a:r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8D517864-2D5D-26DB-AABD-C178588EE2B4}"/>
                </a:ext>
              </a:extLst>
            </p:cNvPr>
            <p:cNvSpPr/>
            <p:nvPr/>
          </p:nvSpPr>
          <p:spPr>
            <a:xfrm>
              <a:off x="7392144" y="2114114"/>
              <a:ext cx="593009" cy="1412460"/>
            </a:xfrm>
            <a:prstGeom prst="roundRect">
              <a:avLst/>
            </a:prstGeom>
            <a:solidFill>
              <a:srgbClr val="FEEFD0"/>
            </a:solidFill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 eaLnBrk="1" hangingPunct="1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减  法</a:t>
              </a:r>
            </a:p>
          </p:txBody>
        </p:sp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E9E5987E-F08E-83BE-7DE7-A42E877347A1}"/>
                </a:ext>
              </a:extLst>
            </p:cNvPr>
            <p:cNvSpPr/>
            <p:nvPr/>
          </p:nvSpPr>
          <p:spPr>
            <a:xfrm>
              <a:off x="8973355" y="2114114"/>
              <a:ext cx="2520280" cy="1210286"/>
            </a:xfrm>
            <a:prstGeom prst="roundRect">
              <a:avLst/>
            </a:prstGeom>
            <a:solidFill>
              <a:srgbClr val="FEEFD0"/>
            </a:solidFill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 eaLnBrk="1" hangingPunct="1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加、减法各部</a:t>
              </a:r>
            </a:p>
            <a:p>
              <a:pPr algn="ctr" eaLnBrk="1" hangingPunct="1"/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分间的关系</a:t>
              </a:r>
            </a:p>
          </p:txBody>
        </p:sp>
        <p:sp>
          <p:nvSpPr>
            <p:cNvPr id="28" name="左中括号 27">
              <a:extLst>
                <a:ext uri="{FF2B5EF4-FFF2-40B4-BE49-F238E27FC236}">
                  <a16:creationId xmlns:a16="http://schemas.microsoft.com/office/drawing/2014/main" id="{C06798DA-7C91-5EDD-1EA7-0A7DD2FA8EF5}"/>
                </a:ext>
              </a:extLst>
            </p:cNvPr>
            <p:cNvSpPr/>
            <p:nvPr/>
          </p:nvSpPr>
          <p:spPr>
            <a:xfrm rot="5400000">
              <a:off x="8299336" y="176746"/>
              <a:ext cx="162869" cy="3705448"/>
            </a:xfrm>
            <a:prstGeom prst="leftBracket">
              <a:avLst>
                <a:gd name="adj" fmla="val 0"/>
              </a:avLst>
            </a:prstGeom>
            <a:noFill/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zh-CN" altLang="en-US" sz="32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B8C494BC-17EA-8F9F-1988-028D42779B20}"/>
                </a:ext>
              </a:extLst>
            </p:cNvPr>
            <p:cNvCxnSpPr>
              <a:cxnSpLocks/>
            </p:cNvCxnSpPr>
            <p:nvPr/>
          </p:nvCxnSpPr>
          <p:spPr>
            <a:xfrm>
              <a:off x="8544272" y="1717065"/>
              <a:ext cx="0" cy="230965"/>
            </a:xfrm>
            <a:prstGeom prst="line">
              <a:avLst/>
            </a:prstGeom>
            <a:noFill/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1484CC9E-1699-873C-7D73-ABA931B2F5E1}"/>
              </a:ext>
            </a:extLst>
          </p:cNvPr>
          <p:cNvGrpSpPr/>
          <p:nvPr/>
        </p:nvGrpSpPr>
        <p:grpSpPr>
          <a:xfrm>
            <a:off x="4320364" y="3535354"/>
            <a:ext cx="4655956" cy="956932"/>
            <a:chOff x="4320364" y="3535354"/>
            <a:chExt cx="4655956" cy="956932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EBE541E2-FE70-48D3-4D08-FB5A6BC85E5A}"/>
                </a:ext>
              </a:extLst>
            </p:cNvPr>
            <p:cNvSpPr txBox="1"/>
            <p:nvPr/>
          </p:nvSpPr>
          <p:spPr>
            <a:xfrm>
              <a:off x="4320364" y="3969066"/>
              <a:ext cx="465595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3200" b="1">
                  <a:solidFill>
                    <a:srgbClr val="231F20"/>
                  </a:solidFill>
                  <a:effectLst/>
                  <a:latin typeface="+mn-ea"/>
                  <a:ea typeface="+mn-ea"/>
                </a:defRPr>
              </a:lvl1pPr>
            </a:lstStyle>
            <a:p>
              <a:r>
                <a:rPr lang="zh-CN" altLang="en-US" sz="2800" dirty="0"/>
                <a:t>相同计数单位的个数相加减</a:t>
              </a:r>
            </a:p>
          </p:txBody>
        </p:sp>
        <p:sp>
          <p:nvSpPr>
            <p:cNvPr id="31" name="左中括号 30">
              <a:extLst>
                <a:ext uri="{FF2B5EF4-FFF2-40B4-BE49-F238E27FC236}">
                  <a16:creationId xmlns:a16="http://schemas.microsoft.com/office/drawing/2014/main" id="{FEAB044F-7355-C077-7671-715923C2164C}"/>
                </a:ext>
              </a:extLst>
            </p:cNvPr>
            <p:cNvSpPr/>
            <p:nvPr/>
          </p:nvSpPr>
          <p:spPr>
            <a:xfrm rot="16200000" flipV="1">
              <a:off x="7014112" y="3049289"/>
              <a:ext cx="188471" cy="1160601"/>
            </a:xfrm>
            <a:prstGeom prst="leftBracket">
              <a:avLst>
                <a:gd name="adj" fmla="val 0"/>
              </a:avLst>
            </a:prstGeom>
            <a:noFill/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zh-CN" altLang="en-US" sz="32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A0B09C9E-8974-2995-3F5F-5D766031FAF6}"/>
                </a:ext>
              </a:extLst>
            </p:cNvPr>
            <p:cNvCxnSpPr>
              <a:cxnSpLocks/>
            </p:cNvCxnSpPr>
            <p:nvPr/>
          </p:nvCxnSpPr>
          <p:spPr>
            <a:xfrm>
              <a:off x="7108347" y="3723825"/>
              <a:ext cx="0" cy="230965"/>
            </a:xfrm>
            <a:prstGeom prst="line">
              <a:avLst/>
            </a:prstGeom>
            <a:noFill/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C6C722F2-CB61-811E-5C91-7545CE07D640}"/>
              </a:ext>
            </a:extLst>
          </p:cNvPr>
          <p:cNvGrpSpPr/>
          <p:nvPr/>
        </p:nvGrpSpPr>
        <p:grpSpPr>
          <a:xfrm>
            <a:off x="4906593" y="3324400"/>
            <a:ext cx="7044875" cy="3175173"/>
            <a:chOff x="4906593" y="3324400"/>
            <a:chExt cx="7044875" cy="3175173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20439A28-46AA-9851-88D2-2DFFCC2F6425}"/>
                </a:ext>
              </a:extLst>
            </p:cNvPr>
            <p:cNvSpPr txBox="1"/>
            <p:nvPr/>
          </p:nvSpPr>
          <p:spPr>
            <a:xfrm>
              <a:off x="4906593" y="4892337"/>
              <a:ext cx="284802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800" b="1">
                  <a:solidFill>
                    <a:srgbClr val="231F20"/>
                  </a:solidFill>
                  <a:effectLst/>
                  <a:latin typeface="+mn-ea"/>
                  <a:ea typeface="+mn-ea"/>
                </a:defRPr>
              </a:lvl1pPr>
            </a:lstStyle>
            <a:p>
              <a:pPr algn="l"/>
              <a:r>
                <a:rPr lang="zh-CN" altLang="en-US" dirty="0">
                  <a:latin typeface="+mn-lt"/>
                </a:rPr>
                <a:t>和</a:t>
              </a:r>
              <a:r>
                <a:rPr lang="en-US" altLang="zh-CN" dirty="0">
                  <a:latin typeface="+mn-lt"/>
                </a:rPr>
                <a:t>=</a:t>
              </a:r>
              <a:r>
                <a:rPr lang="zh-CN" altLang="en-US" dirty="0">
                  <a:latin typeface="+mn-lt"/>
                </a:rPr>
                <a:t>加数</a:t>
              </a:r>
              <a:r>
                <a:rPr lang="en-US" altLang="zh-CN" dirty="0">
                  <a:latin typeface="+mn-lt"/>
                </a:rPr>
                <a:t>+</a:t>
              </a:r>
              <a:r>
                <a:rPr lang="zh-CN" altLang="en-US" dirty="0">
                  <a:latin typeface="+mn-lt"/>
                </a:rPr>
                <a:t>加数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7163E7B0-D177-B327-2792-9098F76C23B7}"/>
                </a:ext>
              </a:extLst>
            </p:cNvPr>
            <p:cNvSpPr txBox="1"/>
            <p:nvPr/>
          </p:nvSpPr>
          <p:spPr>
            <a:xfrm>
              <a:off x="4906593" y="5434345"/>
              <a:ext cx="384392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800" b="1">
                  <a:solidFill>
                    <a:srgbClr val="231F20"/>
                  </a:solidFill>
                  <a:effectLst/>
                  <a:latin typeface="+mn-ea"/>
                  <a:ea typeface="+mn-ea"/>
                </a:defRPr>
              </a:lvl1pPr>
            </a:lstStyle>
            <a:p>
              <a:pPr algn="l"/>
              <a:r>
                <a:rPr lang="zh-CN" altLang="en-US" dirty="0">
                  <a:latin typeface="+mn-lt"/>
                </a:rPr>
                <a:t>加数</a:t>
              </a:r>
              <a:r>
                <a:rPr lang="en-US" altLang="zh-CN" dirty="0">
                  <a:latin typeface="+mn-lt"/>
                </a:rPr>
                <a:t>=</a:t>
              </a:r>
              <a:r>
                <a:rPr lang="zh-CN" altLang="en-US" dirty="0">
                  <a:latin typeface="+mn-lt"/>
                </a:rPr>
                <a:t>和</a:t>
              </a:r>
              <a:r>
                <a:rPr lang="en-US" altLang="zh-CN" dirty="0"/>
                <a:t>-</a:t>
              </a:r>
              <a:r>
                <a:rPr lang="zh-CN" altLang="en-US" dirty="0">
                  <a:latin typeface="+mn-lt"/>
                </a:rPr>
                <a:t>另一个加数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8008F5DB-D13A-BB3D-D755-132ED067BC6A}"/>
                </a:ext>
              </a:extLst>
            </p:cNvPr>
            <p:cNvSpPr txBox="1"/>
            <p:nvPr/>
          </p:nvSpPr>
          <p:spPr>
            <a:xfrm>
              <a:off x="8688288" y="4892337"/>
              <a:ext cx="326318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800" b="1">
                  <a:solidFill>
                    <a:srgbClr val="231F20"/>
                  </a:solidFill>
                  <a:effectLst/>
                  <a:latin typeface="+mn-ea"/>
                  <a:ea typeface="+mn-ea"/>
                </a:defRPr>
              </a:lvl1pPr>
            </a:lstStyle>
            <a:p>
              <a:pPr algn="l"/>
              <a:r>
                <a:rPr lang="zh-CN" altLang="en-US" dirty="0">
                  <a:latin typeface="+mn-lt"/>
                </a:rPr>
                <a:t>差</a:t>
              </a:r>
              <a:r>
                <a:rPr lang="en-US" altLang="zh-CN" dirty="0">
                  <a:latin typeface="+mn-lt"/>
                </a:rPr>
                <a:t>=</a:t>
              </a:r>
              <a:r>
                <a:rPr lang="zh-CN" altLang="en-US" dirty="0">
                  <a:latin typeface="+mn-lt"/>
                </a:rPr>
                <a:t>被减数</a:t>
              </a:r>
              <a:r>
                <a:rPr lang="en-US" altLang="zh-CN" dirty="0"/>
                <a:t>-</a:t>
              </a:r>
              <a:r>
                <a:rPr lang="zh-CN" altLang="en-US" dirty="0">
                  <a:latin typeface="+mn-lt"/>
                </a:rPr>
                <a:t>减数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579C6763-68E0-1993-D26E-85DA4FBAC6D0}"/>
                </a:ext>
              </a:extLst>
            </p:cNvPr>
            <p:cNvSpPr txBox="1"/>
            <p:nvPr/>
          </p:nvSpPr>
          <p:spPr>
            <a:xfrm>
              <a:off x="8688288" y="5434345"/>
              <a:ext cx="326318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800" b="1">
                  <a:solidFill>
                    <a:srgbClr val="231F20"/>
                  </a:solidFill>
                  <a:effectLst/>
                  <a:latin typeface="+mn-ea"/>
                  <a:ea typeface="+mn-ea"/>
                </a:defRPr>
              </a:lvl1pPr>
            </a:lstStyle>
            <a:p>
              <a:pPr algn="l"/>
              <a:r>
                <a:rPr lang="zh-CN" altLang="en-US" dirty="0">
                  <a:latin typeface="+mn-lt"/>
                </a:rPr>
                <a:t>减数</a:t>
              </a:r>
              <a:r>
                <a:rPr lang="en-US" altLang="zh-CN" dirty="0">
                  <a:latin typeface="+mn-lt"/>
                </a:rPr>
                <a:t>=</a:t>
              </a:r>
              <a:r>
                <a:rPr lang="zh-CN" altLang="en-US" dirty="0">
                  <a:latin typeface="+mn-lt"/>
                </a:rPr>
                <a:t>被减数</a:t>
              </a:r>
              <a:r>
                <a:rPr lang="en-US" altLang="zh-CN" dirty="0"/>
                <a:t>-</a:t>
              </a:r>
              <a:r>
                <a:rPr lang="zh-CN" altLang="en-US" dirty="0">
                  <a:latin typeface="+mn-lt"/>
                </a:rPr>
                <a:t>差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2C4094AC-DAAA-D60A-E176-E5B53158AFAF}"/>
                </a:ext>
              </a:extLst>
            </p:cNvPr>
            <p:cNvSpPr txBox="1"/>
            <p:nvPr/>
          </p:nvSpPr>
          <p:spPr>
            <a:xfrm>
              <a:off x="8688288" y="5976353"/>
              <a:ext cx="326318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2800" b="1">
                  <a:solidFill>
                    <a:srgbClr val="231F20"/>
                  </a:solidFill>
                  <a:effectLst/>
                  <a:latin typeface="+mn-ea"/>
                  <a:ea typeface="+mn-ea"/>
                </a:defRPr>
              </a:lvl1pPr>
            </a:lstStyle>
            <a:p>
              <a:pPr algn="l"/>
              <a:r>
                <a:rPr lang="zh-CN" altLang="en-US" dirty="0">
                  <a:latin typeface="+mn-lt"/>
                </a:rPr>
                <a:t>被减数</a:t>
              </a:r>
              <a:r>
                <a:rPr lang="en-US" altLang="zh-CN" dirty="0">
                  <a:latin typeface="+mn-lt"/>
                </a:rPr>
                <a:t>=</a:t>
              </a:r>
              <a:r>
                <a:rPr lang="zh-CN" altLang="en-US" dirty="0">
                  <a:latin typeface="+mn-lt"/>
                </a:rPr>
                <a:t>减数</a:t>
              </a:r>
              <a:r>
                <a:rPr lang="en-US" altLang="zh-CN" dirty="0">
                  <a:latin typeface="+mn-lt"/>
                </a:rPr>
                <a:t>+</a:t>
              </a:r>
              <a:r>
                <a:rPr lang="zh-CN" altLang="en-US" dirty="0">
                  <a:latin typeface="+mn-lt"/>
                </a:rPr>
                <a:t>差</a:t>
              </a:r>
            </a:p>
          </p:txBody>
        </p:sp>
        <p:sp>
          <p:nvSpPr>
            <p:cNvPr id="39" name="左中括号 38">
              <a:extLst>
                <a:ext uri="{FF2B5EF4-FFF2-40B4-BE49-F238E27FC236}">
                  <a16:creationId xmlns:a16="http://schemas.microsoft.com/office/drawing/2014/main" id="{98340E00-4102-AE26-F78A-33BE07FF5256}"/>
                </a:ext>
              </a:extLst>
            </p:cNvPr>
            <p:cNvSpPr/>
            <p:nvPr/>
          </p:nvSpPr>
          <p:spPr>
            <a:xfrm rot="5400000">
              <a:off x="8282817" y="2317235"/>
              <a:ext cx="162869" cy="4968552"/>
            </a:xfrm>
            <a:prstGeom prst="leftBracket">
              <a:avLst>
                <a:gd name="adj" fmla="val 0"/>
              </a:avLst>
            </a:prstGeom>
            <a:noFill/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zh-CN" altLang="en-US" sz="32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699CD5F7-7458-5AFF-2519-158DA91B92F4}"/>
                </a:ext>
              </a:extLst>
            </p:cNvPr>
            <p:cNvCxnSpPr>
              <a:cxnSpLocks/>
              <a:stCxn id="24" idx="2"/>
            </p:cNvCxnSpPr>
            <p:nvPr/>
          </p:nvCxnSpPr>
          <p:spPr>
            <a:xfrm>
              <a:off x="10233495" y="3324400"/>
              <a:ext cx="0" cy="1395676"/>
            </a:xfrm>
            <a:prstGeom prst="line">
              <a:avLst/>
            </a:prstGeom>
            <a:noFill/>
            <a:ln w="19050">
              <a:solidFill>
                <a:srgbClr val="F6903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2202024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161BB28-1A77-B8A8-570C-89F4BD50F915}"/>
              </a:ext>
            </a:extLst>
          </p:cNvPr>
          <p:cNvSpPr txBox="1"/>
          <p:nvPr/>
        </p:nvSpPr>
        <p:spPr>
          <a:xfrm>
            <a:off x="695400" y="505856"/>
            <a:ext cx="50405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33CC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三、有余数的除法</a:t>
            </a:r>
            <a:endParaRPr lang="zh-CN" altLang="en-US" sz="8000" b="1" dirty="0">
              <a:solidFill>
                <a:srgbClr val="3333CC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89C60AC-20AB-A4EF-50D2-2B502720DB49}"/>
              </a:ext>
            </a:extLst>
          </p:cNvPr>
          <p:cNvSpPr txBox="1"/>
          <p:nvPr/>
        </p:nvSpPr>
        <p:spPr>
          <a:xfrm>
            <a:off x="697841" y="1196752"/>
            <a:ext cx="8280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231F20"/>
                </a:solidFill>
                <a:effectLst/>
                <a:latin typeface="+mj-ea"/>
                <a:ea typeface="+mj-ea"/>
              </a:rPr>
              <a:t>关于有余数的除法，你有什么收获？</a:t>
            </a:r>
            <a:endParaRPr lang="zh-CN" altLang="en-US" sz="4400" dirty="0">
              <a:latin typeface="+mj-ea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EEA8DAD-F98F-F9B4-F597-20D2500C9B28}"/>
              </a:ext>
            </a:extLst>
          </p:cNvPr>
          <p:cNvSpPr txBox="1"/>
          <p:nvPr/>
        </p:nvSpPr>
        <p:spPr>
          <a:xfrm>
            <a:off x="3069477" y="1870738"/>
            <a:ext cx="32064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余数的除法</a:t>
            </a: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552E8CB-C71B-1E92-853A-5512EBA69837}"/>
              </a:ext>
            </a:extLst>
          </p:cNvPr>
          <p:cNvSpPr txBox="1"/>
          <p:nvPr/>
        </p:nvSpPr>
        <p:spPr>
          <a:xfrm>
            <a:off x="3763083" y="2483168"/>
            <a:ext cx="18192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除法</a:t>
            </a:r>
            <a:endParaRPr lang="zh-CN" altLang="en-US" b="1" dirty="0">
              <a:latin typeface="+mn-ea"/>
              <a:ea typeface="+mn-ea"/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7DCDDE6D-89C1-172E-DDEE-5C3C692E48BF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2800504" y="3067943"/>
            <a:ext cx="1872208" cy="41462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4E553E25-7264-9FA6-DF44-E510DF61FD22}"/>
              </a:ext>
            </a:extLst>
          </p:cNvPr>
          <p:cNvSpPr txBox="1"/>
          <p:nvPr/>
        </p:nvSpPr>
        <p:spPr>
          <a:xfrm>
            <a:off x="1792392" y="3550223"/>
            <a:ext cx="18192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231F20"/>
                </a:solidFill>
                <a:latin typeface="+mn-ea"/>
                <a:ea typeface="+mn-ea"/>
              </a:rPr>
              <a:t>无余数</a:t>
            </a:r>
            <a:endParaRPr lang="zh-CN" altLang="en-US" b="1" dirty="0">
              <a:latin typeface="+mn-ea"/>
              <a:ea typeface="+mn-ea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D188F74-4B69-9BBB-C316-6C1536A3A778}"/>
              </a:ext>
            </a:extLst>
          </p:cNvPr>
          <p:cNvGrpSpPr/>
          <p:nvPr/>
        </p:nvGrpSpPr>
        <p:grpSpPr>
          <a:xfrm>
            <a:off x="789904" y="4208722"/>
            <a:ext cx="3882808" cy="796442"/>
            <a:chOff x="1991544" y="4288742"/>
            <a:chExt cx="3882808" cy="796442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AA768E70-BE13-3D94-B9FE-2DA46B0AD685}"/>
                </a:ext>
              </a:extLst>
            </p:cNvPr>
            <p:cNvGrpSpPr/>
            <p:nvPr/>
          </p:nvGrpSpPr>
          <p:grpSpPr>
            <a:xfrm>
              <a:off x="2069176" y="4437113"/>
              <a:ext cx="1068872" cy="492808"/>
              <a:chOff x="2279576" y="4437113"/>
              <a:chExt cx="1068872" cy="492808"/>
            </a:xfrm>
          </p:grpSpPr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98D38B91-3D1E-2F72-D372-80C18C9A14FF}"/>
                  </a:ext>
                </a:extLst>
              </p:cNvPr>
              <p:cNvSpPr/>
              <p:nvPr/>
            </p:nvSpPr>
            <p:spPr>
              <a:xfrm>
                <a:off x="2279576" y="4437113"/>
                <a:ext cx="492808" cy="492808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3088BD27-495D-3265-6FCD-B0301E243F19}"/>
                  </a:ext>
                </a:extLst>
              </p:cNvPr>
              <p:cNvSpPr/>
              <p:nvPr/>
            </p:nvSpPr>
            <p:spPr>
              <a:xfrm>
                <a:off x="2855640" y="4437113"/>
                <a:ext cx="492808" cy="492808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FD255543-68F2-0127-A5D5-10333E4243D8}"/>
                </a:ext>
              </a:extLst>
            </p:cNvPr>
            <p:cNvGrpSpPr/>
            <p:nvPr/>
          </p:nvGrpSpPr>
          <p:grpSpPr>
            <a:xfrm>
              <a:off x="3426080" y="4437113"/>
              <a:ext cx="1068872" cy="492808"/>
              <a:chOff x="2279576" y="4437113"/>
              <a:chExt cx="1068872" cy="492808"/>
            </a:xfrm>
          </p:grpSpPr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A93D1877-E950-7C28-4B8A-3F3C772353C2}"/>
                  </a:ext>
                </a:extLst>
              </p:cNvPr>
              <p:cNvSpPr/>
              <p:nvPr/>
            </p:nvSpPr>
            <p:spPr>
              <a:xfrm>
                <a:off x="2279576" y="4437113"/>
                <a:ext cx="492808" cy="492808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C485439F-787B-2B39-2EA1-1B1F9B3A4478}"/>
                  </a:ext>
                </a:extLst>
              </p:cNvPr>
              <p:cNvSpPr/>
              <p:nvPr/>
            </p:nvSpPr>
            <p:spPr>
              <a:xfrm>
                <a:off x="2855640" y="4437113"/>
                <a:ext cx="492808" cy="492808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1423F761-390C-64B7-3A83-56E7FD733E8B}"/>
                </a:ext>
              </a:extLst>
            </p:cNvPr>
            <p:cNvGrpSpPr/>
            <p:nvPr/>
          </p:nvGrpSpPr>
          <p:grpSpPr>
            <a:xfrm>
              <a:off x="4727848" y="4437113"/>
              <a:ext cx="1068872" cy="492808"/>
              <a:chOff x="2279576" y="4437113"/>
              <a:chExt cx="1068872" cy="492808"/>
            </a:xfrm>
          </p:grpSpPr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id="{A4F5407F-D39C-B6CF-5586-A682CB7B8B76}"/>
                  </a:ext>
                </a:extLst>
              </p:cNvPr>
              <p:cNvSpPr/>
              <p:nvPr/>
            </p:nvSpPr>
            <p:spPr>
              <a:xfrm>
                <a:off x="2279576" y="4437113"/>
                <a:ext cx="492808" cy="492808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>
                <a:extLst>
                  <a:ext uri="{FF2B5EF4-FFF2-40B4-BE49-F238E27FC236}">
                    <a16:creationId xmlns:a16="http://schemas.microsoft.com/office/drawing/2014/main" id="{C1E93A78-E0F5-7707-0FA9-85E4B83B49C3}"/>
                  </a:ext>
                </a:extLst>
              </p:cNvPr>
              <p:cNvSpPr/>
              <p:nvPr/>
            </p:nvSpPr>
            <p:spPr>
              <a:xfrm>
                <a:off x="2855640" y="4437113"/>
                <a:ext cx="492808" cy="492808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580A2F0C-BC62-181F-C47E-8911BE7D9E78}"/>
                </a:ext>
              </a:extLst>
            </p:cNvPr>
            <p:cNvSpPr/>
            <p:nvPr/>
          </p:nvSpPr>
          <p:spPr>
            <a:xfrm>
              <a:off x="1991544" y="4288742"/>
              <a:ext cx="1224136" cy="796442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14F6A383-9149-5EC8-8C6E-F997EB0EFCEC}"/>
                </a:ext>
              </a:extLst>
            </p:cNvPr>
            <p:cNvSpPr/>
            <p:nvPr/>
          </p:nvSpPr>
          <p:spPr>
            <a:xfrm>
              <a:off x="3348448" y="4288742"/>
              <a:ext cx="1224136" cy="796442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C2B80119-4225-16F7-D40B-FA4E1DE5BD91}"/>
                </a:ext>
              </a:extLst>
            </p:cNvPr>
            <p:cNvSpPr/>
            <p:nvPr/>
          </p:nvSpPr>
          <p:spPr>
            <a:xfrm>
              <a:off x="4650216" y="4288742"/>
              <a:ext cx="1224136" cy="796442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CB55E681-F751-B2F5-F8D6-C45728428AC9}"/>
              </a:ext>
            </a:extLst>
          </p:cNvPr>
          <p:cNvSpPr txBox="1"/>
          <p:nvPr/>
        </p:nvSpPr>
        <p:spPr>
          <a:xfrm>
            <a:off x="1716749" y="5107533"/>
            <a:ext cx="20009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231F20"/>
                </a:solidFill>
                <a:latin typeface="+mn-lt"/>
                <a:ea typeface="+mn-ea"/>
              </a:rPr>
              <a:t>6÷3=2</a:t>
            </a:r>
            <a:endParaRPr lang="zh-CN" altLang="en-US" b="1" dirty="0">
              <a:latin typeface="+mn-lt"/>
              <a:ea typeface="+mn-ea"/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E6B58F93-862F-B1DF-6897-103A03ABAF11}"/>
              </a:ext>
            </a:extLst>
          </p:cNvPr>
          <p:cNvCxnSpPr>
            <a:cxnSpLocks/>
          </p:cNvCxnSpPr>
          <p:nvPr/>
        </p:nvCxnSpPr>
        <p:spPr>
          <a:xfrm>
            <a:off x="4669159" y="3067942"/>
            <a:ext cx="1872208" cy="41462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B018694B-3A8A-64A4-521E-DBAD89C45B0A}"/>
              </a:ext>
            </a:extLst>
          </p:cNvPr>
          <p:cNvSpPr txBox="1"/>
          <p:nvPr/>
        </p:nvSpPr>
        <p:spPr>
          <a:xfrm>
            <a:off x="5629888" y="3550223"/>
            <a:ext cx="18192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231F20"/>
                </a:solidFill>
                <a:latin typeface="+mn-ea"/>
                <a:ea typeface="+mn-ea"/>
              </a:rPr>
              <a:t>有余数</a:t>
            </a:r>
            <a:endParaRPr lang="zh-CN" altLang="en-US" b="1" dirty="0">
              <a:latin typeface="+mn-ea"/>
              <a:ea typeface="+mn-ea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A6863A8B-3488-AC1B-DC94-ED47D73D8E99}"/>
              </a:ext>
            </a:extLst>
          </p:cNvPr>
          <p:cNvGrpSpPr/>
          <p:nvPr/>
        </p:nvGrpSpPr>
        <p:grpSpPr>
          <a:xfrm>
            <a:off x="5248776" y="4208722"/>
            <a:ext cx="4454344" cy="796442"/>
            <a:chOff x="1991544" y="4288742"/>
            <a:chExt cx="4454344" cy="79644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33BAA109-AF7F-8080-9187-22A1CD8D8E9A}"/>
                </a:ext>
              </a:extLst>
            </p:cNvPr>
            <p:cNvGrpSpPr/>
            <p:nvPr/>
          </p:nvGrpSpPr>
          <p:grpSpPr>
            <a:xfrm>
              <a:off x="2069176" y="4437113"/>
              <a:ext cx="1068872" cy="492808"/>
              <a:chOff x="2279576" y="4437113"/>
              <a:chExt cx="1068872" cy="492808"/>
            </a:xfrm>
          </p:grpSpPr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BF6A00DC-971F-93DB-BAE2-3B080AB232EA}"/>
                  </a:ext>
                </a:extLst>
              </p:cNvPr>
              <p:cNvSpPr/>
              <p:nvPr/>
            </p:nvSpPr>
            <p:spPr>
              <a:xfrm>
                <a:off x="2279576" y="4437113"/>
                <a:ext cx="492808" cy="492808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150AF705-E74B-53D4-0A8D-63514D03FA38}"/>
                  </a:ext>
                </a:extLst>
              </p:cNvPr>
              <p:cNvSpPr/>
              <p:nvPr/>
            </p:nvSpPr>
            <p:spPr>
              <a:xfrm>
                <a:off x="2855640" y="4437113"/>
                <a:ext cx="492808" cy="492808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5946DCE5-04F5-2A12-F84D-B011C5FFB6B4}"/>
                </a:ext>
              </a:extLst>
            </p:cNvPr>
            <p:cNvGrpSpPr/>
            <p:nvPr/>
          </p:nvGrpSpPr>
          <p:grpSpPr>
            <a:xfrm>
              <a:off x="3426080" y="4437113"/>
              <a:ext cx="1068872" cy="492808"/>
              <a:chOff x="2279576" y="4437113"/>
              <a:chExt cx="1068872" cy="492808"/>
            </a:xfrm>
          </p:grpSpPr>
          <p:sp>
            <p:nvSpPr>
              <p:cNvPr id="41" name="椭圆 40">
                <a:extLst>
                  <a:ext uri="{FF2B5EF4-FFF2-40B4-BE49-F238E27FC236}">
                    <a16:creationId xmlns:a16="http://schemas.microsoft.com/office/drawing/2014/main" id="{E97A5427-DAA9-A84B-B18B-40D85C50D47A}"/>
                  </a:ext>
                </a:extLst>
              </p:cNvPr>
              <p:cNvSpPr/>
              <p:nvPr/>
            </p:nvSpPr>
            <p:spPr>
              <a:xfrm>
                <a:off x="2279576" y="4437113"/>
                <a:ext cx="492808" cy="492808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id="{CCF4353C-145B-E40C-C936-106418891103}"/>
                  </a:ext>
                </a:extLst>
              </p:cNvPr>
              <p:cNvSpPr/>
              <p:nvPr/>
            </p:nvSpPr>
            <p:spPr>
              <a:xfrm>
                <a:off x="2855640" y="4437113"/>
                <a:ext cx="492808" cy="492808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9AFC541D-78C2-5050-E10E-888DFCCA973D}"/>
                </a:ext>
              </a:extLst>
            </p:cNvPr>
            <p:cNvGrpSpPr/>
            <p:nvPr/>
          </p:nvGrpSpPr>
          <p:grpSpPr>
            <a:xfrm>
              <a:off x="4727848" y="4437113"/>
              <a:ext cx="1718040" cy="492808"/>
              <a:chOff x="2279576" y="4437113"/>
              <a:chExt cx="1718040" cy="492808"/>
            </a:xfrm>
          </p:grpSpPr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id="{8BBEA69A-4C23-C7CC-3BE1-2B041B14A5AA}"/>
                  </a:ext>
                </a:extLst>
              </p:cNvPr>
              <p:cNvSpPr/>
              <p:nvPr/>
            </p:nvSpPr>
            <p:spPr>
              <a:xfrm>
                <a:off x="2279576" y="4437113"/>
                <a:ext cx="492808" cy="492808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>
                <a:extLst>
                  <a:ext uri="{FF2B5EF4-FFF2-40B4-BE49-F238E27FC236}">
                    <a16:creationId xmlns:a16="http://schemas.microsoft.com/office/drawing/2014/main" id="{BF0E1F38-9615-9F25-36E8-7E86CB663ABD}"/>
                  </a:ext>
                </a:extLst>
              </p:cNvPr>
              <p:cNvSpPr/>
              <p:nvPr/>
            </p:nvSpPr>
            <p:spPr>
              <a:xfrm>
                <a:off x="2855640" y="4437113"/>
                <a:ext cx="492808" cy="492808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>
                <a:extLst>
                  <a:ext uri="{FF2B5EF4-FFF2-40B4-BE49-F238E27FC236}">
                    <a16:creationId xmlns:a16="http://schemas.microsoft.com/office/drawing/2014/main" id="{CC0D96AB-82B7-C303-7C2F-38D46EBAFFF0}"/>
                  </a:ext>
                </a:extLst>
              </p:cNvPr>
              <p:cNvSpPr/>
              <p:nvPr/>
            </p:nvSpPr>
            <p:spPr>
              <a:xfrm>
                <a:off x="3504808" y="4437113"/>
                <a:ext cx="492808" cy="492808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id="{AE2A4248-018F-4F5A-6C0E-749135630903}"/>
                </a:ext>
              </a:extLst>
            </p:cNvPr>
            <p:cNvSpPr/>
            <p:nvPr/>
          </p:nvSpPr>
          <p:spPr>
            <a:xfrm>
              <a:off x="1991544" y="4288742"/>
              <a:ext cx="1224136" cy="796442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18DFC94A-85A6-19F3-5C34-0A8B94B969D7}"/>
                </a:ext>
              </a:extLst>
            </p:cNvPr>
            <p:cNvSpPr/>
            <p:nvPr/>
          </p:nvSpPr>
          <p:spPr>
            <a:xfrm>
              <a:off x="3348448" y="4288742"/>
              <a:ext cx="1224136" cy="796442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: 圆角 37">
              <a:extLst>
                <a:ext uri="{FF2B5EF4-FFF2-40B4-BE49-F238E27FC236}">
                  <a16:creationId xmlns:a16="http://schemas.microsoft.com/office/drawing/2014/main" id="{9EF84F3E-CE40-61C3-6344-F5597B2E5BFE}"/>
                </a:ext>
              </a:extLst>
            </p:cNvPr>
            <p:cNvSpPr/>
            <p:nvPr/>
          </p:nvSpPr>
          <p:spPr>
            <a:xfrm>
              <a:off x="4650216" y="4288742"/>
              <a:ext cx="1224136" cy="796442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45">
            <a:extLst>
              <a:ext uri="{FF2B5EF4-FFF2-40B4-BE49-F238E27FC236}">
                <a16:creationId xmlns:a16="http://schemas.microsoft.com/office/drawing/2014/main" id="{773D1925-9DDC-D787-5A28-1CC777FE619C}"/>
              </a:ext>
            </a:extLst>
          </p:cNvPr>
          <p:cNvSpPr txBox="1"/>
          <p:nvPr/>
        </p:nvSpPr>
        <p:spPr>
          <a:xfrm>
            <a:off x="5570994" y="5107533"/>
            <a:ext cx="32102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srgbClr val="231F20"/>
                </a:solidFill>
                <a:latin typeface="+mn-lt"/>
                <a:ea typeface="+mn-ea"/>
              </a:rPr>
              <a:t>7÷3=2</a:t>
            </a:r>
            <a:r>
              <a:rPr lang="en-US" altLang="zh-CN" sz="3200" b="1" dirty="0">
                <a:solidFill>
                  <a:srgbClr val="231F20"/>
                </a:solidFill>
                <a:latin typeface="+mn-ea"/>
                <a:ea typeface="+mn-ea"/>
              </a:rPr>
              <a:t>……</a:t>
            </a:r>
            <a:r>
              <a:rPr lang="en-US" altLang="zh-CN" sz="3200" b="1" dirty="0">
                <a:solidFill>
                  <a:srgbClr val="231F20"/>
                </a:solidFill>
                <a:latin typeface="+mn-lt"/>
                <a:ea typeface="+mn-ea"/>
              </a:rPr>
              <a:t>1</a:t>
            </a:r>
            <a:endParaRPr lang="zh-CN" altLang="en-US" b="1" dirty="0">
              <a:latin typeface="+mn-lt"/>
              <a:ea typeface="+mn-ea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C3A4BBAA-71EF-AB62-A5E3-E3F66A76C256}"/>
              </a:ext>
            </a:extLst>
          </p:cNvPr>
          <p:cNvSpPr txBox="1"/>
          <p:nvPr/>
        </p:nvSpPr>
        <p:spPr>
          <a:xfrm>
            <a:off x="5606893" y="5727002"/>
            <a:ext cx="2999654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0" sz="3200" b="1" i="0" u="none" strike="noStrike" cap="none" spc="0" normalizeH="0" baseline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+mn-ea"/>
                <a:ea typeface="+mn-ea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  <a:latin typeface="+mn-lt"/>
              </a:rPr>
              <a:t>余数</a:t>
            </a:r>
            <a:r>
              <a:rPr lang="en-US" altLang="zh-CN" dirty="0">
                <a:solidFill>
                  <a:srgbClr val="FF0000"/>
                </a:solidFill>
                <a:latin typeface="+mn-lt"/>
              </a:rPr>
              <a:t>&lt;</a:t>
            </a:r>
            <a:r>
              <a:rPr lang="zh-CN" altLang="en-US" dirty="0">
                <a:solidFill>
                  <a:srgbClr val="FF0000"/>
                </a:solidFill>
                <a:latin typeface="+mn-lt"/>
              </a:rPr>
              <a:t>除数</a:t>
            </a: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696D3A93-7DDC-6B87-37F2-BEAE64D78E84}"/>
              </a:ext>
            </a:extLst>
          </p:cNvPr>
          <p:cNvGrpSpPr/>
          <p:nvPr/>
        </p:nvGrpSpPr>
        <p:grpSpPr>
          <a:xfrm>
            <a:off x="9873867" y="3761636"/>
            <a:ext cx="1749066" cy="2450647"/>
            <a:chOff x="9840416" y="3761636"/>
            <a:chExt cx="1749066" cy="2450647"/>
          </a:xfrm>
        </p:grpSpPr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5D367782-BA04-10EF-8430-6FAA6EE0DB63}"/>
                </a:ext>
              </a:extLst>
            </p:cNvPr>
            <p:cNvSpPr txBox="1"/>
            <p:nvPr/>
          </p:nvSpPr>
          <p:spPr>
            <a:xfrm>
              <a:off x="10672402" y="3761636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2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3A837A84-42E9-F8BB-D563-D7146C178FDE}"/>
                </a:ext>
              </a:extLst>
            </p:cNvPr>
            <p:cNvSpPr txBox="1"/>
            <p:nvPr/>
          </p:nvSpPr>
          <p:spPr>
            <a:xfrm>
              <a:off x="10672402" y="4941168"/>
              <a:ext cx="70333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6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38DDE2A6-C263-FD0F-AEFB-5E49DFDF481E}"/>
                </a:ext>
              </a:extLst>
            </p:cNvPr>
            <p:cNvCxnSpPr>
              <a:cxnSpLocks/>
            </p:cNvCxnSpPr>
            <p:nvPr/>
          </p:nvCxnSpPr>
          <p:spPr>
            <a:xfrm>
              <a:off x="10387334" y="5564639"/>
              <a:ext cx="102951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102A0B2D-BE70-C7E2-2BA5-60ADC467C97E}"/>
                </a:ext>
              </a:extLst>
            </p:cNvPr>
            <p:cNvSpPr txBox="1"/>
            <p:nvPr/>
          </p:nvSpPr>
          <p:spPr>
            <a:xfrm>
              <a:off x="10672402" y="5565952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1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7E59C8DB-C3A1-0AD8-6D42-6DFD72A13F8F}"/>
                </a:ext>
              </a:extLst>
            </p:cNvPr>
            <p:cNvGrpSpPr/>
            <p:nvPr/>
          </p:nvGrpSpPr>
          <p:grpSpPr>
            <a:xfrm>
              <a:off x="9840416" y="4152984"/>
              <a:ext cx="1749066" cy="1096703"/>
              <a:chOff x="2135560" y="2956252"/>
              <a:chExt cx="1749066" cy="1096703"/>
            </a:xfrm>
          </p:grpSpPr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BABF64F4-2397-C27B-A11A-619E3B480AF8}"/>
                  </a:ext>
                </a:extLst>
              </p:cNvPr>
              <p:cNvGrpSpPr/>
              <p:nvPr/>
            </p:nvGrpSpPr>
            <p:grpSpPr>
              <a:xfrm>
                <a:off x="2177453" y="2956252"/>
                <a:ext cx="1493899" cy="1096703"/>
                <a:chOff x="3067485" y="2885985"/>
                <a:chExt cx="1493899" cy="1096703"/>
              </a:xfrm>
            </p:grpSpPr>
            <p:cxnSp>
              <p:nvCxnSpPr>
                <p:cNvPr id="57" name="直接连接符 56">
                  <a:extLst>
                    <a:ext uri="{FF2B5EF4-FFF2-40B4-BE49-F238E27FC236}">
                      <a16:creationId xmlns:a16="http://schemas.microsoft.com/office/drawing/2014/main" id="{66B0BC66-CE7F-CFAD-E68A-716478DB8D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98967" y="3115568"/>
                  <a:ext cx="962417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" name="弧形 57">
                  <a:extLst>
                    <a:ext uri="{FF2B5EF4-FFF2-40B4-BE49-F238E27FC236}">
                      <a16:creationId xmlns:a16="http://schemas.microsoft.com/office/drawing/2014/main" id="{CC864F1D-881E-47A3-A2EC-5E0A35A8FB60}"/>
                    </a:ext>
                  </a:extLst>
                </p:cNvPr>
                <p:cNvSpPr/>
                <p:nvPr/>
              </p:nvSpPr>
              <p:spPr>
                <a:xfrm rot="5871805">
                  <a:off x="2798404" y="3155066"/>
                  <a:ext cx="1096703" cy="558541"/>
                </a:xfrm>
                <a:prstGeom prst="arc">
                  <a:avLst>
                    <a:gd name="adj1" fmla="val 12674334"/>
                    <a:gd name="adj2" fmla="val 20006784"/>
                  </a:avLst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D1765390-4306-B63A-1B58-EFF5C0255EBC}"/>
                  </a:ext>
                </a:extLst>
              </p:cNvPr>
              <p:cNvSpPr txBox="1"/>
              <p:nvPr/>
            </p:nvSpPr>
            <p:spPr>
              <a:xfrm>
                <a:off x="2135560" y="3246938"/>
                <a:ext cx="79208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C08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3</a:t>
                </a:r>
                <a:endParaRPr lang="zh-CN" altLang="en-US" dirty="0">
                  <a:solidFill>
                    <a:srgbClr val="F00C08"/>
                  </a:solidFill>
                </a:endParaRPr>
              </a:p>
            </p:txBody>
          </p:sp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71AEA629-C47B-DACF-4C9F-99082CA4CD34}"/>
                  </a:ext>
                </a:extLst>
              </p:cNvPr>
              <p:cNvSpPr txBox="1"/>
              <p:nvPr/>
            </p:nvSpPr>
            <p:spPr>
              <a:xfrm>
                <a:off x="2967546" y="3246938"/>
                <a:ext cx="91708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00C08"/>
                    </a:solidFill>
                    <a:effectLst/>
                    <a:uLnTx/>
                    <a:uFillTx/>
                    <a:latin typeface="Times New Roman"/>
                    <a:ea typeface="黑体"/>
                    <a:cs typeface="+mn-cs"/>
                  </a:rPr>
                  <a:t>7</a:t>
                </a:r>
                <a:endParaRPr lang="zh-CN" altLang="en-US" dirty="0">
                  <a:solidFill>
                    <a:srgbClr val="F00C08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4742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2" grpId="0"/>
      <p:bldP spid="27" grpId="0"/>
      <p:bldP spid="29" grpId="0"/>
      <p:bldP spid="46" grpId="0"/>
      <p:bldP spid="4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29FD3D3-9ABE-C337-42D0-FC66B4C487FE}"/>
              </a:ext>
            </a:extLst>
          </p:cNvPr>
          <p:cNvSpPr txBox="1"/>
          <p:nvPr/>
        </p:nvSpPr>
        <p:spPr>
          <a:xfrm>
            <a:off x="767408" y="1342509"/>
            <a:ext cx="7757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直接写出下面各题的商和余数。</a:t>
            </a:r>
            <a:endParaRPr lang="zh-CN" altLang="en-US" sz="4400" b="1" dirty="0">
              <a:latin typeface="+mn-ea"/>
              <a:ea typeface="+mn-ea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299D95D5-B592-C918-DD56-4EF1ACB4B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104" y="154764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277A9CA-FEE6-FA6C-92E8-32E60B5B46F0}"/>
              </a:ext>
            </a:extLst>
          </p:cNvPr>
          <p:cNvGrpSpPr/>
          <p:nvPr/>
        </p:nvGrpSpPr>
        <p:grpSpPr>
          <a:xfrm>
            <a:off x="1127448" y="2348880"/>
            <a:ext cx="4536504" cy="646331"/>
            <a:chOff x="1775520" y="1325917"/>
            <a:chExt cx="4536504" cy="646331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EF80433D-1C08-4BDA-736F-935EA9F43934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33÷8=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A6DC3E0-4C7A-020C-37E2-CA7976347790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F94D8873-0744-8AEE-B3DD-EDD32669AB07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804E83CE-E10C-C7CD-6C2A-26E8688ED77F}"/>
              </a:ext>
            </a:extLst>
          </p:cNvPr>
          <p:cNvGrpSpPr/>
          <p:nvPr/>
        </p:nvGrpSpPr>
        <p:grpSpPr>
          <a:xfrm>
            <a:off x="6096000" y="2348880"/>
            <a:ext cx="4536504" cy="646331"/>
            <a:chOff x="1775520" y="1325917"/>
            <a:chExt cx="4536504" cy="646331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A5A83D3-A4C7-B422-DAA3-781124C4EC25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34÷5=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9A4547EC-8851-F86D-35C9-7131C67DF452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A3A38A8-BF57-2F68-C584-2ECB20F5BBE7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A485A57-0BAE-C5B8-92B9-756D0643BA8D}"/>
              </a:ext>
            </a:extLst>
          </p:cNvPr>
          <p:cNvGrpSpPr/>
          <p:nvPr/>
        </p:nvGrpSpPr>
        <p:grpSpPr>
          <a:xfrm>
            <a:off x="1127448" y="3356992"/>
            <a:ext cx="4536504" cy="646331"/>
            <a:chOff x="1775520" y="1325917"/>
            <a:chExt cx="4536504" cy="646331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E68B460F-9CE1-BDB0-B965-8B96F070B398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64÷9=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80E86435-06E8-BE65-136B-336BE210CE4A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915B7AFF-DE78-1774-CE6B-A2A511B40AAB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4567A14A-AC51-7BBC-1623-875FEC4735B9}"/>
              </a:ext>
            </a:extLst>
          </p:cNvPr>
          <p:cNvGrpSpPr/>
          <p:nvPr/>
        </p:nvGrpSpPr>
        <p:grpSpPr>
          <a:xfrm>
            <a:off x="6096000" y="3356992"/>
            <a:ext cx="4536504" cy="646331"/>
            <a:chOff x="1775520" y="1325917"/>
            <a:chExt cx="4536504" cy="646331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461A764D-1A78-05EC-9FEC-2DF234DA55CF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28÷3=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C3C7DD78-837F-1809-0454-1F6D0ECCE746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42797E8A-1E4D-6BAE-AF5E-65679F98E492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B2BAD59-B20E-E408-A48E-73403AAC9858}"/>
              </a:ext>
            </a:extLst>
          </p:cNvPr>
          <p:cNvGrpSpPr/>
          <p:nvPr/>
        </p:nvGrpSpPr>
        <p:grpSpPr>
          <a:xfrm>
            <a:off x="1127448" y="4365104"/>
            <a:ext cx="4536504" cy="646331"/>
            <a:chOff x="1775520" y="1325917"/>
            <a:chExt cx="4536504" cy="646331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9568E18-6704-9F42-09B4-1B435FC56C63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45÷7=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A2DCD602-954E-D6E0-90CD-537AFA472547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0D189F65-A06F-FA28-6CC5-9822136CCCED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4060642-8761-F4C8-AA18-39631092BCB4}"/>
              </a:ext>
            </a:extLst>
          </p:cNvPr>
          <p:cNvGrpSpPr/>
          <p:nvPr/>
        </p:nvGrpSpPr>
        <p:grpSpPr>
          <a:xfrm>
            <a:off x="6096000" y="4365104"/>
            <a:ext cx="4536504" cy="646331"/>
            <a:chOff x="1775520" y="1325917"/>
            <a:chExt cx="4536504" cy="646331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7FA4670-94DC-AEDA-A69A-FF0E3C12CEC2}"/>
                </a:ext>
              </a:extLst>
            </p:cNvPr>
            <p:cNvSpPr txBox="1"/>
            <p:nvPr/>
          </p:nvSpPr>
          <p:spPr>
            <a:xfrm>
              <a:off x="1775520" y="1325917"/>
              <a:ext cx="45365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lt"/>
                  <a:ea typeface="+mn-ea"/>
                </a:rPr>
                <a:t>52÷6=      </a:t>
              </a:r>
              <a:r>
                <a:rPr lang="en-US" altLang="zh-CN" sz="3600" b="1" dirty="0">
                  <a:solidFill>
                    <a:srgbClr val="231F20"/>
                  </a:solidFill>
                  <a:effectLst/>
                  <a:latin typeface="+mn-ea"/>
                  <a:ea typeface="+mn-ea"/>
                </a:rPr>
                <a:t>……</a:t>
              </a:r>
              <a:endParaRPr lang="zh-CN" altLang="en-US" sz="4400" b="1" dirty="0">
                <a:latin typeface="+mn-ea"/>
                <a:ea typeface="+mn-ea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BB791787-A32D-4242-1051-077CE23DC8A3}"/>
                </a:ext>
              </a:extLst>
            </p:cNvPr>
            <p:cNvSpPr/>
            <p:nvPr/>
          </p:nvSpPr>
          <p:spPr>
            <a:xfrm>
              <a:off x="3359696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4A291CA4-3110-140B-E910-D8BE2058588F}"/>
                </a:ext>
              </a:extLst>
            </p:cNvPr>
            <p:cNvSpPr/>
            <p:nvPr/>
          </p:nvSpPr>
          <p:spPr>
            <a:xfrm>
              <a:off x="4928632" y="1370305"/>
              <a:ext cx="557554" cy="55755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5DACBB95-1DE7-24A6-8A50-D4E2558859B9}"/>
              </a:ext>
            </a:extLst>
          </p:cNvPr>
          <p:cNvSpPr txBox="1"/>
          <p:nvPr/>
        </p:nvSpPr>
        <p:spPr>
          <a:xfrm>
            <a:off x="2782979" y="2344538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70D6DB8-A5F1-8D6F-D5A1-4E0023DCDD31}"/>
              </a:ext>
            </a:extLst>
          </p:cNvPr>
          <p:cNvSpPr txBox="1"/>
          <p:nvPr/>
        </p:nvSpPr>
        <p:spPr>
          <a:xfrm>
            <a:off x="4358540" y="2344538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33C0796-DE41-48ED-042D-C96C5E1A2C3A}"/>
              </a:ext>
            </a:extLst>
          </p:cNvPr>
          <p:cNvSpPr txBox="1"/>
          <p:nvPr/>
        </p:nvSpPr>
        <p:spPr>
          <a:xfrm>
            <a:off x="7763430" y="2344538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28292D7-E7BB-E4CA-B301-3DB02C988833}"/>
              </a:ext>
            </a:extLst>
          </p:cNvPr>
          <p:cNvSpPr txBox="1"/>
          <p:nvPr/>
        </p:nvSpPr>
        <p:spPr>
          <a:xfrm>
            <a:off x="9338991" y="2344538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433CA681-A5C2-78D5-B048-404787B0C9E7}"/>
              </a:ext>
            </a:extLst>
          </p:cNvPr>
          <p:cNvSpPr txBox="1"/>
          <p:nvPr/>
        </p:nvSpPr>
        <p:spPr>
          <a:xfrm>
            <a:off x="2782979" y="3356992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8FD3749-AAA5-2507-B541-B16C2A2B9CF4}"/>
              </a:ext>
            </a:extLst>
          </p:cNvPr>
          <p:cNvSpPr txBox="1"/>
          <p:nvPr/>
        </p:nvSpPr>
        <p:spPr>
          <a:xfrm>
            <a:off x="4358540" y="3356992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818FCAF-F9BC-CBC9-D4BD-932102846D2E}"/>
              </a:ext>
            </a:extLst>
          </p:cNvPr>
          <p:cNvSpPr txBox="1"/>
          <p:nvPr/>
        </p:nvSpPr>
        <p:spPr>
          <a:xfrm>
            <a:off x="7763430" y="3356992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9F57D57-A105-4146-466B-88D5C3AE7E7C}"/>
              </a:ext>
            </a:extLst>
          </p:cNvPr>
          <p:cNvSpPr txBox="1"/>
          <p:nvPr/>
        </p:nvSpPr>
        <p:spPr>
          <a:xfrm>
            <a:off x="9338991" y="3356992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B836154-68E2-BB9E-9DFC-718E45342422}"/>
              </a:ext>
            </a:extLst>
          </p:cNvPr>
          <p:cNvSpPr txBox="1"/>
          <p:nvPr/>
        </p:nvSpPr>
        <p:spPr>
          <a:xfrm>
            <a:off x="2782979" y="4365104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FD64802-008D-8801-30F8-E3FFD55E9CF4}"/>
              </a:ext>
            </a:extLst>
          </p:cNvPr>
          <p:cNvSpPr txBox="1"/>
          <p:nvPr/>
        </p:nvSpPr>
        <p:spPr>
          <a:xfrm>
            <a:off x="4358540" y="4365104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3F3E6958-58E0-1FF5-09F9-1951F721CA3F}"/>
              </a:ext>
            </a:extLst>
          </p:cNvPr>
          <p:cNvSpPr txBox="1"/>
          <p:nvPr/>
        </p:nvSpPr>
        <p:spPr>
          <a:xfrm>
            <a:off x="7763430" y="4365104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47A755B0-D34A-0A65-960D-331E3E8315D9}"/>
              </a:ext>
            </a:extLst>
          </p:cNvPr>
          <p:cNvSpPr txBox="1"/>
          <p:nvPr/>
        </p:nvSpPr>
        <p:spPr>
          <a:xfrm>
            <a:off x="9338991" y="4365104"/>
            <a:ext cx="6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142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2881AD7-BD60-4A8A-8D03-4171370C2F82}"/>
              </a:ext>
            </a:extLst>
          </p:cNvPr>
          <p:cNvSpPr txBox="1"/>
          <p:nvPr/>
        </p:nvSpPr>
        <p:spPr>
          <a:xfrm>
            <a:off x="839416" y="1700808"/>
            <a:ext cx="10513168" cy="4458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）一个计数器，千位上有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颗珠子，百位上有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颗珠子，个位上有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颗珠子，它表示的数是</a:t>
            </a:r>
            <a:r>
              <a:rPr lang="en-US" altLang="zh-CN" sz="3600" b="1" dirty="0">
                <a:solidFill>
                  <a:prstClr val="black"/>
                </a:solidFill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( 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，读作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    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/>
              <a:ea typeface="楷体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张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张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张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张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元的人民币合起来是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个千、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个百、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个十组成的数是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 )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，读作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    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E9E36BD3-8973-B90F-6C38-FEAA1DDD6EE3}"/>
              </a:ext>
            </a:extLst>
          </p:cNvPr>
          <p:cNvSpPr/>
          <p:nvPr/>
        </p:nvSpPr>
        <p:spPr>
          <a:xfrm>
            <a:off x="653669" y="105273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D47E49E-CE07-5640-241A-EB346D350CA7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758DA741-6B44-AA61-EAA1-5032F166B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4535" y="114659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4A1FF77-3B04-A79D-6622-788CE26C64C9}"/>
              </a:ext>
            </a:extLst>
          </p:cNvPr>
          <p:cNvSpPr txBox="1"/>
          <p:nvPr/>
        </p:nvSpPr>
        <p:spPr>
          <a:xfrm>
            <a:off x="9221528" y="2368336"/>
            <a:ext cx="1512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2506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1E0EFCF-7B91-9C59-080D-979D8C86C1EA}"/>
              </a:ext>
            </a:extLst>
          </p:cNvPr>
          <p:cNvSpPr txBox="1"/>
          <p:nvPr/>
        </p:nvSpPr>
        <p:spPr>
          <a:xfrm>
            <a:off x="2116104" y="2958647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latin typeface="+mj-ea"/>
                <a:ea typeface="+mj-ea"/>
              </a:rPr>
              <a:t>二千五百零六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473D965-D285-3C9F-0BD3-F00842F8A3AB}"/>
              </a:ext>
            </a:extLst>
          </p:cNvPr>
          <p:cNvSpPr txBox="1"/>
          <p:nvPr/>
        </p:nvSpPr>
        <p:spPr>
          <a:xfrm>
            <a:off x="4367808" y="4235633"/>
            <a:ext cx="1512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1605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F1EEFA8-6B8A-B25C-E3F4-6BA5B77A39BC}"/>
              </a:ext>
            </a:extLst>
          </p:cNvPr>
          <p:cNvSpPr txBox="1"/>
          <p:nvPr/>
        </p:nvSpPr>
        <p:spPr>
          <a:xfrm>
            <a:off x="8966592" y="4843754"/>
            <a:ext cx="15128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4320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96338EA-B6FC-A18F-096B-82F73A94EFBD}"/>
              </a:ext>
            </a:extLst>
          </p:cNvPr>
          <p:cNvSpPr txBox="1"/>
          <p:nvPr/>
        </p:nvSpPr>
        <p:spPr>
          <a:xfrm>
            <a:off x="2113095" y="5453214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latin typeface="+mj-ea"/>
                <a:ea typeface="+mj-ea"/>
              </a:rPr>
              <a:t>四千三百二十</a:t>
            </a:r>
          </a:p>
        </p:txBody>
      </p: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43106657-53C3-B6A8-C558-3A1A0D96F241}"/>
              </a:ext>
            </a:extLst>
          </p:cNvPr>
          <p:cNvSpPr/>
          <p:nvPr/>
        </p:nvSpPr>
        <p:spPr>
          <a:xfrm>
            <a:off x="653669" y="85343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8DB960A-CA64-D3E2-9E24-D668207C1F31}"/>
              </a:ext>
            </a:extLst>
          </p:cNvPr>
          <p:cNvSpPr txBox="1"/>
          <p:nvPr/>
        </p:nvSpPr>
        <p:spPr>
          <a:xfrm>
            <a:off x="1271464" y="791261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）用不同的方式表示下面各数。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3DFD0056-0842-4C3A-79AE-7E76CB554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4535" y="40466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B397E6F-6CB3-9996-4CCC-3687A37D59D2}"/>
              </a:ext>
            </a:extLst>
          </p:cNvPr>
          <p:cNvSpPr txBox="1"/>
          <p:nvPr/>
        </p:nvSpPr>
        <p:spPr>
          <a:xfrm>
            <a:off x="1199456" y="1556792"/>
            <a:ext cx="2922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二千七百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6BAB851-6FB0-9401-EB69-578DE19FCC29}"/>
              </a:ext>
            </a:extLst>
          </p:cNvPr>
          <p:cNvSpPr txBox="1"/>
          <p:nvPr/>
        </p:nvSpPr>
        <p:spPr>
          <a:xfrm>
            <a:off x="3332906" y="1556792"/>
            <a:ext cx="41799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九千九百九十九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8FF915C-52D7-5089-F5AE-9BD2F868CF56}"/>
              </a:ext>
            </a:extLst>
          </p:cNvPr>
          <p:cNvSpPr txBox="1"/>
          <p:nvPr/>
        </p:nvSpPr>
        <p:spPr>
          <a:xfrm>
            <a:off x="1199456" y="2203123"/>
            <a:ext cx="2922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四百六十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1C35691-0C41-0C23-EA8B-16145337ED92}"/>
              </a:ext>
            </a:extLst>
          </p:cNvPr>
          <p:cNvSpPr txBox="1"/>
          <p:nvPr/>
        </p:nvSpPr>
        <p:spPr>
          <a:xfrm>
            <a:off x="3332906" y="2203123"/>
            <a:ext cx="41799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三千零八十九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36B391E-775D-47EB-A585-99B854890A9F}"/>
              </a:ext>
            </a:extLst>
          </p:cNvPr>
          <p:cNvSpPr txBox="1"/>
          <p:nvPr/>
        </p:nvSpPr>
        <p:spPr>
          <a:xfrm>
            <a:off x="1199456" y="2849454"/>
            <a:ext cx="2922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六千零五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1B2C746-C8F6-6900-70FE-6A78CA47AB28}"/>
              </a:ext>
            </a:extLst>
          </p:cNvPr>
          <p:cNvSpPr txBox="1"/>
          <p:nvPr/>
        </p:nvSpPr>
        <p:spPr>
          <a:xfrm>
            <a:off x="3332906" y="2849454"/>
            <a:ext cx="41799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二千八百零六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E429A43-BB42-D606-8476-0415F37E7A61}"/>
              </a:ext>
            </a:extLst>
          </p:cNvPr>
          <p:cNvSpPr txBox="1"/>
          <p:nvPr/>
        </p:nvSpPr>
        <p:spPr>
          <a:xfrm>
            <a:off x="1199456" y="3495785"/>
            <a:ext cx="2922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四百零六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388321F-05DD-46E4-7A88-FD50B67D16DF}"/>
              </a:ext>
            </a:extLst>
          </p:cNvPr>
          <p:cNvSpPr txBox="1"/>
          <p:nvPr/>
        </p:nvSpPr>
        <p:spPr>
          <a:xfrm>
            <a:off x="3332906" y="3495785"/>
            <a:ext cx="41799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一万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93A7022-DDE3-E58F-E485-832A2EAAA3EE}"/>
              </a:ext>
            </a:extLst>
          </p:cNvPr>
          <p:cNvSpPr txBox="1"/>
          <p:nvPr/>
        </p:nvSpPr>
        <p:spPr>
          <a:xfrm>
            <a:off x="1199456" y="4142116"/>
            <a:ext cx="2922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五千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1B54E141-F868-D44C-F77E-BB26FB3A5CA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45375" y="1182932"/>
            <a:ext cx="4292956" cy="2502449"/>
          </a:xfrm>
          <a:prstGeom prst="rect">
            <a:avLst/>
          </a:prstGeom>
        </p:spPr>
      </p:pic>
      <p:sp>
        <p:nvSpPr>
          <p:cNvPr id="16" name="椭圆 15">
            <a:extLst>
              <a:ext uri="{FF2B5EF4-FFF2-40B4-BE49-F238E27FC236}">
                <a16:creationId xmlns:a16="http://schemas.microsoft.com/office/drawing/2014/main" id="{EE1C720F-D541-1647-C41B-8322F03755E1}"/>
              </a:ext>
            </a:extLst>
          </p:cNvPr>
          <p:cNvSpPr/>
          <p:nvPr/>
        </p:nvSpPr>
        <p:spPr>
          <a:xfrm>
            <a:off x="1099226" y="1468877"/>
            <a:ext cx="2217906" cy="80739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5788C90-CCD4-09C1-01EE-DEAE4AAA1AA1}"/>
              </a:ext>
            </a:extLst>
          </p:cNvPr>
          <p:cNvSpPr txBox="1"/>
          <p:nvPr/>
        </p:nvSpPr>
        <p:spPr>
          <a:xfrm>
            <a:off x="4968277" y="3717032"/>
            <a:ext cx="33843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个千和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7</a:t>
            </a:r>
            <a:r>
              <a:rPr lang="zh-CN" altLang="en-US" sz="3200" dirty="0">
                <a:solidFill>
                  <a:srgbClr val="FF0000"/>
                </a:solidFill>
                <a:latin typeface="+mn-lt"/>
                <a:ea typeface="+mj-ea"/>
              </a:rPr>
              <a:t>个百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AA80AE7-5B47-817E-2244-08BC9675F43A}"/>
              </a:ext>
            </a:extLst>
          </p:cNvPr>
          <p:cNvSpPr txBox="1"/>
          <p:nvPr/>
        </p:nvSpPr>
        <p:spPr>
          <a:xfrm>
            <a:off x="8359629" y="3717032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2000+700</a:t>
            </a:r>
            <a:endParaRPr lang="zh-CN" altLang="en-US" sz="32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BE770CE-8066-40F1-944D-C4BA75AD6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030" y="4429752"/>
            <a:ext cx="5687658" cy="200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7A9A57F-8A42-32D4-3BB7-ED0727939C1B}"/>
              </a:ext>
            </a:extLst>
          </p:cNvPr>
          <p:cNvSpPr txBox="1"/>
          <p:nvPr/>
        </p:nvSpPr>
        <p:spPr>
          <a:xfrm>
            <a:off x="962566" y="1113642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）数出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5999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后面连续的五个数，并写出来。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4F57B42-C1B4-00C6-DDE3-03D841AF0C06}"/>
              </a:ext>
            </a:extLst>
          </p:cNvPr>
          <p:cNvGrpSpPr/>
          <p:nvPr/>
        </p:nvGrpSpPr>
        <p:grpSpPr>
          <a:xfrm>
            <a:off x="1199456" y="3175317"/>
            <a:ext cx="9793088" cy="234000"/>
            <a:chOff x="1199456" y="4707168"/>
            <a:chExt cx="9793088" cy="234000"/>
          </a:xfrm>
        </p:grpSpPr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id="{4C9E4D77-5E4F-FE68-2098-360C7E946534}"/>
                </a:ext>
              </a:extLst>
            </p:cNvPr>
            <p:cNvCxnSpPr>
              <a:cxnSpLocks/>
            </p:cNvCxnSpPr>
            <p:nvPr/>
          </p:nvCxnSpPr>
          <p:spPr>
            <a:xfrm>
              <a:off x="1199456" y="4941168"/>
              <a:ext cx="979308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DD776A6D-0828-E258-6844-A7C8BDF223BD}"/>
                </a:ext>
              </a:extLst>
            </p:cNvPr>
            <p:cNvGrpSpPr/>
            <p:nvPr/>
          </p:nvGrpSpPr>
          <p:grpSpPr>
            <a:xfrm>
              <a:off x="1487488" y="4707168"/>
              <a:ext cx="9145016" cy="234000"/>
              <a:chOff x="1487488" y="4707168"/>
              <a:chExt cx="9145016" cy="234000"/>
            </a:xfrm>
          </p:grpSpPr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2937E0C7-E60D-DF77-FF61-20AB31F4A52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87488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565BB172-C1A3-9924-11D9-65E54AF252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73742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B7E09B6D-596E-4427-2B68-6DC41226F58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59996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783A80EF-FF57-4BB2-EA57-94D16DABE9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46250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F3067E4D-8E67-283A-1D1E-2A8D43F36FC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632504" y="4707168"/>
                <a:ext cx="0" cy="2340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1C76DD09-9437-70DE-3EB2-30E87B390C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44739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id="{12637FAB-0A62-81D0-8EF6-C64E131360D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01990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6D733E11-1556-8E74-6913-28CCF94672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59241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53B5E656-42C0-53AE-79C0-54998362CD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316492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78285ECE-5BD1-306F-552F-79EF9EBE96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30993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CC66EA29-FEC4-C1C6-30A0-B4269FDF75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88244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3DD6BBA9-E5CC-B59B-87CD-6B33EC0006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45495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8DAD0B77-1695-602D-E531-9C978BDFC7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02746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3246B7B4-7EF8-C7A7-F2F3-60BF9F44819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517247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5881899F-72EB-EFE6-33D5-126A3DA3ED3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74498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0264321A-C6DD-6013-83A5-F026E72ED4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31749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39E9129A-96B8-FCCF-033B-CD4307E315D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89000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1293567B-F5B0-985A-5CBC-7F57A1C8B4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03501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>
                <a:extLst>
                  <a:ext uri="{FF2B5EF4-FFF2-40B4-BE49-F238E27FC236}">
                    <a16:creationId xmlns:a16="http://schemas.microsoft.com/office/drawing/2014/main" id="{2D7D9B25-F25B-52EA-78DA-468F688CB6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60752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647BDB85-2F4A-1245-1A59-F886F59DA5F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18003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id="{3405491D-A634-4B31-6A55-9EA34B72AE2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75254" y="4800600"/>
                <a:ext cx="0" cy="1405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3535ECE7-D14D-E62C-D240-ACBEBC9CEC18}"/>
              </a:ext>
            </a:extLst>
          </p:cNvPr>
          <p:cNvGrpSpPr/>
          <p:nvPr/>
        </p:nvGrpSpPr>
        <p:grpSpPr>
          <a:xfrm>
            <a:off x="2859241" y="2143529"/>
            <a:ext cx="1108924" cy="1031788"/>
            <a:chOff x="2859241" y="2163212"/>
            <a:chExt cx="1108924" cy="1031788"/>
          </a:xfrm>
        </p:grpSpPr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BEF1B151-CB31-D14A-0AFB-9D254B9A6E44}"/>
                </a:ext>
              </a:extLst>
            </p:cNvPr>
            <p:cNvCxnSpPr>
              <a:cxnSpLocks/>
            </p:cNvCxnSpPr>
            <p:nvPr/>
          </p:nvCxnSpPr>
          <p:spPr>
            <a:xfrm>
              <a:off x="3316492" y="2633980"/>
              <a:ext cx="0" cy="56102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CF4BC88C-E82E-A6C6-10EC-DE3D07CB76E4}"/>
                </a:ext>
              </a:extLst>
            </p:cNvPr>
            <p:cNvSpPr txBox="1"/>
            <p:nvPr/>
          </p:nvSpPr>
          <p:spPr>
            <a:xfrm>
              <a:off x="2859241" y="2163212"/>
              <a:ext cx="11089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5999</a:t>
              </a:r>
              <a:endParaRPr lang="zh-CN" altLang="en-US" sz="1400" dirty="0"/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B4F4EA55-E309-D048-3E6B-C1EC585FB0DD}"/>
              </a:ext>
            </a:extLst>
          </p:cNvPr>
          <p:cNvGrpSpPr/>
          <p:nvPr/>
        </p:nvGrpSpPr>
        <p:grpSpPr>
          <a:xfrm>
            <a:off x="3316492" y="3530473"/>
            <a:ext cx="1108924" cy="1030972"/>
            <a:chOff x="3316492" y="3550156"/>
            <a:chExt cx="1108924" cy="1030972"/>
          </a:xfrm>
        </p:grpSpPr>
        <p:cxnSp>
          <p:nvCxnSpPr>
            <p:cNvPr id="44" name="直接箭头连接符 43">
              <a:extLst>
                <a:ext uri="{FF2B5EF4-FFF2-40B4-BE49-F238E27FC236}">
                  <a16:creationId xmlns:a16="http://schemas.microsoft.com/office/drawing/2014/main" id="{3DA38786-7228-81EE-96FE-C632E0EE82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3742" y="3550156"/>
              <a:ext cx="0" cy="56102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64EB9DD7-7C7F-85C5-E6E1-7E6875F46774}"/>
                </a:ext>
              </a:extLst>
            </p:cNvPr>
            <p:cNvSpPr txBox="1"/>
            <p:nvPr/>
          </p:nvSpPr>
          <p:spPr>
            <a:xfrm>
              <a:off x="3316492" y="4057908"/>
              <a:ext cx="11089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6000</a:t>
              </a:r>
              <a:endParaRPr lang="zh-CN" altLang="en-US" sz="1400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DC5BFBA9-20A2-985B-6D14-0CE85F67FDC5}"/>
              </a:ext>
            </a:extLst>
          </p:cNvPr>
          <p:cNvGrpSpPr/>
          <p:nvPr/>
        </p:nvGrpSpPr>
        <p:grpSpPr>
          <a:xfrm>
            <a:off x="3773742" y="2143529"/>
            <a:ext cx="1108924" cy="1031788"/>
            <a:chOff x="2859241" y="2163212"/>
            <a:chExt cx="1108924" cy="1031788"/>
          </a:xfrm>
        </p:grpSpPr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B3974535-C227-08FC-5AAA-45F0DC95893A}"/>
                </a:ext>
              </a:extLst>
            </p:cNvPr>
            <p:cNvCxnSpPr>
              <a:cxnSpLocks/>
            </p:cNvCxnSpPr>
            <p:nvPr/>
          </p:nvCxnSpPr>
          <p:spPr>
            <a:xfrm>
              <a:off x="3316492" y="2633980"/>
              <a:ext cx="0" cy="56102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2729E388-7B8C-1DE6-E983-66FBED3BA148}"/>
                </a:ext>
              </a:extLst>
            </p:cNvPr>
            <p:cNvSpPr txBox="1"/>
            <p:nvPr/>
          </p:nvSpPr>
          <p:spPr>
            <a:xfrm>
              <a:off x="2859241" y="2163212"/>
              <a:ext cx="11089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6001</a:t>
              </a:r>
              <a:endParaRPr lang="zh-CN" altLang="en-US" sz="1400" dirty="0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0471E8DB-F76B-1408-3095-017EE792E168}"/>
              </a:ext>
            </a:extLst>
          </p:cNvPr>
          <p:cNvGrpSpPr/>
          <p:nvPr/>
        </p:nvGrpSpPr>
        <p:grpSpPr>
          <a:xfrm>
            <a:off x="4230993" y="3530473"/>
            <a:ext cx="1108924" cy="1030972"/>
            <a:chOff x="3316492" y="3550156"/>
            <a:chExt cx="1108924" cy="1030972"/>
          </a:xfrm>
        </p:grpSpPr>
        <p:cxnSp>
          <p:nvCxnSpPr>
            <p:cNvPr id="51" name="直接箭头连接符 50">
              <a:extLst>
                <a:ext uri="{FF2B5EF4-FFF2-40B4-BE49-F238E27FC236}">
                  <a16:creationId xmlns:a16="http://schemas.microsoft.com/office/drawing/2014/main" id="{BE7D34EE-CA25-DE3B-3217-A3ACE200D7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3742" y="3550156"/>
              <a:ext cx="0" cy="56102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CCAE719B-CFA2-FD5A-6E62-E54E23F391C6}"/>
                </a:ext>
              </a:extLst>
            </p:cNvPr>
            <p:cNvSpPr txBox="1"/>
            <p:nvPr/>
          </p:nvSpPr>
          <p:spPr>
            <a:xfrm>
              <a:off x="3316492" y="4057908"/>
              <a:ext cx="11089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6002</a:t>
              </a:r>
              <a:endParaRPr lang="zh-CN" altLang="en-US" sz="1400" dirty="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D5E8144A-4CE9-53E7-B776-FCDEBD362E54}"/>
              </a:ext>
            </a:extLst>
          </p:cNvPr>
          <p:cNvGrpSpPr/>
          <p:nvPr/>
        </p:nvGrpSpPr>
        <p:grpSpPr>
          <a:xfrm>
            <a:off x="4688243" y="2143529"/>
            <a:ext cx="1108924" cy="1031788"/>
            <a:chOff x="2859241" y="2163212"/>
            <a:chExt cx="1108924" cy="1031788"/>
          </a:xfrm>
        </p:grpSpPr>
        <p:cxnSp>
          <p:nvCxnSpPr>
            <p:cNvPr id="54" name="直接箭头连接符 53">
              <a:extLst>
                <a:ext uri="{FF2B5EF4-FFF2-40B4-BE49-F238E27FC236}">
                  <a16:creationId xmlns:a16="http://schemas.microsoft.com/office/drawing/2014/main" id="{0DBDF730-AA19-11B9-17F7-8FE932F934F6}"/>
                </a:ext>
              </a:extLst>
            </p:cNvPr>
            <p:cNvCxnSpPr>
              <a:cxnSpLocks/>
            </p:cNvCxnSpPr>
            <p:nvPr/>
          </p:nvCxnSpPr>
          <p:spPr>
            <a:xfrm>
              <a:off x="3316492" y="2633980"/>
              <a:ext cx="0" cy="56102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790BEBC5-15EE-F485-AE71-84E84CFEF195}"/>
                </a:ext>
              </a:extLst>
            </p:cNvPr>
            <p:cNvSpPr txBox="1"/>
            <p:nvPr/>
          </p:nvSpPr>
          <p:spPr>
            <a:xfrm>
              <a:off x="2859241" y="2163212"/>
              <a:ext cx="11089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6003</a:t>
              </a:r>
              <a:endParaRPr lang="zh-CN" altLang="en-US" sz="1400" dirty="0"/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3A8D06F0-AD31-8D9B-4756-0BB67F4C3453}"/>
              </a:ext>
            </a:extLst>
          </p:cNvPr>
          <p:cNvGrpSpPr/>
          <p:nvPr/>
        </p:nvGrpSpPr>
        <p:grpSpPr>
          <a:xfrm>
            <a:off x="5145494" y="3530473"/>
            <a:ext cx="1108924" cy="1030972"/>
            <a:chOff x="3316492" y="3550156"/>
            <a:chExt cx="1108924" cy="1030972"/>
          </a:xfrm>
        </p:grpSpPr>
        <p:cxnSp>
          <p:nvCxnSpPr>
            <p:cNvPr id="57" name="直接箭头连接符 56">
              <a:extLst>
                <a:ext uri="{FF2B5EF4-FFF2-40B4-BE49-F238E27FC236}">
                  <a16:creationId xmlns:a16="http://schemas.microsoft.com/office/drawing/2014/main" id="{F0F49A3F-B043-D555-2D46-FC5B972622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3742" y="3550156"/>
              <a:ext cx="0" cy="56102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54329D40-F738-E0F5-50A0-191280B6C0EE}"/>
                </a:ext>
              </a:extLst>
            </p:cNvPr>
            <p:cNvSpPr txBox="1"/>
            <p:nvPr/>
          </p:nvSpPr>
          <p:spPr>
            <a:xfrm>
              <a:off x="3316492" y="4057908"/>
              <a:ext cx="11089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  <a:sym typeface="Times New Roman" panose="02020603050405020304" pitchFamily="18" charset="0"/>
                </a:rPr>
                <a:t>6004</a:t>
              </a:r>
              <a:endParaRPr lang="zh-CN" altLang="en-US" sz="1400" dirty="0"/>
            </a:p>
          </p:txBody>
        </p:sp>
      </p:grpSp>
      <p:sp>
        <p:nvSpPr>
          <p:cNvPr id="59" name="文本框 58">
            <a:extLst>
              <a:ext uri="{FF2B5EF4-FFF2-40B4-BE49-F238E27FC236}">
                <a16:creationId xmlns:a16="http://schemas.microsoft.com/office/drawing/2014/main" id="{7C17ADB3-D917-C745-08D1-3F4A458BFE71}"/>
              </a:ext>
            </a:extLst>
          </p:cNvPr>
          <p:cNvSpPr txBox="1"/>
          <p:nvPr/>
        </p:nvSpPr>
        <p:spPr>
          <a:xfrm>
            <a:off x="2368941" y="4870901"/>
            <a:ext cx="7382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6000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6001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6002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6003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、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6004</a:t>
            </a:r>
            <a:endParaRPr lang="zh-CN" altLang="en-US" sz="36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66089BFE-8AB0-F89A-1D5C-4C82A48EC51F}"/>
              </a:ext>
            </a:extLst>
          </p:cNvPr>
          <p:cNvSpPr/>
          <p:nvPr/>
        </p:nvSpPr>
        <p:spPr>
          <a:xfrm>
            <a:off x="653669" y="125892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FEAC7A0-7B3D-E1A4-8CE8-41B6E6AD0DFB}"/>
              </a:ext>
            </a:extLst>
          </p:cNvPr>
          <p:cNvSpPr txBox="1"/>
          <p:nvPr/>
        </p:nvSpPr>
        <p:spPr>
          <a:xfrm>
            <a:off x="1271464" y="1196752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填空。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E3356BAA-2702-DC66-DF20-372DE0BDF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4266" y="144664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560D65F6-FE62-B440-044E-0FD00E2BCF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905969"/>
              </p:ext>
            </p:extLst>
          </p:nvPr>
        </p:nvGraphicFramePr>
        <p:xfrm>
          <a:off x="767408" y="2232036"/>
          <a:ext cx="5235720" cy="19942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08930">
                  <a:extLst>
                    <a:ext uri="{9D8B030D-6E8A-4147-A177-3AD203B41FA5}">
                      <a16:colId xmlns:a16="http://schemas.microsoft.com/office/drawing/2014/main" val="277949307"/>
                    </a:ext>
                  </a:extLst>
                </a:gridCol>
                <a:gridCol w="1308930">
                  <a:extLst>
                    <a:ext uri="{9D8B030D-6E8A-4147-A177-3AD203B41FA5}">
                      <a16:colId xmlns:a16="http://schemas.microsoft.com/office/drawing/2014/main" val="1848296630"/>
                    </a:ext>
                  </a:extLst>
                </a:gridCol>
                <a:gridCol w="1308930">
                  <a:extLst>
                    <a:ext uri="{9D8B030D-6E8A-4147-A177-3AD203B41FA5}">
                      <a16:colId xmlns:a16="http://schemas.microsoft.com/office/drawing/2014/main" val="3829205791"/>
                    </a:ext>
                  </a:extLst>
                </a:gridCol>
                <a:gridCol w="1308930">
                  <a:extLst>
                    <a:ext uri="{9D8B030D-6E8A-4147-A177-3AD203B41FA5}">
                      <a16:colId xmlns:a16="http://schemas.microsoft.com/office/drawing/2014/main" val="1064533899"/>
                    </a:ext>
                  </a:extLst>
                </a:gridCol>
              </a:tblGrid>
              <a:tr h="6647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加数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</a:rPr>
                        <a:t>377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294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359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977521"/>
                  </a:ext>
                </a:extLst>
              </a:tr>
              <a:tr h="6647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加数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403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</a:rPr>
                        <a:t>233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471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571044"/>
                  </a:ext>
                </a:extLst>
              </a:tr>
              <a:tr h="6647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和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780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527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</a:rPr>
                        <a:t>830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681325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E81362E9-39B1-C049-68AB-9A157B80A6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394867"/>
              </p:ext>
            </p:extLst>
          </p:nvPr>
        </p:nvGraphicFramePr>
        <p:xfrm>
          <a:off x="6189896" y="2234645"/>
          <a:ext cx="5235720" cy="19890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0280">
                  <a:extLst>
                    <a:ext uri="{9D8B030D-6E8A-4147-A177-3AD203B41FA5}">
                      <a16:colId xmlns:a16="http://schemas.microsoft.com/office/drawing/2014/main" val="277949307"/>
                    </a:ext>
                  </a:extLst>
                </a:gridCol>
                <a:gridCol w="1127580">
                  <a:extLst>
                    <a:ext uri="{9D8B030D-6E8A-4147-A177-3AD203B41FA5}">
                      <a16:colId xmlns:a16="http://schemas.microsoft.com/office/drawing/2014/main" val="1848296630"/>
                    </a:ext>
                  </a:extLst>
                </a:gridCol>
                <a:gridCol w="1308930">
                  <a:extLst>
                    <a:ext uri="{9D8B030D-6E8A-4147-A177-3AD203B41FA5}">
                      <a16:colId xmlns:a16="http://schemas.microsoft.com/office/drawing/2014/main" val="3829205791"/>
                    </a:ext>
                  </a:extLst>
                </a:gridCol>
                <a:gridCol w="1308930">
                  <a:extLst>
                    <a:ext uri="{9D8B030D-6E8A-4147-A177-3AD203B41FA5}">
                      <a16:colId xmlns:a16="http://schemas.microsoft.com/office/drawing/2014/main" val="1064533899"/>
                    </a:ext>
                  </a:extLst>
                </a:gridCol>
              </a:tblGrid>
              <a:tr h="6647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被减数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860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602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</a:rPr>
                        <a:t>640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977521"/>
                  </a:ext>
                </a:extLst>
              </a:tr>
              <a:tr h="66475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减数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578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</a:rPr>
                        <a:t>233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471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571044"/>
                  </a:ext>
                </a:extLst>
              </a:tr>
              <a:tr h="65953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差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F0000"/>
                          </a:solidFill>
                          <a:latin typeface="+mn-lt"/>
                        </a:rPr>
                        <a:t>282</a:t>
                      </a:r>
                      <a:endParaRPr lang="zh-CN" altLang="en-US" sz="32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369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n-lt"/>
                        </a:rPr>
                        <a:t>169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681325"/>
                  </a:ext>
                </a:extLst>
              </a:tr>
            </a:tbl>
          </a:graphicData>
        </a:graphic>
      </p:graphicFrame>
      <p:pic>
        <p:nvPicPr>
          <p:cNvPr id="8" name="图片 7">
            <a:extLst>
              <a:ext uri="{FF2B5EF4-FFF2-40B4-BE49-F238E27FC236}">
                <a16:creationId xmlns:a16="http://schemas.microsoft.com/office/drawing/2014/main" id="{97C5C650-077B-FD2E-BF3D-4898C87B0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568" y="2315784"/>
            <a:ext cx="936104" cy="50405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C52B24B-6EF5-BFF6-AB7E-8167662A1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07" y="2977143"/>
            <a:ext cx="936104" cy="50405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B2EF5AA-140C-7B04-F8C1-2FB93AB91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1864" y="3635296"/>
            <a:ext cx="936104" cy="50405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22DA54F-D093-7F21-5C4C-7DB647766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184" y="3635296"/>
            <a:ext cx="936104" cy="50405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C7C99A3-CFA1-5710-1BFB-47CD62E47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320" y="2977143"/>
            <a:ext cx="936104" cy="50405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306DF2E-E1E5-5C46-83AE-0A1831EAD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464" y="2315784"/>
            <a:ext cx="936104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74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B43BADA3-DB69-DB4A-19D1-96C36DEED1F7}"/>
              </a:ext>
            </a:extLst>
          </p:cNvPr>
          <p:cNvSpPr/>
          <p:nvPr/>
        </p:nvSpPr>
        <p:spPr>
          <a:xfrm>
            <a:off x="653669" y="89888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694840E-E61B-AE80-8EF3-2CB6197F3CE6}"/>
              </a:ext>
            </a:extLst>
          </p:cNvPr>
          <p:cNvSpPr txBox="1"/>
          <p:nvPr/>
        </p:nvSpPr>
        <p:spPr>
          <a:xfrm>
            <a:off x="1271464" y="836712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86372A75-BD36-504C-F741-DF75C0291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5640" y="108660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ADF7748-6FFD-3D19-0523-C3A4ACFC8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1715167"/>
            <a:ext cx="11083636" cy="189596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3BD0F0C1-CB18-94D7-2559-DB25823BF58F}"/>
              </a:ext>
            </a:extLst>
          </p:cNvPr>
          <p:cNvSpPr txBox="1"/>
          <p:nvPr/>
        </p:nvSpPr>
        <p:spPr>
          <a:xfrm>
            <a:off x="839416" y="3839581"/>
            <a:ext cx="10798402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）按规律，填出         里的数。</a:t>
            </a:r>
            <a:endParaRPr lang="en-US" altLang="zh-CN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      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次，跳到了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。如果想跳到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</a:t>
            </a: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要再跳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次。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9E2E2F8-B1AA-DE2A-58AA-82DE30EFFBA5}"/>
              </a:ext>
            </a:extLst>
          </p:cNvPr>
          <p:cNvSpPr/>
          <p:nvPr/>
        </p:nvSpPr>
        <p:spPr>
          <a:xfrm>
            <a:off x="4943872" y="3900605"/>
            <a:ext cx="792956" cy="54659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E168025-5EEB-AAE2-7135-325D9EAF4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436" y="4472621"/>
            <a:ext cx="827474" cy="66573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8FEDBCC6-3E3C-6A76-8EE1-3315AB1E3860}"/>
              </a:ext>
            </a:extLst>
          </p:cNvPr>
          <p:cNvSpPr txBox="1"/>
          <p:nvPr/>
        </p:nvSpPr>
        <p:spPr>
          <a:xfrm>
            <a:off x="2721131" y="3037592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2000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6F648AF-3239-4A56-F4BB-F2E0C1C40579}"/>
              </a:ext>
            </a:extLst>
          </p:cNvPr>
          <p:cNvSpPr txBox="1"/>
          <p:nvPr/>
        </p:nvSpPr>
        <p:spPr>
          <a:xfrm>
            <a:off x="3728720" y="3037592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3000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3E1CFBF-4344-7E34-5291-CB3FB3B858A1}"/>
              </a:ext>
            </a:extLst>
          </p:cNvPr>
          <p:cNvSpPr txBox="1"/>
          <p:nvPr/>
        </p:nvSpPr>
        <p:spPr>
          <a:xfrm>
            <a:off x="4716519" y="3037592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4000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9FB999D-101D-F2F0-666E-372343633261}"/>
              </a:ext>
            </a:extLst>
          </p:cNvPr>
          <p:cNvSpPr txBox="1"/>
          <p:nvPr/>
        </p:nvSpPr>
        <p:spPr>
          <a:xfrm>
            <a:off x="6722067" y="3037592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6000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A0CFEFB-030B-D85B-AC4B-35EB78AC6E97}"/>
              </a:ext>
            </a:extLst>
          </p:cNvPr>
          <p:cNvSpPr txBox="1"/>
          <p:nvPr/>
        </p:nvSpPr>
        <p:spPr>
          <a:xfrm>
            <a:off x="7737256" y="3037592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7000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F930CE8-3B10-862B-921C-E946E5E3ED8D}"/>
              </a:ext>
            </a:extLst>
          </p:cNvPr>
          <p:cNvSpPr txBox="1"/>
          <p:nvPr/>
        </p:nvSpPr>
        <p:spPr>
          <a:xfrm>
            <a:off x="8721965" y="3037592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8000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E692FF-8A83-DA26-7E59-154B4BC43602}"/>
              </a:ext>
            </a:extLst>
          </p:cNvPr>
          <p:cNvSpPr txBox="1"/>
          <p:nvPr/>
        </p:nvSpPr>
        <p:spPr>
          <a:xfrm>
            <a:off x="9716736" y="3037592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9000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778BEF5-A1D2-96D1-4372-B8B02542E153}"/>
              </a:ext>
            </a:extLst>
          </p:cNvPr>
          <p:cNvSpPr txBox="1"/>
          <p:nvPr/>
        </p:nvSpPr>
        <p:spPr>
          <a:xfrm>
            <a:off x="10704005" y="3037592"/>
            <a:ext cx="1348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10000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8F52097-9E27-CF68-04D1-E498FDD95BE1}"/>
              </a:ext>
            </a:extLst>
          </p:cNvPr>
          <p:cNvSpPr txBox="1"/>
          <p:nvPr/>
        </p:nvSpPr>
        <p:spPr>
          <a:xfrm>
            <a:off x="6012950" y="4492778"/>
            <a:ext cx="1296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5000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269B184-1182-9D0D-E8E0-174F775D5215}"/>
              </a:ext>
            </a:extLst>
          </p:cNvPr>
          <p:cNvSpPr txBox="1"/>
          <p:nvPr/>
        </p:nvSpPr>
        <p:spPr>
          <a:xfrm>
            <a:off x="2803070" y="5118293"/>
            <a:ext cx="648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450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1F4DB00-248F-C360-7295-48B86B41730C}"/>
              </a:ext>
            </a:extLst>
          </p:cNvPr>
          <p:cNvSpPr txBox="1"/>
          <p:nvPr/>
        </p:nvSpPr>
        <p:spPr>
          <a:xfrm>
            <a:off x="839416" y="1268760"/>
            <a:ext cx="10513168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     也玩跳格子游戏，但跳了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次才跳到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填出        里的数。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D82A082-D7A0-CD84-502D-BD7F621D4EE5}"/>
              </a:ext>
            </a:extLst>
          </p:cNvPr>
          <p:cNvSpPr/>
          <p:nvPr/>
        </p:nvSpPr>
        <p:spPr>
          <a:xfrm>
            <a:off x="1893670" y="1988840"/>
            <a:ext cx="792956" cy="54659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2033DBD-9F99-77B9-66B2-5855A50FB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8122" y="1268760"/>
            <a:ext cx="671139" cy="58050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068B4AD-4F7C-8E18-E4B7-A656690298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86" y="2852936"/>
            <a:ext cx="10690629" cy="175326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F1C67A5-DAFA-85A6-0659-35D3547F6FD2}"/>
              </a:ext>
            </a:extLst>
          </p:cNvPr>
          <p:cNvSpPr txBox="1"/>
          <p:nvPr/>
        </p:nvSpPr>
        <p:spPr>
          <a:xfrm>
            <a:off x="1755723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A9A6751-F2E2-16CD-0805-391C3B11169F}"/>
              </a:ext>
            </a:extLst>
          </p:cNvPr>
          <p:cNvSpPr txBox="1"/>
          <p:nvPr/>
        </p:nvSpPr>
        <p:spPr>
          <a:xfrm>
            <a:off x="2745952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B7BE7E4-CC4E-F60B-A30F-A36A0FC4F998}"/>
              </a:ext>
            </a:extLst>
          </p:cNvPr>
          <p:cNvSpPr txBox="1"/>
          <p:nvPr/>
        </p:nvSpPr>
        <p:spPr>
          <a:xfrm>
            <a:off x="3725421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300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94850F7-7175-937C-6628-0D8C53B4CE42}"/>
              </a:ext>
            </a:extLst>
          </p:cNvPr>
          <p:cNvSpPr txBox="1"/>
          <p:nvPr/>
        </p:nvSpPr>
        <p:spPr>
          <a:xfrm>
            <a:off x="4723450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F87FB12-8280-BF88-32C0-2E6DE24AF76E}"/>
              </a:ext>
            </a:extLst>
          </p:cNvPr>
          <p:cNvSpPr txBox="1"/>
          <p:nvPr/>
        </p:nvSpPr>
        <p:spPr>
          <a:xfrm>
            <a:off x="5733999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500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F8061F4-2CDC-E417-545F-D2E440309DCC}"/>
              </a:ext>
            </a:extLst>
          </p:cNvPr>
          <p:cNvSpPr txBox="1"/>
          <p:nvPr/>
        </p:nvSpPr>
        <p:spPr>
          <a:xfrm>
            <a:off x="6700948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600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EE0A6CA-5305-D879-7487-8D97310D92F1}"/>
              </a:ext>
            </a:extLst>
          </p:cNvPr>
          <p:cNvSpPr txBox="1"/>
          <p:nvPr/>
        </p:nvSpPr>
        <p:spPr>
          <a:xfrm>
            <a:off x="7708537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03B57F8-DD6D-C407-041B-74E2E16C70A5}"/>
              </a:ext>
            </a:extLst>
          </p:cNvPr>
          <p:cNvSpPr txBox="1"/>
          <p:nvPr/>
        </p:nvSpPr>
        <p:spPr>
          <a:xfrm>
            <a:off x="8695806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A1AEDD1-3966-5952-F9FC-FE6D1CD3D71B}"/>
              </a:ext>
            </a:extLst>
          </p:cNvPr>
          <p:cNvSpPr txBox="1"/>
          <p:nvPr/>
        </p:nvSpPr>
        <p:spPr>
          <a:xfrm>
            <a:off x="9703395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900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53CE88F-89F3-0220-6FF5-024D286197FF}"/>
              </a:ext>
            </a:extLst>
          </p:cNvPr>
          <p:cNvSpPr txBox="1"/>
          <p:nvPr/>
        </p:nvSpPr>
        <p:spPr>
          <a:xfrm>
            <a:off x="10589064" y="4072818"/>
            <a:ext cx="1007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1000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5193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58CCDA16-4BFA-3ED6-9F51-C40B4B78AF6E}"/>
              </a:ext>
            </a:extLst>
          </p:cNvPr>
          <p:cNvSpPr/>
          <p:nvPr/>
        </p:nvSpPr>
        <p:spPr>
          <a:xfrm>
            <a:off x="653669" y="140294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EB6E4CF-232D-98B9-0B3D-B966153C7039}"/>
              </a:ext>
            </a:extLst>
          </p:cNvPr>
          <p:cNvSpPr txBox="1"/>
          <p:nvPr/>
        </p:nvSpPr>
        <p:spPr>
          <a:xfrm>
            <a:off x="1271464" y="1340768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按要求从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324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699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989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78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这四个数中选一选，填一填。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0CB20563-0271-1901-8AB3-3DF09CA2A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664" y="209998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C05905D-976C-11A1-6EB5-61E199F12D49}"/>
              </a:ext>
            </a:extLst>
          </p:cNvPr>
          <p:cNvSpPr txBox="1"/>
          <p:nvPr/>
        </p:nvSpPr>
        <p:spPr>
          <a:xfrm>
            <a:off x="839416" y="2859951"/>
            <a:ext cx="11017224" cy="1649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）“和”最接近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的两个数是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）“差”最接近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的两个数是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/>
                <a:ea typeface="楷体"/>
                <a:cs typeface="+mn-ea"/>
                <a:sym typeface="Times New Roman" panose="02020603050405020304" pitchFamily="18" charset="0"/>
              </a:rPr>
              <a:t>(    )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8E0D65B-3332-A9BB-3030-5841E43DD320}"/>
              </a:ext>
            </a:extLst>
          </p:cNvPr>
          <p:cNvSpPr txBox="1"/>
          <p:nvPr/>
        </p:nvSpPr>
        <p:spPr>
          <a:xfrm>
            <a:off x="8307928" y="3038204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324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FF39B16-D7F1-DEFD-59E6-18A571765879}"/>
              </a:ext>
            </a:extLst>
          </p:cNvPr>
          <p:cNvSpPr txBox="1"/>
          <p:nvPr/>
        </p:nvSpPr>
        <p:spPr>
          <a:xfrm>
            <a:off x="10153404" y="3038204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699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B82EF6B-6CFC-0471-E822-DE3ED000EDA5}"/>
              </a:ext>
            </a:extLst>
          </p:cNvPr>
          <p:cNvSpPr txBox="1"/>
          <p:nvPr/>
        </p:nvSpPr>
        <p:spPr>
          <a:xfrm>
            <a:off x="8071584" y="3867050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699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7B45275-B6BE-A6FC-5BD9-04080E24AF32}"/>
              </a:ext>
            </a:extLst>
          </p:cNvPr>
          <p:cNvSpPr txBox="1"/>
          <p:nvPr/>
        </p:nvSpPr>
        <p:spPr>
          <a:xfrm>
            <a:off x="10011647" y="3864919"/>
            <a:ext cx="8936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78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29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23E5AC58-CEF7-4441-6F33-DD0A69B6E62B}"/>
              </a:ext>
            </a:extLst>
          </p:cNvPr>
          <p:cNvSpPr/>
          <p:nvPr/>
        </p:nvSpPr>
        <p:spPr>
          <a:xfrm>
            <a:off x="653669" y="127029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D6B2DD4-C24A-6F43-35AC-9BDB2D91B97F}"/>
              </a:ext>
            </a:extLst>
          </p:cNvPr>
          <p:cNvSpPr txBox="1"/>
          <p:nvPr/>
        </p:nvSpPr>
        <p:spPr>
          <a:xfrm>
            <a:off x="1271464" y="1208115"/>
            <a:ext cx="102668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在 </a:t>
            </a:r>
            <a:r>
              <a:rPr lang="zh-CN" altLang="en-US" sz="3600" b="1" dirty="0">
                <a:latin typeface="+mn-lt"/>
                <a:ea typeface="+mn-ea"/>
              </a:rPr>
              <a:t>           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里填上适当的数。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93FFFA2-AF7F-D0EA-E5BE-FEEFF7249FC1}"/>
              </a:ext>
            </a:extLst>
          </p:cNvPr>
          <p:cNvSpPr/>
          <p:nvPr/>
        </p:nvSpPr>
        <p:spPr>
          <a:xfrm>
            <a:off x="1919536" y="1257982"/>
            <a:ext cx="1189424" cy="54659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0196E533-60FC-F565-CFA5-028EA85FF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8034" y="139422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1FDC5779-5013-F8A5-27B6-8D70701E94DF}"/>
              </a:ext>
            </a:extLst>
          </p:cNvPr>
          <p:cNvGrpSpPr/>
          <p:nvPr/>
        </p:nvGrpSpPr>
        <p:grpSpPr>
          <a:xfrm>
            <a:off x="2052504" y="2211632"/>
            <a:ext cx="6563776" cy="646331"/>
            <a:chOff x="2052504" y="2494637"/>
            <a:chExt cx="6563776" cy="646331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9ACFEB3-8545-6F53-3465-FFBE3888AD97}"/>
                </a:ext>
              </a:extLst>
            </p:cNvPr>
            <p:cNvSpPr txBox="1"/>
            <p:nvPr/>
          </p:nvSpPr>
          <p:spPr>
            <a:xfrm>
              <a:off x="3287688" y="2494637"/>
              <a:ext cx="532859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uLnTx/>
                  <a:uFillTx/>
                  <a:latin typeface="+mn-lt"/>
                  <a:ea typeface="+mn-ea"/>
                  <a:cs typeface="+mn-ea"/>
                  <a:sym typeface="Times New Roman" panose="02020603050405020304" pitchFamily="18" charset="0"/>
                </a:rPr>
                <a:t>÷             = 6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uLnTx/>
                  <a:uFillTx/>
                  <a:latin typeface="+mn-ea"/>
                  <a:ea typeface="+mn-ea"/>
                  <a:cs typeface="+mn-ea"/>
                  <a:sym typeface="Times New Roman" panose="02020603050405020304" pitchFamily="18" charset="0"/>
                </a:rPr>
                <a:t>……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uLnTx/>
                  <a:uFillTx/>
                  <a:latin typeface="+mn-lt"/>
                  <a:ea typeface="+mn-ea"/>
                  <a:cs typeface="+mn-ea"/>
                  <a:sym typeface="Times New Roman" panose="02020603050405020304" pitchFamily="18" charset="0"/>
                </a:rPr>
                <a:t>6</a:t>
              </a:r>
              <a:endParaRPr kumimoji="0" lang="zh-CN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Times New Roman" panose="02020603050405020304" pitchFamily="18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4792D3F-B9F5-2130-BF0C-8B01554E4389}"/>
                </a:ext>
              </a:extLst>
            </p:cNvPr>
            <p:cNvSpPr/>
            <p:nvPr/>
          </p:nvSpPr>
          <p:spPr>
            <a:xfrm>
              <a:off x="2052504" y="2544504"/>
              <a:ext cx="1189424" cy="54659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D22B041-4369-B018-9B49-DEFE606DC070}"/>
                </a:ext>
              </a:extLst>
            </p:cNvPr>
            <p:cNvSpPr/>
            <p:nvPr/>
          </p:nvSpPr>
          <p:spPr>
            <a:xfrm>
              <a:off x="3979952" y="2544504"/>
              <a:ext cx="1189424" cy="54659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72E85B5C-6B52-6171-7065-05CB53596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4432" y="4519658"/>
            <a:ext cx="1425720" cy="1357614"/>
          </a:xfrm>
          <a:prstGeom prst="rect">
            <a:avLst/>
          </a:prstGeom>
        </p:spPr>
      </p:pic>
      <p:sp>
        <p:nvSpPr>
          <p:cNvPr id="11" name="AutoShape 27">
            <a:extLst>
              <a:ext uri="{FF2B5EF4-FFF2-40B4-BE49-F238E27FC236}">
                <a16:creationId xmlns:a16="http://schemas.microsoft.com/office/drawing/2014/main" id="{42591653-793A-7ED6-F6CF-CAED5FCA2F2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888088" y="3890353"/>
            <a:ext cx="2935142" cy="1258609"/>
          </a:xfrm>
          <a:prstGeom prst="wedgeRoundRectCallout">
            <a:avLst>
              <a:gd name="adj1" fmla="val -62990"/>
              <a:gd name="adj2" fmla="val 3840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你能想出几种不同的填法？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A038C3A-F5E3-CF1F-04BC-B188321CE0A7}"/>
              </a:ext>
            </a:extLst>
          </p:cNvPr>
          <p:cNvSpPr txBox="1"/>
          <p:nvPr/>
        </p:nvSpPr>
        <p:spPr>
          <a:xfrm>
            <a:off x="2306308" y="2204864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48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6BD67B7-FFF0-68D9-81CD-0D3166CAF260}"/>
              </a:ext>
            </a:extLst>
          </p:cNvPr>
          <p:cNvSpPr txBox="1"/>
          <p:nvPr/>
        </p:nvSpPr>
        <p:spPr>
          <a:xfrm>
            <a:off x="4367808" y="2204864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8003B0A-E289-9B6F-D51A-ECCE96749D1E}"/>
              </a:ext>
            </a:extLst>
          </p:cNvPr>
          <p:cNvSpPr txBox="1"/>
          <p:nvPr/>
        </p:nvSpPr>
        <p:spPr>
          <a:xfrm>
            <a:off x="2306308" y="2851195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C22F4D9-A2CE-EB18-D867-C0CEA2DA5F94}"/>
              </a:ext>
            </a:extLst>
          </p:cNvPr>
          <p:cNvSpPr txBox="1"/>
          <p:nvPr/>
        </p:nvSpPr>
        <p:spPr>
          <a:xfrm>
            <a:off x="4367808" y="2851195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00BC84F-974C-57DE-B92E-6190B3775873}"/>
              </a:ext>
            </a:extLst>
          </p:cNvPr>
          <p:cNvSpPr txBox="1"/>
          <p:nvPr/>
        </p:nvSpPr>
        <p:spPr>
          <a:xfrm>
            <a:off x="2306308" y="3451967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2EFB359-2DCF-4112-046E-46782A93D176}"/>
              </a:ext>
            </a:extLst>
          </p:cNvPr>
          <p:cNvSpPr txBox="1"/>
          <p:nvPr/>
        </p:nvSpPr>
        <p:spPr>
          <a:xfrm>
            <a:off x="4367808" y="3451967"/>
            <a:ext cx="1224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040ECE7-BDBA-110D-6C95-885D9DCDE916}"/>
              </a:ext>
            </a:extLst>
          </p:cNvPr>
          <p:cNvSpPr txBox="1"/>
          <p:nvPr/>
        </p:nvSpPr>
        <p:spPr>
          <a:xfrm>
            <a:off x="2306308" y="4143857"/>
            <a:ext cx="17734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……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6B42377-7801-7D8F-318D-D2D07EE5B9ED}"/>
              </a:ext>
            </a:extLst>
          </p:cNvPr>
          <p:cNvSpPr txBox="1"/>
          <p:nvPr/>
        </p:nvSpPr>
        <p:spPr>
          <a:xfrm>
            <a:off x="3979952" y="5018890"/>
            <a:ext cx="31626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答案不唯一。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994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0FF6DC96-5265-B564-D7C0-802E2FF1E41F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7139D18-7B22-235C-77E7-5D4AEEB867C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256" y="2996952"/>
            <a:ext cx="3299461" cy="3545847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7C66ADD0-EA2C-EEEF-DC28-6EC606CB70DE}"/>
              </a:ext>
            </a:extLst>
          </p:cNvPr>
          <p:cNvSpPr/>
          <p:nvPr/>
        </p:nvSpPr>
        <p:spPr>
          <a:xfrm>
            <a:off x="911424" y="1484784"/>
            <a:ext cx="8308020" cy="1815168"/>
          </a:xfrm>
          <a:prstGeom prst="wedgeRoundRectCallout">
            <a:avLst>
              <a:gd name="adj1" fmla="val 41772"/>
              <a:gd name="adj2" fmla="val 8578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0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通过这节课的整理和复习，你们有什么收获？ 还有什么疑问？</a:t>
            </a:r>
          </a:p>
        </p:txBody>
      </p:sp>
    </p:spTree>
    <p:extLst>
      <p:ext uri="{BB962C8B-B14F-4D97-AF65-F5344CB8AC3E}">
        <p14:creationId xmlns:p14="http://schemas.microsoft.com/office/powerpoint/2010/main" val="2576302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9E590D5-2CDD-2C29-6D35-28A5D701206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/>
                <a:ea typeface="楷体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/>
              <a:ea typeface="楷体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90AA7E0-E98B-782B-75CF-1658CD4C76DC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1554068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1408</TotalTime>
  <Words>1608</Words>
  <Application>Microsoft Office PowerPoint</Application>
  <PresentationFormat>宽屏</PresentationFormat>
  <Paragraphs>383</Paragraphs>
  <Slides>33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3" baseType="lpstr">
      <vt:lpstr>等线</vt:lpstr>
      <vt:lpstr>等线 Light</vt:lpstr>
      <vt:lpstr>黑体</vt:lpstr>
      <vt:lpstr>华文中宋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</cp:lastModifiedBy>
  <cp:revision>58</cp:revision>
  <dcterms:created xsi:type="dcterms:W3CDTF">2015-08-27T07:30:00Z</dcterms:created>
  <dcterms:modified xsi:type="dcterms:W3CDTF">2026-03-02T09:09:13Z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