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4"/>
  </p:notesMasterIdLst>
  <p:handoutMasterIdLst>
    <p:handoutMasterId r:id="rId35"/>
  </p:handoutMasterIdLst>
  <p:sldIdLst>
    <p:sldId id="263" r:id="rId2"/>
    <p:sldId id="368" r:id="rId3"/>
    <p:sldId id="344" r:id="rId4"/>
    <p:sldId id="369" r:id="rId5"/>
    <p:sldId id="370" r:id="rId6"/>
    <p:sldId id="371" r:id="rId7"/>
    <p:sldId id="383" r:id="rId8"/>
    <p:sldId id="381" r:id="rId9"/>
    <p:sldId id="382" r:id="rId10"/>
    <p:sldId id="385" r:id="rId11"/>
    <p:sldId id="386" r:id="rId12"/>
    <p:sldId id="372" r:id="rId13"/>
    <p:sldId id="373" r:id="rId14"/>
    <p:sldId id="374" r:id="rId15"/>
    <p:sldId id="375" r:id="rId16"/>
    <p:sldId id="395" r:id="rId17"/>
    <p:sldId id="396" r:id="rId18"/>
    <p:sldId id="397" r:id="rId19"/>
    <p:sldId id="398" r:id="rId20"/>
    <p:sldId id="384" r:id="rId21"/>
    <p:sldId id="393" r:id="rId22"/>
    <p:sldId id="394" r:id="rId23"/>
    <p:sldId id="390" r:id="rId24"/>
    <p:sldId id="391" r:id="rId25"/>
    <p:sldId id="392" r:id="rId26"/>
    <p:sldId id="387" r:id="rId27"/>
    <p:sldId id="388" r:id="rId28"/>
    <p:sldId id="389" r:id="rId29"/>
    <p:sldId id="376" r:id="rId30"/>
    <p:sldId id="377" r:id="rId3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3399FF"/>
    <a:srgbClr val="037FB7"/>
    <a:srgbClr val="F9B6AE"/>
    <a:srgbClr val="118A8D"/>
    <a:srgbClr val="22C0C4"/>
    <a:srgbClr val="FFFFFF"/>
    <a:srgbClr val="CAD7D7"/>
    <a:srgbClr val="1CA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4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395700" y="1700808"/>
            <a:ext cx="5400600" cy="1080000"/>
            <a:chOff x="950552" y="1314629"/>
            <a:chExt cx="540060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439791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3140968"/>
            <a:ext cx="6624736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数量关系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2306" name="组合 12305">
            <a:extLst>
              <a:ext uri="{FF2B5EF4-FFF2-40B4-BE49-F238E27FC236}">
                <a16:creationId xmlns:a16="http://schemas.microsoft.com/office/drawing/2014/main" id="{C9220E9D-A52C-8165-C97A-9F2E3B8A0EB5}"/>
              </a:ext>
            </a:extLst>
          </p:cNvPr>
          <p:cNvGrpSpPr/>
          <p:nvPr/>
        </p:nvGrpSpPr>
        <p:grpSpPr>
          <a:xfrm>
            <a:off x="623392" y="1268760"/>
            <a:ext cx="5972251" cy="4863798"/>
            <a:chOff x="5417286" y="1177080"/>
            <a:chExt cx="5972251" cy="4863798"/>
          </a:xfrm>
        </p:grpSpPr>
        <p:sp>
          <p:nvSpPr>
            <p:cNvPr id="12307" name="矩形 12306">
              <a:extLst>
                <a:ext uri="{FF2B5EF4-FFF2-40B4-BE49-F238E27FC236}">
                  <a16:creationId xmlns:a16="http://schemas.microsoft.com/office/drawing/2014/main" id="{7B769302-F500-1B68-1EDD-6A697EC9A289}"/>
                </a:ext>
              </a:extLst>
            </p:cNvPr>
            <p:cNvSpPr/>
            <p:nvPr/>
          </p:nvSpPr>
          <p:spPr>
            <a:xfrm>
              <a:off x="5417286" y="1177080"/>
              <a:ext cx="5972251" cy="4863798"/>
            </a:xfrm>
            <a:prstGeom prst="rect">
              <a:avLst/>
            </a:prstGeom>
            <a:solidFill>
              <a:srgbClr val="FDE9DB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楷体"/>
                <a:cs typeface="+mn-cs"/>
              </a:endParaRPr>
            </a:p>
          </p:txBody>
        </p:sp>
        <p:sp>
          <p:nvSpPr>
            <p:cNvPr id="12308" name="矩形 12307">
              <a:extLst>
                <a:ext uri="{FF2B5EF4-FFF2-40B4-BE49-F238E27FC236}">
                  <a16:creationId xmlns:a16="http://schemas.microsoft.com/office/drawing/2014/main" id="{6FF6920F-1DA9-012D-8BA3-C83831EA8199}"/>
                </a:ext>
              </a:extLst>
            </p:cNvPr>
            <p:cNvSpPr/>
            <p:nvPr/>
          </p:nvSpPr>
          <p:spPr>
            <a:xfrm>
              <a:off x="5699388" y="1566638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时间在哪里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09" name="矩形 12308">
              <a:extLst>
                <a:ext uri="{FF2B5EF4-FFF2-40B4-BE49-F238E27FC236}">
                  <a16:creationId xmlns:a16="http://schemas.microsoft.com/office/drawing/2014/main" id="{7584561A-F0BC-1261-F533-7C006BD12349}"/>
                </a:ext>
              </a:extLst>
            </p:cNvPr>
            <p:cNvSpPr/>
            <p:nvPr/>
          </p:nvSpPr>
          <p:spPr>
            <a:xfrm>
              <a:off x="5699388" y="2182946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有余数的除法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0" name="矩形 12309">
              <a:extLst>
                <a:ext uri="{FF2B5EF4-FFF2-40B4-BE49-F238E27FC236}">
                  <a16:creationId xmlns:a16="http://schemas.microsoft.com/office/drawing/2014/main" id="{825453A1-66C9-3DE7-804E-74B45C00E7D5}"/>
                </a:ext>
              </a:extLst>
            </p:cNvPr>
            <p:cNvSpPr/>
            <p:nvPr/>
          </p:nvSpPr>
          <p:spPr>
            <a:xfrm>
              <a:off x="5699388" y="2799254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数量间的乘除关系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1" name="矩形 12310">
              <a:extLst>
                <a:ext uri="{FF2B5EF4-FFF2-40B4-BE49-F238E27FC236}">
                  <a16:creationId xmlns:a16="http://schemas.microsoft.com/office/drawing/2014/main" id="{67422B76-279C-B17F-34B6-90849FCDB68F}"/>
                </a:ext>
              </a:extLst>
            </p:cNvPr>
            <p:cNvSpPr/>
            <p:nvPr/>
          </p:nvSpPr>
          <p:spPr>
            <a:xfrm>
              <a:off x="5699388" y="3415562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万以内数的认识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2" name="矩形 12311">
              <a:extLst>
                <a:ext uri="{FF2B5EF4-FFF2-40B4-BE49-F238E27FC236}">
                  <a16:creationId xmlns:a16="http://schemas.microsoft.com/office/drawing/2014/main" id="{05C2CAAD-039F-E9C0-2367-E49AA8D419A7}"/>
                </a:ext>
              </a:extLst>
            </p:cNvPr>
            <p:cNvSpPr/>
            <p:nvPr/>
          </p:nvSpPr>
          <p:spPr>
            <a:xfrm>
              <a:off x="5699388" y="4031870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万以内的加法和减法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3" name="矩形 12312">
              <a:extLst>
                <a:ext uri="{FF2B5EF4-FFF2-40B4-BE49-F238E27FC236}">
                  <a16:creationId xmlns:a16="http://schemas.microsoft.com/office/drawing/2014/main" id="{126EC015-6830-0916-0C28-1AEA3321100D}"/>
                </a:ext>
              </a:extLst>
            </p:cNvPr>
            <p:cNvSpPr/>
            <p:nvPr/>
          </p:nvSpPr>
          <p:spPr>
            <a:xfrm>
              <a:off x="5699388" y="4648178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数学连环画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4" name="矩形 12313">
              <a:extLst>
                <a:ext uri="{FF2B5EF4-FFF2-40B4-BE49-F238E27FC236}">
                  <a16:creationId xmlns:a16="http://schemas.microsoft.com/office/drawing/2014/main" id="{8F726924-7DD0-5317-9FC5-8FB1545623E6}"/>
                </a:ext>
              </a:extLst>
            </p:cNvPr>
            <p:cNvSpPr/>
            <p:nvPr/>
          </p:nvSpPr>
          <p:spPr>
            <a:xfrm>
              <a:off x="5699388" y="5264486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复习与关联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5" name="文本框 12314">
              <a:extLst>
                <a:ext uri="{FF2B5EF4-FFF2-40B4-BE49-F238E27FC236}">
                  <a16:creationId xmlns:a16="http://schemas.microsoft.com/office/drawing/2014/main" id="{6443A2E3-BEB9-EC51-03A8-964650F2C4D0}"/>
                </a:ext>
              </a:extLst>
            </p:cNvPr>
            <p:cNvSpPr txBox="1"/>
            <p:nvPr/>
          </p:nvSpPr>
          <p:spPr>
            <a:xfrm>
              <a:off x="10788228" y="1585049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6" name="文本框 12315">
              <a:extLst>
                <a:ext uri="{FF2B5EF4-FFF2-40B4-BE49-F238E27FC236}">
                  <a16:creationId xmlns:a16="http://schemas.microsoft.com/office/drawing/2014/main" id="{A478AF3F-12B5-D3BE-E237-606C8A524744}"/>
                </a:ext>
              </a:extLst>
            </p:cNvPr>
            <p:cNvSpPr txBox="1"/>
            <p:nvPr/>
          </p:nvSpPr>
          <p:spPr>
            <a:xfrm>
              <a:off x="10674416" y="220536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7" name="文本框 12316">
              <a:extLst>
                <a:ext uri="{FF2B5EF4-FFF2-40B4-BE49-F238E27FC236}">
                  <a16:creationId xmlns:a16="http://schemas.microsoft.com/office/drawing/2014/main" id="{0779E91C-0591-F206-92E0-E3F64BEF9070}"/>
                </a:ext>
              </a:extLst>
            </p:cNvPr>
            <p:cNvSpPr txBox="1"/>
            <p:nvPr/>
          </p:nvSpPr>
          <p:spPr>
            <a:xfrm>
              <a:off x="10674416" y="2817665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24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8" name="文本框 12317">
              <a:extLst>
                <a:ext uri="{FF2B5EF4-FFF2-40B4-BE49-F238E27FC236}">
                  <a16:creationId xmlns:a16="http://schemas.microsoft.com/office/drawing/2014/main" id="{E4B5ED6E-7DC8-58FA-E740-36B1ADFF5DF0}"/>
                </a:ext>
              </a:extLst>
            </p:cNvPr>
            <p:cNvSpPr txBox="1"/>
            <p:nvPr/>
          </p:nvSpPr>
          <p:spPr>
            <a:xfrm>
              <a:off x="10674416" y="3433973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40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9" name="文本框 12318">
              <a:extLst>
                <a:ext uri="{FF2B5EF4-FFF2-40B4-BE49-F238E27FC236}">
                  <a16:creationId xmlns:a16="http://schemas.microsoft.com/office/drawing/2014/main" id="{00006DA5-A7F4-C3EE-369D-B14CEEDB59AB}"/>
                </a:ext>
              </a:extLst>
            </p:cNvPr>
            <p:cNvSpPr txBox="1"/>
            <p:nvPr/>
          </p:nvSpPr>
          <p:spPr>
            <a:xfrm>
              <a:off x="10674416" y="405028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63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20" name="文本框 12319">
              <a:extLst>
                <a:ext uri="{FF2B5EF4-FFF2-40B4-BE49-F238E27FC236}">
                  <a16:creationId xmlns:a16="http://schemas.microsoft.com/office/drawing/2014/main" id="{34BB38DB-F76C-6F8D-1CF8-30D0595E10D3}"/>
                </a:ext>
              </a:extLst>
            </p:cNvPr>
            <p:cNvSpPr txBox="1"/>
            <p:nvPr/>
          </p:nvSpPr>
          <p:spPr>
            <a:xfrm>
              <a:off x="10674416" y="466303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83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21" name="文本框 12320">
              <a:extLst>
                <a:ext uri="{FF2B5EF4-FFF2-40B4-BE49-F238E27FC236}">
                  <a16:creationId xmlns:a16="http://schemas.microsoft.com/office/drawing/2014/main" id="{F12A0DA3-8EC7-C37E-8A59-744D9EC30E06}"/>
                </a:ext>
              </a:extLst>
            </p:cNvPr>
            <p:cNvSpPr txBox="1"/>
            <p:nvPr/>
          </p:nvSpPr>
          <p:spPr>
            <a:xfrm>
              <a:off x="10674416" y="5282897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87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22" name="椭圆 12321">
              <a:extLst>
                <a:ext uri="{FF2B5EF4-FFF2-40B4-BE49-F238E27FC236}">
                  <a16:creationId xmlns:a16="http://schemas.microsoft.com/office/drawing/2014/main" id="{3DBD759C-3154-35D2-4D14-979506626CAA}"/>
                </a:ext>
              </a:extLst>
            </p:cNvPr>
            <p:cNvSpPr/>
            <p:nvPr/>
          </p:nvSpPr>
          <p:spPr>
            <a:xfrm>
              <a:off x="5886968" y="5120965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  <p:sp>
          <p:nvSpPr>
            <p:cNvPr id="12323" name="椭圆 12322">
              <a:extLst>
                <a:ext uri="{FF2B5EF4-FFF2-40B4-BE49-F238E27FC236}">
                  <a16:creationId xmlns:a16="http://schemas.microsoft.com/office/drawing/2014/main" id="{4D2E6035-257F-5EEA-E8A0-554E6BFD52F0}"/>
                </a:ext>
              </a:extLst>
            </p:cNvPr>
            <p:cNvSpPr/>
            <p:nvPr/>
          </p:nvSpPr>
          <p:spPr>
            <a:xfrm>
              <a:off x="5886968" y="391615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  <p:sp>
          <p:nvSpPr>
            <p:cNvPr id="12324" name="椭圆 12323">
              <a:extLst>
                <a:ext uri="{FF2B5EF4-FFF2-40B4-BE49-F238E27FC236}">
                  <a16:creationId xmlns:a16="http://schemas.microsoft.com/office/drawing/2014/main" id="{46C73845-6BF5-4415-825B-033D4DE206FD}"/>
                </a:ext>
              </a:extLst>
            </p:cNvPr>
            <p:cNvSpPr/>
            <p:nvPr/>
          </p:nvSpPr>
          <p:spPr>
            <a:xfrm>
              <a:off x="5886968" y="2641381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二</a:t>
              </a:r>
            </a:p>
          </p:txBody>
        </p:sp>
        <p:sp>
          <p:nvSpPr>
            <p:cNvPr id="12325" name="椭圆 12324">
              <a:extLst>
                <a:ext uri="{FF2B5EF4-FFF2-40B4-BE49-F238E27FC236}">
                  <a16:creationId xmlns:a16="http://schemas.microsoft.com/office/drawing/2014/main" id="{F0EC1578-5EF7-A4CD-EB57-0D94B6CF8C51}"/>
                </a:ext>
              </a:extLst>
            </p:cNvPr>
            <p:cNvSpPr/>
            <p:nvPr/>
          </p:nvSpPr>
          <p:spPr>
            <a:xfrm>
              <a:off x="5886968" y="205773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一</a:t>
              </a:r>
            </a:p>
          </p:txBody>
        </p:sp>
        <p:sp>
          <p:nvSpPr>
            <p:cNvPr id="12326" name="椭圆 12325">
              <a:extLst>
                <a:ext uri="{FF2B5EF4-FFF2-40B4-BE49-F238E27FC236}">
                  <a16:creationId xmlns:a16="http://schemas.microsoft.com/office/drawing/2014/main" id="{09419507-F3E2-A611-F1EF-E30133587E05}"/>
                </a:ext>
              </a:extLst>
            </p:cNvPr>
            <p:cNvSpPr/>
            <p:nvPr/>
          </p:nvSpPr>
          <p:spPr>
            <a:xfrm>
              <a:off x="5886968" y="3272041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  <p:sp>
          <p:nvSpPr>
            <p:cNvPr id="12346" name="椭圆 12345">
              <a:extLst>
                <a:ext uri="{FF2B5EF4-FFF2-40B4-BE49-F238E27FC236}">
                  <a16:creationId xmlns:a16="http://schemas.microsoft.com/office/drawing/2014/main" id="{D96C1B42-1824-36B2-5D0E-60EEACEF416D}"/>
                </a:ext>
              </a:extLst>
            </p:cNvPr>
            <p:cNvSpPr/>
            <p:nvPr/>
          </p:nvSpPr>
          <p:spPr>
            <a:xfrm>
              <a:off x="5886968" y="451988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47" name="任意多边形: 形状 12346">
              <a:extLst>
                <a:ext uri="{FF2B5EF4-FFF2-40B4-BE49-F238E27FC236}">
                  <a16:creationId xmlns:a16="http://schemas.microsoft.com/office/drawing/2014/main" id="{983C95B1-8AD8-6C14-DEC9-BF01474389CB}"/>
                </a:ext>
              </a:extLst>
            </p:cNvPr>
            <p:cNvSpPr/>
            <p:nvPr/>
          </p:nvSpPr>
          <p:spPr>
            <a:xfrm>
              <a:off x="5949844" y="4584601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楷体"/>
                <a:cs typeface="+mn-cs"/>
              </a:endParaRPr>
            </a:p>
          </p:txBody>
        </p:sp>
        <p:grpSp>
          <p:nvGrpSpPr>
            <p:cNvPr id="12367" name="组合 12366">
              <a:extLst>
                <a:ext uri="{FF2B5EF4-FFF2-40B4-BE49-F238E27FC236}">
                  <a16:creationId xmlns:a16="http://schemas.microsoft.com/office/drawing/2014/main" id="{04576F96-3408-399B-7E3B-0948A9E7974A}"/>
                </a:ext>
              </a:extLst>
            </p:cNvPr>
            <p:cNvGrpSpPr/>
            <p:nvPr/>
          </p:nvGrpSpPr>
          <p:grpSpPr>
            <a:xfrm>
              <a:off x="5886968" y="1445681"/>
              <a:ext cx="412292" cy="412292"/>
              <a:chOff x="5886968" y="1445681"/>
              <a:chExt cx="412292" cy="412292"/>
            </a:xfrm>
          </p:grpSpPr>
          <p:sp>
            <p:nvSpPr>
              <p:cNvPr id="12368" name="椭圆 12367">
                <a:extLst>
                  <a:ext uri="{FF2B5EF4-FFF2-40B4-BE49-F238E27FC236}">
                    <a16:creationId xmlns:a16="http://schemas.microsoft.com/office/drawing/2014/main" id="{B41629E1-BA7C-891A-AE4C-B831AD749E16}"/>
                  </a:ext>
                </a:extLst>
              </p:cNvPr>
              <p:cNvSpPr/>
              <p:nvPr/>
            </p:nvSpPr>
            <p:spPr>
              <a:xfrm>
                <a:off x="5886968" y="1445681"/>
                <a:ext cx="412292" cy="412292"/>
              </a:xfrm>
              <a:prstGeom prst="ellipse">
                <a:avLst/>
              </a:prstGeom>
              <a:solidFill>
                <a:srgbClr val="0080B7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69" name="任意多边形: 形状 12368">
                <a:extLst>
                  <a:ext uri="{FF2B5EF4-FFF2-40B4-BE49-F238E27FC236}">
                    <a16:creationId xmlns:a16="http://schemas.microsoft.com/office/drawing/2014/main" id="{43B2866B-7CB5-5811-E545-68F43EBED6FB}"/>
                  </a:ext>
                </a:extLst>
              </p:cNvPr>
              <p:cNvSpPr/>
              <p:nvPr/>
            </p:nvSpPr>
            <p:spPr>
              <a:xfrm>
                <a:off x="5949844" y="1513348"/>
                <a:ext cx="286540" cy="276957"/>
              </a:xfrm>
              <a:custGeom>
                <a:avLst/>
                <a:gdLst>
                  <a:gd name="connsiteX0" fmla="*/ 76200 w 286540"/>
                  <a:gd name="connsiteY0" fmla="*/ 124557 h 276957"/>
                  <a:gd name="connsiteX1" fmla="*/ 76587 w 286540"/>
                  <a:gd name="connsiteY1" fmla="*/ 124635 h 276957"/>
                  <a:gd name="connsiteX2" fmla="*/ 80259 w 286540"/>
                  <a:gd name="connsiteY2" fmla="*/ 130082 h 276957"/>
                  <a:gd name="connsiteX3" fmla="*/ 104480 w 286540"/>
                  <a:gd name="connsiteY3" fmla="*/ 146412 h 276957"/>
                  <a:gd name="connsiteX4" fmla="*/ 133754 w 286540"/>
                  <a:gd name="connsiteY4" fmla="*/ 152322 h 276957"/>
                  <a:gd name="connsiteX5" fmla="*/ 141852 w 286540"/>
                  <a:gd name="connsiteY5" fmla="*/ 164333 h 276957"/>
                  <a:gd name="connsiteX6" fmla="*/ 140128 w 286540"/>
                  <a:gd name="connsiteY6" fmla="*/ 166890 h 276957"/>
                  <a:gd name="connsiteX7" fmla="*/ 134140 w 286540"/>
                  <a:gd name="connsiteY7" fmla="*/ 196550 h 276957"/>
                  <a:gd name="connsiteX8" fmla="*/ 140128 w 286540"/>
                  <a:gd name="connsiteY8" fmla="*/ 226211 h 276957"/>
                  <a:gd name="connsiteX9" fmla="*/ 144688 w 286540"/>
                  <a:gd name="connsiteY9" fmla="*/ 232974 h 276957"/>
                  <a:gd name="connsiteX10" fmla="*/ 130082 w 286540"/>
                  <a:gd name="connsiteY10" fmla="*/ 254639 h 276957"/>
                  <a:gd name="connsiteX11" fmla="*/ 76200 w 286540"/>
                  <a:gd name="connsiteY11" fmla="*/ 276957 h 276957"/>
                  <a:gd name="connsiteX12" fmla="*/ 0 w 286540"/>
                  <a:gd name="connsiteY12" fmla="*/ 200757 h 276957"/>
                  <a:gd name="connsiteX13" fmla="*/ 76200 w 286540"/>
                  <a:gd name="connsiteY13" fmla="*/ 124557 h 276957"/>
                  <a:gd name="connsiteX14" fmla="*/ 210340 w 286540"/>
                  <a:gd name="connsiteY14" fmla="*/ 120350 h 276957"/>
                  <a:gd name="connsiteX15" fmla="*/ 286540 w 286540"/>
                  <a:gd name="connsiteY15" fmla="*/ 196550 h 276957"/>
                  <a:gd name="connsiteX16" fmla="*/ 210340 w 286540"/>
                  <a:gd name="connsiteY16" fmla="*/ 272750 h 276957"/>
                  <a:gd name="connsiteX17" fmla="*/ 156459 w 286540"/>
                  <a:gd name="connsiteY17" fmla="*/ 250432 h 276957"/>
                  <a:gd name="connsiteX18" fmla="*/ 144688 w 286540"/>
                  <a:gd name="connsiteY18" fmla="*/ 232974 h 276957"/>
                  <a:gd name="connsiteX19" fmla="*/ 146412 w 286540"/>
                  <a:gd name="connsiteY19" fmla="*/ 230418 h 276957"/>
                  <a:gd name="connsiteX20" fmla="*/ 152400 w 286540"/>
                  <a:gd name="connsiteY20" fmla="*/ 200757 h 276957"/>
                  <a:gd name="connsiteX21" fmla="*/ 146412 w 286540"/>
                  <a:gd name="connsiteY21" fmla="*/ 171097 h 276957"/>
                  <a:gd name="connsiteX22" fmla="*/ 141852 w 286540"/>
                  <a:gd name="connsiteY22" fmla="*/ 164333 h 276957"/>
                  <a:gd name="connsiteX23" fmla="*/ 152381 w 286540"/>
                  <a:gd name="connsiteY23" fmla="*/ 148718 h 276957"/>
                  <a:gd name="connsiteX24" fmla="*/ 163801 w 286540"/>
                  <a:gd name="connsiteY24" fmla="*/ 146412 h 276957"/>
                  <a:gd name="connsiteX25" fmla="*/ 188022 w 286540"/>
                  <a:gd name="connsiteY25" fmla="*/ 130082 h 276957"/>
                  <a:gd name="connsiteX26" fmla="*/ 192100 w 286540"/>
                  <a:gd name="connsiteY26" fmla="*/ 124032 h 276957"/>
                  <a:gd name="connsiteX27" fmla="*/ 134140 w 286540"/>
                  <a:gd name="connsiteY27" fmla="*/ 0 h 276957"/>
                  <a:gd name="connsiteX28" fmla="*/ 210340 w 286540"/>
                  <a:gd name="connsiteY28" fmla="*/ 76200 h 276957"/>
                  <a:gd name="connsiteX29" fmla="*/ 204352 w 286540"/>
                  <a:gd name="connsiteY29" fmla="*/ 105860 h 276957"/>
                  <a:gd name="connsiteX30" fmla="*/ 192100 w 286540"/>
                  <a:gd name="connsiteY30" fmla="*/ 124032 h 276957"/>
                  <a:gd name="connsiteX31" fmla="*/ 180680 w 286540"/>
                  <a:gd name="connsiteY31" fmla="*/ 126338 h 276957"/>
                  <a:gd name="connsiteX32" fmla="*/ 156459 w 286540"/>
                  <a:gd name="connsiteY32" fmla="*/ 142669 h 276957"/>
                  <a:gd name="connsiteX33" fmla="*/ 152381 w 286540"/>
                  <a:gd name="connsiteY33" fmla="*/ 148718 h 276957"/>
                  <a:gd name="connsiteX34" fmla="*/ 134140 w 286540"/>
                  <a:gd name="connsiteY34" fmla="*/ 152400 h 276957"/>
                  <a:gd name="connsiteX35" fmla="*/ 133754 w 286540"/>
                  <a:gd name="connsiteY35" fmla="*/ 152322 h 276957"/>
                  <a:gd name="connsiteX36" fmla="*/ 130082 w 286540"/>
                  <a:gd name="connsiteY36" fmla="*/ 146876 h 276957"/>
                  <a:gd name="connsiteX37" fmla="*/ 105861 w 286540"/>
                  <a:gd name="connsiteY37" fmla="*/ 130545 h 276957"/>
                  <a:gd name="connsiteX38" fmla="*/ 76587 w 286540"/>
                  <a:gd name="connsiteY38" fmla="*/ 124635 h 276957"/>
                  <a:gd name="connsiteX39" fmla="*/ 63928 w 286540"/>
                  <a:gd name="connsiteY39" fmla="*/ 105860 h 276957"/>
                  <a:gd name="connsiteX40" fmla="*/ 57940 w 286540"/>
                  <a:gd name="connsiteY40" fmla="*/ 76200 h 276957"/>
                  <a:gd name="connsiteX41" fmla="*/ 134140 w 286540"/>
                  <a:gd name="connsiteY41" fmla="*/ 0 h 276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6540" h="276957">
                    <a:moveTo>
                      <a:pt x="76200" y="124557"/>
                    </a:moveTo>
                    <a:lnTo>
                      <a:pt x="76587" y="124635"/>
                    </a:lnTo>
                    <a:lnTo>
                      <a:pt x="80259" y="130082"/>
                    </a:lnTo>
                    <a:cubicBezTo>
                      <a:pt x="87154" y="136976"/>
                      <a:pt x="95363" y="142556"/>
                      <a:pt x="104480" y="146412"/>
                    </a:cubicBezTo>
                    <a:lnTo>
                      <a:pt x="133754" y="152322"/>
                    </a:lnTo>
                    <a:lnTo>
                      <a:pt x="141852" y="164333"/>
                    </a:lnTo>
                    <a:lnTo>
                      <a:pt x="140128" y="166890"/>
                    </a:lnTo>
                    <a:cubicBezTo>
                      <a:pt x="136273" y="176006"/>
                      <a:pt x="134140" y="186029"/>
                      <a:pt x="134140" y="196550"/>
                    </a:cubicBezTo>
                    <a:cubicBezTo>
                      <a:pt x="134140" y="207071"/>
                      <a:pt x="136273" y="217094"/>
                      <a:pt x="140128" y="226211"/>
                    </a:cubicBezTo>
                    <a:lnTo>
                      <a:pt x="144688" y="232974"/>
                    </a:lnTo>
                    <a:lnTo>
                      <a:pt x="130082" y="254639"/>
                    </a:lnTo>
                    <a:cubicBezTo>
                      <a:pt x="116292" y="268428"/>
                      <a:pt x="97242" y="276957"/>
                      <a:pt x="76200" y="276957"/>
                    </a:cubicBezTo>
                    <a:cubicBezTo>
                      <a:pt x="34116" y="276957"/>
                      <a:pt x="0" y="242841"/>
                      <a:pt x="0" y="200757"/>
                    </a:cubicBezTo>
                    <a:cubicBezTo>
                      <a:pt x="0" y="158673"/>
                      <a:pt x="34116" y="124557"/>
                      <a:pt x="76200" y="124557"/>
                    </a:cubicBezTo>
                    <a:close/>
                    <a:moveTo>
                      <a:pt x="210340" y="120350"/>
                    </a:moveTo>
                    <a:cubicBezTo>
                      <a:pt x="252424" y="120350"/>
                      <a:pt x="286540" y="154466"/>
                      <a:pt x="286540" y="196550"/>
                    </a:cubicBezTo>
                    <a:cubicBezTo>
                      <a:pt x="286540" y="238634"/>
                      <a:pt x="252424" y="272750"/>
                      <a:pt x="210340" y="272750"/>
                    </a:cubicBezTo>
                    <a:cubicBezTo>
                      <a:pt x="189298" y="272750"/>
                      <a:pt x="170248" y="264221"/>
                      <a:pt x="156459" y="250432"/>
                    </a:cubicBezTo>
                    <a:lnTo>
                      <a:pt x="144688" y="232974"/>
                    </a:lnTo>
                    <a:lnTo>
                      <a:pt x="146412" y="230418"/>
                    </a:lnTo>
                    <a:cubicBezTo>
                      <a:pt x="150268" y="221301"/>
                      <a:pt x="152400" y="211278"/>
                      <a:pt x="152400" y="200757"/>
                    </a:cubicBezTo>
                    <a:cubicBezTo>
                      <a:pt x="152400" y="190236"/>
                      <a:pt x="150268" y="180213"/>
                      <a:pt x="146412" y="171097"/>
                    </a:cubicBezTo>
                    <a:lnTo>
                      <a:pt x="141852" y="164333"/>
                    </a:lnTo>
                    <a:lnTo>
                      <a:pt x="152381" y="148718"/>
                    </a:lnTo>
                    <a:lnTo>
                      <a:pt x="163801" y="146412"/>
                    </a:lnTo>
                    <a:cubicBezTo>
                      <a:pt x="172917" y="142556"/>
                      <a:pt x="181127" y="136976"/>
                      <a:pt x="188022" y="130082"/>
                    </a:cubicBezTo>
                    <a:lnTo>
                      <a:pt x="192100" y="124032"/>
                    </a:lnTo>
                    <a:close/>
                    <a:moveTo>
                      <a:pt x="134140" y="0"/>
                    </a:moveTo>
                    <a:cubicBezTo>
                      <a:pt x="176224" y="0"/>
                      <a:pt x="210340" y="34116"/>
                      <a:pt x="210340" y="76200"/>
                    </a:cubicBezTo>
                    <a:cubicBezTo>
                      <a:pt x="210340" y="86721"/>
                      <a:pt x="208208" y="96744"/>
                      <a:pt x="204352" y="105860"/>
                    </a:cubicBezTo>
                    <a:lnTo>
                      <a:pt x="192100" y="124032"/>
                    </a:lnTo>
                    <a:lnTo>
                      <a:pt x="180680" y="126338"/>
                    </a:lnTo>
                    <a:cubicBezTo>
                      <a:pt x="171563" y="130194"/>
                      <a:pt x="163354" y="135774"/>
                      <a:pt x="156459" y="142669"/>
                    </a:cubicBezTo>
                    <a:lnTo>
                      <a:pt x="152381" y="148718"/>
                    </a:lnTo>
                    <a:lnTo>
                      <a:pt x="134140" y="152400"/>
                    </a:lnTo>
                    <a:lnTo>
                      <a:pt x="133754" y="152322"/>
                    </a:lnTo>
                    <a:lnTo>
                      <a:pt x="130082" y="146876"/>
                    </a:lnTo>
                    <a:cubicBezTo>
                      <a:pt x="123187" y="139981"/>
                      <a:pt x="114977" y="134401"/>
                      <a:pt x="105861" y="130545"/>
                    </a:cubicBezTo>
                    <a:lnTo>
                      <a:pt x="76587" y="124635"/>
                    </a:lnTo>
                    <a:lnTo>
                      <a:pt x="63928" y="105860"/>
                    </a:lnTo>
                    <a:cubicBezTo>
                      <a:pt x="60073" y="96744"/>
                      <a:pt x="57940" y="86721"/>
                      <a:pt x="57940" y="76200"/>
                    </a:cubicBezTo>
                    <a:cubicBezTo>
                      <a:pt x="57940" y="34116"/>
                      <a:pt x="92056" y="0"/>
                      <a:pt x="13414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楷体"/>
                  <a:cs typeface="+mn-cs"/>
                </a:endParaRPr>
              </a:p>
            </p:txBody>
          </p:sp>
        </p:grp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A1225959-B4EE-3E85-60AC-8498252B59DD}"/>
              </a:ext>
            </a:extLst>
          </p:cNvPr>
          <p:cNvSpPr/>
          <p:nvPr/>
        </p:nvSpPr>
        <p:spPr>
          <a:xfrm>
            <a:off x="814130" y="1414348"/>
            <a:ext cx="5590774" cy="3721856"/>
          </a:xfrm>
          <a:prstGeom prst="rect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E0C0CE-268C-639E-8E67-4BF8AC3BE209}"/>
              </a:ext>
            </a:extLst>
          </p:cNvPr>
          <p:cNvSpPr txBox="1"/>
          <p:nvPr/>
        </p:nvSpPr>
        <p:spPr>
          <a:xfrm>
            <a:off x="6994391" y="3212976"/>
            <a:ext cx="2413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00C08"/>
                </a:solidFill>
                <a:effectLst/>
                <a:latin typeface="+mj-ea"/>
                <a:ea typeface="+mj-ea"/>
              </a:rPr>
              <a:t>数与运算</a:t>
            </a:r>
            <a:endParaRPr lang="zh-CN" altLang="en-US" sz="3600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38C1C1-074D-47F9-2762-A83813D85638}"/>
              </a:ext>
            </a:extLst>
          </p:cNvPr>
          <p:cNvSpPr txBox="1"/>
          <p:nvPr/>
        </p:nvSpPr>
        <p:spPr>
          <a:xfrm>
            <a:off x="6994391" y="4130192"/>
            <a:ext cx="2413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数量关系</a:t>
            </a:r>
            <a:endParaRPr lang="zh-CN" altLang="en-US" sz="3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8698A162-DD69-C881-FF1A-F45218F689AF}"/>
              </a:ext>
            </a:extLst>
          </p:cNvPr>
          <p:cNvCxnSpPr>
            <a:endCxn id="4" idx="1"/>
          </p:cNvCxnSpPr>
          <p:nvPr/>
        </p:nvCxnSpPr>
        <p:spPr>
          <a:xfrm flipV="1">
            <a:off x="6404904" y="3536142"/>
            <a:ext cx="589487" cy="4716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4FA8EEF6-AC5C-4B27-4F46-6E83721EDF6B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6424892" y="4042871"/>
            <a:ext cx="569499" cy="4104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A5903B07-F96B-28A3-41E8-712554585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227" y="3280023"/>
            <a:ext cx="2093381" cy="2249704"/>
          </a:xfrm>
          <a:prstGeom prst="rect">
            <a:avLst/>
          </a:prstGeom>
        </p:spPr>
      </p:pic>
      <p:sp>
        <p:nvSpPr>
          <p:cNvPr id="9" name="圆角矩形标注 5">
            <a:extLst>
              <a:ext uri="{FF2B5EF4-FFF2-40B4-BE49-F238E27FC236}">
                <a16:creationId xmlns:a16="http://schemas.microsoft.com/office/drawing/2014/main" id="{A6DB64CC-FD66-9215-09AE-8009A4BA1AC3}"/>
              </a:ext>
            </a:extLst>
          </p:cNvPr>
          <p:cNvSpPr/>
          <p:nvPr/>
        </p:nvSpPr>
        <p:spPr bwMode="auto">
          <a:xfrm>
            <a:off x="6982237" y="1408140"/>
            <a:ext cx="3885319" cy="1310946"/>
          </a:xfrm>
          <a:prstGeom prst="wedgeRoundRectCallout">
            <a:avLst>
              <a:gd name="adj1" fmla="val 35443"/>
              <a:gd name="adj2" fmla="val 838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解决问题时需要利用数量关系解决。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A556DE7-35DA-EE4F-37CC-F9136CA1D121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D31F5811-B1A2-57F3-4604-0C57C4063D1F}"/>
              </a:ext>
            </a:extLst>
          </p:cNvPr>
          <p:cNvGrpSpPr/>
          <p:nvPr/>
        </p:nvGrpSpPr>
        <p:grpSpPr>
          <a:xfrm>
            <a:off x="476384" y="980728"/>
            <a:ext cx="5187568" cy="2304256"/>
            <a:chOff x="623392" y="1052736"/>
            <a:chExt cx="5187568" cy="230425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88D89A1-7B4A-7F42-A0DC-6CF74CB32737}"/>
                </a:ext>
              </a:extLst>
            </p:cNvPr>
            <p:cNvSpPr txBox="1"/>
            <p:nvPr/>
          </p:nvSpPr>
          <p:spPr>
            <a:xfrm>
              <a:off x="623392" y="153762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DC339A9-3B7F-F494-7726-CA467267735B}"/>
                </a:ext>
              </a:extLst>
            </p:cNvPr>
            <p:cNvSpPr txBox="1"/>
            <p:nvPr/>
          </p:nvSpPr>
          <p:spPr>
            <a:xfrm>
              <a:off x="623392" y="2329716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6" name="左中括号 5">
              <a:extLst>
                <a:ext uri="{FF2B5EF4-FFF2-40B4-BE49-F238E27FC236}">
                  <a16:creationId xmlns:a16="http://schemas.microsoft.com/office/drawing/2014/main" id="{2257255F-6846-E3CF-698E-85EE4B69A986}"/>
                </a:ext>
              </a:extLst>
            </p:cNvPr>
            <p:cNvSpPr/>
            <p:nvPr/>
          </p:nvSpPr>
          <p:spPr>
            <a:xfrm rot="16200000">
              <a:off x="2593922" y="1349238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左中括号 6">
              <a:extLst>
                <a:ext uri="{FF2B5EF4-FFF2-40B4-BE49-F238E27FC236}">
                  <a16:creationId xmlns:a16="http://schemas.microsoft.com/office/drawing/2014/main" id="{7C0F9AC4-3BD3-1BA3-1145-438F0BEF179F}"/>
                </a:ext>
              </a:extLst>
            </p:cNvPr>
            <p:cNvSpPr/>
            <p:nvPr/>
          </p:nvSpPr>
          <p:spPr>
            <a:xfrm rot="16200000">
              <a:off x="3943922" y="791326"/>
              <a:ext cx="127293" cy="36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左大括号 7">
              <a:extLst>
                <a:ext uri="{FF2B5EF4-FFF2-40B4-BE49-F238E27FC236}">
                  <a16:creationId xmlns:a16="http://schemas.microsoft.com/office/drawing/2014/main" id="{FB8B779E-6810-4874-752C-43A7064A7E71}"/>
                </a:ext>
              </a:extLst>
            </p:cNvPr>
            <p:cNvSpPr/>
            <p:nvPr/>
          </p:nvSpPr>
          <p:spPr>
            <a:xfrm rot="5400000">
              <a:off x="2581533" y="1151157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DF568E4-2395-AEEE-2534-F5D1F73C1895}"/>
                </a:ext>
              </a:extLst>
            </p:cNvPr>
            <p:cNvSpPr txBox="1"/>
            <p:nvPr/>
          </p:nvSpPr>
          <p:spPr>
            <a:xfrm>
              <a:off x="2225519" y="1052736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8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10" name="左大括号 9">
              <a:extLst>
                <a:ext uri="{FF2B5EF4-FFF2-40B4-BE49-F238E27FC236}">
                  <a16:creationId xmlns:a16="http://schemas.microsoft.com/office/drawing/2014/main" id="{02DEA004-15DF-1B5B-FF78-CFB940D96B98}"/>
                </a:ext>
              </a:extLst>
            </p:cNvPr>
            <p:cNvSpPr/>
            <p:nvPr/>
          </p:nvSpPr>
          <p:spPr>
            <a:xfrm rot="5400000">
              <a:off x="3931531" y="60575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B80F108-C5D8-6854-2B47-E258C99A694D}"/>
                </a:ext>
              </a:extLst>
            </p:cNvPr>
            <p:cNvSpPr txBox="1"/>
            <p:nvPr/>
          </p:nvSpPr>
          <p:spPr>
            <a:xfrm>
              <a:off x="3503712" y="1887215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32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12" name="左大括号 11">
              <a:extLst>
                <a:ext uri="{FF2B5EF4-FFF2-40B4-BE49-F238E27FC236}">
                  <a16:creationId xmlns:a16="http://schemas.microsoft.com/office/drawing/2014/main" id="{D865D9F7-9F09-9AAC-A33A-D4C2BEECF5B9}"/>
                </a:ext>
              </a:extLst>
            </p:cNvPr>
            <p:cNvSpPr/>
            <p:nvPr/>
          </p:nvSpPr>
          <p:spPr>
            <a:xfrm rot="5400000" flipH="1" flipV="1">
              <a:off x="3934925" y="101571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B18621D-8D97-C294-906D-479F4A0A4F4A}"/>
                </a:ext>
              </a:extLst>
            </p:cNvPr>
            <p:cNvSpPr txBox="1"/>
            <p:nvPr/>
          </p:nvSpPr>
          <p:spPr>
            <a:xfrm>
              <a:off x="2286221" y="2895327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是小茶杯价格的？倍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9F649FD4-E0A7-B255-F5A5-AA92662CF063}"/>
              </a:ext>
            </a:extLst>
          </p:cNvPr>
          <p:cNvGrpSpPr/>
          <p:nvPr/>
        </p:nvGrpSpPr>
        <p:grpSpPr>
          <a:xfrm>
            <a:off x="5829964" y="980728"/>
            <a:ext cx="5187568" cy="2304256"/>
            <a:chOff x="6381042" y="1052736"/>
            <a:chExt cx="5187568" cy="230425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EDD6269-6B67-4A77-5A48-AFB800FFCF76}"/>
                </a:ext>
              </a:extLst>
            </p:cNvPr>
            <p:cNvSpPr txBox="1"/>
            <p:nvPr/>
          </p:nvSpPr>
          <p:spPr>
            <a:xfrm>
              <a:off x="6381042" y="153762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1320B7F-614B-EA52-EB96-F73DC4C5B45A}"/>
                </a:ext>
              </a:extLst>
            </p:cNvPr>
            <p:cNvSpPr txBox="1"/>
            <p:nvPr/>
          </p:nvSpPr>
          <p:spPr>
            <a:xfrm>
              <a:off x="6381042" y="2329716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16" name="左中括号 15">
              <a:extLst>
                <a:ext uri="{FF2B5EF4-FFF2-40B4-BE49-F238E27FC236}">
                  <a16:creationId xmlns:a16="http://schemas.microsoft.com/office/drawing/2014/main" id="{6A5AE32D-9EA7-1612-94D6-779586102616}"/>
                </a:ext>
              </a:extLst>
            </p:cNvPr>
            <p:cNvSpPr/>
            <p:nvPr/>
          </p:nvSpPr>
          <p:spPr>
            <a:xfrm rot="16200000">
              <a:off x="8351572" y="1349238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左大括号 17">
              <a:extLst>
                <a:ext uri="{FF2B5EF4-FFF2-40B4-BE49-F238E27FC236}">
                  <a16:creationId xmlns:a16="http://schemas.microsoft.com/office/drawing/2014/main" id="{639D77F6-8D73-3C1F-32D8-B67B72638B36}"/>
                </a:ext>
              </a:extLst>
            </p:cNvPr>
            <p:cNvSpPr/>
            <p:nvPr/>
          </p:nvSpPr>
          <p:spPr>
            <a:xfrm rot="5400000">
              <a:off x="8339183" y="1151157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9934006-1FF2-D856-0CD0-B4150868E64F}"/>
                </a:ext>
              </a:extLst>
            </p:cNvPr>
            <p:cNvSpPr txBox="1"/>
            <p:nvPr/>
          </p:nvSpPr>
          <p:spPr>
            <a:xfrm>
              <a:off x="7983169" y="1052736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？元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20" name="左大括号 19">
              <a:extLst>
                <a:ext uri="{FF2B5EF4-FFF2-40B4-BE49-F238E27FC236}">
                  <a16:creationId xmlns:a16="http://schemas.microsoft.com/office/drawing/2014/main" id="{06F22551-3C9A-C85B-A6F8-CECE898A8E36}"/>
                </a:ext>
              </a:extLst>
            </p:cNvPr>
            <p:cNvSpPr/>
            <p:nvPr/>
          </p:nvSpPr>
          <p:spPr>
            <a:xfrm rot="5400000">
              <a:off x="9689181" y="60575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164D68B-1A44-1912-CCC6-94B7D45EE0A2}"/>
                </a:ext>
              </a:extLst>
            </p:cNvPr>
            <p:cNvSpPr txBox="1"/>
            <p:nvPr/>
          </p:nvSpPr>
          <p:spPr>
            <a:xfrm>
              <a:off x="9261362" y="1887215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32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22" name="左大括号 21">
              <a:extLst>
                <a:ext uri="{FF2B5EF4-FFF2-40B4-BE49-F238E27FC236}">
                  <a16:creationId xmlns:a16="http://schemas.microsoft.com/office/drawing/2014/main" id="{FED43264-FB68-5F4D-87FB-FA6E60DDC56E}"/>
                </a:ext>
              </a:extLst>
            </p:cNvPr>
            <p:cNvSpPr/>
            <p:nvPr/>
          </p:nvSpPr>
          <p:spPr>
            <a:xfrm rot="5400000" flipH="1" flipV="1">
              <a:off x="9692575" y="101571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A211F7F-33AE-C132-9872-D364F71270A4}"/>
                </a:ext>
              </a:extLst>
            </p:cNvPr>
            <p:cNvSpPr txBox="1"/>
            <p:nvPr/>
          </p:nvSpPr>
          <p:spPr>
            <a:xfrm>
              <a:off x="8043871" y="2895327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E37A4444-3E3E-D2B8-6592-270ABEAFF481}"/>
                </a:ext>
              </a:extLst>
            </p:cNvPr>
            <p:cNvGrpSpPr/>
            <p:nvPr/>
          </p:nvGrpSpPr>
          <p:grpSpPr>
            <a:xfrm>
              <a:off x="7965219" y="2527679"/>
              <a:ext cx="3600000" cy="127294"/>
              <a:chOff x="7965219" y="2599687"/>
              <a:chExt cx="3600000" cy="127294"/>
            </a:xfrm>
          </p:grpSpPr>
          <p:sp>
            <p:nvSpPr>
              <p:cNvPr id="17" name="左中括号 16">
                <a:extLst>
                  <a:ext uri="{FF2B5EF4-FFF2-40B4-BE49-F238E27FC236}">
                    <a16:creationId xmlns:a16="http://schemas.microsoft.com/office/drawing/2014/main" id="{464D509D-C4E7-2D62-D7ED-DD3CE6247619}"/>
                  </a:ext>
                </a:extLst>
              </p:cNvPr>
              <p:cNvSpPr/>
              <p:nvPr/>
            </p:nvSpPr>
            <p:spPr>
              <a:xfrm rot="16200000">
                <a:off x="9701572" y="863334"/>
                <a:ext cx="127293" cy="36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54AB47A7-ABBA-E8B7-BFBD-2BB5DA578E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9DFFE214-0F77-0C0B-B00D-214BCB0A6B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2CA9B075-AF52-0E49-1B26-3FDFEFA52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8B78D47D-E10A-5624-5621-72279025F3CD}"/>
              </a:ext>
            </a:extLst>
          </p:cNvPr>
          <p:cNvGrpSpPr/>
          <p:nvPr/>
        </p:nvGrpSpPr>
        <p:grpSpPr>
          <a:xfrm>
            <a:off x="476384" y="3429000"/>
            <a:ext cx="5187568" cy="2304256"/>
            <a:chOff x="623392" y="3501008"/>
            <a:chExt cx="5187568" cy="2304256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F7B083B-A2A4-F586-B603-6F89437516AC}"/>
                </a:ext>
              </a:extLst>
            </p:cNvPr>
            <p:cNvSpPr txBox="1"/>
            <p:nvPr/>
          </p:nvSpPr>
          <p:spPr>
            <a:xfrm>
              <a:off x="623392" y="3985900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5D7748C-01D2-3FB3-9015-2226D92AD2C9}"/>
                </a:ext>
              </a:extLst>
            </p:cNvPr>
            <p:cNvSpPr txBox="1"/>
            <p:nvPr/>
          </p:nvSpPr>
          <p:spPr>
            <a:xfrm>
              <a:off x="623392" y="477798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36" name="左中括号 35">
              <a:extLst>
                <a:ext uri="{FF2B5EF4-FFF2-40B4-BE49-F238E27FC236}">
                  <a16:creationId xmlns:a16="http://schemas.microsoft.com/office/drawing/2014/main" id="{9438995C-B162-B7BB-841D-33336A57D75F}"/>
                </a:ext>
              </a:extLst>
            </p:cNvPr>
            <p:cNvSpPr/>
            <p:nvPr/>
          </p:nvSpPr>
          <p:spPr>
            <a:xfrm rot="16200000">
              <a:off x="2593922" y="3797510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左大括号 36">
              <a:extLst>
                <a:ext uri="{FF2B5EF4-FFF2-40B4-BE49-F238E27FC236}">
                  <a16:creationId xmlns:a16="http://schemas.microsoft.com/office/drawing/2014/main" id="{F9CC79BC-4A30-6738-45C2-964C808C8544}"/>
                </a:ext>
              </a:extLst>
            </p:cNvPr>
            <p:cNvSpPr/>
            <p:nvPr/>
          </p:nvSpPr>
          <p:spPr>
            <a:xfrm rot="5400000">
              <a:off x="2581533" y="3599429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F4393A6-0B44-8FF7-11C9-95166D7E92A0}"/>
                </a:ext>
              </a:extLst>
            </p:cNvPr>
            <p:cNvSpPr txBox="1"/>
            <p:nvPr/>
          </p:nvSpPr>
          <p:spPr>
            <a:xfrm>
              <a:off x="2225519" y="3501008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8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39" name="左大括号 38">
              <a:extLst>
                <a:ext uri="{FF2B5EF4-FFF2-40B4-BE49-F238E27FC236}">
                  <a16:creationId xmlns:a16="http://schemas.microsoft.com/office/drawing/2014/main" id="{43E8545A-1526-7F1A-C923-F1BE4C845103}"/>
                </a:ext>
              </a:extLst>
            </p:cNvPr>
            <p:cNvSpPr/>
            <p:nvPr/>
          </p:nvSpPr>
          <p:spPr>
            <a:xfrm rot="5400000">
              <a:off x="3931531" y="305402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6D5C93D-FCA0-5853-CD75-72A33E3E4536}"/>
                </a:ext>
              </a:extLst>
            </p:cNvPr>
            <p:cNvSpPr txBox="1"/>
            <p:nvPr/>
          </p:nvSpPr>
          <p:spPr>
            <a:xfrm>
              <a:off x="3503712" y="4335487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latin typeface="+mn-lt"/>
                  <a:ea typeface="+mn-ea"/>
                </a:rPr>
                <a:t>？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41" name="左大括号 40">
              <a:extLst>
                <a:ext uri="{FF2B5EF4-FFF2-40B4-BE49-F238E27FC236}">
                  <a16:creationId xmlns:a16="http://schemas.microsoft.com/office/drawing/2014/main" id="{91BDBF73-24D9-C883-3E1C-0492BDB6DBC8}"/>
                </a:ext>
              </a:extLst>
            </p:cNvPr>
            <p:cNvSpPr/>
            <p:nvPr/>
          </p:nvSpPr>
          <p:spPr>
            <a:xfrm rot="5400000" flipH="1" flipV="1">
              <a:off x="3934925" y="346398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855FA4C-42AD-7913-3234-55A5E2D5EBE5}"/>
                </a:ext>
              </a:extLst>
            </p:cNvPr>
            <p:cNvSpPr txBox="1"/>
            <p:nvPr/>
          </p:nvSpPr>
          <p:spPr>
            <a:xfrm>
              <a:off x="2286221" y="5343599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5403F254-2C0B-FC51-F50A-EE88C6876CCD}"/>
                </a:ext>
              </a:extLst>
            </p:cNvPr>
            <p:cNvGrpSpPr/>
            <p:nvPr/>
          </p:nvGrpSpPr>
          <p:grpSpPr>
            <a:xfrm>
              <a:off x="2207569" y="4975951"/>
              <a:ext cx="3600000" cy="127294"/>
              <a:chOff x="7965219" y="2599687"/>
              <a:chExt cx="3600000" cy="127294"/>
            </a:xfrm>
          </p:grpSpPr>
          <p:sp>
            <p:nvSpPr>
              <p:cNvPr id="44" name="左中括号 43">
                <a:extLst>
                  <a:ext uri="{FF2B5EF4-FFF2-40B4-BE49-F238E27FC236}">
                    <a16:creationId xmlns:a16="http://schemas.microsoft.com/office/drawing/2014/main" id="{E99CC613-0AC4-8BCF-FC2E-3B7981DF2D63}"/>
                  </a:ext>
                </a:extLst>
              </p:cNvPr>
              <p:cNvSpPr/>
              <p:nvPr/>
            </p:nvSpPr>
            <p:spPr>
              <a:xfrm rot="16200000">
                <a:off x="9701572" y="863334"/>
                <a:ext cx="127293" cy="36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502E6396-1D88-FAD7-C217-C3809AAB77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CB8F0BF1-ED8F-545F-8562-E7EAB17DC6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35738A77-B96E-BCDE-8B6C-5C0D8AA6DC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912A1560-BB42-E786-3ECD-0F1C23A8F624}"/>
              </a:ext>
            </a:extLst>
          </p:cNvPr>
          <p:cNvGrpSpPr/>
          <p:nvPr/>
        </p:nvGrpSpPr>
        <p:grpSpPr>
          <a:xfrm>
            <a:off x="5829964" y="3429000"/>
            <a:ext cx="5187568" cy="2304256"/>
            <a:chOff x="6042842" y="3501008"/>
            <a:chExt cx="5187568" cy="2304256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511D32C-D94D-B155-350A-B017635ED980}"/>
                </a:ext>
              </a:extLst>
            </p:cNvPr>
            <p:cNvSpPr txBox="1"/>
            <p:nvPr/>
          </p:nvSpPr>
          <p:spPr>
            <a:xfrm>
              <a:off x="6042842" y="3985900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B0EDDF0F-1022-FDEA-47D4-71B6E3C34DFE}"/>
                </a:ext>
              </a:extLst>
            </p:cNvPr>
            <p:cNvSpPr txBox="1"/>
            <p:nvPr/>
          </p:nvSpPr>
          <p:spPr>
            <a:xfrm>
              <a:off x="6042842" y="477798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52" name="左中括号 51">
              <a:extLst>
                <a:ext uri="{FF2B5EF4-FFF2-40B4-BE49-F238E27FC236}">
                  <a16:creationId xmlns:a16="http://schemas.microsoft.com/office/drawing/2014/main" id="{8DE8A047-685A-D9DC-25B1-AEBBE30C48A7}"/>
                </a:ext>
              </a:extLst>
            </p:cNvPr>
            <p:cNvSpPr/>
            <p:nvPr/>
          </p:nvSpPr>
          <p:spPr>
            <a:xfrm rot="16200000">
              <a:off x="8013372" y="3797510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左大括号 52">
              <a:extLst>
                <a:ext uri="{FF2B5EF4-FFF2-40B4-BE49-F238E27FC236}">
                  <a16:creationId xmlns:a16="http://schemas.microsoft.com/office/drawing/2014/main" id="{51FA599C-ECAA-42CC-CA36-1BA206B5AD09}"/>
                </a:ext>
              </a:extLst>
            </p:cNvPr>
            <p:cNvSpPr/>
            <p:nvPr/>
          </p:nvSpPr>
          <p:spPr>
            <a:xfrm rot="5400000">
              <a:off x="8000983" y="3599429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76051E0-42E3-8FDB-2BDA-2DDCCF32821A}"/>
                </a:ext>
              </a:extLst>
            </p:cNvPr>
            <p:cNvSpPr txBox="1"/>
            <p:nvPr/>
          </p:nvSpPr>
          <p:spPr>
            <a:xfrm>
              <a:off x="7644969" y="3501008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8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55" name="左大括号 54">
              <a:extLst>
                <a:ext uri="{FF2B5EF4-FFF2-40B4-BE49-F238E27FC236}">
                  <a16:creationId xmlns:a16="http://schemas.microsoft.com/office/drawing/2014/main" id="{0ABD8203-D604-199F-5418-0D7B7BD3595D}"/>
                </a:ext>
              </a:extLst>
            </p:cNvPr>
            <p:cNvSpPr/>
            <p:nvPr/>
          </p:nvSpPr>
          <p:spPr>
            <a:xfrm rot="5400000">
              <a:off x="9350981" y="305402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CE15C60-76AD-E5DF-1E80-4A25B19F9E40}"/>
                </a:ext>
              </a:extLst>
            </p:cNvPr>
            <p:cNvSpPr txBox="1"/>
            <p:nvPr/>
          </p:nvSpPr>
          <p:spPr>
            <a:xfrm>
              <a:off x="8923162" y="4335487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latin typeface="+mn-lt"/>
                  <a:ea typeface="+mn-ea"/>
                </a:rPr>
                <a:t>？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57" name="左大括号 56">
              <a:extLst>
                <a:ext uri="{FF2B5EF4-FFF2-40B4-BE49-F238E27FC236}">
                  <a16:creationId xmlns:a16="http://schemas.microsoft.com/office/drawing/2014/main" id="{924A0494-C95F-0770-E037-27783CED95D8}"/>
                </a:ext>
              </a:extLst>
            </p:cNvPr>
            <p:cNvSpPr/>
            <p:nvPr/>
          </p:nvSpPr>
          <p:spPr>
            <a:xfrm rot="5400000" flipH="1" flipV="1">
              <a:off x="9354375" y="346398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E48E8A9F-CA19-EBC2-EF79-ED7F9E7075BF}"/>
                </a:ext>
              </a:extLst>
            </p:cNvPr>
            <p:cNvSpPr txBox="1"/>
            <p:nvPr/>
          </p:nvSpPr>
          <p:spPr>
            <a:xfrm>
              <a:off x="7705671" y="5343599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D2473B11-C0A3-76AD-C58D-7C22B5A889A4}"/>
                </a:ext>
              </a:extLst>
            </p:cNvPr>
            <p:cNvGrpSpPr/>
            <p:nvPr/>
          </p:nvGrpSpPr>
          <p:grpSpPr>
            <a:xfrm>
              <a:off x="7627019" y="4975951"/>
              <a:ext cx="3600000" cy="127294"/>
              <a:chOff x="7965219" y="2599687"/>
              <a:chExt cx="3600000" cy="127294"/>
            </a:xfrm>
          </p:grpSpPr>
          <p:sp>
            <p:nvSpPr>
              <p:cNvPr id="60" name="左中括号 59">
                <a:extLst>
                  <a:ext uri="{FF2B5EF4-FFF2-40B4-BE49-F238E27FC236}">
                    <a16:creationId xmlns:a16="http://schemas.microsoft.com/office/drawing/2014/main" id="{BC6BF739-C9DC-1334-FE93-FF28772AE57F}"/>
                  </a:ext>
                </a:extLst>
              </p:cNvPr>
              <p:cNvSpPr/>
              <p:nvPr/>
            </p:nvSpPr>
            <p:spPr>
              <a:xfrm rot="16200000">
                <a:off x="9701572" y="863334"/>
                <a:ext cx="127293" cy="36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F30895C5-421E-D48C-EB82-B37443E03E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CA955EDF-B91E-5228-857C-F6DD42D438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AD353FFA-4602-410E-23FB-5A099E9ACF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B0DD7FE9-73B5-2AA1-7535-CF0C2C6B70A4}"/>
              </a:ext>
            </a:extLst>
          </p:cNvPr>
          <p:cNvGrpSpPr/>
          <p:nvPr/>
        </p:nvGrpSpPr>
        <p:grpSpPr>
          <a:xfrm>
            <a:off x="11094076" y="3777929"/>
            <a:ext cx="762564" cy="1569660"/>
            <a:chOff x="11094076" y="3777929"/>
            <a:chExt cx="762564" cy="1569660"/>
          </a:xfrm>
        </p:grpSpPr>
        <p:sp>
          <p:nvSpPr>
            <p:cNvPr id="68" name="左大括号 67">
              <a:extLst>
                <a:ext uri="{FF2B5EF4-FFF2-40B4-BE49-F238E27FC236}">
                  <a16:creationId xmlns:a16="http://schemas.microsoft.com/office/drawing/2014/main" id="{44D8629C-EEE3-AB8F-71FA-2F0F55F78770}"/>
                </a:ext>
              </a:extLst>
            </p:cNvPr>
            <p:cNvSpPr/>
            <p:nvPr/>
          </p:nvSpPr>
          <p:spPr>
            <a:xfrm rot="10800000">
              <a:off x="11094076" y="4053455"/>
              <a:ext cx="152069" cy="97778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2FFE4DE3-7250-D7A5-C83C-6289C5FA943D}"/>
                </a:ext>
              </a:extLst>
            </p:cNvPr>
            <p:cNvSpPr txBox="1"/>
            <p:nvPr/>
          </p:nvSpPr>
          <p:spPr>
            <a:xfrm>
              <a:off x="11302642" y="3777929"/>
              <a:ext cx="553998" cy="1569660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一共？元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D13E107D-072F-B539-7D65-0601CFD8AC58}"/>
              </a:ext>
            </a:extLst>
          </p:cNvPr>
          <p:cNvSpPr txBox="1"/>
          <p:nvPr/>
        </p:nvSpPr>
        <p:spPr>
          <a:xfrm>
            <a:off x="1150266" y="5805264"/>
            <a:ext cx="989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活动要求：</a:t>
            </a:r>
            <a:r>
              <a:rPr lang="zh-CN" altLang="en-US" sz="3200" dirty="0">
                <a:latin typeface="+mj-ea"/>
                <a:ea typeface="+mj-ea"/>
              </a:rPr>
              <a:t>先分析数量关系，独立思考后列出算式。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43BC75F-BCEA-ECE3-4454-6E9E62F13A71}"/>
              </a:ext>
            </a:extLst>
          </p:cNvPr>
          <p:cNvGrpSpPr/>
          <p:nvPr/>
        </p:nvGrpSpPr>
        <p:grpSpPr>
          <a:xfrm>
            <a:off x="476384" y="476672"/>
            <a:ext cx="5187568" cy="2304256"/>
            <a:chOff x="623392" y="1052736"/>
            <a:chExt cx="5187568" cy="230425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3F0BF9BF-BDC2-280A-DCC5-DC903893D8C3}"/>
                </a:ext>
              </a:extLst>
            </p:cNvPr>
            <p:cNvSpPr txBox="1"/>
            <p:nvPr/>
          </p:nvSpPr>
          <p:spPr>
            <a:xfrm>
              <a:off x="623392" y="153762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C4F054E-C84C-B13C-D3D1-443A8130525F}"/>
                </a:ext>
              </a:extLst>
            </p:cNvPr>
            <p:cNvSpPr txBox="1"/>
            <p:nvPr/>
          </p:nvSpPr>
          <p:spPr>
            <a:xfrm>
              <a:off x="623392" y="2329716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5" name="左中括号 4">
              <a:extLst>
                <a:ext uri="{FF2B5EF4-FFF2-40B4-BE49-F238E27FC236}">
                  <a16:creationId xmlns:a16="http://schemas.microsoft.com/office/drawing/2014/main" id="{AE908516-F25A-C48B-0962-E27B7A398A42}"/>
                </a:ext>
              </a:extLst>
            </p:cNvPr>
            <p:cNvSpPr/>
            <p:nvPr/>
          </p:nvSpPr>
          <p:spPr>
            <a:xfrm rot="16200000">
              <a:off x="2593922" y="1349238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左中括号 5">
              <a:extLst>
                <a:ext uri="{FF2B5EF4-FFF2-40B4-BE49-F238E27FC236}">
                  <a16:creationId xmlns:a16="http://schemas.microsoft.com/office/drawing/2014/main" id="{108096E5-361C-EC7F-CB93-89DC73B27A24}"/>
                </a:ext>
              </a:extLst>
            </p:cNvPr>
            <p:cNvSpPr/>
            <p:nvPr/>
          </p:nvSpPr>
          <p:spPr>
            <a:xfrm rot="16200000">
              <a:off x="3943922" y="791326"/>
              <a:ext cx="127293" cy="36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左大括号 6">
              <a:extLst>
                <a:ext uri="{FF2B5EF4-FFF2-40B4-BE49-F238E27FC236}">
                  <a16:creationId xmlns:a16="http://schemas.microsoft.com/office/drawing/2014/main" id="{02C363BB-7FE1-63BA-3271-FCBB5952595D}"/>
                </a:ext>
              </a:extLst>
            </p:cNvPr>
            <p:cNvSpPr/>
            <p:nvPr/>
          </p:nvSpPr>
          <p:spPr>
            <a:xfrm rot="5400000">
              <a:off x="2581533" y="1151157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58C288C-78D0-8AAB-A869-19B3856D035C}"/>
                </a:ext>
              </a:extLst>
            </p:cNvPr>
            <p:cNvSpPr txBox="1"/>
            <p:nvPr/>
          </p:nvSpPr>
          <p:spPr>
            <a:xfrm>
              <a:off x="2225519" y="1052736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8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9" name="左大括号 8">
              <a:extLst>
                <a:ext uri="{FF2B5EF4-FFF2-40B4-BE49-F238E27FC236}">
                  <a16:creationId xmlns:a16="http://schemas.microsoft.com/office/drawing/2014/main" id="{2AA17A89-9B2F-F6E9-616F-4D6232F72E12}"/>
                </a:ext>
              </a:extLst>
            </p:cNvPr>
            <p:cNvSpPr/>
            <p:nvPr/>
          </p:nvSpPr>
          <p:spPr>
            <a:xfrm rot="5400000">
              <a:off x="3931531" y="60575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978379B-87F2-23DF-3BEB-8A83B4367D91}"/>
                </a:ext>
              </a:extLst>
            </p:cNvPr>
            <p:cNvSpPr txBox="1"/>
            <p:nvPr/>
          </p:nvSpPr>
          <p:spPr>
            <a:xfrm>
              <a:off x="3503712" y="1887215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32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id="{B75C8C06-D190-8ABD-73CA-7DB534AFB58D}"/>
                </a:ext>
              </a:extLst>
            </p:cNvPr>
            <p:cNvSpPr/>
            <p:nvPr/>
          </p:nvSpPr>
          <p:spPr>
            <a:xfrm rot="5400000" flipH="1" flipV="1">
              <a:off x="3934925" y="101571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8C28466-5160-1BD7-C002-F9F640AB8267}"/>
                </a:ext>
              </a:extLst>
            </p:cNvPr>
            <p:cNvSpPr txBox="1"/>
            <p:nvPr/>
          </p:nvSpPr>
          <p:spPr>
            <a:xfrm>
              <a:off x="2286221" y="2895327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是小茶杯价格的？倍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4A8FC24-4B6B-84F4-154E-90AF3BECF0B2}"/>
              </a:ext>
            </a:extLst>
          </p:cNvPr>
          <p:cNvGrpSpPr/>
          <p:nvPr/>
        </p:nvGrpSpPr>
        <p:grpSpPr>
          <a:xfrm>
            <a:off x="5829964" y="476672"/>
            <a:ext cx="5187568" cy="2304256"/>
            <a:chOff x="6381042" y="1052736"/>
            <a:chExt cx="5187568" cy="230425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0942C48-3213-A8C5-8FC5-489B4F8B390A}"/>
                </a:ext>
              </a:extLst>
            </p:cNvPr>
            <p:cNvSpPr txBox="1"/>
            <p:nvPr/>
          </p:nvSpPr>
          <p:spPr>
            <a:xfrm>
              <a:off x="6381042" y="153762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5814CDD-40FA-D073-6228-4CDE35E0EA47}"/>
                </a:ext>
              </a:extLst>
            </p:cNvPr>
            <p:cNvSpPr txBox="1"/>
            <p:nvPr/>
          </p:nvSpPr>
          <p:spPr>
            <a:xfrm>
              <a:off x="6381042" y="2329716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16" name="左中括号 15">
              <a:extLst>
                <a:ext uri="{FF2B5EF4-FFF2-40B4-BE49-F238E27FC236}">
                  <a16:creationId xmlns:a16="http://schemas.microsoft.com/office/drawing/2014/main" id="{9A174EE2-B158-0BB4-D64C-AC5920B45FC0}"/>
                </a:ext>
              </a:extLst>
            </p:cNvPr>
            <p:cNvSpPr/>
            <p:nvPr/>
          </p:nvSpPr>
          <p:spPr>
            <a:xfrm rot="16200000">
              <a:off x="8351572" y="1349238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1C2101B5-788A-3575-3A7E-7DB923E7197B}"/>
                </a:ext>
              </a:extLst>
            </p:cNvPr>
            <p:cNvSpPr/>
            <p:nvPr/>
          </p:nvSpPr>
          <p:spPr>
            <a:xfrm rot="5400000">
              <a:off x="8339183" y="1151157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9BB833A-3689-A67A-F620-FDFAC8FEFEC7}"/>
                </a:ext>
              </a:extLst>
            </p:cNvPr>
            <p:cNvSpPr txBox="1"/>
            <p:nvPr/>
          </p:nvSpPr>
          <p:spPr>
            <a:xfrm>
              <a:off x="7983169" y="1052736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？元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2B43E58C-4A44-3C06-9AE7-6FB435E84D8C}"/>
                </a:ext>
              </a:extLst>
            </p:cNvPr>
            <p:cNvSpPr/>
            <p:nvPr/>
          </p:nvSpPr>
          <p:spPr>
            <a:xfrm rot="5400000">
              <a:off x="9689181" y="60575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3F45EDB-A057-7BAE-4D29-6072D5CF621D}"/>
                </a:ext>
              </a:extLst>
            </p:cNvPr>
            <p:cNvSpPr txBox="1"/>
            <p:nvPr/>
          </p:nvSpPr>
          <p:spPr>
            <a:xfrm>
              <a:off x="9261362" y="1887215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32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21" name="左大括号 20">
              <a:extLst>
                <a:ext uri="{FF2B5EF4-FFF2-40B4-BE49-F238E27FC236}">
                  <a16:creationId xmlns:a16="http://schemas.microsoft.com/office/drawing/2014/main" id="{8FD55086-2435-A1F8-EA7A-EB8C54D12ECB}"/>
                </a:ext>
              </a:extLst>
            </p:cNvPr>
            <p:cNvSpPr/>
            <p:nvPr/>
          </p:nvSpPr>
          <p:spPr>
            <a:xfrm rot="5400000" flipH="1" flipV="1">
              <a:off x="9692575" y="1015710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C5AFCE7-0B88-14BF-11E5-BFC51C492F74}"/>
                </a:ext>
              </a:extLst>
            </p:cNvPr>
            <p:cNvSpPr txBox="1"/>
            <p:nvPr/>
          </p:nvSpPr>
          <p:spPr>
            <a:xfrm>
              <a:off x="8043871" y="2895327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F404694-2E43-5287-C4C7-D04534C2C741}"/>
                </a:ext>
              </a:extLst>
            </p:cNvPr>
            <p:cNvGrpSpPr/>
            <p:nvPr/>
          </p:nvGrpSpPr>
          <p:grpSpPr>
            <a:xfrm>
              <a:off x="7965219" y="2527679"/>
              <a:ext cx="3600000" cy="127294"/>
              <a:chOff x="7965219" y="2599687"/>
              <a:chExt cx="3600000" cy="127294"/>
            </a:xfrm>
          </p:grpSpPr>
          <p:sp>
            <p:nvSpPr>
              <p:cNvPr id="24" name="左中括号 23">
                <a:extLst>
                  <a:ext uri="{FF2B5EF4-FFF2-40B4-BE49-F238E27FC236}">
                    <a16:creationId xmlns:a16="http://schemas.microsoft.com/office/drawing/2014/main" id="{C4A68B6A-D94B-7490-03F3-C7A21F5363DB}"/>
                  </a:ext>
                </a:extLst>
              </p:cNvPr>
              <p:cNvSpPr/>
              <p:nvPr/>
            </p:nvSpPr>
            <p:spPr>
              <a:xfrm rot="16200000">
                <a:off x="9701572" y="863334"/>
                <a:ext cx="127293" cy="36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6B093153-0DD5-2C67-8F62-8B5C568E87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08869327-9C7A-D8FA-6897-59E7556673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FFD50411-5BDB-8DF6-0A9F-9BE9607DE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E4195081-A269-16B0-92D0-635A342CD53C}"/>
              </a:ext>
            </a:extLst>
          </p:cNvPr>
          <p:cNvSpPr txBox="1"/>
          <p:nvPr/>
        </p:nvSpPr>
        <p:spPr>
          <a:xfrm>
            <a:off x="2497427" y="2844225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</a:rPr>
              <a:t>32÷8=4</a:t>
            </a:r>
            <a:endParaRPr lang="zh-CN" altLang="en-US" sz="32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E0AED027-53C4-C4F6-F916-3E1E97F964F6}"/>
              </a:ext>
            </a:extLst>
          </p:cNvPr>
          <p:cNvSpPr/>
          <p:nvPr/>
        </p:nvSpPr>
        <p:spPr>
          <a:xfrm>
            <a:off x="4365019" y="2276872"/>
            <a:ext cx="866885" cy="567353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7684576-ADA4-BC1E-F6BF-D246C6186C19}"/>
              </a:ext>
            </a:extLst>
          </p:cNvPr>
          <p:cNvSpPr txBox="1"/>
          <p:nvPr/>
        </p:nvSpPr>
        <p:spPr>
          <a:xfrm>
            <a:off x="7773778" y="2844225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n-ea"/>
              </a:rPr>
              <a:t>32÷4=8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（元）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A1792D1-B74F-B177-5DB2-CEBA1363FFB3}"/>
              </a:ext>
            </a:extLst>
          </p:cNvPr>
          <p:cNvGrpSpPr/>
          <p:nvPr/>
        </p:nvGrpSpPr>
        <p:grpSpPr>
          <a:xfrm>
            <a:off x="5829964" y="3429000"/>
            <a:ext cx="5187568" cy="2304256"/>
            <a:chOff x="6042842" y="3501008"/>
            <a:chExt cx="5187568" cy="2304256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4629EDB0-DD33-92D4-B42A-BACE9440FD87}"/>
                </a:ext>
              </a:extLst>
            </p:cNvPr>
            <p:cNvSpPr txBox="1"/>
            <p:nvPr/>
          </p:nvSpPr>
          <p:spPr>
            <a:xfrm>
              <a:off x="6042842" y="3985900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748FB2A-64DC-66BE-FB9C-92782985715D}"/>
                </a:ext>
              </a:extLst>
            </p:cNvPr>
            <p:cNvSpPr txBox="1"/>
            <p:nvPr/>
          </p:nvSpPr>
          <p:spPr>
            <a:xfrm>
              <a:off x="6042842" y="477798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49" name="左中括号 48">
              <a:extLst>
                <a:ext uri="{FF2B5EF4-FFF2-40B4-BE49-F238E27FC236}">
                  <a16:creationId xmlns:a16="http://schemas.microsoft.com/office/drawing/2014/main" id="{FCEBF930-5279-D94D-4FD1-D6FF01BEBEDA}"/>
                </a:ext>
              </a:extLst>
            </p:cNvPr>
            <p:cNvSpPr/>
            <p:nvPr/>
          </p:nvSpPr>
          <p:spPr>
            <a:xfrm rot="16200000">
              <a:off x="8013372" y="3797510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左大括号 49">
              <a:extLst>
                <a:ext uri="{FF2B5EF4-FFF2-40B4-BE49-F238E27FC236}">
                  <a16:creationId xmlns:a16="http://schemas.microsoft.com/office/drawing/2014/main" id="{6EE53702-CC6C-6FD4-F2B9-312A5581608C}"/>
                </a:ext>
              </a:extLst>
            </p:cNvPr>
            <p:cNvSpPr/>
            <p:nvPr/>
          </p:nvSpPr>
          <p:spPr>
            <a:xfrm rot="5400000">
              <a:off x="8000983" y="3599429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A038395-F619-6E55-BFB2-54BA8E96EFB2}"/>
                </a:ext>
              </a:extLst>
            </p:cNvPr>
            <p:cNvSpPr txBox="1"/>
            <p:nvPr/>
          </p:nvSpPr>
          <p:spPr>
            <a:xfrm>
              <a:off x="7644969" y="3501008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8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52" name="左大括号 51">
              <a:extLst>
                <a:ext uri="{FF2B5EF4-FFF2-40B4-BE49-F238E27FC236}">
                  <a16:creationId xmlns:a16="http://schemas.microsoft.com/office/drawing/2014/main" id="{87730C06-86D3-F8AA-5118-96CE4E8A0F1C}"/>
                </a:ext>
              </a:extLst>
            </p:cNvPr>
            <p:cNvSpPr/>
            <p:nvPr/>
          </p:nvSpPr>
          <p:spPr>
            <a:xfrm rot="5400000">
              <a:off x="9350981" y="305402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30E039C1-923D-F31D-F3D1-3D8844362A46}"/>
                </a:ext>
              </a:extLst>
            </p:cNvPr>
            <p:cNvSpPr txBox="1"/>
            <p:nvPr/>
          </p:nvSpPr>
          <p:spPr>
            <a:xfrm>
              <a:off x="8923162" y="4335487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latin typeface="+mn-lt"/>
                  <a:ea typeface="+mn-ea"/>
                </a:rPr>
                <a:t>？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54" name="左大括号 53">
              <a:extLst>
                <a:ext uri="{FF2B5EF4-FFF2-40B4-BE49-F238E27FC236}">
                  <a16:creationId xmlns:a16="http://schemas.microsoft.com/office/drawing/2014/main" id="{53F71967-EC10-71CD-58FA-2B157DCD7264}"/>
                </a:ext>
              </a:extLst>
            </p:cNvPr>
            <p:cNvSpPr/>
            <p:nvPr/>
          </p:nvSpPr>
          <p:spPr>
            <a:xfrm rot="5400000" flipH="1" flipV="1">
              <a:off x="9354375" y="346398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39D318F2-3186-B4DB-0217-57544E14AB55}"/>
                </a:ext>
              </a:extLst>
            </p:cNvPr>
            <p:cNvSpPr txBox="1"/>
            <p:nvPr/>
          </p:nvSpPr>
          <p:spPr>
            <a:xfrm>
              <a:off x="7705671" y="5343599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D67FBA9F-A7AD-537E-6FA4-967AEE5BDF6D}"/>
                </a:ext>
              </a:extLst>
            </p:cNvPr>
            <p:cNvGrpSpPr/>
            <p:nvPr/>
          </p:nvGrpSpPr>
          <p:grpSpPr>
            <a:xfrm>
              <a:off x="7627019" y="4975951"/>
              <a:ext cx="3600000" cy="127294"/>
              <a:chOff x="7965219" y="2599687"/>
              <a:chExt cx="3600000" cy="127294"/>
            </a:xfrm>
          </p:grpSpPr>
          <p:sp>
            <p:nvSpPr>
              <p:cNvPr id="57" name="左中括号 56">
                <a:extLst>
                  <a:ext uri="{FF2B5EF4-FFF2-40B4-BE49-F238E27FC236}">
                    <a16:creationId xmlns:a16="http://schemas.microsoft.com/office/drawing/2014/main" id="{A6B3CBCD-B984-1785-EAFA-6C1560B04E00}"/>
                  </a:ext>
                </a:extLst>
              </p:cNvPr>
              <p:cNvSpPr/>
              <p:nvPr/>
            </p:nvSpPr>
            <p:spPr>
              <a:xfrm rot="16200000">
                <a:off x="9701572" y="863334"/>
                <a:ext cx="127293" cy="36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B5D45F4B-535C-895D-0743-50F3ED9C16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7363739D-9C3F-7FC3-82D4-E3F0FEB7AF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F0AFBA98-C91D-72B6-9B54-774AF81BF4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FE4FD734-8D2A-D6C9-17E5-5C4830E4BF55}"/>
              </a:ext>
            </a:extLst>
          </p:cNvPr>
          <p:cNvGrpSpPr/>
          <p:nvPr/>
        </p:nvGrpSpPr>
        <p:grpSpPr>
          <a:xfrm>
            <a:off x="11094076" y="3777929"/>
            <a:ext cx="762564" cy="1569660"/>
            <a:chOff x="11094076" y="3777929"/>
            <a:chExt cx="762564" cy="1569660"/>
          </a:xfrm>
        </p:grpSpPr>
        <p:sp>
          <p:nvSpPr>
            <p:cNvPr id="62" name="左大括号 61">
              <a:extLst>
                <a:ext uri="{FF2B5EF4-FFF2-40B4-BE49-F238E27FC236}">
                  <a16:creationId xmlns:a16="http://schemas.microsoft.com/office/drawing/2014/main" id="{93E3BAEF-B634-D934-3322-F3344F14CBD5}"/>
                </a:ext>
              </a:extLst>
            </p:cNvPr>
            <p:cNvSpPr/>
            <p:nvPr/>
          </p:nvSpPr>
          <p:spPr>
            <a:xfrm rot="10800000">
              <a:off x="11094076" y="4053455"/>
              <a:ext cx="152069" cy="97778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7754BE2B-C48D-F5E4-3846-222E74384B41}"/>
                </a:ext>
              </a:extLst>
            </p:cNvPr>
            <p:cNvSpPr txBox="1"/>
            <p:nvPr/>
          </p:nvSpPr>
          <p:spPr>
            <a:xfrm>
              <a:off x="11302642" y="3777929"/>
              <a:ext cx="553998" cy="1569660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一共？元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D03F9983-9EF9-A323-3A30-6C4441064D27}"/>
              </a:ext>
            </a:extLst>
          </p:cNvPr>
          <p:cNvGrpSpPr/>
          <p:nvPr/>
        </p:nvGrpSpPr>
        <p:grpSpPr>
          <a:xfrm>
            <a:off x="476384" y="3429000"/>
            <a:ext cx="5187568" cy="2304256"/>
            <a:chOff x="623392" y="3501008"/>
            <a:chExt cx="5187568" cy="2304256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05321567-3F34-84F9-8510-F9DD8A6FD948}"/>
                </a:ext>
              </a:extLst>
            </p:cNvPr>
            <p:cNvSpPr txBox="1"/>
            <p:nvPr/>
          </p:nvSpPr>
          <p:spPr>
            <a:xfrm>
              <a:off x="623392" y="3985900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小茶杯：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69DAD276-0E81-0889-CBA9-8C329FE9C469}"/>
                </a:ext>
              </a:extLst>
            </p:cNvPr>
            <p:cNvSpPr txBox="1"/>
            <p:nvPr/>
          </p:nvSpPr>
          <p:spPr>
            <a:xfrm>
              <a:off x="623392" y="4777988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大茶杯：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67" name="左中括号 66">
              <a:extLst>
                <a:ext uri="{FF2B5EF4-FFF2-40B4-BE49-F238E27FC236}">
                  <a16:creationId xmlns:a16="http://schemas.microsoft.com/office/drawing/2014/main" id="{285F83DF-96B8-889C-C2FC-4BA7AC73C6DB}"/>
                </a:ext>
              </a:extLst>
            </p:cNvPr>
            <p:cNvSpPr/>
            <p:nvPr/>
          </p:nvSpPr>
          <p:spPr>
            <a:xfrm rot="16200000">
              <a:off x="2593922" y="3797510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左大括号 67">
              <a:extLst>
                <a:ext uri="{FF2B5EF4-FFF2-40B4-BE49-F238E27FC236}">
                  <a16:creationId xmlns:a16="http://schemas.microsoft.com/office/drawing/2014/main" id="{832B490F-95B3-D5E8-FB50-BB74A1CC4E0D}"/>
                </a:ext>
              </a:extLst>
            </p:cNvPr>
            <p:cNvSpPr/>
            <p:nvPr/>
          </p:nvSpPr>
          <p:spPr>
            <a:xfrm rot="5400000">
              <a:off x="2581533" y="3599429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0C61D053-8523-B8AF-808F-5CE8D3A2FC13}"/>
                </a:ext>
              </a:extLst>
            </p:cNvPr>
            <p:cNvSpPr txBox="1"/>
            <p:nvPr/>
          </p:nvSpPr>
          <p:spPr>
            <a:xfrm>
              <a:off x="2225519" y="3501008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8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70" name="左大括号 69">
              <a:extLst>
                <a:ext uri="{FF2B5EF4-FFF2-40B4-BE49-F238E27FC236}">
                  <a16:creationId xmlns:a16="http://schemas.microsoft.com/office/drawing/2014/main" id="{AF6CF89F-04B5-77B2-BB1C-0E504F05A483}"/>
                </a:ext>
              </a:extLst>
            </p:cNvPr>
            <p:cNvSpPr/>
            <p:nvPr/>
          </p:nvSpPr>
          <p:spPr>
            <a:xfrm rot="5400000">
              <a:off x="3931531" y="305402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ADB4C4AD-3E9F-2AE1-7DD3-5CC7FF243F38}"/>
                </a:ext>
              </a:extLst>
            </p:cNvPr>
            <p:cNvSpPr txBox="1"/>
            <p:nvPr/>
          </p:nvSpPr>
          <p:spPr>
            <a:xfrm>
              <a:off x="3503712" y="4335487"/>
              <a:ext cx="100831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latin typeface="+mn-lt"/>
                  <a:ea typeface="+mn-ea"/>
                </a:rPr>
                <a:t>？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元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72" name="左大括号 71">
              <a:extLst>
                <a:ext uri="{FF2B5EF4-FFF2-40B4-BE49-F238E27FC236}">
                  <a16:creationId xmlns:a16="http://schemas.microsoft.com/office/drawing/2014/main" id="{9DBD02B3-1AA6-71AA-D29C-8644D502DD67}"/>
                </a:ext>
              </a:extLst>
            </p:cNvPr>
            <p:cNvSpPr/>
            <p:nvPr/>
          </p:nvSpPr>
          <p:spPr>
            <a:xfrm rot="5400000" flipH="1" flipV="1">
              <a:off x="3934925" y="3463982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0CDBCED7-EAEE-EC95-A8D9-518D25518DC7}"/>
                </a:ext>
              </a:extLst>
            </p:cNvPr>
            <p:cNvSpPr txBox="1"/>
            <p:nvPr/>
          </p:nvSpPr>
          <p:spPr>
            <a:xfrm>
              <a:off x="2286221" y="5343599"/>
              <a:ext cx="32403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是小茶杯价格的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895083E8-372E-81CF-024A-98315C819B92}"/>
                </a:ext>
              </a:extLst>
            </p:cNvPr>
            <p:cNvGrpSpPr/>
            <p:nvPr/>
          </p:nvGrpSpPr>
          <p:grpSpPr>
            <a:xfrm>
              <a:off x="2207569" y="4975951"/>
              <a:ext cx="3600000" cy="127294"/>
              <a:chOff x="7965219" y="2599687"/>
              <a:chExt cx="3600000" cy="127294"/>
            </a:xfrm>
          </p:grpSpPr>
          <p:sp>
            <p:nvSpPr>
              <p:cNvPr id="75" name="左中括号 74">
                <a:extLst>
                  <a:ext uri="{FF2B5EF4-FFF2-40B4-BE49-F238E27FC236}">
                    <a16:creationId xmlns:a16="http://schemas.microsoft.com/office/drawing/2014/main" id="{86110411-6B74-8B31-CF5B-280DE4959F4F}"/>
                  </a:ext>
                </a:extLst>
              </p:cNvPr>
              <p:cNvSpPr/>
              <p:nvPr/>
            </p:nvSpPr>
            <p:spPr>
              <a:xfrm rot="16200000">
                <a:off x="9701572" y="863334"/>
                <a:ext cx="127293" cy="36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F963A823-C14E-1882-88B2-9E86D1A7F6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id="{53DB04C1-D3E3-F25B-7516-9EAB7D8120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D3E1C0A1-1023-331B-D756-493FB24146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5218" y="2600981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文本框 78">
            <a:extLst>
              <a:ext uri="{FF2B5EF4-FFF2-40B4-BE49-F238E27FC236}">
                <a16:creationId xmlns:a16="http://schemas.microsoft.com/office/drawing/2014/main" id="{B3C43E2E-3C6B-2D65-B60B-95EC4966FC81}"/>
              </a:ext>
            </a:extLst>
          </p:cNvPr>
          <p:cNvSpPr txBox="1"/>
          <p:nvPr/>
        </p:nvSpPr>
        <p:spPr>
          <a:xfrm>
            <a:off x="2189879" y="5781962"/>
            <a:ext cx="2882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8×4=32</a:t>
            </a:r>
            <a:r>
              <a:rPr lang="zh-CN" altLang="en-US" dirty="0"/>
              <a:t>（元）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031FD3C3-6097-9031-CE56-5BCB3E7F1C71}"/>
              </a:ext>
            </a:extLst>
          </p:cNvPr>
          <p:cNvSpPr txBox="1"/>
          <p:nvPr/>
        </p:nvSpPr>
        <p:spPr>
          <a:xfrm>
            <a:off x="7556835" y="5781962"/>
            <a:ext cx="36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8×4+8=40</a:t>
            </a:r>
            <a:r>
              <a:rPr lang="zh-CN" altLang="en-US" dirty="0"/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/>
      <p:bldP spid="79" grpId="0"/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85279EA-C4DF-5A66-8EF3-3D0AE8E6CF5F}"/>
              </a:ext>
            </a:extLst>
          </p:cNvPr>
          <p:cNvSpPr txBox="1"/>
          <p:nvPr/>
        </p:nvSpPr>
        <p:spPr>
          <a:xfrm>
            <a:off x="803412" y="481416"/>
            <a:ext cx="10585176" cy="27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小组讨论：</a:t>
            </a:r>
            <a:endParaRPr lang="en-US" altLang="zh-CN" sz="3600" b="1" dirty="0">
              <a:solidFill>
                <a:srgbClr val="F00C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3600" dirty="0">
                <a:latin typeface="+mj-ea"/>
                <a:ea typeface="+mj-ea"/>
              </a:rPr>
              <a:t>1.</a:t>
            </a:r>
            <a:r>
              <a:rPr lang="zh-CN" altLang="en-US" sz="3600" dirty="0">
                <a:latin typeface="+mj-ea"/>
                <a:ea typeface="+mj-ea"/>
              </a:rPr>
              <a:t>关于数量间的关系，你有什么收获？</a:t>
            </a:r>
            <a:endParaRPr lang="en-US" altLang="zh-CN" sz="3600" dirty="0">
              <a:latin typeface="+mj-ea"/>
              <a:ea typeface="+mj-ea"/>
            </a:endParaRPr>
          </a:p>
          <a:p>
            <a:pPr>
              <a:lnSpc>
                <a:spcPct val="125000"/>
              </a:lnSpc>
            </a:pPr>
            <a:r>
              <a:rPr lang="en-US" altLang="zh-CN" sz="3600" dirty="0">
                <a:latin typeface="+mj-ea"/>
                <a:ea typeface="+mj-ea"/>
              </a:rPr>
              <a:t>2.</a:t>
            </a:r>
            <a:r>
              <a:rPr lang="zh-CN" altLang="en-US" sz="3600" dirty="0">
                <a:latin typeface="+mj-ea"/>
                <a:ea typeface="+mj-ea"/>
              </a:rPr>
              <a:t>解决这些问题时，最重要的是找出什么条件？</a:t>
            </a:r>
            <a:endParaRPr lang="en-US" altLang="zh-CN" sz="3600" dirty="0">
              <a:latin typeface="+mj-ea"/>
              <a:ea typeface="+mj-ea"/>
            </a:endParaRPr>
          </a:p>
          <a:p>
            <a:pPr>
              <a:lnSpc>
                <a:spcPct val="125000"/>
              </a:lnSpc>
            </a:pPr>
            <a:r>
              <a:rPr lang="en-US" altLang="zh-CN" sz="3600" dirty="0">
                <a:latin typeface="+mj-ea"/>
                <a:ea typeface="+mj-ea"/>
              </a:rPr>
              <a:t>3.</a:t>
            </a:r>
            <a:r>
              <a:rPr lang="zh-CN" altLang="en-US" sz="3600" dirty="0">
                <a:latin typeface="+mj-ea"/>
                <a:ea typeface="+mj-ea"/>
              </a:rPr>
              <a:t>与一年级学的比多少的问题有什么相同点？</a:t>
            </a:r>
            <a:endParaRPr lang="en-US" altLang="zh-CN" sz="3600" dirty="0">
              <a:latin typeface="+mj-ea"/>
              <a:ea typeface="+mj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8C00283-F12D-0202-208A-1183ACFDB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4301707"/>
            <a:ext cx="1458327" cy="206514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F914841-B9F9-E780-015E-9D42769D2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66340" y="4416781"/>
            <a:ext cx="1872208" cy="1950075"/>
          </a:xfrm>
          <a:prstGeom prst="rect">
            <a:avLst/>
          </a:prstGeom>
        </p:spPr>
      </p:pic>
      <p:sp>
        <p:nvSpPr>
          <p:cNvPr id="13" name="圆角矩形标注 5">
            <a:extLst>
              <a:ext uri="{FF2B5EF4-FFF2-40B4-BE49-F238E27FC236}">
                <a16:creationId xmlns:a16="http://schemas.microsoft.com/office/drawing/2014/main" id="{4A781140-F785-55CB-72E5-437A63709993}"/>
              </a:ext>
            </a:extLst>
          </p:cNvPr>
          <p:cNvSpPr/>
          <p:nvPr/>
        </p:nvSpPr>
        <p:spPr bwMode="auto">
          <a:xfrm>
            <a:off x="1847528" y="4076098"/>
            <a:ext cx="3295369" cy="1258183"/>
          </a:xfrm>
          <a:prstGeom prst="wedgeRoundRectCallout">
            <a:avLst>
              <a:gd name="adj1" fmla="val -62513"/>
              <a:gd name="adj2" fmla="val 3075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00C08"/>
                </a:solidFill>
                <a:latin typeface="Times New Roman"/>
                <a:ea typeface="楷体"/>
              </a:rPr>
              <a:t>画图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是理解数量关系的好帮手。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圆角矩形标注 5">
            <a:extLst>
              <a:ext uri="{FF2B5EF4-FFF2-40B4-BE49-F238E27FC236}">
                <a16:creationId xmlns:a16="http://schemas.microsoft.com/office/drawing/2014/main" id="{D2910FEF-D85D-A84B-359F-2C0BFDDB3D46}"/>
              </a:ext>
            </a:extLst>
          </p:cNvPr>
          <p:cNvSpPr/>
          <p:nvPr/>
        </p:nvSpPr>
        <p:spPr bwMode="auto">
          <a:xfrm>
            <a:off x="5300362" y="3321699"/>
            <a:ext cx="4324030" cy="2987622"/>
          </a:xfrm>
          <a:prstGeom prst="wedgeRoundRectCallout">
            <a:avLst>
              <a:gd name="adj1" fmla="val 61279"/>
              <a:gd name="adj2" fmla="val 1703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一定要分清楚把</a:t>
            </a:r>
            <a:r>
              <a:rPr lang="zh-CN" altLang="en-US" sz="3200" b="1" dirty="0">
                <a:solidFill>
                  <a:srgbClr val="F00C08"/>
                </a:solidFill>
                <a:latin typeface="Times New Roman"/>
                <a:ea typeface="楷体"/>
              </a:rPr>
              <a:t>谁作为</a:t>
            </a:r>
            <a:r>
              <a:rPr lang="en-US" altLang="zh-CN" sz="3200" b="1" dirty="0">
                <a:solidFill>
                  <a:srgbClr val="F00C08"/>
                </a:solidFill>
                <a:latin typeface="Times New Roman"/>
                <a:ea typeface="楷体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Times New Roman"/>
                <a:ea typeface="楷体"/>
              </a:rPr>
              <a:t>份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，也就是</a:t>
            </a:r>
            <a:r>
              <a:rPr lang="zh-CN" altLang="en-US" sz="3200" b="1" dirty="0">
                <a:solidFill>
                  <a:srgbClr val="F00C08"/>
                </a:solidFill>
                <a:latin typeface="Times New Roman"/>
                <a:ea typeface="楷体"/>
              </a:rPr>
              <a:t>明确是谁的几倍</a:t>
            </a:r>
            <a:r>
              <a:rPr lang="en-US" altLang="zh-CN" sz="3200" b="1" dirty="0">
                <a:solidFill>
                  <a:prstClr val="black"/>
                </a:solidFill>
                <a:latin typeface="楷体"/>
                <a:ea typeface="楷体"/>
              </a:rPr>
              <a:t>……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比多少的问题也要弄清</a:t>
            </a:r>
            <a:r>
              <a:rPr lang="zh-CN" altLang="en-US" sz="3200" b="1" dirty="0">
                <a:solidFill>
                  <a:srgbClr val="F00C08"/>
                </a:solidFill>
                <a:latin typeface="Times New Roman"/>
                <a:ea typeface="楷体"/>
              </a:rPr>
              <a:t>以谁为标准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AFACA89-E08B-846D-9BE3-941D49F2A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400" y="624778"/>
            <a:ext cx="1751337" cy="1882118"/>
          </a:xfrm>
          <a:prstGeom prst="rect">
            <a:avLst/>
          </a:prstGeom>
        </p:spPr>
      </p:pic>
      <p:sp>
        <p:nvSpPr>
          <p:cNvPr id="3" name="圆角矩形标注 5">
            <a:extLst>
              <a:ext uri="{FF2B5EF4-FFF2-40B4-BE49-F238E27FC236}">
                <a16:creationId xmlns:a16="http://schemas.microsoft.com/office/drawing/2014/main" id="{9A49BEF7-85EE-83DA-7786-FC3337E4C544}"/>
              </a:ext>
            </a:extLst>
          </p:cNvPr>
          <p:cNvSpPr/>
          <p:nvPr/>
        </p:nvSpPr>
        <p:spPr bwMode="auto">
          <a:xfrm>
            <a:off x="3071665" y="620688"/>
            <a:ext cx="7056784" cy="1310946"/>
          </a:xfrm>
          <a:prstGeom prst="wedgeRoundRectCallout">
            <a:avLst>
              <a:gd name="adj1" fmla="val -57963"/>
              <a:gd name="adj2" fmla="val 59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这两幅图分别是解决什么数量关系的问题？都是把什么作为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份？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FD311A6-3CB5-280A-F4F4-193B861577D6}"/>
              </a:ext>
            </a:extLst>
          </p:cNvPr>
          <p:cNvGrpSpPr/>
          <p:nvPr/>
        </p:nvGrpSpPr>
        <p:grpSpPr>
          <a:xfrm>
            <a:off x="1050821" y="2708920"/>
            <a:ext cx="4827529" cy="2304256"/>
            <a:chOff x="1050821" y="2636111"/>
            <a:chExt cx="4827529" cy="230425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4F16EBC-B888-0F88-142F-1CC49AF052A2}"/>
                </a:ext>
              </a:extLst>
            </p:cNvPr>
            <p:cNvSpPr txBox="1"/>
            <p:nvPr/>
          </p:nvSpPr>
          <p:spPr>
            <a:xfrm>
              <a:off x="1050821" y="3121003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松鼠：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06DAA31-82F2-6273-BE21-85213A227491}"/>
                </a:ext>
              </a:extLst>
            </p:cNvPr>
            <p:cNvSpPr txBox="1"/>
            <p:nvPr/>
          </p:nvSpPr>
          <p:spPr>
            <a:xfrm>
              <a:off x="1050821" y="3913091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兔子：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8" name="左中括号 7">
              <a:extLst>
                <a:ext uri="{FF2B5EF4-FFF2-40B4-BE49-F238E27FC236}">
                  <a16:creationId xmlns:a16="http://schemas.microsoft.com/office/drawing/2014/main" id="{9895FA36-EBB4-5A10-C35F-7728A64E81E0}"/>
                </a:ext>
              </a:extLst>
            </p:cNvPr>
            <p:cNvSpPr/>
            <p:nvPr/>
          </p:nvSpPr>
          <p:spPr>
            <a:xfrm rot="16200000">
              <a:off x="2661312" y="2932613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左中括号 8">
              <a:extLst>
                <a:ext uri="{FF2B5EF4-FFF2-40B4-BE49-F238E27FC236}">
                  <a16:creationId xmlns:a16="http://schemas.microsoft.com/office/drawing/2014/main" id="{1AF75863-DE9E-405D-6449-D94DB24BAEFB}"/>
                </a:ext>
              </a:extLst>
            </p:cNvPr>
            <p:cNvSpPr/>
            <p:nvPr/>
          </p:nvSpPr>
          <p:spPr>
            <a:xfrm rot="16200000">
              <a:off x="4011312" y="2374701"/>
              <a:ext cx="127293" cy="36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左大括号 9">
              <a:extLst>
                <a:ext uri="{FF2B5EF4-FFF2-40B4-BE49-F238E27FC236}">
                  <a16:creationId xmlns:a16="http://schemas.microsoft.com/office/drawing/2014/main" id="{A55D01D7-C9B0-8FAD-5F8E-1A5A2817C426}"/>
                </a:ext>
              </a:extLst>
            </p:cNvPr>
            <p:cNvSpPr/>
            <p:nvPr/>
          </p:nvSpPr>
          <p:spPr>
            <a:xfrm rot="5400000">
              <a:off x="2648923" y="2734532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98C6BB5-0543-CD3E-205B-170B5E6C20F4}"/>
                </a:ext>
              </a:extLst>
            </p:cNvPr>
            <p:cNvSpPr txBox="1"/>
            <p:nvPr/>
          </p:nvSpPr>
          <p:spPr>
            <a:xfrm>
              <a:off x="2292909" y="2636111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7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只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12" name="左大括号 11">
              <a:extLst>
                <a:ext uri="{FF2B5EF4-FFF2-40B4-BE49-F238E27FC236}">
                  <a16:creationId xmlns:a16="http://schemas.microsoft.com/office/drawing/2014/main" id="{A214BC9E-BF78-9665-93F4-85186E8EA728}"/>
                </a:ext>
              </a:extLst>
            </p:cNvPr>
            <p:cNvSpPr/>
            <p:nvPr/>
          </p:nvSpPr>
          <p:spPr>
            <a:xfrm rot="5400000">
              <a:off x="4449122" y="2641455"/>
              <a:ext cx="152069" cy="2700399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4552769-ECBD-203A-DDF3-21FBFE7A326D}"/>
                </a:ext>
              </a:extLst>
            </p:cNvPr>
            <p:cNvSpPr txBox="1"/>
            <p:nvPr/>
          </p:nvSpPr>
          <p:spPr>
            <a:xfrm>
              <a:off x="3225493" y="3470590"/>
              <a:ext cx="25235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比松鼠多</a:t>
              </a:r>
              <a:r>
                <a:rPr lang="zh-CN" altLang="en-US" sz="2400" b="1" dirty="0">
                  <a:solidFill>
                    <a:srgbClr val="231F20"/>
                  </a:solidFill>
                  <a:latin typeface="+mn-lt"/>
                  <a:ea typeface="+mn-ea"/>
                </a:rPr>
                <a:t>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21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只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14" name="左大括号 13">
              <a:extLst>
                <a:ext uri="{FF2B5EF4-FFF2-40B4-BE49-F238E27FC236}">
                  <a16:creationId xmlns:a16="http://schemas.microsoft.com/office/drawing/2014/main" id="{8662572D-318E-9C51-DDC8-9E560CD15494}"/>
                </a:ext>
              </a:extLst>
            </p:cNvPr>
            <p:cNvSpPr/>
            <p:nvPr/>
          </p:nvSpPr>
          <p:spPr>
            <a:xfrm rot="5400000" flipH="1" flipV="1">
              <a:off x="4002315" y="2585088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9CB85B5-1A3B-C345-80FA-2B26910EEA59}"/>
                </a:ext>
              </a:extLst>
            </p:cNvPr>
            <p:cNvSpPr txBox="1"/>
            <p:nvPr/>
          </p:nvSpPr>
          <p:spPr>
            <a:xfrm>
              <a:off x="3466212" y="4478702"/>
              <a:ext cx="12174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？</a:t>
              </a:r>
              <a:r>
                <a:rPr lang="zh-CN" altLang="en-US" sz="2400" b="1" dirty="0">
                  <a:solidFill>
                    <a:srgbClr val="231F20"/>
                  </a:solidFill>
                  <a:latin typeface="+mn-lt"/>
                  <a:ea typeface="+mn-ea"/>
                </a:rPr>
                <a:t>只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2EDDEF3-219F-5DD2-DC3E-F50D0CA5E5B5}"/>
                </a:ext>
              </a:extLst>
            </p:cNvPr>
            <p:cNvCxnSpPr>
              <a:cxnSpLocks/>
            </p:cNvCxnSpPr>
            <p:nvPr/>
          </p:nvCxnSpPr>
          <p:spPr>
            <a:xfrm>
              <a:off x="3174959" y="4112348"/>
              <a:ext cx="0" cy="126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F09E277-B46B-685B-D8B5-73EE61F3C84D}"/>
              </a:ext>
            </a:extLst>
          </p:cNvPr>
          <p:cNvGrpSpPr/>
          <p:nvPr/>
        </p:nvGrpSpPr>
        <p:grpSpPr>
          <a:xfrm>
            <a:off x="6313652" y="2708920"/>
            <a:ext cx="4827529" cy="2304256"/>
            <a:chOff x="6313652" y="2636111"/>
            <a:chExt cx="4827529" cy="2304256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26B09F4-AD1B-A382-AA1B-DB8E4B5D7675}"/>
                </a:ext>
              </a:extLst>
            </p:cNvPr>
            <p:cNvSpPr txBox="1"/>
            <p:nvPr/>
          </p:nvSpPr>
          <p:spPr>
            <a:xfrm>
              <a:off x="6313652" y="3121003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松鼠：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75D3594-62FD-5960-DF1B-3A1687A8BE80}"/>
                </a:ext>
              </a:extLst>
            </p:cNvPr>
            <p:cNvSpPr txBox="1"/>
            <p:nvPr/>
          </p:nvSpPr>
          <p:spPr>
            <a:xfrm>
              <a:off x="6313652" y="3913091"/>
              <a:ext cx="16943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兔子：</a:t>
              </a:r>
              <a:endParaRPr lang="zh-CN" altLang="en-US" sz="4000" b="1" dirty="0">
                <a:latin typeface="+mn-ea"/>
                <a:ea typeface="+mn-ea"/>
              </a:endParaRPr>
            </a:p>
          </p:txBody>
        </p:sp>
        <p:sp>
          <p:nvSpPr>
            <p:cNvPr id="19" name="左中括号 18">
              <a:extLst>
                <a:ext uri="{FF2B5EF4-FFF2-40B4-BE49-F238E27FC236}">
                  <a16:creationId xmlns:a16="http://schemas.microsoft.com/office/drawing/2014/main" id="{1B23F6C8-B2C6-5018-55DF-9D576D592579}"/>
                </a:ext>
              </a:extLst>
            </p:cNvPr>
            <p:cNvSpPr/>
            <p:nvPr/>
          </p:nvSpPr>
          <p:spPr>
            <a:xfrm rot="16200000">
              <a:off x="7924143" y="2932613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左大括号 20">
              <a:extLst>
                <a:ext uri="{FF2B5EF4-FFF2-40B4-BE49-F238E27FC236}">
                  <a16:creationId xmlns:a16="http://schemas.microsoft.com/office/drawing/2014/main" id="{F024042D-83E3-4EA0-9E67-9D2BBFD04DA4}"/>
                </a:ext>
              </a:extLst>
            </p:cNvPr>
            <p:cNvSpPr/>
            <p:nvPr/>
          </p:nvSpPr>
          <p:spPr>
            <a:xfrm rot="5400000">
              <a:off x="7911754" y="2734532"/>
              <a:ext cx="152069" cy="9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CAD21E7-8BAD-E3BA-4A70-A81AF6D24223}"/>
                </a:ext>
              </a:extLst>
            </p:cNvPr>
            <p:cNvSpPr txBox="1"/>
            <p:nvPr/>
          </p:nvSpPr>
          <p:spPr>
            <a:xfrm>
              <a:off x="7555740" y="2636111"/>
              <a:ext cx="86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7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只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23" name="左大括号 22">
              <a:extLst>
                <a:ext uri="{FF2B5EF4-FFF2-40B4-BE49-F238E27FC236}">
                  <a16:creationId xmlns:a16="http://schemas.microsoft.com/office/drawing/2014/main" id="{C8C18D02-D575-017D-285A-A8766A33BC1D}"/>
                </a:ext>
              </a:extLst>
            </p:cNvPr>
            <p:cNvSpPr/>
            <p:nvPr/>
          </p:nvSpPr>
          <p:spPr>
            <a:xfrm rot="5400000">
              <a:off x="9264221" y="2194121"/>
              <a:ext cx="152069" cy="3595066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F1BF770-51A8-D995-894E-F25D2BDFEB16}"/>
                </a:ext>
              </a:extLst>
            </p:cNvPr>
            <p:cNvSpPr txBox="1"/>
            <p:nvPr/>
          </p:nvSpPr>
          <p:spPr>
            <a:xfrm>
              <a:off x="8007953" y="3470590"/>
              <a:ext cx="29344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是松鼠只数的</a:t>
              </a:r>
              <a:r>
                <a:rPr lang="en-US" altLang="zh-CN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</a:t>
              </a:r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sp>
          <p:nvSpPr>
            <p:cNvPr id="25" name="左大括号 24">
              <a:extLst>
                <a:ext uri="{FF2B5EF4-FFF2-40B4-BE49-F238E27FC236}">
                  <a16:creationId xmlns:a16="http://schemas.microsoft.com/office/drawing/2014/main" id="{97BD243E-39F1-41B9-392F-EE85CDA12B91}"/>
                </a:ext>
              </a:extLst>
            </p:cNvPr>
            <p:cNvSpPr/>
            <p:nvPr/>
          </p:nvSpPr>
          <p:spPr>
            <a:xfrm rot="5400000" flipH="1" flipV="1">
              <a:off x="9265146" y="2585088"/>
              <a:ext cx="152069" cy="3600001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E996EF5-5782-1982-B1AB-08E486664AFA}"/>
                </a:ext>
              </a:extLst>
            </p:cNvPr>
            <p:cNvSpPr txBox="1"/>
            <p:nvPr/>
          </p:nvSpPr>
          <p:spPr>
            <a:xfrm>
              <a:off x="8729043" y="4478702"/>
              <a:ext cx="12174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？</a:t>
              </a:r>
              <a:r>
                <a:rPr lang="zh-CN" altLang="en-US" sz="2400" b="1" dirty="0">
                  <a:solidFill>
                    <a:srgbClr val="231F20"/>
                  </a:solidFill>
                  <a:latin typeface="+mn-lt"/>
                  <a:ea typeface="+mn-ea"/>
                </a:rPr>
                <a:t>只</a:t>
              </a:r>
              <a:endParaRPr lang="zh-CN" altLang="en-US" sz="3600" b="1" dirty="0">
                <a:latin typeface="+mn-lt"/>
                <a:ea typeface="+mn-ea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328E6008-F075-6520-53DC-33A57006C954}"/>
                </a:ext>
              </a:extLst>
            </p:cNvPr>
            <p:cNvGrpSpPr/>
            <p:nvPr/>
          </p:nvGrpSpPr>
          <p:grpSpPr>
            <a:xfrm>
              <a:off x="7537790" y="4111054"/>
              <a:ext cx="3600000" cy="127294"/>
              <a:chOff x="7537790" y="4111054"/>
              <a:chExt cx="3600000" cy="127294"/>
            </a:xfrm>
          </p:grpSpPr>
          <p:sp>
            <p:nvSpPr>
              <p:cNvPr id="20" name="左中括号 19">
                <a:extLst>
                  <a:ext uri="{FF2B5EF4-FFF2-40B4-BE49-F238E27FC236}">
                    <a16:creationId xmlns:a16="http://schemas.microsoft.com/office/drawing/2014/main" id="{0A5387E9-ACE6-CDAF-8FAE-F7AE5A3CD27F}"/>
                  </a:ext>
                </a:extLst>
              </p:cNvPr>
              <p:cNvSpPr/>
              <p:nvPr/>
            </p:nvSpPr>
            <p:spPr>
              <a:xfrm rot="16200000">
                <a:off x="9274143" y="2374701"/>
                <a:ext cx="127293" cy="36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9CA80863-63B5-E0DA-6C32-7A842F01AF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37789" y="4112348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EB2C416F-8DE2-DDA2-43F5-307FD3EA5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37789" y="4112348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BF6886C5-9C1B-E7B9-7994-DE57D34749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37789" y="4112348"/>
                <a:ext cx="0" cy="12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DEF88388-AAE0-61F1-4546-5A2FA78C3914}"/>
              </a:ext>
            </a:extLst>
          </p:cNvPr>
          <p:cNvSpPr txBox="1"/>
          <p:nvPr/>
        </p:nvSpPr>
        <p:spPr>
          <a:xfrm>
            <a:off x="2454421" y="5214187"/>
            <a:ext cx="25731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比多少问题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392CA54-B452-78E3-D615-7A90CE09612D}"/>
              </a:ext>
            </a:extLst>
          </p:cNvPr>
          <p:cNvSpPr txBox="1"/>
          <p:nvPr/>
        </p:nvSpPr>
        <p:spPr>
          <a:xfrm>
            <a:off x="7442454" y="5214187"/>
            <a:ext cx="25731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倍的问题</a:t>
            </a: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F924290E-88FE-4ABD-C083-8134D3BD4A6C}"/>
              </a:ext>
            </a:extLst>
          </p:cNvPr>
          <p:cNvSpPr/>
          <p:nvPr/>
        </p:nvSpPr>
        <p:spPr>
          <a:xfrm>
            <a:off x="940517" y="3054151"/>
            <a:ext cx="2438729" cy="72008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235F5628-2845-B1E9-E6EF-84BA272B046B}"/>
              </a:ext>
            </a:extLst>
          </p:cNvPr>
          <p:cNvSpPr/>
          <p:nvPr/>
        </p:nvSpPr>
        <p:spPr>
          <a:xfrm>
            <a:off x="6214303" y="3054151"/>
            <a:ext cx="2438729" cy="72008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73E96ECE-7605-35C5-3355-EE6B9E153C9C}"/>
              </a:ext>
            </a:extLst>
          </p:cNvPr>
          <p:cNvCxnSpPr>
            <a:cxnSpLocks/>
          </p:cNvCxnSpPr>
          <p:nvPr/>
        </p:nvCxnSpPr>
        <p:spPr>
          <a:xfrm>
            <a:off x="6381343" y="1805912"/>
            <a:ext cx="1653704" cy="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863226EF-050C-8BE2-62ED-091D4A5C3CBF}"/>
              </a:ext>
            </a:extLst>
          </p:cNvPr>
          <p:cNvCxnSpPr>
            <a:cxnSpLocks/>
          </p:cNvCxnSpPr>
          <p:nvPr/>
        </p:nvCxnSpPr>
        <p:spPr>
          <a:xfrm flipH="1" flipV="1">
            <a:off x="7033098" y="1828800"/>
            <a:ext cx="68093" cy="1167319"/>
          </a:xfrm>
          <a:prstGeom prst="straightConnector1">
            <a:avLst/>
          </a:prstGeom>
          <a:ln w="19050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8A4F3FA2-CD5B-2841-AACE-209E97A6F50B}"/>
              </a:ext>
            </a:extLst>
          </p:cNvPr>
          <p:cNvCxnSpPr>
            <a:cxnSpLocks/>
          </p:cNvCxnSpPr>
          <p:nvPr/>
        </p:nvCxnSpPr>
        <p:spPr>
          <a:xfrm flipV="1">
            <a:off x="3225493" y="1857983"/>
            <a:ext cx="3574141" cy="1353518"/>
          </a:xfrm>
          <a:prstGeom prst="straightConnector1">
            <a:avLst/>
          </a:prstGeom>
          <a:ln w="19050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/>
      <p:bldP spid="40" grpId="0"/>
      <p:bldP spid="41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F34C7AC-AABC-1796-3D0C-0CA6AC542BC8}"/>
              </a:ext>
            </a:extLst>
          </p:cNvPr>
          <p:cNvSpPr txBox="1"/>
          <p:nvPr/>
        </p:nvSpPr>
        <p:spPr>
          <a:xfrm>
            <a:off x="695400" y="620688"/>
            <a:ext cx="10119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下表是五一假期期间参观某博物馆的人数情况。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C447C3A7-493B-CAF1-D82B-DA0F35EEF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125790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应用提升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8CBCA61-A4A0-691E-8D9C-F7A63F2C3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072352"/>
              </p:ext>
            </p:extLst>
          </p:nvPr>
        </p:nvGraphicFramePr>
        <p:xfrm>
          <a:off x="2019346" y="1772816"/>
          <a:ext cx="8153308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8327">
                  <a:extLst>
                    <a:ext uri="{9D8B030D-6E8A-4147-A177-3AD203B41FA5}">
                      <a16:colId xmlns:a16="http://schemas.microsoft.com/office/drawing/2014/main" val="2933307868"/>
                    </a:ext>
                  </a:extLst>
                </a:gridCol>
                <a:gridCol w="2038327">
                  <a:extLst>
                    <a:ext uri="{9D8B030D-6E8A-4147-A177-3AD203B41FA5}">
                      <a16:colId xmlns:a16="http://schemas.microsoft.com/office/drawing/2014/main" val="134182767"/>
                    </a:ext>
                  </a:extLst>
                </a:gridCol>
                <a:gridCol w="2038327">
                  <a:extLst>
                    <a:ext uri="{9D8B030D-6E8A-4147-A177-3AD203B41FA5}">
                      <a16:colId xmlns:a16="http://schemas.microsoft.com/office/drawing/2014/main" val="2186467268"/>
                    </a:ext>
                  </a:extLst>
                </a:gridCol>
                <a:gridCol w="2038327">
                  <a:extLst>
                    <a:ext uri="{9D8B030D-6E8A-4147-A177-3AD203B41FA5}">
                      <a16:colId xmlns:a16="http://schemas.microsoft.com/office/drawing/2014/main" val="368003650"/>
                    </a:ext>
                  </a:extLst>
                </a:gridCol>
              </a:tblGrid>
              <a:tr h="505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  期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532492"/>
                  </a:ext>
                </a:extLst>
              </a:tr>
              <a:tr h="505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  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998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1020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985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626338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302F4266-0C94-0DA3-4F57-264C66839223}"/>
              </a:ext>
            </a:extLst>
          </p:cNvPr>
          <p:cNvSpPr txBox="1"/>
          <p:nvPr/>
        </p:nvSpPr>
        <p:spPr>
          <a:xfrm>
            <a:off x="688360" y="3045855"/>
            <a:ext cx="10657184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）五一假期期间该博物馆每天参观的人数各接近几千？这三天共接待观众约多少人（每人只参观一次）？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FCD4A0-9311-F391-7559-4953CBB9C2AE}"/>
              </a:ext>
            </a:extLst>
          </p:cNvPr>
          <p:cNvSpPr txBox="1"/>
          <p:nvPr/>
        </p:nvSpPr>
        <p:spPr>
          <a:xfrm>
            <a:off x="2783632" y="4509120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1000+1000+1000=3000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0ECAE6C-923A-E4B6-66A4-37DE2406565A}"/>
              </a:ext>
            </a:extLst>
          </p:cNvPr>
          <p:cNvSpPr txBox="1"/>
          <p:nvPr/>
        </p:nvSpPr>
        <p:spPr>
          <a:xfrm>
            <a:off x="1415480" y="5173750"/>
            <a:ext cx="97419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口答：五一假期期间该博物馆每天参观的人数各接近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1000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，这三天共接待观众约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3000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161538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099FD15-83AD-5A0A-A751-69287A995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648295"/>
              </p:ext>
            </p:extLst>
          </p:nvPr>
        </p:nvGraphicFramePr>
        <p:xfrm>
          <a:off x="2019346" y="692696"/>
          <a:ext cx="8153308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8327">
                  <a:extLst>
                    <a:ext uri="{9D8B030D-6E8A-4147-A177-3AD203B41FA5}">
                      <a16:colId xmlns:a16="http://schemas.microsoft.com/office/drawing/2014/main" val="2933307868"/>
                    </a:ext>
                  </a:extLst>
                </a:gridCol>
                <a:gridCol w="2038327">
                  <a:extLst>
                    <a:ext uri="{9D8B030D-6E8A-4147-A177-3AD203B41FA5}">
                      <a16:colId xmlns:a16="http://schemas.microsoft.com/office/drawing/2014/main" val="134182767"/>
                    </a:ext>
                  </a:extLst>
                </a:gridCol>
                <a:gridCol w="2038327">
                  <a:extLst>
                    <a:ext uri="{9D8B030D-6E8A-4147-A177-3AD203B41FA5}">
                      <a16:colId xmlns:a16="http://schemas.microsoft.com/office/drawing/2014/main" val="2186467268"/>
                    </a:ext>
                  </a:extLst>
                </a:gridCol>
                <a:gridCol w="2038327">
                  <a:extLst>
                    <a:ext uri="{9D8B030D-6E8A-4147-A177-3AD203B41FA5}">
                      <a16:colId xmlns:a16="http://schemas.microsoft.com/office/drawing/2014/main" val="368003650"/>
                    </a:ext>
                  </a:extLst>
                </a:gridCol>
              </a:tblGrid>
              <a:tr h="505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  期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532492"/>
                  </a:ext>
                </a:extLst>
              </a:tr>
              <a:tr h="505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  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998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1020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985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626338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D31D1524-2AE1-06FF-B806-0316F6E2D5B5}"/>
              </a:ext>
            </a:extLst>
          </p:cNvPr>
          <p:cNvSpPr txBox="1"/>
          <p:nvPr/>
        </p:nvSpPr>
        <p:spPr>
          <a:xfrm>
            <a:off x="688360" y="2056764"/>
            <a:ext cx="10657184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）根据上表数据，请你各提出一个用加法和减法</a:t>
            </a:r>
          </a:p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计算的问题并解答。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C3C0B99-B9C2-09BB-C674-3CDC48832159}"/>
              </a:ext>
            </a:extLst>
          </p:cNvPr>
          <p:cNvCxnSpPr>
            <a:cxnSpLocks/>
          </p:cNvCxnSpPr>
          <p:nvPr/>
        </p:nvCxnSpPr>
        <p:spPr>
          <a:xfrm>
            <a:off x="767408" y="4653136"/>
            <a:ext cx="51118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2A58390-0B60-DF8B-8186-8A54575E8052}"/>
              </a:ext>
            </a:extLst>
          </p:cNvPr>
          <p:cNvCxnSpPr>
            <a:cxnSpLocks/>
          </p:cNvCxnSpPr>
          <p:nvPr/>
        </p:nvCxnSpPr>
        <p:spPr>
          <a:xfrm>
            <a:off x="6240016" y="4653136"/>
            <a:ext cx="51118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8F40C51-55FD-3CD9-B5BF-C58573258036}"/>
              </a:ext>
            </a:extLst>
          </p:cNvPr>
          <p:cNvCxnSpPr>
            <a:cxnSpLocks/>
          </p:cNvCxnSpPr>
          <p:nvPr/>
        </p:nvCxnSpPr>
        <p:spPr>
          <a:xfrm>
            <a:off x="767408" y="5589240"/>
            <a:ext cx="51118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4A56B96-0AD6-C162-4A72-E1AC801C42A1}"/>
              </a:ext>
            </a:extLst>
          </p:cNvPr>
          <p:cNvCxnSpPr>
            <a:cxnSpLocks/>
          </p:cNvCxnSpPr>
          <p:nvPr/>
        </p:nvCxnSpPr>
        <p:spPr>
          <a:xfrm>
            <a:off x="6240016" y="5589240"/>
            <a:ext cx="51118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10DBFD7C-32C3-C2C7-9D97-EEC960AAA6DF}"/>
              </a:ext>
            </a:extLst>
          </p:cNvPr>
          <p:cNvSpPr txBox="1"/>
          <p:nvPr/>
        </p:nvSpPr>
        <p:spPr>
          <a:xfrm>
            <a:off x="983432" y="3458184"/>
            <a:ext cx="43924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5</a:t>
            </a:r>
            <a:r>
              <a:rPr lang="zh-CN" altLang="en-US" b="0" dirty="0"/>
              <a:t>月</a:t>
            </a:r>
            <a:r>
              <a:rPr lang="en-US" altLang="zh-CN" dirty="0"/>
              <a:t>1</a:t>
            </a:r>
            <a:r>
              <a:rPr lang="zh-CN" altLang="en-US" b="0" dirty="0"/>
              <a:t>日和</a:t>
            </a:r>
            <a:r>
              <a:rPr lang="en-US" altLang="zh-CN" dirty="0"/>
              <a:t>5</a:t>
            </a:r>
            <a:r>
              <a:rPr lang="zh-CN" altLang="en-US" b="0" dirty="0"/>
              <a:t>月</a:t>
            </a:r>
            <a:r>
              <a:rPr lang="en-US" altLang="zh-CN" dirty="0"/>
              <a:t>2</a:t>
            </a:r>
            <a:r>
              <a:rPr lang="zh-CN" altLang="en-US" b="0" dirty="0"/>
              <a:t>日一共有多少人参观？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81F8DA3-969E-0282-DAA3-AF0378B71B5D}"/>
              </a:ext>
            </a:extLst>
          </p:cNvPr>
          <p:cNvSpPr txBox="1"/>
          <p:nvPr/>
        </p:nvSpPr>
        <p:spPr>
          <a:xfrm>
            <a:off x="6599720" y="3458184"/>
            <a:ext cx="43924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5</a:t>
            </a:r>
            <a:r>
              <a:rPr lang="zh-CN" altLang="en-US" b="0" dirty="0"/>
              <a:t>月</a:t>
            </a:r>
            <a:r>
              <a:rPr lang="en-US" altLang="zh-CN" dirty="0"/>
              <a:t>2</a:t>
            </a:r>
            <a:r>
              <a:rPr lang="zh-CN" altLang="en-US" b="0" dirty="0"/>
              <a:t>日的参观人数比</a:t>
            </a:r>
            <a:r>
              <a:rPr lang="en-US" altLang="zh-CN" dirty="0"/>
              <a:t>5</a:t>
            </a:r>
            <a:r>
              <a:rPr lang="zh-CN" altLang="en-US" b="0" dirty="0"/>
              <a:t>月</a:t>
            </a:r>
            <a:r>
              <a:rPr lang="en-US" altLang="zh-CN" dirty="0"/>
              <a:t>3</a:t>
            </a:r>
            <a:r>
              <a:rPr lang="zh-CN" altLang="en-US" b="0" dirty="0"/>
              <a:t>日多多少人？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7846B99-BC23-14A3-BC4E-7972CB0EB785}"/>
              </a:ext>
            </a:extLst>
          </p:cNvPr>
          <p:cNvSpPr txBox="1"/>
          <p:nvPr/>
        </p:nvSpPr>
        <p:spPr>
          <a:xfrm>
            <a:off x="1127448" y="5004465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998+1020=2018</a:t>
            </a:r>
            <a:r>
              <a:rPr lang="zh-CN" altLang="en-US" b="0" dirty="0"/>
              <a:t>（人）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3A4BAF6-901E-2546-D233-8AA3008FCDAA}"/>
              </a:ext>
            </a:extLst>
          </p:cNvPr>
          <p:cNvSpPr txBox="1"/>
          <p:nvPr/>
        </p:nvSpPr>
        <p:spPr>
          <a:xfrm>
            <a:off x="6672064" y="5004465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1020</a:t>
            </a:r>
            <a:r>
              <a:rPr lang="en-US" altLang="zh-CN" dirty="0">
                <a:latin typeface="+mn-ea"/>
                <a:ea typeface="+mn-ea"/>
              </a:rPr>
              <a:t>-</a:t>
            </a:r>
            <a:r>
              <a:rPr lang="en-US" altLang="zh-CN" dirty="0"/>
              <a:t>985=35</a:t>
            </a:r>
            <a:r>
              <a:rPr lang="zh-CN" altLang="en-US" b="0" dirty="0"/>
              <a:t>（人）</a:t>
            </a:r>
          </a:p>
        </p:txBody>
      </p:sp>
    </p:spTree>
    <p:extLst>
      <p:ext uri="{BB962C8B-B14F-4D97-AF65-F5344CB8AC3E}">
        <p14:creationId xmlns:p14="http://schemas.microsoft.com/office/powerpoint/2010/main" val="239623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807464A-B983-4745-86A0-06B8D431E50F}"/>
              </a:ext>
            </a:extLst>
          </p:cNvPr>
          <p:cNvSpPr txBox="1"/>
          <p:nvPr/>
        </p:nvSpPr>
        <p:spPr>
          <a:xfrm>
            <a:off x="688360" y="1416859"/>
            <a:ext cx="11024264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）小明一家去参观博物馆，准备了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7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瓶矿泉水，平均分给每个人后还剩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瓶。猜一猜：小明一家几口人？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457CFB8-CE49-DAC3-8E88-43A0FCAF0FBD}"/>
              </a:ext>
            </a:extLst>
          </p:cNvPr>
          <p:cNvSpPr txBox="1"/>
          <p:nvPr/>
        </p:nvSpPr>
        <p:spPr>
          <a:xfrm>
            <a:off x="1199456" y="3140968"/>
            <a:ext cx="9937104" cy="1165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分了</a:t>
            </a:r>
            <a:r>
              <a:rPr lang="en-US" altLang="zh-CN" dirty="0"/>
              <a:t>7</a:t>
            </a:r>
            <a:r>
              <a:rPr lang="en-US" altLang="zh-CN" dirty="0">
                <a:latin typeface="+mj-ea"/>
              </a:rPr>
              <a:t>-</a:t>
            </a:r>
            <a:r>
              <a:rPr lang="en-US" altLang="zh-CN" dirty="0"/>
              <a:t>3=4</a:t>
            </a:r>
            <a:r>
              <a:rPr lang="zh-CN" altLang="en-US" b="0" dirty="0"/>
              <a:t>（瓶），因为是平均分，所以人数一定大于</a:t>
            </a:r>
            <a:r>
              <a:rPr lang="en-US" altLang="zh-CN" dirty="0"/>
              <a:t>3</a:t>
            </a:r>
            <a:r>
              <a:rPr lang="zh-CN" altLang="en-US" b="0" dirty="0"/>
              <a:t>，则小明一家有</a:t>
            </a:r>
            <a:r>
              <a:rPr lang="en-US" altLang="zh-CN" dirty="0"/>
              <a:t>4</a:t>
            </a:r>
            <a:r>
              <a:rPr lang="zh-CN" altLang="en-US" b="0" dirty="0"/>
              <a:t>口人，每人可分得</a:t>
            </a:r>
            <a:r>
              <a:rPr lang="en-US" altLang="zh-CN" dirty="0"/>
              <a:t>1</a:t>
            </a:r>
            <a:r>
              <a:rPr lang="zh-CN" altLang="en-US" b="0" dirty="0"/>
              <a:t>瓶。</a:t>
            </a:r>
          </a:p>
        </p:txBody>
      </p:sp>
    </p:spTree>
    <p:extLst>
      <p:ext uri="{BB962C8B-B14F-4D97-AF65-F5344CB8AC3E}">
        <p14:creationId xmlns:p14="http://schemas.microsoft.com/office/powerpoint/2010/main" val="11488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CA380F6-0F54-2F0A-2786-58FA5E65C0C4}"/>
              </a:ext>
            </a:extLst>
          </p:cNvPr>
          <p:cNvSpPr txBox="1"/>
          <p:nvPr/>
        </p:nvSpPr>
        <p:spPr>
          <a:xfrm>
            <a:off x="688360" y="672123"/>
            <a:ext cx="1102426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）在钟面上画出闭馆时间。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14DD387-6AFC-62B1-C2DB-7FE996AA3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95" y="1548957"/>
            <a:ext cx="2448272" cy="4688355"/>
          </a:xfrm>
          <a:prstGeom prst="rect">
            <a:avLst/>
          </a:prstGeom>
        </p:spPr>
      </p:pic>
      <p:sp>
        <p:nvSpPr>
          <p:cNvPr id="5" name="圆角矩形标注 5">
            <a:extLst>
              <a:ext uri="{FF2B5EF4-FFF2-40B4-BE49-F238E27FC236}">
                <a16:creationId xmlns:a16="http://schemas.microsoft.com/office/drawing/2014/main" id="{8A125F49-4F5A-111C-7AAF-EC3DBCE22941}"/>
              </a:ext>
            </a:extLst>
          </p:cNvPr>
          <p:cNvSpPr/>
          <p:nvPr/>
        </p:nvSpPr>
        <p:spPr bwMode="auto">
          <a:xfrm>
            <a:off x="2927647" y="1700808"/>
            <a:ext cx="4608512" cy="668645"/>
          </a:xfrm>
          <a:prstGeom prst="wedgeRoundRectCallout">
            <a:avLst>
              <a:gd name="adj1" fmla="val -57236"/>
              <a:gd name="adj2" fmla="val 3657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再过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楷体"/>
              </a:rPr>
              <a:t>20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分钟就闭馆了。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ABEC317-4451-7D78-FFFD-6B8947BC3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023" y="2214987"/>
            <a:ext cx="7570273" cy="391280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0AC2DA8-79D9-89F0-A520-D97B4AF383DB}"/>
              </a:ext>
            </a:extLst>
          </p:cNvPr>
          <p:cNvSpPr txBox="1"/>
          <p:nvPr/>
        </p:nvSpPr>
        <p:spPr>
          <a:xfrm>
            <a:off x="5479615" y="3823036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b="0" dirty="0"/>
              <a:t>时</a:t>
            </a:r>
            <a:r>
              <a:rPr lang="en-US" altLang="zh-CN" dirty="0"/>
              <a:t>40</a:t>
            </a:r>
            <a:r>
              <a:rPr lang="zh-CN" altLang="en-US" b="0" dirty="0"/>
              <a:t>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DF3C13F-9F85-F4BF-1FAF-BAFB915CDA6E}"/>
              </a:ext>
            </a:extLst>
          </p:cNvPr>
          <p:cNvSpPr/>
          <p:nvPr/>
        </p:nvSpPr>
        <p:spPr>
          <a:xfrm>
            <a:off x="3771382" y="1675090"/>
            <a:ext cx="1368153" cy="72008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0F6F98-3761-9D2E-EE22-77A924C467A9}"/>
              </a:ext>
            </a:extLst>
          </p:cNvPr>
          <p:cNvSpPr txBox="1"/>
          <p:nvPr/>
        </p:nvSpPr>
        <p:spPr>
          <a:xfrm>
            <a:off x="3255350" y="5215980"/>
            <a:ext cx="420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b="0" dirty="0"/>
              <a:t>时</a:t>
            </a:r>
            <a:r>
              <a:rPr lang="en-US" altLang="zh-CN" dirty="0"/>
              <a:t>40</a:t>
            </a:r>
            <a:r>
              <a:rPr lang="zh-CN" altLang="en-US" b="0" dirty="0"/>
              <a:t>分</a:t>
            </a:r>
            <a:r>
              <a:rPr lang="en-US" altLang="zh-CN" dirty="0"/>
              <a:t>+20</a:t>
            </a:r>
            <a:r>
              <a:rPr lang="zh-CN" altLang="en-US" b="0" dirty="0"/>
              <a:t>分</a:t>
            </a:r>
            <a:r>
              <a:rPr lang="en-US" altLang="zh-CN" dirty="0"/>
              <a:t>=5</a:t>
            </a:r>
            <a:r>
              <a:rPr lang="zh-CN" altLang="en-US" b="0" dirty="0"/>
              <a:t>时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82B2CA4-6494-A050-8D21-1B52F0A65D50}"/>
              </a:ext>
            </a:extLst>
          </p:cNvPr>
          <p:cNvGrpSpPr/>
          <p:nvPr/>
        </p:nvGrpSpPr>
        <p:grpSpPr>
          <a:xfrm>
            <a:off x="9352403" y="3068960"/>
            <a:ext cx="441834" cy="1766261"/>
            <a:chOff x="9352403" y="3068960"/>
            <a:chExt cx="441834" cy="1766261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83DF81A-9BDB-15DF-E267-D587E5FFAA77}"/>
                </a:ext>
              </a:extLst>
            </p:cNvPr>
            <p:cNvCxnSpPr>
              <a:cxnSpLocks/>
            </p:cNvCxnSpPr>
            <p:nvPr/>
          </p:nvCxnSpPr>
          <p:spPr>
            <a:xfrm>
              <a:off x="9408368" y="3068960"/>
              <a:ext cx="0" cy="1102429"/>
            </a:xfrm>
            <a:prstGeom prst="line">
              <a:avLst/>
            </a:prstGeom>
            <a:ln w="38100">
              <a:solidFill>
                <a:srgbClr val="F00C08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C0D2370-EC82-D953-760C-85A9C36A5126}"/>
                </a:ext>
              </a:extLst>
            </p:cNvPr>
            <p:cNvSpPr/>
            <p:nvPr/>
          </p:nvSpPr>
          <p:spPr>
            <a:xfrm>
              <a:off x="9352403" y="4115424"/>
              <a:ext cx="111930" cy="111930"/>
            </a:xfrm>
            <a:prstGeom prst="ellipse">
              <a:avLst/>
            </a:prstGeom>
            <a:solidFill>
              <a:srgbClr val="F00C08"/>
            </a:solidFill>
            <a:ln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E54186D-F785-2FEB-B3B7-0EF341EA5D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08368" y="4166877"/>
              <a:ext cx="385869" cy="668344"/>
            </a:xfrm>
            <a:prstGeom prst="line">
              <a:avLst/>
            </a:prstGeom>
            <a:ln w="38100">
              <a:solidFill>
                <a:srgbClr val="F00C08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492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6C30B4-AC00-A67A-5FE1-E9AE0F6F2095}"/>
              </a:ext>
            </a:extLst>
          </p:cNvPr>
          <p:cNvSpPr txBox="1"/>
          <p:nvPr/>
        </p:nvSpPr>
        <p:spPr>
          <a:xfrm>
            <a:off x="688360" y="980728"/>
            <a:ext cx="11024264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）小明一家参观博物馆用了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个小时，之后又去了儿童乐园。在儿童乐园和博物馆总共待的时间是参观博物馆的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倍。他们在儿童乐园待了多久？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94628D3-5A2A-A59A-A174-1E0A186A7262}"/>
              </a:ext>
            </a:extLst>
          </p:cNvPr>
          <p:cNvGrpSpPr/>
          <p:nvPr/>
        </p:nvGrpSpPr>
        <p:grpSpPr>
          <a:xfrm>
            <a:off x="767408" y="2881901"/>
            <a:ext cx="9212231" cy="2109069"/>
            <a:chOff x="767408" y="2881901"/>
            <a:chExt cx="9212231" cy="210906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A32245A-0357-9617-E9BE-9A04CD27FC70}"/>
                </a:ext>
              </a:extLst>
            </p:cNvPr>
            <p:cNvSpPr txBox="1"/>
            <p:nvPr/>
          </p:nvSpPr>
          <p:spPr>
            <a:xfrm>
              <a:off x="3287688" y="3294785"/>
              <a:ext cx="388843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参观博物馆的时间：</a:t>
              </a:r>
              <a:endParaRPr lang="zh-CN" altLang="en-US" sz="1400" dirty="0">
                <a:solidFill>
                  <a:srgbClr val="F00C08"/>
                </a:solidFill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39AC609-EFBC-8B65-2132-FB5EBC7EAFED}"/>
                </a:ext>
              </a:extLst>
            </p:cNvPr>
            <p:cNvGrpSpPr/>
            <p:nvPr/>
          </p:nvGrpSpPr>
          <p:grpSpPr>
            <a:xfrm>
              <a:off x="6960096" y="2881901"/>
              <a:ext cx="1210803" cy="771604"/>
              <a:chOff x="4716462" y="3068960"/>
              <a:chExt cx="1210803" cy="771604"/>
            </a:xfrm>
          </p:grpSpPr>
          <p:sp>
            <p:nvSpPr>
              <p:cNvPr id="8" name="左中括号 7">
                <a:extLst>
                  <a:ext uri="{FF2B5EF4-FFF2-40B4-BE49-F238E27FC236}">
                    <a16:creationId xmlns:a16="http://schemas.microsoft.com/office/drawing/2014/main" id="{89A129CB-994D-7702-EBA7-A8B446D22192}"/>
                  </a:ext>
                </a:extLst>
              </p:cNvPr>
              <p:cNvSpPr/>
              <p:nvPr/>
            </p:nvSpPr>
            <p:spPr>
              <a:xfrm rot="16200000">
                <a:off x="5258219" y="3326918"/>
                <a:ext cx="127293" cy="900000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左大括号 8">
                <a:extLst>
                  <a:ext uri="{FF2B5EF4-FFF2-40B4-BE49-F238E27FC236}">
                    <a16:creationId xmlns:a16="http://schemas.microsoft.com/office/drawing/2014/main" id="{8C7BB074-E051-8D51-BCA0-12FE29464741}"/>
                  </a:ext>
                </a:extLst>
              </p:cNvPr>
              <p:cNvSpPr/>
              <p:nvPr/>
            </p:nvSpPr>
            <p:spPr>
              <a:xfrm rot="5400000">
                <a:off x="5245830" y="3128837"/>
                <a:ext cx="152069" cy="900001"/>
              </a:xfrm>
              <a:prstGeom prst="leftBrace">
                <a:avLst>
                  <a:gd name="adj1" fmla="val 36552"/>
                  <a:gd name="adj2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50756A5-5302-CE15-2DB1-A6AE57BDC28C}"/>
                  </a:ext>
                </a:extLst>
              </p:cNvPr>
              <p:cNvSpPr txBox="1"/>
              <p:nvPr/>
            </p:nvSpPr>
            <p:spPr>
              <a:xfrm>
                <a:off x="4716462" y="3068960"/>
                <a:ext cx="12108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rgbClr val="F00C08"/>
                    </a:solidFill>
                    <a:effectLst/>
                    <a:latin typeface="+mn-lt"/>
                    <a:ea typeface="+mn-ea"/>
                  </a:rPr>
                  <a:t>2</a:t>
                </a:r>
                <a:r>
                  <a:rPr lang="zh-CN" altLang="en-US" sz="2400" b="1" dirty="0">
                    <a:solidFill>
                      <a:srgbClr val="F00C08"/>
                    </a:solidFill>
                    <a:effectLst/>
                    <a:latin typeface="+mn-lt"/>
                    <a:ea typeface="+mn-ea"/>
                  </a:rPr>
                  <a:t>小时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FD1A5E6-403F-8D72-BC76-DD705165E299}"/>
                </a:ext>
              </a:extLst>
            </p:cNvPr>
            <p:cNvSpPr txBox="1"/>
            <p:nvPr/>
          </p:nvSpPr>
          <p:spPr>
            <a:xfrm>
              <a:off x="767408" y="3933056"/>
              <a:ext cx="640871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在儿童乐园和博物馆总共待的时间：</a:t>
              </a:r>
              <a:endParaRPr lang="zh-CN" altLang="en-US" sz="1400" dirty="0">
                <a:solidFill>
                  <a:srgbClr val="F00C08"/>
                </a:solidFill>
              </a:endParaRPr>
            </a:p>
          </p:txBody>
        </p:sp>
        <p:sp>
          <p:nvSpPr>
            <p:cNvPr id="13" name="左中括号 12">
              <a:extLst>
                <a:ext uri="{FF2B5EF4-FFF2-40B4-BE49-F238E27FC236}">
                  <a16:creationId xmlns:a16="http://schemas.microsoft.com/office/drawing/2014/main" id="{930A568D-D607-E30D-8F9A-A5327B6D7B0D}"/>
                </a:ext>
              </a:extLst>
            </p:cNvPr>
            <p:cNvSpPr/>
            <p:nvPr/>
          </p:nvSpPr>
          <p:spPr>
            <a:xfrm rot="16200000">
              <a:off x="7501853" y="3744665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左中括号 13">
              <a:extLst>
                <a:ext uri="{FF2B5EF4-FFF2-40B4-BE49-F238E27FC236}">
                  <a16:creationId xmlns:a16="http://schemas.microsoft.com/office/drawing/2014/main" id="{30D97A0B-57FF-65B0-9F18-475758642CEC}"/>
                </a:ext>
              </a:extLst>
            </p:cNvPr>
            <p:cNvSpPr/>
            <p:nvPr/>
          </p:nvSpPr>
          <p:spPr>
            <a:xfrm rot="16200000">
              <a:off x="8402784" y="3744665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左中括号 14">
              <a:extLst>
                <a:ext uri="{FF2B5EF4-FFF2-40B4-BE49-F238E27FC236}">
                  <a16:creationId xmlns:a16="http://schemas.microsoft.com/office/drawing/2014/main" id="{5CB2C69F-6014-6F25-D2A0-86D1E12B9C51}"/>
                </a:ext>
              </a:extLst>
            </p:cNvPr>
            <p:cNvSpPr/>
            <p:nvPr/>
          </p:nvSpPr>
          <p:spPr>
            <a:xfrm rot="16200000">
              <a:off x="9303714" y="3744665"/>
              <a:ext cx="127293" cy="90000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左大括号 15">
              <a:extLst>
                <a:ext uri="{FF2B5EF4-FFF2-40B4-BE49-F238E27FC236}">
                  <a16:creationId xmlns:a16="http://schemas.microsoft.com/office/drawing/2014/main" id="{BC2E2045-C585-0DF2-9C2C-6744FBECFB13}"/>
                </a:ext>
              </a:extLst>
            </p:cNvPr>
            <p:cNvSpPr/>
            <p:nvPr/>
          </p:nvSpPr>
          <p:spPr>
            <a:xfrm rot="16200000" flipV="1">
              <a:off x="8390393" y="3039181"/>
              <a:ext cx="152069" cy="2701865"/>
            </a:xfrm>
            <a:prstGeom prst="leftBrace">
              <a:avLst>
                <a:gd name="adj1" fmla="val 36552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7E80F58-7E23-07A0-9300-3415DD96F95F}"/>
                </a:ext>
              </a:extLst>
            </p:cNvPr>
            <p:cNvSpPr txBox="1"/>
            <p:nvPr/>
          </p:nvSpPr>
          <p:spPr>
            <a:xfrm>
              <a:off x="6953214" y="4529305"/>
              <a:ext cx="302642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F00C08"/>
                  </a:solidFill>
                  <a:effectLst/>
                  <a:latin typeface="+mn-lt"/>
                  <a:ea typeface="+mn-ea"/>
                </a:rPr>
                <a:t>是参观博物馆的</a:t>
              </a:r>
              <a:r>
                <a:rPr lang="en-US" altLang="zh-CN" sz="2400" b="1" dirty="0">
                  <a:solidFill>
                    <a:srgbClr val="F00C08"/>
                  </a:solidFill>
                  <a:effectLst/>
                  <a:latin typeface="+mn-lt"/>
                  <a:ea typeface="+mn-ea"/>
                </a:rPr>
                <a:t>3</a:t>
              </a:r>
              <a:r>
                <a:rPr lang="zh-CN" altLang="en-US" sz="2400" b="1" dirty="0">
                  <a:solidFill>
                    <a:srgbClr val="F00C08"/>
                  </a:solidFill>
                  <a:effectLst/>
                  <a:latin typeface="+mn-lt"/>
                  <a:ea typeface="+mn-ea"/>
                </a:rPr>
                <a:t>倍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FB66F9EC-1DF6-FB78-B8CC-D0CD0BCE910F}"/>
              </a:ext>
            </a:extLst>
          </p:cNvPr>
          <p:cNvSpPr txBox="1"/>
          <p:nvPr/>
        </p:nvSpPr>
        <p:spPr>
          <a:xfrm>
            <a:off x="1643862" y="4633741"/>
            <a:ext cx="3287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2×3=6</a:t>
            </a:r>
            <a:r>
              <a:rPr lang="zh-CN" altLang="en-US" b="0" dirty="0"/>
              <a:t>（小时）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3593B8C-F754-FB19-B7F2-10B40B298795}"/>
              </a:ext>
            </a:extLst>
          </p:cNvPr>
          <p:cNvSpPr txBox="1"/>
          <p:nvPr/>
        </p:nvSpPr>
        <p:spPr>
          <a:xfrm>
            <a:off x="1643862" y="5382206"/>
            <a:ext cx="3287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6</a:t>
            </a:r>
            <a:r>
              <a:rPr lang="en-US" altLang="zh-CN" dirty="0">
                <a:latin typeface="+mj-ea"/>
              </a:rPr>
              <a:t>-</a:t>
            </a:r>
            <a:r>
              <a:rPr lang="en-US" altLang="zh-CN" dirty="0"/>
              <a:t>2=4</a:t>
            </a:r>
            <a:r>
              <a:rPr lang="zh-CN" altLang="en-US" b="0" dirty="0"/>
              <a:t>（小时）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8F4B38F-C05F-1927-7AA9-BCE3856206CD}"/>
              </a:ext>
            </a:extLst>
          </p:cNvPr>
          <p:cNvSpPr txBox="1"/>
          <p:nvPr/>
        </p:nvSpPr>
        <p:spPr>
          <a:xfrm>
            <a:off x="4655840" y="5674593"/>
            <a:ext cx="71848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口答：他们在儿童乐园待了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小时。</a:t>
            </a:r>
          </a:p>
        </p:txBody>
      </p:sp>
    </p:spTree>
    <p:extLst>
      <p:ext uri="{BB962C8B-B14F-4D97-AF65-F5344CB8AC3E}">
        <p14:creationId xmlns:p14="http://schemas.microsoft.com/office/powerpoint/2010/main" val="241651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941BD8A-FF80-D36B-1851-8E8D5BDD2898}"/>
              </a:ext>
            </a:extLst>
          </p:cNvPr>
          <p:cNvSpPr/>
          <p:nvPr/>
        </p:nvSpPr>
        <p:spPr>
          <a:xfrm>
            <a:off x="653669" y="125892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1388C25-B84F-3E88-0064-8367DABC442D}"/>
              </a:ext>
            </a:extLst>
          </p:cNvPr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这部影片放映了多长时间？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B3FE6BA-BD7F-33F6-E333-B55AADCF3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56" y="2132856"/>
            <a:ext cx="4804194" cy="3168625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F25E0349-1F2F-117C-1999-CA67C700B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064" y="143908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ABABDB1-D872-6423-30C5-C3B71F4BF01A}"/>
              </a:ext>
            </a:extLst>
          </p:cNvPr>
          <p:cNvSpPr txBox="1"/>
          <p:nvPr/>
        </p:nvSpPr>
        <p:spPr>
          <a:xfrm>
            <a:off x="1559496" y="242088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50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5=45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（分钟）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A4155C8-F597-D532-AA59-5B252296A64C}"/>
              </a:ext>
            </a:extLst>
          </p:cNvPr>
          <p:cNvSpPr txBox="1"/>
          <p:nvPr/>
        </p:nvSpPr>
        <p:spPr>
          <a:xfrm>
            <a:off x="947583" y="3284984"/>
            <a:ext cx="4940875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口答：这部影片放映了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45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分钟。</a:t>
            </a: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A6750536-C833-261F-FDFF-FC09035FB17F}"/>
              </a:ext>
            </a:extLst>
          </p:cNvPr>
          <p:cNvSpPr/>
          <p:nvPr/>
        </p:nvSpPr>
        <p:spPr>
          <a:xfrm>
            <a:off x="653669" y="74107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3ABAD6-0671-F1F1-C292-7DA9C0AFBD50}"/>
              </a:ext>
            </a:extLst>
          </p:cNvPr>
          <p:cNvSpPr txBox="1"/>
          <p:nvPr/>
        </p:nvSpPr>
        <p:spPr>
          <a:xfrm>
            <a:off x="947583" y="331154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）笔袋的价钱是三角尺的几倍？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E7037E7-94F6-FE79-4D55-742249F0F4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966933"/>
            <a:ext cx="10076033" cy="2174035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52B891CE-B0A1-24B5-ECBF-636CDEB05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50643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8D1ED2-66E4-A90B-FACC-7CA6FF31504C}"/>
              </a:ext>
            </a:extLst>
          </p:cNvPr>
          <p:cNvSpPr txBox="1"/>
          <p:nvPr/>
        </p:nvSpPr>
        <p:spPr>
          <a:xfrm>
            <a:off x="2999656" y="417563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16÷4=4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1A5B499-AA9B-C80C-59B4-0D9DB922EAFD}"/>
              </a:ext>
            </a:extLst>
          </p:cNvPr>
          <p:cNvSpPr txBox="1"/>
          <p:nvPr/>
        </p:nvSpPr>
        <p:spPr>
          <a:xfrm>
            <a:off x="2160073" y="4992541"/>
            <a:ext cx="8256407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口答：笔袋的价钱是三角尺的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61C164-0299-4D77-06DE-597AB59720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0864" y="548680"/>
            <a:ext cx="7570273" cy="163338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77DEF28-842B-FF37-62D8-1516CE015EF7}"/>
              </a:ext>
            </a:extLst>
          </p:cNvPr>
          <p:cNvSpPr txBox="1"/>
          <p:nvPr/>
        </p:nvSpPr>
        <p:spPr>
          <a:xfrm>
            <a:off x="695400" y="2281647"/>
            <a:ext cx="1094521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）彩笔的价钱是三角尺的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倍。一盒彩笔多少钱？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F6BD9E5-8FD3-5442-E865-D2CB44D54E90}"/>
              </a:ext>
            </a:extLst>
          </p:cNvPr>
          <p:cNvSpPr txBox="1"/>
          <p:nvPr/>
        </p:nvSpPr>
        <p:spPr>
          <a:xfrm>
            <a:off x="695400" y="4367995"/>
            <a:ext cx="1094521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）笔袋的价钱是钢笔的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倍。一支钢笔多少钱？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CED49C-F224-2160-60F0-A29AFEE66545}"/>
              </a:ext>
            </a:extLst>
          </p:cNvPr>
          <p:cNvSpPr txBox="1"/>
          <p:nvPr/>
        </p:nvSpPr>
        <p:spPr>
          <a:xfrm>
            <a:off x="3287688" y="2992827"/>
            <a:ext cx="3781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4×9=36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（元）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C5F70B-CCEF-651B-75C6-1D6A7E6A2446}"/>
              </a:ext>
            </a:extLst>
          </p:cNvPr>
          <p:cNvSpPr txBox="1"/>
          <p:nvPr/>
        </p:nvSpPr>
        <p:spPr>
          <a:xfrm>
            <a:off x="3935760" y="3656815"/>
            <a:ext cx="559211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口答：一盒彩笔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36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元。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C33D68-D41B-BD6F-EC08-79C2D4F6A347}"/>
              </a:ext>
            </a:extLst>
          </p:cNvPr>
          <p:cNvSpPr txBox="1"/>
          <p:nvPr/>
        </p:nvSpPr>
        <p:spPr>
          <a:xfrm>
            <a:off x="6043768" y="1597217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36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DA94F67-E4E3-9A39-FBE1-BA87423AF468}"/>
              </a:ext>
            </a:extLst>
          </p:cNvPr>
          <p:cNvSpPr txBox="1"/>
          <p:nvPr/>
        </p:nvSpPr>
        <p:spPr>
          <a:xfrm>
            <a:off x="3287688" y="5079175"/>
            <a:ext cx="3781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16÷2=8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（元）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3F0451-CE01-8451-09DD-9B50C9D98C93}"/>
              </a:ext>
            </a:extLst>
          </p:cNvPr>
          <p:cNvSpPr txBox="1"/>
          <p:nvPr/>
        </p:nvSpPr>
        <p:spPr>
          <a:xfrm>
            <a:off x="3935760" y="5743161"/>
            <a:ext cx="559211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口答：一支钢笔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元。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4530B81-9172-C817-65F5-B7AD2AEB4B01}"/>
              </a:ext>
            </a:extLst>
          </p:cNvPr>
          <p:cNvSpPr txBox="1"/>
          <p:nvPr/>
        </p:nvSpPr>
        <p:spPr>
          <a:xfrm>
            <a:off x="8511175" y="1597217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8921DD8C-4002-2C09-3724-499FCE034AE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0864" y="548680"/>
            <a:ext cx="7570273" cy="163338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8409CAE-3ABF-3E8A-F3D6-036BE7247F30}"/>
              </a:ext>
            </a:extLst>
          </p:cNvPr>
          <p:cNvSpPr txBox="1"/>
          <p:nvPr/>
        </p:nvSpPr>
        <p:spPr>
          <a:xfrm>
            <a:off x="6043768" y="1597217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36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99C20EC-F582-EBA8-FEBF-5A05D8D0C34D}"/>
              </a:ext>
            </a:extLst>
          </p:cNvPr>
          <p:cNvSpPr txBox="1"/>
          <p:nvPr/>
        </p:nvSpPr>
        <p:spPr>
          <a:xfrm>
            <a:off x="8511175" y="1597217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D05545-2079-4A81-6196-4FA04138A6B9}"/>
              </a:ext>
            </a:extLst>
          </p:cNvPr>
          <p:cNvSpPr txBox="1"/>
          <p:nvPr/>
        </p:nvSpPr>
        <p:spPr>
          <a:xfrm>
            <a:off x="695400" y="2281647"/>
            <a:ext cx="1094521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）请你提出其他数学问题并解答。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B483A23-08A2-557D-01CA-935D00F13C0C}"/>
              </a:ext>
            </a:extLst>
          </p:cNvPr>
          <p:cNvSpPr txBox="1"/>
          <p:nvPr/>
        </p:nvSpPr>
        <p:spPr>
          <a:xfrm>
            <a:off x="1091444" y="3226651"/>
            <a:ext cx="101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答案不唯一，例：钢笔的价钱是三角尺的几倍？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BD27D03-BF4F-AF24-E495-89D132D33A99}"/>
              </a:ext>
            </a:extLst>
          </p:cNvPr>
          <p:cNvSpPr txBox="1"/>
          <p:nvPr/>
        </p:nvSpPr>
        <p:spPr>
          <a:xfrm>
            <a:off x="2135560" y="404514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8÷4=2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A659C03-B2E0-AACF-15B9-84E63DB3013B}"/>
              </a:ext>
            </a:extLst>
          </p:cNvPr>
          <p:cNvSpPr txBox="1"/>
          <p:nvPr/>
        </p:nvSpPr>
        <p:spPr>
          <a:xfrm>
            <a:off x="1599084" y="4855292"/>
            <a:ext cx="8256407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口答：钢笔的价钱是三角尺的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9F1D3A0-1A1F-AA94-5005-DB576FBAC0EA}"/>
              </a:ext>
            </a:extLst>
          </p:cNvPr>
          <p:cNvSpPr/>
          <p:nvPr/>
        </p:nvSpPr>
        <p:spPr>
          <a:xfrm>
            <a:off x="653669" y="8069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ADD8410-663A-852A-C851-DA9336D42A51}"/>
              </a:ext>
            </a:extLst>
          </p:cNvPr>
          <p:cNvSpPr txBox="1"/>
          <p:nvPr/>
        </p:nvSpPr>
        <p:spPr>
          <a:xfrm>
            <a:off x="839416" y="196169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）像上面那样装苹果，可以装满几个盒子？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4B4A639-D728-2E68-A96D-81E1F18BD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4766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189C60-C5E9-A590-954E-79B28971974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6881" y="923433"/>
            <a:ext cx="10199306" cy="95422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487A58C-C612-E129-0C1C-BA1205A7E499}"/>
              </a:ext>
            </a:extLst>
          </p:cNvPr>
          <p:cNvSpPr txBox="1"/>
          <p:nvPr/>
        </p:nvSpPr>
        <p:spPr>
          <a:xfrm>
            <a:off x="2279576" y="2717338"/>
            <a:ext cx="6059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15÷2=7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828F59-A25B-553D-2361-A4507C859971}"/>
              </a:ext>
            </a:extLst>
          </p:cNvPr>
          <p:cNvSpPr txBox="1"/>
          <p:nvPr/>
        </p:nvSpPr>
        <p:spPr>
          <a:xfrm>
            <a:off x="3791744" y="3425793"/>
            <a:ext cx="593707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口答：可以装满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7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个盒子。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3425E9-9B41-E701-D21C-AF56F1EF6BE0}"/>
              </a:ext>
            </a:extLst>
          </p:cNvPr>
          <p:cNvSpPr txBox="1"/>
          <p:nvPr/>
        </p:nvSpPr>
        <p:spPr>
          <a:xfrm>
            <a:off x="839416" y="4208102"/>
            <a:ext cx="115932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）如果把苹果都放在盒子里，一共需要几个盒子？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18D75C1-0D82-5D41-9B04-037C9DB71073}"/>
              </a:ext>
            </a:extLst>
          </p:cNvPr>
          <p:cNvSpPr txBox="1"/>
          <p:nvPr/>
        </p:nvSpPr>
        <p:spPr>
          <a:xfrm>
            <a:off x="2279576" y="494067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7+1=8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55F444A-105E-5465-39D1-9AAB34B293B6}"/>
              </a:ext>
            </a:extLst>
          </p:cNvPr>
          <p:cNvSpPr txBox="1"/>
          <p:nvPr/>
        </p:nvSpPr>
        <p:spPr>
          <a:xfrm>
            <a:off x="3791744" y="5626058"/>
            <a:ext cx="593707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口答：一共需要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个盒子。</a:t>
            </a:r>
          </a:p>
        </p:txBody>
      </p:sp>
    </p:spTree>
    <p:extLst>
      <p:ext uri="{BB962C8B-B14F-4D97-AF65-F5344CB8AC3E}">
        <p14:creationId xmlns:p14="http://schemas.microsoft.com/office/powerpoint/2010/main" val="72450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AD19A17-E053-25F3-9A4D-FEDD93DB77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6881" y="923433"/>
            <a:ext cx="10199306" cy="95422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9E784D3-2B96-D412-CCC1-39B335E92AFF}"/>
              </a:ext>
            </a:extLst>
          </p:cNvPr>
          <p:cNvSpPr txBox="1"/>
          <p:nvPr/>
        </p:nvSpPr>
        <p:spPr>
          <a:xfrm>
            <a:off x="839415" y="1961692"/>
            <a:ext cx="1072677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）如果像图中那样装苹果，并且苹果没有剩余，最少应该拿走几个苹果？写一写。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4FF840-ED47-96AB-9EAD-0FF57F30CCF0}"/>
              </a:ext>
            </a:extLst>
          </p:cNvPr>
          <p:cNvSpPr txBox="1"/>
          <p:nvPr/>
        </p:nvSpPr>
        <p:spPr>
          <a:xfrm>
            <a:off x="2639616" y="3453319"/>
            <a:ext cx="6059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15÷2=7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BE482A-3AAD-78B5-18B1-47D17309204E}"/>
              </a:ext>
            </a:extLst>
          </p:cNvPr>
          <p:cNvSpPr txBox="1"/>
          <p:nvPr/>
        </p:nvSpPr>
        <p:spPr>
          <a:xfrm>
            <a:off x="3118162" y="4232956"/>
            <a:ext cx="6696744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口答：最少应该拿走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个苹果。</a:t>
            </a:r>
          </a:p>
        </p:txBody>
      </p:sp>
    </p:spTree>
    <p:extLst>
      <p:ext uri="{BB962C8B-B14F-4D97-AF65-F5344CB8AC3E}">
        <p14:creationId xmlns:p14="http://schemas.microsoft.com/office/powerpoint/2010/main" val="321519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559F612-2C45-68A8-E934-685E7BC19765}"/>
              </a:ext>
            </a:extLst>
          </p:cNvPr>
          <p:cNvSpPr/>
          <p:nvPr/>
        </p:nvSpPr>
        <p:spPr>
          <a:xfrm>
            <a:off x="653669" y="144301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4D22051-BD2E-29E1-A5C3-10EA19F9DB6B}"/>
              </a:ext>
            </a:extLst>
          </p:cNvPr>
          <p:cNvSpPr txBox="1"/>
          <p:nvPr/>
        </p:nvSpPr>
        <p:spPr>
          <a:xfrm>
            <a:off x="1271464" y="1380838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个碗和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根筷子，每位客人分一个碗和一双筷子，这些碗和筷子可以供几位客人使用？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9A94257-03E4-C897-5E82-126ADEE78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83671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B2D55B2-768C-ACA0-73F3-6219CD7DCF8E}"/>
              </a:ext>
            </a:extLst>
          </p:cNvPr>
          <p:cNvSpPr txBox="1"/>
          <p:nvPr/>
        </p:nvSpPr>
        <p:spPr>
          <a:xfrm>
            <a:off x="1056806" y="2883175"/>
            <a:ext cx="1041648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en-US" altLang="zh-CN" dirty="0"/>
              <a:t>14</a:t>
            </a:r>
            <a:r>
              <a:rPr lang="zh-CN" altLang="en-US" dirty="0"/>
              <a:t>根筷子可分：</a:t>
            </a:r>
            <a:r>
              <a:rPr lang="en-US" altLang="zh-CN" dirty="0"/>
              <a:t>14÷2=7</a:t>
            </a:r>
            <a:r>
              <a:rPr lang="zh-CN" altLang="en-US" dirty="0"/>
              <a:t>（双），对应</a:t>
            </a:r>
            <a:r>
              <a:rPr lang="en-US" altLang="zh-CN" dirty="0"/>
              <a:t>7</a:t>
            </a:r>
            <a:r>
              <a:rPr lang="zh-CN" altLang="en-US" dirty="0"/>
              <a:t>位客人。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8F12AB-C5F4-9AE1-35D0-94F613C05C3E}"/>
              </a:ext>
            </a:extLst>
          </p:cNvPr>
          <p:cNvSpPr txBox="1"/>
          <p:nvPr/>
        </p:nvSpPr>
        <p:spPr>
          <a:xfrm>
            <a:off x="1055440" y="3720714"/>
            <a:ext cx="510666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en-US" altLang="zh-CN" dirty="0"/>
              <a:t>8</a:t>
            </a:r>
            <a:r>
              <a:rPr lang="zh-CN" altLang="en-US" dirty="0"/>
              <a:t>个碗对应</a:t>
            </a:r>
            <a:r>
              <a:rPr lang="en-US" altLang="zh-CN" dirty="0"/>
              <a:t>8</a:t>
            </a:r>
            <a:r>
              <a:rPr lang="zh-CN" altLang="en-US" dirty="0"/>
              <a:t>位客人。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C864EC-31E5-D500-E104-842A86981714}"/>
              </a:ext>
            </a:extLst>
          </p:cNvPr>
          <p:cNvSpPr txBox="1"/>
          <p:nvPr/>
        </p:nvSpPr>
        <p:spPr>
          <a:xfrm>
            <a:off x="1056806" y="4558253"/>
            <a:ext cx="1041648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zh-CN" altLang="en-US" dirty="0"/>
              <a:t>由于</a:t>
            </a:r>
            <a:r>
              <a:rPr lang="en-US" altLang="zh-CN" dirty="0"/>
              <a:t>7&lt;8</a:t>
            </a:r>
            <a:r>
              <a:rPr lang="zh-CN" altLang="en-US" dirty="0"/>
              <a:t>，因此这些碗和筷子可以供</a:t>
            </a:r>
            <a:r>
              <a:rPr lang="en-US" altLang="zh-CN" dirty="0"/>
              <a:t>7</a:t>
            </a:r>
            <a:r>
              <a:rPr lang="zh-CN" altLang="en-US" dirty="0"/>
              <a:t>位客人使用。</a:t>
            </a:r>
          </a:p>
        </p:txBody>
      </p:sp>
    </p:spTree>
    <p:extLst>
      <p:ext uri="{BB962C8B-B14F-4D97-AF65-F5344CB8AC3E}">
        <p14:creationId xmlns:p14="http://schemas.microsoft.com/office/powerpoint/2010/main" val="380029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7B6C24-CFBF-07FA-6D3E-8F167BCD4963}"/>
              </a:ext>
            </a:extLst>
          </p:cNvPr>
          <p:cNvSpPr txBox="1"/>
          <p:nvPr/>
        </p:nvSpPr>
        <p:spPr>
          <a:xfrm>
            <a:off x="1271464" y="40466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170722C-8975-DB27-F848-6FD0C5FEBA35}"/>
              </a:ext>
            </a:extLst>
          </p:cNvPr>
          <p:cNvSpPr/>
          <p:nvPr/>
        </p:nvSpPr>
        <p:spPr>
          <a:xfrm>
            <a:off x="653669" y="4668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1594F47C-1099-B1A4-5DAC-1769B3D1E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64554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Picture 20">
            <a:extLst>
              <a:ext uri="{FF2B5EF4-FFF2-40B4-BE49-F238E27FC236}">
                <a16:creationId xmlns:a16="http://schemas.microsoft.com/office/drawing/2014/main" id="{FB4F9359-42D4-FAF4-1398-6C4CA6468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508" y="1124744"/>
            <a:ext cx="8628983" cy="3092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4">
            <a:extLst>
              <a:ext uri="{FF2B5EF4-FFF2-40B4-BE49-F238E27FC236}">
                <a16:creationId xmlns:a16="http://schemas.microsoft.com/office/drawing/2014/main" id="{07568F6D-1176-FBA0-580B-EE2874FA5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151" y="4293096"/>
            <a:ext cx="2860129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2800">
                <a:latin typeface="+mn-lt"/>
                <a:ea typeface="+mn-ea"/>
              </a:rPr>
              <a:t>中央广播电视塔</a:t>
            </a:r>
          </a:p>
          <a:p>
            <a:pPr algn="ctr" eaLnBrk="1" hangingPunct="1">
              <a:lnSpc>
                <a:spcPct val="110000"/>
              </a:lnSpc>
            </a:pPr>
            <a:r>
              <a:rPr lang="zh-CN" altLang="en-US" sz="2800">
                <a:latin typeface="+mn-lt"/>
                <a:ea typeface="+mn-ea"/>
              </a:rPr>
              <a:t>高</a:t>
            </a:r>
            <a:r>
              <a:rPr lang="en-US" altLang="zh-CN" sz="2800">
                <a:latin typeface="+mn-lt"/>
                <a:ea typeface="+mn-ea"/>
              </a:rPr>
              <a:t>405</a:t>
            </a:r>
            <a:r>
              <a:rPr lang="zh-CN" altLang="en-US" sz="2800">
                <a:latin typeface="+mn-lt"/>
                <a:ea typeface="+mn-ea"/>
              </a:rPr>
              <a:t>米</a:t>
            </a: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8DB7E69B-34CE-D822-633F-931635CC4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6850" y="4293096"/>
            <a:ext cx="351829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东方明珠广播电视塔</a:t>
            </a:r>
          </a:p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高</a:t>
            </a:r>
            <a:r>
              <a:rPr lang="en-US" altLang="zh-CN" sz="2800" dirty="0">
                <a:latin typeface="+mn-lt"/>
                <a:ea typeface="+mn-ea"/>
              </a:rPr>
              <a:t>468</a:t>
            </a:r>
            <a:r>
              <a:rPr lang="zh-CN" altLang="en-US" sz="2800" dirty="0">
                <a:latin typeface="+mn-lt"/>
                <a:ea typeface="+mn-ea"/>
              </a:rPr>
              <a:t>米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927802D0-190D-7198-63F8-D650983A5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248" y="4293096"/>
            <a:ext cx="2160240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广州塔</a:t>
            </a:r>
          </a:p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高</a:t>
            </a:r>
            <a:r>
              <a:rPr lang="en-US" altLang="zh-CN" sz="2800" dirty="0">
                <a:latin typeface="+mn-lt"/>
                <a:ea typeface="+mn-ea"/>
              </a:rPr>
              <a:t>600</a:t>
            </a:r>
            <a:r>
              <a:rPr lang="zh-CN" altLang="en-US" sz="2800" dirty="0">
                <a:latin typeface="+mn-lt"/>
                <a:ea typeface="+mn-ea"/>
              </a:rPr>
              <a:t>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24DEED9-ACF8-F5DC-AF92-636D8F2A0446}"/>
              </a:ext>
            </a:extLst>
          </p:cNvPr>
          <p:cNvSpPr txBox="1"/>
          <p:nvPr/>
        </p:nvSpPr>
        <p:spPr>
          <a:xfrm>
            <a:off x="839416" y="5230941"/>
            <a:ext cx="11017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）广州塔比中央广播电视塔大约高几百米？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4994F5D-C8C6-7C22-E472-EE874B5CF91B}"/>
              </a:ext>
            </a:extLst>
          </p:cNvPr>
          <p:cNvSpPr txBox="1"/>
          <p:nvPr/>
        </p:nvSpPr>
        <p:spPr>
          <a:xfrm>
            <a:off x="3575720" y="5805264"/>
            <a:ext cx="441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600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405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200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（米）</a:t>
            </a:r>
          </a:p>
        </p:txBody>
      </p:sp>
    </p:spTree>
    <p:extLst>
      <p:ext uri="{BB962C8B-B14F-4D97-AF65-F5344CB8AC3E}">
        <p14:creationId xmlns:p14="http://schemas.microsoft.com/office/powerpoint/2010/main" val="117994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6AF88AC-4514-DE17-0DF1-C09A9A422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105" y="620688"/>
            <a:ext cx="6341789" cy="296061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7585A7E-5433-4259-0AF7-56EC122A3224}"/>
              </a:ext>
            </a:extLst>
          </p:cNvPr>
          <p:cNvSpPr txBox="1"/>
          <p:nvPr/>
        </p:nvSpPr>
        <p:spPr>
          <a:xfrm>
            <a:off x="839416" y="3583067"/>
            <a:ext cx="11017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）请你提出其他数学问题并解答。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66A3CB-F3CC-E066-6371-0730505E1F55}"/>
              </a:ext>
            </a:extLst>
          </p:cNvPr>
          <p:cNvSpPr txBox="1"/>
          <p:nvPr/>
        </p:nvSpPr>
        <p:spPr>
          <a:xfrm>
            <a:off x="1091444" y="4293096"/>
            <a:ext cx="10153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答案不唯一，例：广州塔比东方明珠广播电视塔高多少米？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51F0A5-22D2-A6AC-051A-2E036D5E82D7}"/>
              </a:ext>
            </a:extLst>
          </p:cNvPr>
          <p:cNvSpPr txBox="1"/>
          <p:nvPr/>
        </p:nvSpPr>
        <p:spPr>
          <a:xfrm>
            <a:off x="3575720" y="5590981"/>
            <a:ext cx="441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600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468=132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（米）</a:t>
            </a:r>
          </a:p>
        </p:txBody>
      </p:sp>
    </p:spTree>
    <p:extLst>
      <p:ext uri="{BB962C8B-B14F-4D97-AF65-F5344CB8AC3E}">
        <p14:creationId xmlns:p14="http://schemas.microsoft.com/office/powerpoint/2010/main" val="220202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D13ACB-AE4B-275B-598C-7D28FC71F5A9}"/>
              </a:ext>
            </a:extLst>
          </p:cNvPr>
          <p:cNvSpPr txBox="1"/>
          <p:nvPr/>
        </p:nvSpPr>
        <p:spPr>
          <a:xfrm>
            <a:off x="1271464" y="846543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小丽、小亮和小东参加了飞镖比赛，比赛情况如下图。小东还差最后一次没投。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95997BD-9959-C679-E8F8-81A7B31B09B0}"/>
              </a:ext>
            </a:extLst>
          </p:cNvPr>
          <p:cNvSpPr/>
          <p:nvPr/>
        </p:nvSpPr>
        <p:spPr>
          <a:xfrm>
            <a:off x="653669" y="90871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F8B5EEB5-52B9-7014-D3FE-84FFC0928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4766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972FA82-D407-DF22-0414-79124205F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2337787"/>
            <a:ext cx="9160030" cy="254991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7BF9177-4F4D-2C9A-C294-7DD4EA4052C6}"/>
              </a:ext>
            </a:extLst>
          </p:cNvPr>
          <p:cNvSpPr txBox="1"/>
          <p:nvPr/>
        </p:nvSpPr>
        <p:spPr>
          <a:xfrm>
            <a:off x="839416" y="5020625"/>
            <a:ext cx="1069891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）小丽和小亮的成绩分别是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 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的成绩好。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F4EC69-6587-D894-F544-FEB783E26FC6}"/>
              </a:ext>
            </a:extLst>
          </p:cNvPr>
          <p:cNvSpPr txBox="1"/>
          <p:nvPr/>
        </p:nvSpPr>
        <p:spPr>
          <a:xfrm>
            <a:off x="7281224" y="506865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3403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7ADCD5B-F369-A126-A80B-5C9EF969EDC1}"/>
              </a:ext>
            </a:extLst>
          </p:cNvPr>
          <p:cNvSpPr txBox="1"/>
          <p:nvPr/>
        </p:nvSpPr>
        <p:spPr>
          <a:xfrm>
            <a:off x="9566024" y="5072362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4321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442538F-B5E8-AEA0-7B44-C835A11C51B1}"/>
              </a:ext>
            </a:extLst>
          </p:cNvPr>
          <p:cNvSpPr txBox="1"/>
          <p:nvPr/>
        </p:nvSpPr>
        <p:spPr>
          <a:xfrm>
            <a:off x="1045712" y="572849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小亮</a:t>
            </a:r>
          </a:p>
        </p:txBody>
      </p:sp>
    </p:spTree>
    <p:extLst>
      <p:ext uri="{BB962C8B-B14F-4D97-AF65-F5344CB8AC3E}">
        <p14:creationId xmlns:p14="http://schemas.microsoft.com/office/powerpoint/2010/main" val="35474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6AE2E1-F221-801D-79A5-3E311CC32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880269"/>
            <a:ext cx="9160030" cy="254991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5BE542D-8B04-4B1C-7151-4BE3FDF451F8}"/>
              </a:ext>
            </a:extLst>
          </p:cNvPr>
          <p:cNvSpPr txBox="1"/>
          <p:nvPr/>
        </p:nvSpPr>
        <p:spPr>
          <a:xfrm>
            <a:off x="839416" y="3621759"/>
            <a:ext cx="1069891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）小东要想比小丽和小亮成绩都好，最后一次必须至少得多少分？把你的想法在图上标出来。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1A3B54F-35CE-9AE3-F5E5-41EECB327AC2}"/>
              </a:ext>
            </a:extLst>
          </p:cNvPr>
          <p:cNvSpPr txBox="1"/>
          <p:nvPr/>
        </p:nvSpPr>
        <p:spPr>
          <a:xfrm>
            <a:off x="830827" y="234888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3403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C01E9B-6304-65CE-6C70-03B8A85259CD}"/>
              </a:ext>
            </a:extLst>
          </p:cNvPr>
          <p:cNvSpPr txBox="1"/>
          <p:nvPr/>
        </p:nvSpPr>
        <p:spPr>
          <a:xfrm>
            <a:off x="4223792" y="234888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4321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2C51C0-01D9-42BF-0078-A920A52407B1}"/>
              </a:ext>
            </a:extLst>
          </p:cNvPr>
          <p:cNvSpPr txBox="1"/>
          <p:nvPr/>
        </p:nvSpPr>
        <p:spPr>
          <a:xfrm>
            <a:off x="7320136" y="2353828"/>
            <a:ext cx="136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4230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D4726C4-1290-E5CF-5DCD-04AC7B32E798}"/>
              </a:ext>
            </a:extLst>
          </p:cNvPr>
          <p:cNvSpPr txBox="1"/>
          <p:nvPr/>
        </p:nvSpPr>
        <p:spPr>
          <a:xfrm>
            <a:off x="3215680" y="496029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4230+100=4330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35F7F40-31E9-99F4-7820-31258979A1F4}"/>
              </a:ext>
            </a:extLst>
          </p:cNvPr>
          <p:cNvSpPr txBox="1"/>
          <p:nvPr/>
        </p:nvSpPr>
        <p:spPr>
          <a:xfrm>
            <a:off x="6655529" y="4960297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4330&gt;4321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B268B3-E976-69CC-4BD9-9FDCAA7B0DF9}"/>
              </a:ext>
            </a:extLst>
          </p:cNvPr>
          <p:cNvSpPr txBox="1"/>
          <p:nvPr/>
        </p:nvSpPr>
        <p:spPr>
          <a:xfrm>
            <a:off x="1978442" y="5586806"/>
            <a:ext cx="8420863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zh-CN" altLang="en-US" dirty="0"/>
              <a:t>口答：最后一次必须至少得</a:t>
            </a:r>
            <a:r>
              <a:rPr lang="en-US" altLang="zh-CN" dirty="0"/>
              <a:t>100</a:t>
            </a:r>
            <a:r>
              <a:rPr lang="zh-CN" altLang="en-US" dirty="0"/>
              <a:t>分。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EC589F8-249B-55F4-23EC-5C00CB13075A}"/>
              </a:ext>
            </a:extLst>
          </p:cNvPr>
          <p:cNvSpPr/>
          <p:nvPr/>
        </p:nvSpPr>
        <p:spPr>
          <a:xfrm>
            <a:off x="8976320" y="2420888"/>
            <a:ext cx="104180" cy="1041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42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00B105C-4C9F-4A65-3813-C7E47F559657}"/>
              </a:ext>
            </a:extLst>
          </p:cNvPr>
          <p:cNvSpPr txBox="1"/>
          <p:nvPr/>
        </p:nvSpPr>
        <p:spPr>
          <a:xfrm>
            <a:off x="1271464" y="47667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某昆虫研究小组去野外采集标本。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8E0037E-F69F-3A1B-5279-06D66A06BDFE}"/>
              </a:ext>
            </a:extLst>
          </p:cNvPr>
          <p:cNvSpPr/>
          <p:nvPr/>
        </p:nvSpPr>
        <p:spPr>
          <a:xfrm>
            <a:off x="653669" y="5388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8BFD29C8-8ACA-9652-392B-6F1EAA864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6874" y="7265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0B551E3-FDD6-E51F-94EA-0D29057673DB}"/>
              </a:ext>
            </a:extLst>
          </p:cNvPr>
          <p:cNvSpPr txBox="1"/>
          <p:nvPr/>
        </p:nvSpPr>
        <p:spPr>
          <a:xfrm>
            <a:off x="1241498" y="4099530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）选择合适的条件和问题组成一个数学问题，并解答。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04C1360-BB2D-FF59-14D3-3EA6D66C6CF1}"/>
              </a:ext>
            </a:extLst>
          </p:cNvPr>
          <p:cNvSpPr/>
          <p:nvPr/>
        </p:nvSpPr>
        <p:spPr>
          <a:xfrm>
            <a:off x="1219650" y="1293779"/>
            <a:ext cx="9984665" cy="26848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F614AB4-4E4B-16E8-8B8F-993AD21187FA}"/>
              </a:ext>
            </a:extLst>
          </p:cNvPr>
          <p:cNvGrpSpPr/>
          <p:nvPr/>
        </p:nvGrpSpPr>
        <p:grpSpPr>
          <a:xfrm>
            <a:off x="1555244" y="1400149"/>
            <a:ext cx="10009112" cy="2521588"/>
            <a:chOff x="1055440" y="1844824"/>
            <a:chExt cx="10009112" cy="252158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3FE3FAB-4610-3870-0F84-2F004FE7BFC3}"/>
                </a:ext>
              </a:extLst>
            </p:cNvPr>
            <p:cNvSpPr txBox="1"/>
            <p:nvPr/>
          </p:nvSpPr>
          <p:spPr>
            <a:xfrm>
              <a:off x="1055440" y="1844824"/>
              <a:ext cx="4248472" cy="252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①捉到蜻蜓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②捉到的蝴蝶只数比蜻蜓多</a:t>
              </a:r>
              <a:r>
                <a:rPr lang="en-US" altLang="zh-CN" sz="2800" b="1" dirty="0">
                  <a:latin typeface="+mn-lt"/>
                  <a:ea typeface="+mn-ea"/>
                </a:rPr>
                <a:t>10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③捉到的螳螂只数是蜻蜓的</a:t>
              </a:r>
              <a:r>
                <a:rPr lang="en-US" altLang="zh-CN" sz="2800" b="1" dirty="0">
                  <a:latin typeface="+mn-lt"/>
                  <a:ea typeface="+mn-ea"/>
                </a:rPr>
                <a:t>3</a:t>
              </a:r>
              <a:r>
                <a:rPr lang="zh-CN" altLang="en-US" sz="2800" b="1" dirty="0">
                  <a:latin typeface="+mn-lt"/>
                  <a:ea typeface="+mn-ea"/>
                </a:rPr>
                <a:t>倍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537D5D9-9E2F-DF9E-AF1F-A190CF9D4E7E}"/>
                </a:ext>
              </a:extLst>
            </p:cNvPr>
            <p:cNvSpPr txBox="1"/>
            <p:nvPr/>
          </p:nvSpPr>
          <p:spPr>
            <a:xfrm>
              <a:off x="5519936" y="1844824"/>
              <a:ext cx="5544616" cy="1539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捉到多少只蝴蝶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捉到多少只螳螂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一共捉到多少只蜻蜓和蝴蝶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607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5B0BC295-C236-5797-9ACC-C478E7F821DC}"/>
              </a:ext>
            </a:extLst>
          </p:cNvPr>
          <p:cNvSpPr/>
          <p:nvPr/>
        </p:nvSpPr>
        <p:spPr>
          <a:xfrm>
            <a:off x="1219650" y="514318"/>
            <a:ext cx="9984665" cy="26848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A029B54-3431-9DC1-9969-363AA62D1B6E}"/>
              </a:ext>
            </a:extLst>
          </p:cNvPr>
          <p:cNvGrpSpPr/>
          <p:nvPr/>
        </p:nvGrpSpPr>
        <p:grpSpPr>
          <a:xfrm>
            <a:off x="1555244" y="620688"/>
            <a:ext cx="10009112" cy="2521588"/>
            <a:chOff x="1055440" y="1844824"/>
            <a:chExt cx="10009112" cy="2521588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39916F9-8B24-F2C3-994A-0CDD40FAE5D5}"/>
                </a:ext>
              </a:extLst>
            </p:cNvPr>
            <p:cNvSpPr txBox="1"/>
            <p:nvPr/>
          </p:nvSpPr>
          <p:spPr>
            <a:xfrm>
              <a:off x="1055440" y="1844824"/>
              <a:ext cx="4248472" cy="252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①捉到蜻蜓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②捉到的蝴蝶只数比蜻蜓多</a:t>
              </a:r>
              <a:r>
                <a:rPr lang="en-US" altLang="zh-CN" sz="2800" b="1" dirty="0">
                  <a:latin typeface="+mn-lt"/>
                  <a:ea typeface="+mn-ea"/>
                </a:rPr>
                <a:t>10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③捉到的螳螂只数是蜻蜓的</a:t>
              </a:r>
              <a:r>
                <a:rPr lang="en-US" altLang="zh-CN" sz="2800" b="1" dirty="0">
                  <a:latin typeface="+mn-lt"/>
                  <a:ea typeface="+mn-ea"/>
                </a:rPr>
                <a:t>3</a:t>
              </a:r>
              <a:r>
                <a:rPr lang="zh-CN" altLang="en-US" sz="2800" b="1" dirty="0">
                  <a:latin typeface="+mn-lt"/>
                  <a:ea typeface="+mn-ea"/>
                </a:rPr>
                <a:t>倍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49115B7-F9F0-0DFF-7DF3-40AE44D940A2}"/>
                </a:ext>
              </a:extLst>
            </p:cNvPr>
            <p:cNvSpPr txBox="1"/>
            <p:nvPr/>
          </p:nvSpPr>
          <p:spPr>
            <a:xfrm>
              <a:off x="5519936" y="1844824"/>
              <a:ext cx="5544616" cy="1539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捉到多少只蝴蝶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捉到多少只螳螂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一共捉到多少只蜻蜓和蝴蝶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7E56AD37-7211-93DD-EA6D-4BA4DEB98EBC}"/>
              </a:ext>
            </a:extLst>
          </p:cNvPr>
          <p:cNvSpPr txBox="1"/>
          <p:nvPr/>
        </p:nvSpPr>
        <p:spPr>
          <a:xfrm>
            <a:off x="1091444" y="3430741"/>
            <a:ext cx="101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答案不唯一，例：选择条件①②和问题 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A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6391CA-ED34-6DAC-79C8-E09EE0CB547E}"/>
              </a:ext>
            </a:extLst>
          </p:cNvPr>
          <p:cNvSpPr txBox="1"/>
          <p:nvPr/>
        </p:nvSpPr>
        <p:spPr>
          <a:xfrm>
            <a:off x="3823496" y="4308661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6+10=16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34FEE12-B495-62B0-17DB-8181F53F8922}"/>
              </a:ext>
            </a:extLst>
          </p:cNvPr>
          <p:cNvSpPr txBox="1"/>
          <p:nvPr/>
        </p:nvSpPr>
        <p:spPr>
          <a:xfrm>
            <a:off x="3139420" y="5085184"/>
            <a:ext cx="576064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zh-CN" altLang="en-US" dirty="0"/>
              <a:t>口答：捉到</a:t>
            </a:r>
            <a:r>
              <a:rPr lang="en-US" altLang="zh-CN" dirty="0"/>
              <a:t>16</a:t>
            </a:r>
            <a:r>
              <a:rPr lang="zh-CN" altLang="en-US" dirty="0"/>
              <a:t>只蝴蝶。</a:t>
            </a:r>
          </a:p>
        </p:txBody>
      </p:sp>
    </p:spTree>
    <p:extLst>
      <p:ext uri="{BB962C8B-B14F-4D97-AF65-F5344CB8AC3E}">
        <p14:creationId xmlns:p14="http://schemas.microsoft.com/office/powerpoint/2010/main" val="71445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D1FEC94E-D486-C81C-772B-97A4CD9BC393}"/>
              </a:ext>
            </a:extLst>
          </p:cNvPr>
          <p:cNvSpPr/>
          <p:nvPr/>
        </p:nvSpPr>
        <p:spPr>
          <a:xfrm>
            <a:off x="1219650" y="514318"/>
            <a:ext cx="9984665" cy="26848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2E0F073-9FEB-BE91-FB90-712DB075206A}"/>
              </a:ext>
            </a:extLst>
          </p:cNvPr>
          <p:cNvGrpSpPr/>
          <p:nvPr/>
        </p:nvGrpSpPr>
        <p:grpSpPr>
          <a:xfrm>
            <a:off x="1555244" y="620688"/>
            <a:ext cx="10009112" cy="2521588"/>
            <a:chOff x="1055440" y="1844824"/>
            <a:chExt cx="10009112" cy="2521588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22B461C5-D6D3-BD25-1D89-A8B00CCBAE35}"/>
                </a:ext>
              </a:extLst>
            </p:cNvPr>
            <p:cNvSpPr txBox="1"/>
            <p:nvPr/>
          </p:nvSpPr>
          <p:spPr>
            <a:xfrm>
              <a:off x="1055440" y="1844824"/>
              <a:ext cx="4248472" cy="252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①捉到蜻蜓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②捉到的蝴蝶只数比蜻蜓多</a:t>
              </a:r>
              <a:r>
                <a:rPr lang="en-US" altLang="zh-CN" sz="2800" b="1" dirty="0">
                  <a:latin typeface="+mn-lt"/>
                  <a:ea typeface="+mn-ea"/>
                </a:rPr>
                <a:t>10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③捉到的螳螂只数是蜻蜓的</a:t>
              </a:r>
              <a:r>
                <a:rPr lang="en-US" altLang="zh-CN" sz="2800" b="1" dirty="0">
                  <a:latin typeface="+mn-lt"/>
                  <a:ea typeface="+mn-ea"/>
                </a:rPr>
                <a:t>3</a:t>
              </a:r>
              <a:r>
                <a:rPr lang="zh-CN" altLang="en-US" sz="2800" b="1" dirty="0">
                  <a:latin typeface="+mn-lt"/>
                  <a:ea typeface="+mn-ea"/>
                </a:rPr>
                <a:t>倍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3633175-72DE-6700-ACCE-E1623F695CD0}"/>
                </a:ext>
              </a:extLst>
            </p:cNvPr>
            <p:cNvSpPr txBox="1"/>
            <p:nvPr/>
          </p:nvSpPr>
          <p:spPr>
            <a:xfrm>
              <a:off x="5519936" y="1844824"/>
              <a:ext cx="5544616" cy="1539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捉到多少只蝴蝶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捉到多少只螳螂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一共捉到多少只蜻蜓和蝴蝶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3570B907-4628-8621-EDE9-390DB8CA2938}"/>
              </a:ext>
            </a:extLst>
          </p:cNvPr>
          <p:cNvSpPr txBox="1"/>
          <p:nvPr/>
        </p:nvSpPr>
        <p:spPr>
          <a:xfrm>
            <a:off x="457798" y="3311541"/>
            <a:ext cx="1173420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）你还想解答什么问题？需要知道其他什么条件吗？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8966D6-D773-CE10-D58B-0EE709D210C5}"/>
              </a:ext>
            </a:extLst>
          </p:cNvPr>
          <p:cNvSpPr txBox="1"/>
          <p:nvPr/>
        </p:nvSpPr>
        <p:spPr>
          <a:xfrm>
            <a:off x="1091444" y="4078813"/>
            <a:ext cx="101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答案不唯一，例：三种昆虫一共捉了多少只？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7C0C818-3ECF-9EA2-9F44-8216201B5238}"/>
              </a:ext>
            </a:extLst>
          </p:cNvPr>
          <p:cNvSpPr txBox="1"/>
          <p:nvPr/>
        </p:nvSpPr>
        <p:spPr>
          <a:xfrm>
            <a:off x="2251542" y="483361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6+10=16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AB6BBDD-D589-53B1-A625-F49BB62E80C8}"/>
              </a:ext>
            </a:extLst>
          </p:cNvPr>
          <p:cNvSpPr txBox="1"/>
          <p:nvPr/>
        </p:nvSpPr>
        <p:spPr>
          <a:xfrm>
            <a:off x="5591944" y="483361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6×3=18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28FA07-485F-B751-FDD6-5DF86554A494}"/>
              </a:ext>
            </a:extLst>
          </p:cNvPr>
          <p:cNvSpPr txBox="1"/>
          <p:nvPr/>
        </p:nvSpPr>
        <p:spPr>
          <a:xfrm>
            <a:off x="3287688" y="5590981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6+16+18=40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</p:spTree>
    <p:extLst>
      <p:ext uri="{BB962C8B-B14F-4D97-AF65-F5344CB8AC3E}">
        <p14:creationId xmlns:p14="http://schemas.microsoft.com/office/powerpoint/2010/main" val="18966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6279232-2928-80EE-2CAF-A06B5696A4EF}"/>
              </a:ext>
            </a:extLst>
          </p:cNvPr>
          <p:cNvSpPr txBox="1"/>
          <p:nvPr/>
        </p:nvSpPr>
        <p:spPr>
          <a:xfrm>
            <a:off x="1271464" y="359213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根据下面的作息时间表回答问题。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78D2FB8-55D4-5207-867E-CB39E19EC473}"/>
              </a:ext>
            </a:extLst>
          </p:cNvPr>
          <p:cNvSpPr/>
          <p:nvPr/>
        </p:nvSpPr>
        <p:spPr>
          <a:xfrm>
            <a:off x="653669" y="42138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277FF6D-13A4-519B-FB6E-F4C42B1E3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6874" y="60910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1A61B5A-CA5F-3277-C861-A54C0CBAA33A}"/>
              </a:ext>
            </a:extLst>
          </p:cNvPr>
          <p:cNvGrpSpPr/>
          <p:nvPr/>
        </p:nvGrpSpPr>
        <p:grpSpPr>
          <a:xfrm>
            <a:off x="2711624" y="1079771"/>
            <a:ext cx="7128792" cy="4221438"/>
            <a:chOff x="2711624" y="1079771"/>
            <a:chExt cx="7128792" cy="4221438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CC5389C1-E400-DEF3-2431-BB12E30A3875}"/>
                </a:ext>
              </a:extLst>
            </p:cNvPr>
            <p:cNvSpPr/>
            <p:nvPr/>
          </p:nvSpPr>
          <p:spPr>
            <a:xfrm>
              <a:off x="2711624" y="1079771"/>
              <a:ext cx="6912768" cy="4221438"/>
            </a:xfrm>
            <a:prstGeom prst="roundRect">
              <a:avLst>
                <a:gd name="adj" fmla="val 11550"/>
              </a:avLst>
            </a:prstGeom>
            <a:solidFill>
              <a:schemeClr val="bg1"/>
            </a:solidFill>
            <a:ln w="19050">
              <a:solidFill>
                <a:srgbClr val="22C0C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35A4B80-6612-53B7-F3FC-760E2BB818EE}"/>
                </a:ext>
              </a:extLst>
            </p:cNvPr>
            <p:cNvSpPr txBox="1"/>
            <p:nvPr/>
          </p:nvSpPr>
          <p:spPr>
            <a:xfrm>
              <a:off x="2990445" y="1124744"/>
              <a:ext cx="621111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某小学作息时间表（上午）</a:t>
              </a:r>
              <a:endParaRPr lang="zh-CN" altLang="en-US" sz="4000" b="1" dirty="0">
                <a:latin typeface="+mn-lt"/>
                <a:ea typeface="+mn-ea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CE5229E3-8EE4-248D-36E9-D3A1CC19DBD9}"/>
                </a:ext>
              </a:extLst>
            </p:cNvPr>
            <p:cNvGrpSpPr/>
            <p:nvPr/>
          </p:nvGrpSpPr>
          <p:grpSpPr>
            <a:xfrm>
              <a:off x="2990445" y="1700808"/>
              <a:ext cx="6849971" cy="3384948"/>
              <a:chOff x="2990445" y="1700808"/>
              <a:chExt cx="6849971" cy="3384948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4CBED95-4AA3-F2A5-326D-4AC2D56AA51F}"/>
                  </a:ext>
                </a:extLst>
              </p:cNvPr>
              <p:cNvSpPr txBox="1"/>
              <p:nvPr/>
            </p:nvSpPr>
            <p:spPr>
              <a:xfrm>
                <a:off x="2990445" y="1700808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一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B8B8251-A452-BF00-2F91-52677D978657}"/>
                  </a:ext>
                </a:extLst>
              </p:cNvPr>
              <p:cNvSpPr txBox="1"/>
              <p:nvPr/>
            </p:nvSpPr>
            <p:spPr>
              <a:xfrm>
                <a:off x="2990445" y="2273154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二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FC3F8F7-C21B-B679-DAE8-5B0DDF29734A}"/>
                  </a:ext>
                </a:extLst>
              </p:cNvPr>
              <p:cNvSpPr txBox="1"/>
              <p:nvPr/>
            </p:nvSpPr>
            <p:spPr>
              <a:xfrm>
                <a:off x="2990445" y="2845500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眼保健操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EE86A3F-E0F0-2E28-6CD6-DB4071083BCF}"/>
                  </a:ext>
                </a:extLst>
              </p:cNvPr>
              <p:cNvSpPr txBox="1"/>
              <p:nvPr/>
            </p:nvSpPr>
            <p:spPr>
              <a:xfrm>
                <a:off x="2990445" y="341784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大  课  间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DF84A50-1AA0-0A8A-C53A-9EF87DBEC2D6}"/>
                  </a:ext>
                </a:extLst>
              </p:cNvPr>
              <p:cNvSpPr txBox="1"/>
              <p:nvPr/>
            </p:nvSpPr>
            <p:spPr>
              <a:xfrm>
                <a:off x="2990445" y="3990192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三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CF77AFB-D816-E8A4-C108-19B190D58533}"/>
                  </a:ext>
                </a:extLst>
              </p:cNvPr>
              <p:cNvSpPr txBox="1"/>
              <p:nvPr/>
            </p:nvSpPr>
            <p:spPr>
              <a:xfrm>
                <a:off x="2990445" y="456253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四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39D31B8-4C59-34ED-60AB-F1B67E5C2B16}"/>
                  </a:ext>
                </a:extLst>
              </p:cNvPr>
              <p:cNvSpPr txBox="1"/>
              <p:nvPr/>
            </p:nvSpPr>
            <p:spPr>
              <a:xfrm>
                <a:off x="5807968" y="1700808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8:20—</a:t>
                </a:r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（           ）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86A1C2C-09D2-0785-D69B-3F147AB26BB0}"/>
                  </a:ext>
                </a:extLst>
              </p:cNvPr>
              <p:cNvSpPr txBox="1"/>
              <p:nvPr/>
            </p:nvSpPr>
            <p:spPr>
              <a:xfrm>
                <a:off x="5807967" y="2269436"/>
                <a:ext cx="33935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9:15—9:55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E8441DE-7B7F-15FC-66E3-8E94E41EE7CA}"/>
                  </a:ext>
                </a:extLst>
              </p:cNvPr>
              <p:cNvSpPr txBox="1"/>
              <p:nvPr/>
            </p:nvSpPr>
            <p:spPr>
              <a:xfrm>
                <a:off x="5807968" y="2842307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9:55—10:00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8B1C79F-17E3-EBB1-5191-7DBA1AC3C02E}"/>
                  </a:ext>
                </a:extLst>
              </p:cNvPr>
              <p:cNvSpPr txBox="1"/>
              <p:nvPr/>
            </p:nvSpPr>
            <p:spPr>
              <a:xfrm>
                <a:off x="5807968" y="3417955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10:00—10:30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FBA309E0-EE72-6AEE-B1F7-BDEBB5C18E87}"/>
                  </a:ext>
                </a:extLst>
              </p:cNvPr>
              <p:cNvSpPr txBox="1"/>
              <p:nvPr/>
            </p:nvSpPr>
            <p:spPr>
              <a:xfrm>
                <a:off x="5807968" y="3990192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10:30—11:10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E5C24C5-1C97-4215-D3A3-E2EA4B60FD60}"/>
                  </a:ext>
                </a:extLst>
              </p:cNvPr>
              <p:cNvSpPr txBox="1"/>
              <p:nvPr/>
            </p:nvSpPr>
            <p:spPr>
              <a:xfrm>
                <a:off x="5807968" y="4558520"/>
                <a:ext cx="40324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_________________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608A6681-297B-54C7-2823-740E61E2BAD7}"/>
              </a:ext>
            </a:extLst>
          </p:cNvPr>
          <p:cNvSpPr txBox="1"/>
          <p:nvPr/>
        </p:nvSpPr>
        <p:spPr>
          <a:xfrm>
            <a:off x="335360" y="5604917"/>
            <a:ext cx="590465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）大课间共多长时间？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9446438-99CA-1F3E-ED3B-AD6D99CECBE8}"/>
              </a:ext>
            </a:extLst>
          </p:cNvPr>
          <p:cNvSpPr txBox="1"/>
          <p:nvPr/>
        </p:nvSpPr>
        <p:spPr>
          <a:xfrm>
            <a:off x="6096000" y="5678323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30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分－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=30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（分钟）</a:t>
            </a:r>
          </a:p>
        </p:txBody>
      </p:sp>
    </p:spTree>
    <p:extLst>
      <p:ext uri="{BB962C8B-B14F-4D97-AF65-F5344CB8AC3E}">
        <p14:creationId xmlns:p14="http://schemas.microsoft.com/office/powerpoint/2010/main" val="265140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09FCFC59-169E-446F-8084-C0E425D70FE9}"/>
              </a:ext>
            </a:extLst>
          </p:cNvPr>
          <p:cNvGrpSpPr/>
          <p:nvPr/>
        </p:nvGrpSpPr>
        <p:grpSpPr>
          <a:xfrm>
            <a:off x="2691691" y="716333"/>
            <a:ext cx="7128792" cy="4221438"/>
            <a:chOff x="2711624" y="1079771"/>
            <a:chExt cx="7128792" cy="4221438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0B18452B-2872-469E-8548-BA2B85CD17EF}"/>
                </a:ext>
              </a:extLst>
            </p:cNvPr>
            <p:cNvSpPr/>
            <p:nvPr/>
          </p:nvSpPr>
          <p:spPr>
            <a:xfrm>
              <a:off x="2711624" y="1079771"/>
              <a:ext cx="6912768" cy="4221438"/>
            </a:xfrm>
            <a:prstGeom prst="roundRect">
              <a:avLst>
                <a:gd name="adj" fmla="val 11550"/>
              </a:avLst>
            </a:prstGeom>
            <a:solidFill>
              <a:schemeClr val="bg1"/>
            </a:solidFill>
            <a:ln w="19050">
              <a:solidFill>
                <a:srgbClr val="22C0C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8356C4F-BE32-443A-B03C-17E4A0F126D2}"/>
                </a:ext>
              </a:extLst>
            </p:cNvPr>
            <p:cNvSpPr txBox="1"/>
            <p:nvPr/>
          </p:nvSpPr>
          <p:spPr>
            <a:xfrm>
              <a:off x="2990445" y="1124744"/>
              <a:ext cx="621111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某小学作息时间表（上午）</a:t>
              </a:r>
              <a:endParaRPr lang="zh-CN" altLang="en-US" sz="4000" b="1" dirty="0">
                <a:latin typeface="+mn-lt"/>
                <a:ea typeface="+mn-ea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70C38AC2-24B9-46E0-9533-2E4D9A8CC98F}"/>
                </a:ext>
              </a:extLst>
            </p:cNvPr>
            <p:cNvGrpSpPr/>
            <p:nvPr/>
          </p:nvGrpSpPr>
          <p:grpSpPr>
            <a:xfrm>
              <a:off x="2990445" y="1700808"/>
              <a:ext cx="6849971" cy="3384948"/>
              <a:chOff x="2990445" y="1700808"/>
              <a:chExt cx="6849971" cy="3384948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069087F-1EB7-47F3-9BEB-702BA1A0B418}"/>
                  </a:ext>
                </a:extLst>
              </p:cNvPr>
              <p:cNvSpPr txBox="1"/>
              <p:nvPr/>
            </p:nvSpPr>
            <p:spPr>
              <a:xfrm>
                <a:off x="2990445" y="1700808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一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C79EDAE-FCFB-4C45-BFA7-A3B7DF3C6F64}"/>
                  </a:ext>
                </a:extLst>
              </p:cNvPr>
              <p:cNvSpPr txBox="1"/>
              <p:nvPr/>
            </p:nvSpPr>
            <p:spPr>
              <a:xfrm>
                <a:off x="2990445" y="2273154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二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A6908F1C-E742-4A8E-9B66-117A8E971902}"/>
                  </a:ext>
                </a:extLst>
              </p:cNvPr>
              <p:cNvSpPr txBox="1"/>
              <p:nvPr/>
            </p:nvSpPr>
            <p:spPr>
              <a:xfrm>
                <a:off x="2990445" y="2845500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眼保健操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6EE42DC-FEC6-409E-BE29-8439FF1913C9}"/>
                  </a:ext>
                </a:extLst>
              </p:cNvPr>
              <p:cNvSpPr txBox="1"/>
              <p:nvPr/>
            </p:nvSpPr>
            <p:spPr>
              <a:xfrm>
                <a:off x="2990445" y="341784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大  课  间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97473D5-4D40-4961-B42A-F7F18237E88C}"/>
                  </a:ext>
                </a:extLst>
              </p:cNvPr>
              <p:cNvSpPr txBox="1"/>
              <p:nvPr/>
            </p:nvSpPr>
            <p:spPr>
              <a:xfrm>
                <a:off x="2990445" y="3990192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三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0ADB164-491C-4E34-AFFD-209F7594DA7A}"/>
                  </a:ext>
                </a:extLst>
              </p:cNvPr>
              <p:cNvSpPr txBox="1"/>
              <p:nvPr/>
            </p:nvSpPr>
            <p:spPr>
              <a:xfrm>
                <a:off x="2990445" y="456253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四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EA3F26FA-6A52-4978-9D3C-9791F0FE53B0}"/>
                  </a:ext>
                </a:extLst>
              </p:cNvPr>
              <p:cNvSpPr txBox="1"/>
              <p:nvPr/>
            </p:nvSpPr>
            <p:spPr>
              <a:xfrm>
                <a:off x="5807968" y="1700808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8:20—</a:t>
                </a:r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（           ）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EB3F04A0-9904-4ADB-83AD-FBA892087E83}"/>
                  </a:ext>
                </a:extLst>
              </p:cNvPr>
              <p:cNvSpPr txBox="1"/>
              <p:nvPr/>
            </p:nvSpPr>
            <p:spPr>
              <a:xfrm>
                <a:off x="5807967" y="2269436"/>
                <a:ext cx="33935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9:15—9:55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2DAE52C-73DC-4B14-8BBB-59EA25EF78CF}"/>
                  </a:ext>
                </a:extLst>
              </p:cNvPr>
              <p:cNvSpPr txBox="1"/>
              <p:nvPr/>
            </p:nvSpPr>
            <p:spPr>
              <a:xfrm>
                <a:off x="5807968" y="2842307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9:55—10:00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E468443-3C7E-4AAD-AF82-33A2A94DBFE3}"/>
                  </a:ext>
                </a:extLst>
              </p:cNvPr>
              <p:cNvSpPr txBox="1"/>
              <p:nvPr/>
            </p:nvSpPr>
            <p:spPr>
              <a:xfrm>
                <a:off x="5807968" y="3417955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10:00—10:30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FEFC4DCF-6568-47C3-9864-A09781AEF589}"/>
                  </a:ext>
                </a:extLst>
              </p:cNvPr>
              <p:cNvSpPr txBox="1"/>
              <p:nvPr/>
            </p:nvSpPr>
            <p:spPr>
              <a:xfrm>
                <a:off x="5807968" y="3990192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10:30—11:10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16D54D5-28EC-424B-A1B8-7A9854CE8D78}"/>
                  </a:ext>
                </a:extLst>
              </p:cNvPr>
              <p:cNvSpPr txBox="1"/>
              <p:nvPr/>
            </p:nvSpPr>
            <p:spPr>
              <a:xfrm>
                <a:off x="5807968" y="4558520"/>
                <a:ext cx="40324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_________________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48B2AA7E-CFB6-CC39-86A5-D611C8A52684}"/>
              </a:ext>
            </a:extLst>
          </p:cNvPr>
          <p:cNvSpPr txBox="1"/>
          <p:nvPr/>
        </p:nvSpPr>
        <p:spPr>
          <a:xfrm>
            <a:off x="653513" y="5253007"/>
            <a:ext cx="10884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）这所小学一节课的时长是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分钟，在表中补充第一节的下课时间。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E24CCDD-DB4C-C089-C166-45020318D6BA}"/>
              </a:ext>
            </a:extLst>
          </p:cNvPr>
          <p:cNvSpPr txBox="1"/>
          <p:nvPr/>
        </p:nvSpPr>
        <p:spPr>
          <a:xfrm>
            <a:off x="7387587" y="1363584"/>
            <a:ext cx="1080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9:00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4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>
            <a:extLst>
              <a:ext uri="{FF2B5EF4-FFF2-40B4-BE49-F238E27FC236}">
                <a16:creationId xmlns:a16="http://schemas.microsoft.com/office/drawing/2014/main" id="{0BC58B79-38D3-295B-EC38-4911BB630DBB}"/>
              </a:ext>
            </a:extLst>
          </p:cNvPr>
          <p:cNvSpPr txBox="1"/>
          <p:nvPr/>
        </p:nvSpPr>
        <p:spPr>
          <a:xfrm>
            <a:off x="653513" y="5253007"/>
            <a:ext cx="10884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）根据你观察作息时间表发现的规律，试着填出第四节课的上、下课时间。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398FB28-981F-4F88-8C02-4AD34259FA12}"/>
              </a:ext>
            </a:extLst>
          </p:cNvPr>
          <p:cNvGrpSpPr/>
          <p:nvPr/>
        </p:nvGrpSpPr>
        <p:grpSpPr>
          <a:xfrm>
            <a:off x="2691691" y="716333"/>
            <a:ext cx="7128792" cy="4221438"/>
            <a:chOff x="2711624" y="1079771"/>
            <a:chExt cx="7128792" cy="4221438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E36F6364-07BC-4A03-972F-5D1FABF3AB64}"/>
                </a:ext>
              </a:extLst>
            </p:cNvPr>
            <p:cNvSpPr/>
            <p:nvPr/>
          </p:nvSpPr>
          <p:spPr>
            <a:xfrm>
              <a:off x="2711624" y="1079771"/>
              <a:ext cx="6912768" cy="4221438"/>
            </a:xfrm>
            <a:prstGeom prst="roundRect">
              <a:avLst>
                <a:gd name="adj" fmla="val 11550"/>
              </a:avLst>
            </a:prstGeom>
            <a:solidFill>
              <a:schemeClr val="bg1"/>
            </a:solidFill>
            <a:ln w="19050">
              <a:solidFill>
                <a:srgbClr val="22C0C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1ACAE43-6451-4373-8BE8-001CBCA36D55}"/>
                </a:ext>
              </a:extLst>
            </p:cNvPr>
            <p:cNvSpPr txBox="1"/>
            <p:nvPr/>
          </p:nvSpPr>
          <p:spPr>
            <a:xfrm>
              <a:off x="2990445" y="1124744"/>
              <a:ext cx="621111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某小学作息时间表（上午）</a:t>
              </a:r>
              <a:endParaRPr lang="zh-CN" altLang="en-US" sz="4000" b="1" dirty="0">
                <a:latin typeface="+mn-lt"/>
                <a:ea typeface="+mn-ea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225EDC23-5AC2-43E0-B227-058ADD7CA37E}"/>
                </a:ext>
              </a:extLst>
            </p:cNvPr>
            <p:cNvGrpSpPr/>
            <p:nvPr/>
          </p:nvGrpSpPr>
          <p:grpSpPr>
            <a:xfrm>
              <a:off x="2990445" y="1700808"/>
              <a:ext cx="6849971" cy="3384948"/>
              <a:chOff x="2990445" y="1700808"/>
              <a:chExt cx="6849971" cy="3384948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9A15F51-9A05-4527-8B01-94EC1B24658E}"/>
                  </a:ext>
                </a:extLst>
              </p:cNvPr>
              <p:cNvSpPr txBox="1"/>
              <p:nvPr/>
            </p:nvSpPr>
            <p:spPr>
              <a:xfrm>
                <a:off x="2990445" y="1700808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一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D003B49-3FE7-4EE8-9426-418401D51B69}"/>
                  </a:ext>
                </a:extLst>
              </p:cNvPr>
              <p:cNvSpPr txBox="1"/>
              <p:nvPr/>
            </p:nvSpPr>
            <p:spPr>
              <a:xfrm>
                <a:off x="2990445" y="2273154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二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77EAF73-D11E-4F7A-8497-5E3BB9CF4A18}"/>
                  </a:ext>
                </a:extLst>
              </p:cNvPr>
              <p:cNvSpPr txBox="1"/>
              <p:nvPr/>
            </p:nvSpPr>
            <p:spPr>
              <a:xfrm>
                <a:off x="2990445" y="2845500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眼保健操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3265595-E783-4974-9E88-62C01301D02E}"/>
                  </a:ext>
                </a:extLst>
              </p:cNvPr>
              <p:cNvSpPr txBox="1"/>
              <p:nvPr/>
            </p:nvSpPr>
            <p:spPr>
              <a:xfrm>
                <a:off x="2990445" y="341784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大  课  间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96D7AF0E-320C-494E-91E4-C44A5AB6C420}"/>
                  </a:ext>
                </a:extLst>
              </p:cNvPr>
              <p:cNvSpPr txBox="1"/>
              <p:nvPr/>
            </p:nvSpPr>
            <p:spPr>
              <a:xfrm>
                <a:off x="2990445" y="3990192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三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CD64AFA9-BD99-4C20-A910-164422EF0AB6}"/>
                  </a:ext>
                </a:extLst>
              </p:cNvPr>
              <p:cNvSpPr txBox="1"/>
              <p:nvPr/>
            </p:nvSpPr>
            <p:spPr>
              <a:xfrm>
                <a:off x="2990445" y="456253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四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61931916-E626-4977-9023-DE36976B3F2A}"/>
                  </a:ext>
                </a:extLst>
              </p:cNvPr>
              <p:cNvSpPr txBox="1"/>
              <p:nvPr/>
            </p:nvSpPr>
            <p:spPr>
              <a:xfrm>
                <a:off x="5807968" y="1700808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8:20—</a:t>
                </a:r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（           ）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98DE7C8A-B8AB-4161-8685-B50E9641B024}"/>
                  </a:ext>
                </a:extLst>
              </p:cNvPr>
              <p:cNvSpPr txBox="1"/>
              <p:nvPr/>
            </p:nvSpPr>
            <p:spPr>
              <a:xfrm>
                <a:off x="5807967" y="2269436"/>
                <a:ext cx="33935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9:15—9:55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AF54CE5-1B9D-4059-8C71-06893305E7A6}"/>
                  </a:ext>
                </a:extLst>
              </p:cNvPr>
              <p:cNvSpPr txBox="1"/>
              <p:nvPr/>
            </p:nvSpPr>
            <p:spPr>
              <a:xfrm>
                <a:off x="5807968" y="2842307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9:55—10:00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78F21D1-88F3-4818-A6B0-A05B740295EE}"/>
                  </a:ext>
                </a:extLst>
              </p:cNvPr>
              <p:cNvSpPr txBox="1"/>
              <p:nvPr/>
            </p:nvSpPr>
            <p:spPr>
              <a:xfrm>
                <a:off x="5807968" y="3417955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10:00—10:30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747E3932-19F8-4275-9B47-05C548FF1966}"/>
                  </a:ext>
                </a:extLst>
              </p:cNvPr>
              <p:cNvSpPr txBox="1"/>
              <p:nvPr/>
            </p:nvSpPr>
            <p:spPr>
              <a:xfrm>
                <a:off x="5807968" y="3990192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10:30—11:10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3859BDF3-CB4F-4715-84E5-35E2E94669FE}"/>
                  </a:ext>
                </a:extLst>
              </p:cNvPr>
              <p:cNvSpPr txBox="1"/>
              <p:nvPr/>
            </p:nvSpPr>
            <p:spPr>
              <a:xfrm>
                <a:off x="5807968" y="4558520"/>
                <a:ext cx="40324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_________________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0CEE85D8-28B7-4649-BA2C-7A8175150A81}"/>
              </a:ext>
            </a:extLst>
          </p:cNvPr>
          <p:cNvSpPr txBox="1"/>
          <p:nvPr/>
        </p:nvSpPr>
        <p:spPr>
          <a:xfrm>
            <a:off x="7387587" y="1363584"/>
            <a:ext cx="1080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9:00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E0797EF-E960-7B15-92F7-0F5E8616688D}"/>
              </a:ext>
            </a:extLst>
          </p:cNvPr>
          <p:cNvSpPr txBox="1"/>
          <p:nvPr/>
        </p:nvSpPr>
        <p:spPr>
          <a:xfrm>
            <a:off x="5788034" y="4126514"/>
            <a:ext cx="24122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11:25—12:05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4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7139D18-7B22-235C-77E7-5D4AEEB867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996952"/>
            <a:ext cx="3299461" cy="3545847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7C66ADD0-EA2C-EEEF-DC28-6EC606CB70DE}"/>
              </a:ext>
            </a:extLst>
          </p:cNvPr>
          <p:cNvSpPr/>
          <p:nvPr/>
        </p:nvSpPr>
        <p:spPr>
          <a:xfrm>
            <a:off x="911424" y="1484784"/>
            <a:ext cx="8308020" cy="1815168"/>
          </a:xfrm>
          <a:prstGeom prst="wedgeRoundRectCallout">
            <a:avLst>
              <a:gd name="adj1" fmla="val 41772"/>
              <a:gd name="adj2" fmla="val 8578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通过这节课的整理和复习，你们有什么收获？ 还有什么疑问？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1800</Words>
  <Application>Microsoft Office PowerPoint</Application>
  <PresentationFormat>宽屏</PresentationFormat>
  <Paragraphs>290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63</cp:revision>
  <dcterms:created xsi:type="dcterms:W3CDTF">2015-08-27T07:30:00Z</dcterms:created>
  <dcterms:modified xsi:type="dcterms:W3CDTF">2026-03-02T09:13:30Z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