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31"/>
  </p:notesMasterIdLst>
  <p:handoutMasterIdLst>
    <p:handoutMasterId r:id="rId32"/>
  </p:handoutMasterIdLst>
  <p:sldIdLst>
    <p:sldId id="263" r:id="rId2"/>
    <p:sldId id="372" r:id="rId3"/>
    <p:sldId id="373" r:id="rId4"/>
    <p:sldId id="384" r:id="rId5"/>
    <p:sldId id="381" r:id="rId6"/>
    <p:sldId id="382" r:id="rId7"/>
    <p:sldId id="383" r:id="rId8"/>
    <p:sldId id="374" r:id="rId9"/>
    <p:sldId id="375" r:id="rId10"/>
    <p:sldId id="386" r:id="rId11"/>
    <p:sldId id="385" r:id="rId12"/>
    <p:sldId id="387" r:id="rId13"/>
    <p:sldId id="388" r:id="rId14"/>
    <p:sldId id="389" r:id="rId15"/>
    <p:sldId id="390" r:id="rId16"/>
    <p:sldId id="391" r:id="rId17"/>
    <p:sldId id="392" r:id="rId18"/>
    <p:sldId id="393" r:id="rId19"/>
    <p:sldId id="394" r:id="rId20"/>
    <p:sldId id="395" r:id="rId21"/>
    <p:sldId id="396" r:id="rId22"/>
    <p:sldId id="402" r:id="rId23"/>
    <p:sldId id="397" r:id="rId24"/>
    <p:sldId id="398" r:id="rId25"/>
    <p:sldId id="400" r:id="rId26"/>
    <p:sldId id="401" r:id="rId27"/>
    <p:sldId id="399" r:id="rId28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 userDrawn="1">
          <p15:clr>
            <a:srgbClr val="A4A3A4"/>
          </p15:clr>
        </p15:guide>
        <p15:guide id="2" orient="horz" pos="951" userDrawn="1">
          <p15:clr>
            <a:srgbClr val="A4A3A4"/>
          </p15:clr>
        </p15:guide>
        <p15:guide id="3" orient="horz" pos="3960" userDrawn="1">
          <p15:clr>
            <a:srgbClr val="A4A3A4"/>
          </p15:clr>
        </p15:guide>
        <p15:guide id="4" pos="211" userDrawn="1">
          <p15:clr>
            <a:srgbClr val="A4A3A4"/>
          </p15:clr>
        </p15:guide>
        <p15:guide id="5" pos="47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2C0C4"/>
    <a:srgbClr val="3333CC"/>
    <a:srgbClr val="F00C08"/>
    <a:srgbClr val="F9B6AE"/>
    <a:srgbClr val="118A8D"/>
    <a:srgbClr val="FFFFFF"/>
    <a:srgbClr val="CAD7D7"/>
    <a:srgbClr val="1CA1A4"/>
    <a:srgbClr val="FF6699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6391" autoAdjust="0"/>
  </p:normalViewPr>
  <p:slideViewPr>
    <p:cSldViewPr>
      <p:cViewPr varScale="1">
        <p:scale>
          <a:sx n="82" d="100"/>
          <a:sy n="82" d="100"/>
        </p:scale>
        <p:origin x="710" y="48"/>
      </p:cViewPr>
      <p:guideLst>
        <p:guide orient="horz" pos="2176"/>
        <p:guide orient="horz" pos="951"/>
        <p:guide orient="horz" pos="3960"/>
        <p:guide pos="211"/>
        <p:guide pos="47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454B9FD-DD2B-4AD5-8E15-9AD58BB3BB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D8A99B3-ED87-4AB5-A67C-D3C49FBB46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  <a:pPr>
                <a:defRPr/>
              </a:pPr>
              <a:t>2026/3/2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003CAF9-E973-4DB1-9A4D-60624B98D7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6BED2B2-1A2F-4BAE-8C0D-BD07CFCB7E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5D92909-8122-4533-BC58-2B626EE9DD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46574B9-ABCF-4BE2-9B48-06C912D2373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  <a:pPr>
                <a:defRPr/>
              </a:pPr>
              <a:t>2026/3/2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4856F5C1-A8E8-4890-B89A-5729FE69A6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3B7B01ED-67A2-401C-9417-D900D76234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9CA397-AB0D-4E0F-A33D-9EB9B164A3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F27875-6B8C-46DC-A87F-98872EE39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80549F81-2203-4BBA-84DE-BE69C0CB7862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B61DB14E-2FA7-420D-9563-9D40DD4336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52F1BE6F-D368-46C6-A110-55FD8247CA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F341FC0-0508-4C13-9C3F-FF35218AE406}"/>
              </a:ext>
            </a:extLst>
          </p:cNvPr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D9A26ED0-7A3B-41A6-A6DD-985DEE5EF5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1EFE4FC-7712-49FA-44CE-98A0893A08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6A9E8FD-6F02-4921-3BCE-5D48A168D8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0A79351-AED0-EDD6-1834-DA22222BB06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91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BA289F-EDDA-411C-92CD-811840FA191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B62B863-EBF1-0BC6-7921-4026B05704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>
            <a:extLst>
              <a:ext uri="{FF2B5EF4-FFF2-40B4-BE49-F238E27FC236}">
                <a16:creationId xmlns:a16="http://schemas.microsoft.com/office/drawing/2014/main" id="{DDC3B597-85CF-F26C-C0AA-A5B75FF737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2A66873B-CEEF-83A7-D315-ED5C424963B0}"/>
              </a:ext>
            </a:extLst>
          </p:cNvPr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FC2D7C1-A3A7-0893-B896-F06CE99354FD}"/>
                </a:ext>
              </a:extLst>
            </p:cNvPr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BE9EB73-6A6E-99D5-D27F-8F3F45EA7C65}"/>
                </a:ext>
              </a:extLst>
            </p:cNvPr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BE1C542A-9782-BD8A-53DA-95BF854E84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6A0AFDF-F72E-9109-63E9-96BB9331169F}"/>
              </a:ext>
            </a:extLst>
          </p:cNvPr>
          <p:cNvCxnSpPr>
            <a:cxnSpLocks/>
          </p:cNvCxnSpPr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611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E456707-D2F4-4B50-BCA6-552EB6D5242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F67A9C6-000B-4410-BE48-97EB21A1CD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1114AB34-4975-41B1-B094-8317271630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32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170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339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792" indent="-304792" algn="l" rtl="0" eaLnBrk="0" fontAlgn="base" hangingPunct="0">
        <a:lnSpc>
          <a:spcPct val="90000"/>
        </a:lnSpc>
        <a:spcBef>
          <a:spcPts val="1333"/>
        </a:spcBef>
        <a:spcAft>
          <a:spcPct val="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>
            <a:extLst>
              <a:ext uri="{FF2B5EF4-FFF2-40B4-BE49-F238E27FC236}">
                <a16:creationId xmlns:a16="http://schemas.microsoft.com/office/drawing/2014/main" id="{1E79D380-3E95-4BDA-A762-6AF2DC36333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>
            <a:extLst>
              <a:ext uri="{FF2B5EF4-FFF2-40B4-BE49-F238E27FC236}">
                <a16:creationId xmlns:a16="http://schemas.microsoft.com/office/drawing/2014/main" id="{5C931340-9BDD-4F49-97FB-7A8A0D1CA7E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82F4106-873A-3FD6-CA99-C8A20B2071C9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>
            <a:extLst>
              <a:ext uri="{FF2B5EF4-FFF2-40B4-BE49-F238E27FC236}">
                <a16:creationId xmlns:a16="http://schemas.microsoft.com/office/drawing/2014/main" id="{D1AA868F-6602-360A-B7C0-622E34C2A52E}"/>
              </a:ext>
            </a:extLst>
          </p:cNvPr>
          <p:cNvSpPr txBox="1"/>
          <p:nvPr/>
        </p:nvSpPr>
        <p:spPr>
          <a:xfrm>
            <a:off x="2783632" y="2997745"/>
            <a:ext cx="662473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练一练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FE221F0E-540A-46F6-02B0-8387EFA84933}"/>
              </a:ext>
            </a:extLst>
          </p:cNvPr>
          <p:cNvGrpSpPr/>
          <p:nvPr/>
        </p:nvGrpSpPr>
        <p:grpSpPr>
          <a:xfrm>
            <a:off x="3395700" y="1700808"/>
            <a:ext cx="5400600" cy="1080000"/>
            <a:chOff x="950552" y="1314629"/>
            <a:chExt cx="5400600" cy="1080000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28D3CFD4-E02D-598D-874B-836B56987281}"/>
                </a:ext>
              </a:extLst>
            </p:cNvPr>
            <p:cNvSpPr txBox="1"/>
            <p:nvPr/>
          </p:nvSpPr>
          <p:spPr>
            <a:xfrm>
              <a:off x="1953234" y="1392964"/>
              <a:ext cx="4397918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复习与关联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2D6D60D6-1261-1792-13CB-7CCF8C1509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五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D47E49E-CE07-5640-241A-EB346D350CA7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5180E50-AE59-3897-23BF-01F11F1DBB8F}"/>
              </a:ext>
            </a:extLst>
          </p:cNvPr>
          <p:cNvSpPr txBox="1"/>
          <p:nvPr/>
        </p:nvSpPr>
        <p:spPr>
          <a:xfrm>
            <a:off x="1157199" y="1266159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直接写出下面各题的商和余数。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5D7804AB-0D04-F2D4-4D68-0945EA4AABE8}"/>
              </a:ext>
            </a:extLst>
          </p:cNvPr>
          <p:cNvSpPr/>
          <p:nvPr/>
        </p:nvSpPr>
        <p:spPr>
          <a:xfrm>
            <a:off x="500743" y="1319006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4F119CB4-7CAD-9038-DC83-C37F003423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2144" y="1506725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39816C6A-FBC6-4766-CC03-05E82DF5BEE0}"/>
              </a:ext>
            </a:extLst>
          </p:cNvPr>
          <p:cNvGrpSpPr/>
          <p:nvPr/>
        </p:nvGrpSpPr>
        <p:grpSpPr>
          <a:xfrm>
            <a:off x="1271464" y="2278613"/>
            <a:ext cx="4536504" cy="646331"/>
            <a:chOff x="1775520" y="1325917"/>
            <a:chExt cx="4536504" cy="646331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2D41EEEF-0B34-35DA-C34D-04A924DA10AC}"/>
                </a:ext>
              </a:extLst>
            </p:cNvPr>
            <p:cNvSpPr txBox="1"/>
            <p:nvPr/>
          </p:nvSpPr>
          <p:spPr>
            <a:xfrm>
              <a:off x="1775520" y="1325917"/>
              <a:ext cx="453650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33÷8=      </a:t>
              </a:r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……</a:t>
              </a:r>
              <a:endParaRPr lang="zh-CN" altLang="en-US" sz="4400" b="1" dirty="0">
                <a:latin typeface="+mn-ea"/>
                <a:ea typeface="+mn-ea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99171484-55AD-788D-0935-819D9C6AD7F8}"/>
                </a:ext>
              </a:extLst>
            </p:cNvPr>
            <p:cNvSpPr/>
            <p:nvPr/>
          </p:nvSpPr>
          <p:spPr>
            <a:xfrm>
              <a:off x="3359696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02BE38A3-73D7-419A-4143-52AD7876EB76}"/>
                </a:ext>
              </a:extLst>
            </p:cNvPr>
            <p:cNvSpPr/>
            <p:nvPr/>
          </p:nvSpPr>
          <p:spPr>
            <a:xfrm>
              <a:off x="4928632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6C47BA3E-BF3C-07C5-20A0-80DA45C68D2F}"/>
              </a:ext>
            </a:extLst>
          </p:cNvPr>
          <p:cNvGrpSpPr/>
          <p:nvPr/>
        </p:nvGrpSpPr>
        <p:grpSpPr>
          <a:xfrm>
            <a:off x="6240016" y="2278613"/>
            <a:ext cx="4536504" cy="646331"/>
            <a:chOff x="1775520" y="1325917"/>
            <a:chExt cx="4536504" cy="646331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01BD5607-CE40-87B8-230D-C18DCD078777}"/>
                </a:ext>
              </a:extLst>
            </p:cNvPr>
            <p:cNvSpPr txBox="1"/>
            <p:nvPr/>
          </p:nvSpPr>
          <p:spPr>
            <a:xfrm>
              <a:off x="1775520" y="1325917"/>
              <a:ext cx="453650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34÷5=      </a:t>
              </a:r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……</a:t>
              </a:r>
              <a:endParaRPr lang="zh-CN" altLang="en-US" sz="4400" b="1" dirty="0">
                <a:latin typeface="+mn-ea"/>
                <a:ea typeface="+mn-ea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E88CCEE-24C4-0817-221A-53A16C24E754}"/>
                </a:ext>
              </a:extLst>
            </p:cNvPr>
            <p:cNvSpPr/>
            <p:nvPr/>
          </p:nvSpPr>
          <p:spPr>
            <a:xfrm>
              <a:off x="3359696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A05423C8-F9AA-1BF8-B73E-22AC6CB97E5C}"/>
                </a:ext>
              </a:extLst>
            </p:cNvPr>
            <p:cNvSpPr/>
            <p:nvPr/>
          </p:nvSpPr>
          <p:spPr>
            <a:xfrm>
              <a:off x="4928632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698188CF-A8BC-A60A-3D97-4971CFABC023}"/>
              </a:ext>
            </a:extLst>
          </p:cNvPr>
          <p:cNvGrpSpPr/>
          <p:nvPr/>
        </p:nvGrpSpPr>
        <p:grpSpPr>
          <a:xfrm>
            <a:off x="1271464" y="3286725"/>
            <a:ext cx="4536504" cy="646331"/>
            <a:chOff x="1775520" y="1325917"/>
            <a:chExt cx="4536504" cy="646331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DD151B0E-8F0C-9D63-4A45-1B09FBC016E1}"/>
                </a:ext>
              </a:extLst>
            </p:cNvPr>
            <p:cNvSpPr txBox="1"/>
            <p:nvPr/>
          </p:nvSpPr>
          <p:spPr>
            <a:xfrm>
              <a:off x="1775520" y="1325917"/>
              <a:ext cx="453650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64÷9=      </a:t>
              </a:r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……</a:t>
              </a:r>
              <a:endParaRPr lang="zh-CN" altLang="en-US" sz="4400" b="1" dirty="0">
                <a:latin typeface="+mn-ea"/>
                <a:ea typeface="+mn-ea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3578A276-C681-1614-AD26-CD58AD85921F}"/>
                </a:ext>
              </a:extLst>
            </p:cNvPr>
            <p:cNvSpPr/>
            <p:nvPr/>
          </p:nvSpPr>
          <p:spPr>
            <a:xfrm>
              <a:off x="3359696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35BCAE3-085A-CE4B-BECB-0FDA347E3F96}"/>
                </a:ext>
              </a:extLst>
            </p:cNvPr>
            <p:cNvSpPr/>
            <p:nvPr/>
          </p:nvSpPr>
          <p:spPr>
            <a:xfrm>
              <a:off x="4928632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D6D68263-208D-AC57-E1E6-7BB60CCD8D0B}"/>
              </a:ext>
            </a:extLst>
          </p:cNvPr>
          <p:cNvGrpSpPr/>
          <p:nvPr/>
        </p:nvGrpSpPr>
        <p:grpSpPr>
          <a:xfrm>
            <a:off x="6240016" y="3286725"/>
            <a:ext cx="4536504" cy="646331"/>
            <a:chOff x="1775520" y="1325917"/>
            <a:chExt cx="4536504" cy="646331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C3C5081-5532-F281-90C9-F159B53C0C29}"/>
                </a:ext>
              </a:extLst>
            </p:cNvPr>
            <p:cNvSpPr txBox="1"/>
            <p:nvPr/>
          </p:nvSpPr>
          <p:spPr>
            <a:xfrm>
              <a:off x="1775520" y="1325917"/>
              <a:ext cx="453650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28÷3=      </a:t>
              </a:r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……</a:t>
              </a:r>
              <a:endParaRPr lang="zh-CN" altLang="en-US" sz="4400" b="1" dirty="0">
                <a:latin typeface="+mn-ea"/>
                <a:ea typeface="+mn-ea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B332D14A-1CEF-57C3-ED80-0847F0EAF1F3}"/>
                </a:ext>
              </a:extLst>
            </p:cNvPr>
            <p:cNvSpPr/>
            <p:nvPr/>
          </p:nvSpPr>
          <p:spPr>
            <a:xfrm>
              <a:off x="3359696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FC09011E-D13C-DFA5-B256-AEF4403A39F7}"/>
                </a:ext>
              </a:extLst>
            </p:cNvPr>
            <p:cNvSpPr/>
            <p:nvPr/>
          </p:nvSpPr>
          <p:spPr>
            <a:xfrm>
              <a:off x="4928632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46222FA-CB02-F56F-D2C8-F7AAEA8D15F6}"/>
              </a:ext>
            </a:extLst>
          </p:cNvPr>
          <p:cNvGrpSpPr/>
          <p:nvPr/>
        </p:nvGrpSpPr>
        <p:grpSpPr>
          <a:xfrm>
            <a:off x="1271464" y="4294837"/>
            <a:ext cx="4536504" cy="646331"/>
            <a:chOff x="1775520" y="1325917"/>
            <a:chExt cx="4536504" cy="646331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C29C6D0B-E931-41C9-2CA1-1AAEAE15CC0D}"/>
                </a:ext>
              </a:extLst>
            </p:cNvPr>
            <p:cNvSpPr txBox="1"/>
            <p:nvPr/>
          </p:nvSpPr>
          <p:spPr>
            <a:xfrm>
              <a:off x="1775520" y="1325917"/>
              <a:ext cx="453650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45÷7=      </a:t>
              </a:r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……</a:t>
              </a:r>
              <a:endParaRPr lang="zh-CN" altLang="en-US" sz="4400" b="1" dirty="0">
                <a:latin typeface="+mn-ea"/>
                <a:ea typeface="+mn-ea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010C45B1-4DB2-5011-0AAC-41215F461B70}"/>
                </a:ext>
              </a:extLst>
            </p:cNvPr>
            <p:cNvSpPr/>
            <p:nvPr/>
          </p:nvSpPr>
          <p:spPr>
            <a:xfrm>
              <a:off x="3359696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8484236E-DFC1-A5F1-53C1-C83C47A12316}"/>
                </a:ext>
              </a:extLst>
            </p:cNvPr>
            <p:cNvSpPr/>
            <p:nvPr/>
          </p:nvSpPr>
          <p:spPr>
            <a:xfrm>
              <a:off x="4928632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F091E0B3-5F9F-8339-CFD0-DC7D8A114A35}"/>
              </a:ext>
            </a:extLst>
          </p:cNvPr>
          <p:cNvGrpSpPr/>
          <p:nvPr/>
        </p:nvGrpSpPr>
        <p:grpSpPr>
          <a:xfrm>
            <a:off x="6240016" y="4294837"/>
            <a:ext cx="4536504" cy="646331"/>
            <a:chOff x="1775520" y="1325917"/>
            <a:chExt cx="4536504" cy="646331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A8CB088C-912D-27F5-438E-7F7E00F6E452}"/>
                </a:ext>
              </a:extLst>
            </p:cNvPr>
            <p:cNvSpPr txBox="1"/>
            <p:nvPr/>
          </p:nvSpPr>
          <p:spPr>
            <a:xfrm>
              <a:off x="1775520" y="1325917"/>
              <a:ext cx="453650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52÷6=      </a:t>
              </a:r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……</a:t>
              </a:r>
              <a:endParaRPr lang="zh-CN" altLang="en-US" sz="4400" b="1" dirty="0">
                <a:latin typeface="+mn-ea"/>
                <a:ea typeface="+mn-ea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04037342-F25B-8493-B79E-6AD2DDA24007}"/>
                </a:ext>
              </a:extLst>
            </p:cNvPr>
            <p:cNvSpPr/>
            <p:nvPr/>
          </p:nvSpPr>
          <p:spPr>
            <a:xfrm>
              <a:off x="3359696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76D2EC2C-27D8-0FC4-F1F7-DADD2D1819DE}"/>
                </a:ext>
              </a:extLst>
            </p:cNvPr>
            <p:cNvSpPr/>
            <p:nvPr/>
          </p:nvSpPr>
          <p:spPr>
            <a:xfrm>
              <a:off x="4928632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4414E9C0-CEF7-1DFF-0185-98BE31490CA9}"/>
              </a:ext>
            </a:extLst>
          </p:cNvPr>
          <p:cNvSpPr txBox="1"/>
          <p:nvPr/>
        </p:nvSpPr>
        <p:spPr>
          <a:xfrm>
            <a:off x="2926995" y="2274271"/>
            <a:ext cx="645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F2D31D8-D57C-7E20-E619-4D9082E41ECA}"/>
              </a:ext>
            </a:extLst>
          </p:cNvPr>
          <p:cNvSpPr txBox="1"/>
          <p:nvPr/>
        </p:nvSpPr>
        <p:spPr>
          <a:xfrm>
            <a:off x="4502556" y="2274271"/>
            <a:ext cx="645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4E0F9509-50B6-5516-EF82-0AF7624B5D74}"/>
              </a:ext>
            </a:extLst>
          </p:cNvPr>
          <p:cNvSpPr txBox="1"/>
          <p:nvPr/>
        </p:nvSpPr>
        <p:spPr>
          <a:xfrm>
            <a:off x="7907446" y="2274271"/>
            <a:ext cx="645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6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BD426200-F1F7-ED27-B5C6-301F894A5E03}"/>
              </a:ext>
            </a:extLst>
          </p:cNvPr>
          <p:cNvSpPr txBox="1"/>
          <p:nvPr/>
        </p:nvSpPr>
        <p:spPr>
          <a:xfrm>
            <a:off x="9483007" y="2274271"/>
            <a:ext cx="645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0ADFE01C-D9E7-885A-865A-0A8634142D73}"/>
              </a:ext>
            </a:extLst>
          </p:cNvPr>
          <p:cNvSpPr txBox="1"/>
          <p:nvPr/>
        </p:nvSpPr>
        <p:spPr>
          <a:xfrm>
            <a:off x="2926995" y="3286725"/>
            <a:ext cx="645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FCC07FE-8094-429D-12E0-F715389CF656}"/>
              </a:ext>
            </a:extLst>
          </p:cNvPr>
          <p:cNvSpPr txBox="1"/>
          <p:nvPr/>
        </p:nvSpPr>
        <p:spPr>
          <a:xfrm>
            <a:off x="4502556" y="3286725"/>
            <a:ext cx="645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3A2B28E2-21D8-0258-EEAF-11127DE17A7C}"/>
              </a:ext>
            </a:extLst>
          </p:cNvPr>
          <p:cNvSpPr txBox="1"/>
          <p:nvPr/>
        </p:nvSpPr>
        <p:spPr>
          <a:xfrm>
            <a:off x="7907446" y="3286725"/>
            <a:ext cx="645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8CDADEE1-CB2C-3B9F-2039-5ADA5FD2AC91}"/>
              </a:ext>
            </a:extLst>
          </p:cNvPr>
          <p:cNvSpPr txBox="1"/>
          <p:nvPr/>
        </p:nvSpPr>
        <p:spPr>
          <a:xfrm>
            <a:off x="9483007" y="3286725"/>
            <a:ext cx="645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14D143DB-A09A-3623-6640-B7FD77ECA1D6}"/>
              </a:ext>
            </a:extLst>
          </p:cNvPr>
          <p:cNvSpPr txBox="1"/>
          <p:nvPr/>
        </p:nvSpPr>
        <p:spPr>
          <a:xfrm>
            <a:off x="2926995" y="4294837"/>
            <a:ext cx="645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6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7ADFB33D-713D-5554-E6D0-5CF8613CCC3D}"/>
              </a:ext>
            </a:extLst>
          </p:cNvPr>
          <p:cNvSpPr txBox="1"/>
          <p:nvPr/>
        </p:nvSpPr>
        <p:spPr>
          <a:xfrm>
            <a:off x="4502556" y="4294837"/>
            <a:ext cx="645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1F695BBC-74AB-A46C-C08A-1E13CAC7EE33}"/>
              </a:ext>
            </a:extLst>
          </p:cNvPr>
          <p:cNvSpPr txBox="1"/>
          <p:nvPr/>
        </p:nvSpPr>
        <p:spPr>
          <a:xfrm>
            <a:off x="7907446" y="4294837"/>
            <a:ext cx="645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A4CFB07F-33B7-A1BA-C34A-64A53B7630FD}"/>
              </a:ext>
            </a:extLst>
          </p:cNvPr>
          <p:cNvSpPr txBox="1"/>
          <p:nvPr/>
        </p:nvSpPr>
        <p:spPr>
          <a:xfrm>
            <a:off x="9483007" y="4294837"/>
            <a:ext cx="645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4710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7F8D6E2-078D-649A-B7A9-E341B94B7B7A}"/>
              </a:ext>
            </a:extLst>
          </p:cNvPr>
          <p:cNvSpPr txBox="1"/>
          <p:nvPr/>
        </p:nvSpPr>
        <p:spPr>
          <a:xfrm>
            <a:off x="839416" y="1556792"/>
            <a:ext cx="10513168" cy="4458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）一个计数器，千位上有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颗珠子，百位上有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颗珠子，个位上有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颗珠子，它表示的数是</a:t>
            </a:r>
            <a:r>
              <a:rPr lang="en-US" altLang="zh-CN" sz="36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( 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，读作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     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/>
              <a:ea typeface="楷体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张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张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张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张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元的人民币合起来是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个千、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个百、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个十组成的数是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  )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，读作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     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D4F4F818-EEBB-0B7B-44EE-917FC3C923C6}"/>
              </a:ext>
            </a:extLst>
          </p:cNvPr>
          <p:cNvSpPr/>
          <p:nvPr/>
        </p:nvSpPr>
        <p:spPr>
          <a:xfrm>
            <a:off x="653669" y="90872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BC3ABA73-BF93-E60F-71D5-49FFEF335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4535" y="1002579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8B7ED8A-486E-F06E-4670-61028720AA10}"/>
              </a:ext>
            </a:extLst>
          </p:cNvPr>
          <p:cNvSpPr txBox="1"/>
          <p:nvPr/>
        </p:nvSpPr>
        <p:spPr>
          <a:xfrm>
            <a:off x="9221528" y="2224320"/>
            <a:ext cx="1512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2506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C3142B8-D3F7-3C7B-812A-9824C0A1D047}"/>
              </a:ext>
            </a:extLst>
          </p:cNvPr>
          <p:cNvSpPr txBox="1"/>
          <p:nvPr/>
        </p:nvSpPr>
        <p:spPr>
          <a:xfrm>
            <a:off x="2116104" y="2814631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ea"/>
                <a:ea typeface="+mn-ea"/>
              </a:rPr>
              <a:t>二千五百零六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7F7C245-2B96-8C34-D5C0-476EE9A258DE}"/>
              </a:ext>
            </a:extLst>
          </p:cNvPr>
          <p:cNvSpPr txBox="1"/>
          <p:nvPr/>
        </p:nvSpPr>
        <p:spPr>
          <a:xfrm>
            <a:off x="4367808" y="4091617"/>
            <a:ext cx="1512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1605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4853CF9-6142-56E1-2D58-E1D3B4CBBE33}"/>
              </a:ext>
            </a:extLst>
          </p:cNvPr>
          <p:cNvSpPr txBox="1"/>
          <p:nvPr/>
        </p:nvSpPr>
        <p:spPr>
          <a:xfrm>
            <a:off x="8966592" y="4699738"/>
            <a:ext cx="1512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4320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5398AAF-E70A-1018-5ACC-9C4A286E3537}"/>
              </a:ext>
            </a:extLst>
          </p:cNvPr>
          <p:cNvSpPr txBox="1"/>
          <p:nvPr/>
        </p:nvSpPr>
        <p:spPr>
          <a:xfrm>
            <a:off x="2113095" y="5309198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ea"/>
                <a:ea typeface="+mn-ea"/>
              </a:rPr>
              <a:t>四千三百二十</a:t>
            </a:r>
          </a:p>
        </p:txBody>
      </p:sp>
    </p:spTree>
    <p:extLst>
      <p:ext uri="{BB962C8B-B14F-4D97-AF65-F5344CB8AC3E}">
        <p14:creationId xmlns:p14="http://schemas.microsoft.com/office/powerpoint/2010/main" val="216022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>
            <a:extLst>
              <a:ext uri="{FF2B5EF4-FFF2-40B4-BE49-F238E27FC236}">
                <a16:creationId xmlns:a16="http://schemas.microsoft.com/office/drawing/2014/main" id="{F2F46E9B-40A9-A63D-C306-EAE2B4FB54A9}"/>
              </a:ext>
            </a:extLst>
          </p:cNvPr>
          <p:cNvSpPr/>
          <p:nvPr/>
        </p:nvSpPr>
        <p:spPr>
          <a:xfrm>
            <a:off x="653669" y="85343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E89DC11-184A-DE29-1F93-CFC151213D6F}"/>
              </a:ext>
            </a:extLst>
          </p:cNvPr>
          <p:cNvSpPr txBox="1"/>
          <p:nvPr/>
        </p:nvSpPr>
        <p:spPr>
          <a:xfrm>
            <a:off x="1271464" y="791261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）用不同的方式表示下面各数。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1" name="TextBox 11">
            <a:extLst>
              <a:ext uri="{FF2B5EF4-FFF2-40B4-BE49-F238E27FC236}">
                <a16:creationId xmlns:a16="http://schemas.microsoft.com/office/drawing/2014/main" id="{BC9C28BA-0FEA-8A4D-E2A0-A6C06C584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4535" y="404664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6FD6A88-089B-70C7-B9BD-9552BEA511E3}"/>
              </a:ext>
            </a:extLst>
          </p:cNvPr>
          <p:cNvSpPr txBox="1"/>
          <p:nvPr/>
        </p:nvSpPr>
        <p:spPr>
          <a:xfrm>
            <a:off x="1199456" y="1556792"/>
            <a:ext cx="29220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二千七百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37C54B6-036E-9699-1419-27CEE97E07A1}"/>
              </a:ext>
            </a:extLst>
          </p:cNvPr>
          <p:cNvSpPr txBox="1"/>
          <p:nvPr/>
        </p:nvSpPr>
        <p:spPr>
          <a:xfrm>
            <a:off x="3332906" y="1556792"/>
            <a:ext cx="41799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九千九百九十九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39149B0-92B9-B281-D3A3-29C46A367FC4}"/>
              </a:ext>
            </a:extLst>
          </p:cNvPr>
          <p:cNvSpPr txBox="1"/>
          <p:nvPr/>
        </p:nvSpPr>
        <p:spPr>
          <a:xfrm>
            <a:off x="1199456" y="2203123"/>
            <a:ext cx="29220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四百六十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1B1EF85-4260-C4D0-489F-2F17A870926A}"/>
              </a:ext>
            </a:extLst>
          </p:cNvPr>
          <p:cNvSpPr txBox="1"/>
          <p:nvPr/>
        </p:nvSpPr>
        <p:spPr>
          <a:xfrm>
            <a:off x="3332906" y="2203123"/>
            <a:ext cx="41799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三千零八十九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077F6CD-C316-4F61-2D51-337EF4F510D7}"/>
              </a:ext>
            </a:extLst>
          </p:cNvPr>
          <p:cNvSpPr txBox="1"/>
          <p:nvPr/>
        </p:nvSpPr>
        <p:spPr>
          <a:xfrm>
            <a:off x="1199456" y="2849454"/>
            <a:ext cx="29220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六千零五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6C1F364-0840-BF6B-07CC-E3A7ADD2081B}"/>
              </a:ext>
            </a:extLst>
          </p:cNvPr>
          <p:cNvSpPr txBox="1"/>
          <p:nvPr/>
        </p:nvSpPr>
        <p:spPr>
          <a:xfrm>
            <a:off x="3332906" y="2849454"/>
            <a:ext cx="41799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二千八百零六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E5BF773-70B5-32F0-5312-EF26570923FF}"/>
              </a:ext>
            </a:extLst>
          </p:cNvPr>
          <p:cNvSpPr txBox="1"/>
          <p:nvPr/>
        </p:nvSpPr>
        <p:spPr>
          <a:xfrm>
            <a:off x="1199456" y="3495785"/>
            <a:ext cx="29220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四百零六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516EDE2E-316D-4AB5-1A04-F76A367A39FC}"/>
              </a:ext>
            </a:extLst>
          </p:cNvPr>
          <p:cNvSpPr txBox="1"/>
          <p:nvPr/>
        </p:nvSpPr>
        <p:spPr>
          <a:xfrm>
            <a:off x="3332906" y="3495785"/>
            <a:ext cx="41799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一万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C2EE2A9-A166-FD03-E120-44DA23033834}"/>
              </a:ext>
            </a:extLst>
          </p:cNvPr>
          <p:cNvSpPr txBox="1"/>
          <p:nvPr/>
        </p:nvSpPr>
        <p:spPr>
          <a:xfrm>
            <a:off x="1199456" y="4142116"/>
            <a:ext cx="29220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五千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50110B62-106C-5530-32BA-871EA3379C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45375" y="1182932"/>
            <a:ext cx="4292956" cy="2502449"/>
          </a:xfrm>
          <a:prstGeom prst="rect">
            <a:avLst/>
          </a:prstGeom>
        </p:spPr>
      </p:pic>
      <p:sp>
        <p:nvSpPr>
          <p:cNvPr id="32" name="椭圆 31">
            <a:extLst>
              <a:ext uri="{FF2B5EF4-FFF2-40B4-BE49-F238E27FC236}">
                <a16:creationId xmlns:a16="http://schemas.microsoft.com/office/drawing/2014/main" id="{EB360F22-99E6-06E0-5773-629452F9E70F}"/>
              </a:ext>
            </a:extLst>
          </p:cNvPr>
          <p:cNvSpPr/>
          <p:nvPr/>
        </p:nvSpPr>
        <p:spPr>
          <a:xfrm>
            <a:off x="1099226" y="1468877"/>
            <a:ext cx="2217906" cy="80739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06C6F0DF-39C6-80F4-8897-41D7D90A043F}"/>
              </a:ext>
            </a:extLst>
          </p:cNvPr>
          <p:cNvSpPr txBox="1"/>
          <p:nvPr/>
        </p:nvSpPr>
        <p:spPr>
          <a:xfrm>
            <a:off x="4968277" y="3717032"/>
            <a:ext cx="3384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个千和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7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个百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10F3813E-FBA7-A1E2-F69D-923470C57212}"/>
              </a:ext>
            </a:extLst>
          </p:cNvPr>
          <p:cNvSpPr txBox="1"/>
          <p:nvPr/>
        </p:nvSpPr>
        <p:spPr>
          <a:xfrm>
            <a:off x="8359629" y="3717032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2000+700</a:t>
            </a:r>
            <a:endParaRPr lang="zh-CN" altLang="en-US" sz="32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94616954-92B9-456C-BA1D-4291E9500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9030" y="4429752"/>
            <a:ext cx="5687658" cy="200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85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061E863-05A3-07C0-A851-F2A057BCA49A}"/>
              </a:ext>
            </a:extLst>
          </p:cNvPr>
          <p:cNvSpPr txBox="1"/>
          <p:nvPr/>
        </p:nvSpPr>
        <p:spPr>
          <a:xfrm>
            <a:off x="962566" y="1113642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）数出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5999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后面连续的五个数，并写出来。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E6374D38-B4EF-870D-2979-42095E94648F}"/>
              </a:ext>
            </a:extLst>
          </p:cNvPr>
          <p:cNvGrpSpPr/>
          <p:nvPr/>
        </p:nvGrpSpPr>
        <p:grpSpPr>
          <a:xfrm>
            <a:off x="1199456" y="3175317"/>
            <a:ext cx="9793088" cy="234000"/>
            <a:chOff x="1199456" y="4707168"/>
            <a:chExt cx="9793088" cy="234000"/>
          </a:xfrm>
        </p:grpSpPr>
        <p:cxnSp>
          <p:nvCxnSpPr>
            <p:cNvPr id="11" name="直接箭头连接符 10">
              <a:extLst>
                <a:ext uri="{FF2B5EF4-FFF2-40B4-BE49-F238E27FC236}">
                  <a16:creationId xmlns:a16="http://schemas.microsoft.com/office/drawing/2014/main" id="{302E72CE-26CB-E8E1-DF52-03A9DED69BEE}"/>
                </a:ext>
              </a:extLst>
            </p:cNvPr>
            <p:cNvCxnSpPr>
              <a:cxnSpLocks/>
            </p:cNvCxnSpPr>
            <p:nvPr/>
          </p:nvCxnSpPr>
          <p:spPr>
            <a:xfrm>
              <a:off x="1199456" y="4941168"/>
              <a:ext cx="9793088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05E9200C-BEC4-CDCD-005E-4162AFE17AE7}"/>
                </a:ext>
              </a:extLst>
            </p:cNvPr>
            <p:cNvGrpSpPr/>
            <p:nvPr/>
          </p:nvGrpSpPr>
          <p:grpSpPr>
            <a:xfrm>
              <a:off x="1487488" y="4707168"/>
              <a:ext cx="9145016" cy="234000"/>
              <a:chOff x="1487488" y="4707168"/>
              <a:chExt cx="9145016" cy="234000"/>
            </a:xfrm>
          </p:grpSpPr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id="{BD0CEE85-C5BF-3068-919F-9DE9585E662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87488" y="4707168"/>
                <a:ext cx="0" cy="234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D4F58EF9-8047-89E6-C374-BCF895122A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73742" y="4707168"/>
                <a:ext cx="0" cy="234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id="{452805C2-76FB-B7DC-94BE-31805D5D753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59996" y="4707168"/>
                <a:ext cx="0" cy="234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>
                <a:extLst>
                  <a:ext uri="{FF2B5EF4-FFF2-40B4-BE49-F238E27FC236}">
                    <a16:creationId xmlns:a16="http://schemas.microsoft.com/office/drawing/2014/main" id="{A9E4DAEE-2AAA-056E-0229-F6E7E76B346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46250" y="4707168"/>
                <a:ext cx="0" cy="234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id="{F4DF41FF-2F7A-F505-CA21-D3EA074B02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32504" y="4707168"/>
                <a:ext cx="0" cy="234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id="{F5DA01AA-38DD-9CA4-BB0D-E1F4E77AFCF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44739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17266784-EBA7-5D0B-329D-2D5653BE43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01990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id="{95088926-D5E0-9A1B-F114-F3E4A834B2F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59241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id="{BA697B2C-A21F-331C-0552-9DA251E129B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16492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id="{A1D595A6-72CC-3772-506A-A3AD55F5B00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30993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EAB8F17B-19FB-04AE-681D-A001F4699BF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88244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1EEBC53F-17A9-2397-965E-493053DDB12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45495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>
                <a:extLst>
                  <a:ext uri="{FF2B5EF4-FFF2-40B4-BE49-F238E27FC236}">
                    <a16:creationId xmlns:a16="http://schemas.microsoft.com/office/drawing/2014/main" id="{870C3604-B88B-DBFB-9880-6F7D4D3E2E6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02746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8C69DBBA-55A9-2FBB-BF3B-0FA06BCE899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17247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3662038B-3C48-251E-EEBC-4B894DA62C0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74498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id="{693BC268-CB8C-8A93-4323-45A23A332BE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31749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id="{3A9521ED-738B-515E-CB66-D172EF29562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89000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>
                <a:extLst>
                  <a:ext uri="{FF2B5EF4-FFF2-40B4-BE49-F238E27FC236}">
                    <a16:creationId xmlns:a16="http://schemas.microsoft.com/office/drawing/2014/main" id="{A3C8CE88-E1C7-88FA-3BC4-877863B6DB0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03501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>
                <a:extLst>
                  <a:ext uri="{FF2B5EF4-FFF2-40B4-BE49-F238E27FC236}">
                    <a16:creationId xmlns:a16="http://schemas.microsoft.com/office/drawing/2014/main" id="{7B1D9186-347D-DAB9-E39C-E80027C4CE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60752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id="{3270DC89-30EE-6226-F06E-15715DBED12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18003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id="{4D52BF7E-2FCA-B92D-B6D6-AEB6E95D90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75254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C5E86339-F1D1-D88D-77B1-64B533248D13}"/>
              </a:ext>
            </a:extLst>
          </p:cNvPr>
          <p:cNvGrpSpPr/>
          <p:nvPr/>
        </p:nvGrpSpPr>
        <p:grpSpPr>
          <a:xfrm>
            <a:off x="2859241" y="2143529"/>
            <a:ext cx="1108924" cy="1031788"/>
            <a:chOff x="2859241" y="2163212"/>
            <a:chExt cx="1108924" cy="1031788"/>
          </a:xfrm>
        </p:grpSpPr>
        <p:cxnSp>
          <p:nvCxnSpPr>
            <p:cNvPr id="40" name="直接箭头连接符 39">
              <a:extLst>
                <a:ext uri="{FF2B5EF4-FFF2-40B4-BE49-F238E27FC236}">
                  <a16:creationId xmlns:a16="http://schemas.microsoft.com/office/drawing/2014/main" id="{A8820986-3547-1D21-5416-A80B0C58A9C6}"/>
                </a:ext>
              </a:extLst>
            </p:cNvPr>
            <p:cNvCxnSpPr>
              <a:cxnSpLocks/>
            </p:cNvCxnSpPr>
            <p:nvPr/>
          </p:nvCxnSpPr>
          <p:spPr>
            <a:xfrm>
              <a:off x="3316492" y="2633980"/>
              <a:ext cx="0" cy="56102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0AAA2C47-96DC-37D8-5D22-D580A17CE74A}"/>
                </a:ext>
              </a:extLst>
            </p:cNvPr>
            <p:cNvSpPr txBox="1"/>
            <p:nvPr/>
          </p:nvSpPr>
          <p:spPr>
            <a:xfrm>
              <a:off x="2859241" y="2163212"/>
              <a:ext cx="110892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5999</a:t>
              </a:r>
              <a:endParaRPr lang="zh-CN" altLang="en-US" sz="1400" dirty="0"/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23CCE411-1F5B-907B-8180-279D1A98F19A}"/>
              </a:ext>
            </a:extLst>
          </p:cNvPr>
          <p:cNvGrpSpPr/>
          <p:nvPr/>
        </p:nvGrpSpPr>
        <p:grpSpPr>
          <a:xfrm>
            <a:off x="3316492" y="3530473"/>
            <a:ext cx="1108924" cy="1030972"/>
            <a:chOff x="3316492" y="3550156"/>
            <a:chExt cx="1108924" cy="1030972"/>
          </a:xfrm>
        </p:grpSpPr>
        <p:cxnSp>
          <p:nvCxnSpPr>
            <p:cNvPr id="43" name="直接箭头连接符 42">
              <a:extLst>
                <a:ext uri="{FF2B5EF4-FFF2-40B4-BE49-F238E27FC236}">
                  <a16:creationId xmlns:a16="http://schemas.microsoft.com/office/drawing/2014/main" id="{481FBC30-8530-1674-95EB-6478F163EB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73742" y="3550156"/>
              <a:ext cx="0" cy="56102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343844F6-937D-FF62-81E9-D6272776E706}"/>
                </a:ext>
              </a:extLst>
            </p:cNvPr>
            <p:cNvSpPr txBox="1"/>
            <p:nvPr/>
          </p:nvSpPr>
          <p:spPr>
            <a:xfrm>
              <a:off x="3316492" y="4057908"/>
              <a:ext cx="110892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6000</a:t>
              </a:r>
              <a:endParaRPr lang="zh-CN" altLang="en-US" sz="1400" dirty="0"/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869A1DAE-7781-3B71-CAD9-46A19D00ADC7}"/>
              </a:ext>
            </a:extLst>
          </p:cNvPr>
          <p:cNvGrpSpPr/>
          <p:nvPr/>
        </p:nvGrpSpPr>
        <p:grpSpPr>
          <a:xfrm>
            <a:off x="3773742" y="2143529"/>
            <a:ext cx="1108924" cy="1031788"/>
            <a:chOff x="2859241" y="2163212"/>
            <a:chExt cx="1108924" cy="1031788"/>
          </a:xfrm>
        </p:grpSpPr>
        <p:cxnSp>
          <p:nvCxnSpPr>
            <p:cNvPr id="46" name="直接箭头连接符 45">
              <a:extLst>
                <a:ext uri="{FF2B5EF4-FFF2-40B4-BE49-F238E27FC236}">
                  <a16:creationId xmlns:a16="http://schemas.microsoft.com/office/drawing/2014/main" id="{FB1E085C-9B07-3B2F-1DC7-E8631AD1CB07}"/>
                </a:ext>
              </a:extLst>
            </p:cNvPr>
            <p:cNvCxnSpPr>
              <a:cxnSpLocks/>
            </p:cNvCxnSpPr>
            <p:nvPr/>
          </p:nvCxnSpPr>
          <p:spPr>
            <a:xfrm>
              <a:off x="3316492" y="2633980"/>
              <a:ext cx="0" cy="56102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63F1EA08-E2C2-DC35-8F00-82533C9C741C}"/>
                </a:ext>
              </a:extLst>
            </p:cNvPr>
            <p:cNvSpPr txBox="1"/>
            <p:nvPr/>
          </p:nvSpPr>
          <p:spPr>
            <a:xfrm>
              <a:off x="2859241" y="2163212"/>
              <a:ext cx="110892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6001</a:t>
              </a:r>
              <a:endParaRPr lang="zh-CN" altLang="en-US" sz="1400" dirty="0"/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8093B6A4-4F05-0E6D-E4DD-3824BC8E74E3}"/>
              </a:ext>
            </a:extLst>
          </p:cNvPr>
          <p:cNvGrpSpPr/>
          <p:nvPr/>
        </p:nvGrpSpPr>
        <p:grpSpPr>
          <a:xfrm>
            <a:off x="4230993" y="3530473"/>
            <a:ext cx="1108924" cy="1030972"/>
            <a:chOff x="3316492" y="3550156"/>
            <a:chExt cx="1108924" cy="1030972"/>
          </a:xfrm>
        </p:grpSpPr>
        <p:cxnSp>
          <p:nvCxnSpPr>
            <p:cNvPr id="49" name="直接箭头连接符 48">
              <a:extLst>
                <a:ext uri="{FF2B5EF4-FFF2-40B4-BE49-F238E27FC236}">
                  <a16:creationId xmlns:a16="http://schemas.microsoft.com/office/drawing/2014/main" id="{F9D48E93-1A3A-F642-E34F-D4D26FB90A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73742" y="3550156"/>
              <a:ext cx="0" cy="56102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E197E6D9-C50D-59BE-F8FF-92BB505D482E}"/>
                </a:ext>
              </a:extLst>
            </p:cNvPr>
            <p:cNvSpPr txBox="1"/>
            <p:nvPr/>
          </p:nvSpPr>
          <p:spPr>
            <a:xfrm>
              <a:off x="3316492" y="4057908"/>
              <a:ext cx="110892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6002</a:t>
              </a:r>
              <a:endParaRPr lang="zh-CN" altLang="en-US" sz="1400" dirty="0"/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AFA9D7BE-1952-BB09-FC9C-CC89CB0059FF}"/>
              </a:ext>
            </a:extLst>
          </p:cNvPr>
          <p:cNvGrpSpPr/>
          <p:nvPr/>
        </p:nvGrpSpPr>
        <p:grpSpPr>
          <a:xfrm>
            <a:off x="4688243" y="2143529"/>
            <a:ext cx="1108924" cy="1031788"/>
            <a:chOff x="2859241" y="2163212"/>
            <a:chExt cx="1108924" cy="1031788"/>
          </a:xfrm>
        </p:grpSpPr>
        <p:cxnSp>
          <p:nvCxnSpPr>
            <p:cNvPr id="52" name="直接箭头连接符 51">
              <a:extLst>
                <a:ext uri="{FF2B5EF4-FFF2-40B4-BE49-F238E27FC236}">
                  <a16:creationId xmlns:a16="http://schemas.microsoft.com/office/drawing/2014/main" id="{90756AD9-9295-B017-3108-402657E27883}"/>
                </a:ext>
              </a:extLst>
            </p:cNvPr>
            <p:cNvCxnSpPr>
              <a:cxnSpLocks/>
            </p:cNvCxnSpPr>
            <p:nvPr/>
          </p:nvCxnSpPr>
          <p:spPr>
            <a:xfrm>
              <a:off x="3316492" y="2633980"/>
              <a:ext cx="0" cy="56102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E52F1D8F-6CA9-BEA5-ECAD-E0173ED7C8E8}"/>
                </a:ext>
              </a:extLst>
            </p:cNvPr>
            <p:cNvSpPr txBox="1"/>
            <p:nvPr/>
          </p:nvSpPr>
          <p:spPr>
            <a:xfrm>
              <a:off x="2859241" y="2163212"/>
              <a:ext cx="110892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6003</a:t>
              </a:r>
              <a:endParaRPr lang="zh-CN" altLang="en-US" sz="1400" dirty="0"/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BCDD14E6-206F-3481-5803-4E15B0983514}"/>
              </a:ext>
            </a:extLst>
          </p:cNvPr>
          <p:cNvGrpSpPr/>
          <p:nvPr/>
        </p:nvGrpSpPr>
        <p:grpSpPr>
          <a:xfrm>
            <a:off x="5145494" y="3530473"/>
            <a:ext cx="1108924" cy="1030972"/>
            <a:chOff x="3316492" y="3550156"/>
            <a:chExt cx="1108924" cy="1030972"/>
          </a:xfrm>
        </p:grpSpPr>
        <p:cxnSp>
          <p:nvCxnSpPr>
            <p:cNvPr id="55" name="直接箭头连接符 54">
              <a:extLst>
                <a:ext uri="{FF2B5EF4-FFF2-40B4-BE49-F238E27FC236}">
                  <a16:creationId xmlns:a16="http://schemas.microsoft.com/office/drawing/2014/main" id="{BBB8B8C6-F658-6F3A-C048-43BE715B55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73742" y="3550156"/>
              <a:ext cx="0" cy="56102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A6655181-9D0B-AA15-0D64-85C85B8F1E23}"/>
                </a:ext>
              </a:extLst>
            </p:cNvPr>
            <p:cNvSpPr txBox="1"/>
            <p:nvPr/>
          </p:nvSpPr>
          <p:spPr>
            <a:xfrm>
              <a:off x="3316492" y="4057908"/>
              <a:ext cx="110892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6004</a:t>
              </a:r>
              <a:endParaRPr lang="zh-CN" altLang="en-US" sz="1400" dirty="0"/>
            </a:p>
          </p:txBody>
        </p:sp>
      </p:grpSp>
      <p:sp>
        <p:nvSpPr>
          <p:cNvPr id="57" name="文本框 56">
            <a:extLst>
              <a:ext uri="{FF2B5EF4-FFF2-40B4-BE49-F238E27FC236}">
                <a16:creationId xmlns:a16="http://schemas.microsoft.com/office/drawing/2014/main" id="{DFB6C685-83F0-B203-2318-614C38D441C3}"/>
              </a:ext>
            </a:extLst>
          </p:cNvPr>
          <p:cNvSpPr txBox="1"/>
          <p:nvPr/>
        </p:nvSpPr>
        <p:spPr>
          <a:xfrm>
            <a:off x="2368941" y="4870901"/>
            <a:ext cx="7382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6000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、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6001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、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6002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、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6003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、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6004</a:t>
            </a:r>
            <a:endParaRPr lang="zh-CN" altLang="en-US" sz="36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9262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>
            <a:extLst>
              <a:ext uri="{FF2B5EF4-FFF2-40B4-BE49-F238E27FC236}">
                <a16:creationId xmlns:a16="http://schemas.microsoft.com/office/drawing/2014/main" id="{D3EAF0E9-F644-F719-F095-D79E52E301F7}"/>
              </a:ext>
            </a:extLst>
          </p:cNvPr>
          <p:cNvSpPr/>
          <p:nvPr/>
        </p:nvSpPr>
        <p:spPr>
          <a:xfrm>
            <a:off x="653669" y="125892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320759D-FDD5-501B-CEB6-0394EDA85FAB}"/>
              </a:ext>
            </a:extLst>
          </p:cNvPr>
          <p:cNvSpPr txBox="1"/>
          <p:nvPr/>
        </p:nvSpPr>
        <p:spPr>
          <a:xfrm>
            <a:off x="1271464" y="1196752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填空。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85969722-10E3-8DCA-2C0F-DA1C826AF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4266" y="1446648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55963610-F7CB-A7E9-F526-B0BA8830AF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832530"/>
              </p:ext>
            </p:extLst>
          </p:nvPr>
        </p:nvGraphicFramePr>
        <p:xfrm>
          <a:off x="767408" y="2232036"/>
          <a:ext cx="5235720" cy="199427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08930">
                  <a:extLst>
                    <a:ext uri="{9D8B030D-6E8A-4147-A177-3AD203B41FA5}">
                      <a16:colId xmlns:a16="http://schemas.microsoft.com/office/drawing/2014/main" val="277949307"/>
                    </a:ext>
                  </a:extLst>
                </a:gridCol>
                <a:gridCol w="1308930">
                  <a:extLst>
                    <a:ext uri="{9D8B030D-6E8A-4147-A177-3AD203B41FA5}">
                      <a16:colId xmlns:a16="http://schemas.microsoft.com/office/drawing/2014/main" val="1848296630"/>
                    </a:ext>
                  </a:extLst>
                </a:gridCol>
                <a:gridCol w="1308930">
                  <a:extLst>
                    <a:ext uri="{9D8B030D-6E8A-4147-A177-3AD203B41FA5}">
                      <a16:colId xmlns:a16="http://schemas.microsoft.com/office/drawing/2014/main" val="3829205791"/>
                    </a:ext>
                  </a:extLst>
                </a:gridCol>
                <a:gridCol w="1308930">
                  <a:extLst>
                    <a:ext uri="{9D8B030D-6E8A-4147-A177-3AD203B41FA5}">
                      <a16:colId xmlns:a16="http://schemas.microsoft.com/office/drawing/2014/main" val="1064533899"/>
                    </a:ext>
                  </a:extLst>
                </a:gridCol>
              </a:tblGrid>
              <a:tr h="6647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加数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</a:rPr>
                        <a:t>377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294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359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1977521"/>
                  </a:ext>
                </a:extLst>
              </a:tr>
              <a:tr h="6647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加数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403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</a:rPr>
                        <a:t>233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471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1571044"/>
                  </a:ext>
                </a:extLst>
              </a:tr>
              <a:tr h="6647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和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780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527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</a:rPr>
                        <a:t>830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681325"/>
                  </a:ext>
                </a:extLst>
              </a:tr>
            </a:tbl>
          </a:graphicData>
        </a:graphic>
      </p:graphicFrame>
      <p:graphicFrame>
        <p:nvGraphicFramePr>
          <p:cNvPr id="15" name="表格 14">
            <a:extLst>
              <a:ext uri="{FF2B5EF4-FFF2-40B4-BE49-F238E27FC236}">
                <a16:creationId xmlns:a16="http://schemas.microsoft.com/office/drawing/2014/main" id="{BCD4D1E6-862F-0143-FB23-3C9A4E8BA4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602954"/>
              </p:ext>
            </p:extLst>
          </p:nvPr>
        </p:nvGraphicFramePr>
        <p:xfrm>
          <a:off x="6189896" y="2234645"/>
          <a:ext cx="5235720" cy="19890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0280">
                  <a:extLst>
                    <a:ext uri="{9D8B030D-6E8A-4147-A177-3AD203B41FA5}">
                      <a16:colId xmlns:a16="http://schemas.microsoft.com/office/drawing/2014/main" val="277949307"/>
                    </a:ext>
                  </a:extLst>
                </a:gridCol>
                <a:gridCol w="1127580">
                  <a:extLst>
                    <a:ext uri="{9D8B030D-6E8A-4147-A177-3AD203B41FA5}">
                      <a16:colId xmlns:a16="http://schemas.microsoft.com/office/drawing/2014/main" val="1848296630"/>
                    </a:ext>
                  </a:extLst>
                </a:gridCol>
                <a:gridCol w="1308930">
                  <a:extLst>
                    <a:ext uri="{9D8B030D-6E8A-4147-A177-3AD203B41FA5}">
                      <a16:colId xmlns:a16="http://schemas.microsoft.com/office/drawing/2014/main" val="3829205791"/>
                    </a:ext>
                  </a:extLst>
                </a:gridCol>
                <a:gridCol w="1308930">
                  <a:extLst>
                    <a:ext uri="{9D8B030D-6E8A-4147-A177-3AD203B41FA5}">
                      <a16:colId xmlns:a16="http://schemas.microsoft.com/office/drawing/2014/main" val="1064533899"/>
                    </a:ext>
                  </a:extLst>
                </a:gridCol>
              </a:tblGrid>
              <a:tr h="6647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被减数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860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602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</a:rPr>
                        <a:t>640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1977521"/>
                  </a:ext>
                </a:extLst>
              </a:tr>
              <a:tr h="6647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减数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578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</a:rPr>
                        <a:t>233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471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1571044"/>
                  </a:ext>
                </a:extLst>
              </a:tr>
              <a:tr h="65953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差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</a:rPr>
                        <a:t>282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369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169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681325"/>
                  </a:ext>
                </a:extLst>
              </a:tr>
            </a:tbl>
          </a:graphicData>
        </a:graphic>
      </p:graphicFrame>
      <p:pic>
        <p:nvPicPr>
          <p:cNvPr id="17" name="图片 16">
            <a:extLst>
              <a:ext uri="{FF2B5EF4-FFF2-40B4-BE49-F238E27FC236}">
                <a16:creationId xmlns:a16="http://schemas.microsoft.com/office/drawing/2014/main" id="{B0CB4D1A-B3E2-38EE-5E29-F2FCB366E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576" y="2315784"/>
            <a:ext cx="936104" cy="504056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18A3D0C1-D83A-4213-C9C7-E0306D81A7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07" y="2977143"/>
            <a:ext cx="936104" cy="50405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8198B9C0-83E3-FDF1-0014-80E6499C1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1864" y="3635296"/>
            <a:ext cx="936104" cy="504056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EC599A27-F4DA-D4A5-885E-4CEDF6780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184" y="3635296"/>
            <a:ext cx="936104" cy="504056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D0C048A4-5DEA-177D-3286-99B48C3BEB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6320" y="2977143"/>
            <a:ext cx="936104" cy="504056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504933E4-C348-3387-A576-0788A226E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2464" y="2315784"/>
            <a:ext cx="936104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6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>
            <a:extLst>
              <a:ext uri="{FF2B5EF4-FFF2-40B4-BE49-F238E27FC236}">
                <a16:creationId xmlns:a16="http://schemas.microsoft.com/office/drawing/2014/main" id="{9C6647D5-DF05-4F39-7C01-F2C04562BB22}"/>
              </a:ext>
            </a:extLst>
          </p:cNvPr>
          <p:cNvSpPr/>
          <p:nvPr/>
        </p:nvSpPr>
        <p:spPr>
          <a:xfrm>
            <a:off x="653669" y="125892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2621CD6-F75E-813C-5F0C-F90DC78CFA0D}"/>
              </a:ext>
            </a:extLst>
          </p:cNvPr>
          <p:cNvSpPr txBox="1"/>
          <p:nvPr/>
        </p:nvSpPr>
        <p:spPr>
          <a:xfrm>
            <a:off x="1271464" y="1196752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这部影片放映了多长时间？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41C3E932-52A1-9CA2-7D87-ADE53806A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56" y="2132856"/>
            <a:ext cx="4804194" cy="3168625"/>
          </a:xfrm>
          <a:prstGeom prst="rect">
            <a:avLst/>
          </a:prstGeom>
        </p:spPr>
      </p:pic>
      <p:sp>
        <p:nvSpPr>
          <p:cNvPr id="22" name="TextBox 11">
            <a:extLst>
              <a:ext uri="{FF2B5EF4-FFF2-40B4-BE49-F238E27FC236}">
                <a16:creationId xmlns:a16="http://schemas.microsoft.com/office/drawing/2014/main" id="{A5E13EBD-0825-EF11-47FE-E5302C57E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2064" y="143908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788C085-FBF0-F827-6F71-1756EFC0B357}"/>
              </a:ext>
            </a:extLst>
          </p:cNvPr>
          <p:cNvSpPr txBox="1"/>
          <p:nvPr/>
        </p:nvSpPr>
        <p:spPr>
          <a:xfrm>
            <a:off x="1559496" y="2420888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50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－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5=45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（分钟）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C1B0CDE-75CE-3F36-C51A-2681EBA59E88}"/>
              </a:ext>
            </a:extLst>
          </p:cNvPr>
          <p:cNvSpPr txBox="1"/>
          <p:nvPr/>
        </p:nvSpPr>
        <p:spPr>
          <a:xfrm>
            <a:off x="947583" y="3284984"/>
            <a:ext cx="4940875" cy="1358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口答：这部影片放映了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45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分钟。</a:t>
            </a:r>
          </a:p>
        </p:txBody>
      </p:sp>
    </p:spTree>
    <p:extLst>
      <p:ext uri="{BB962C8B-B14F-4D97-AF65-F5344CB8AC3E}">
        <p14:creationId xmlns:p14="http://schemas.microsoft.com/office/powerpoint/2010/main" val="283716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FCC9FE06-A5AB-DCF7-06D7-93E2092990B9}"/>
              </a:ext>
            </a:extLst>
          </p:cNvPr>
          <p:cNvSpPr/>
          <p:nvPr/>
        </p:nvSpPr>
        <p:spPr>
          <a:xfrm>
            <a:off x="653669" y="74107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E277E68-CC9B-48CD-00E2-2A71BA93110F}"/>
              </a:ext>
            </a:extLst>
          </p:cNvPr>
          <p:cNvSpPr txBox="1"/>
          <p:nvPr/>
        </p:nvSpPr>
        <p:spPr>
          <a:xfrm>
            <a:off x="947583" y="3311541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）笔袋的价格是三角尺的几倍？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58738FE-02A6-5D39-4E7E-61816AF8CA5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7984" y="966933"/>
            <a:ext cx="10076033" cy="2174035"/>
          </a:xfrm>
          <a:prstGeom prst="rect">
            <a:avLst/>
          </a:prstGeom>
        </p:spPr>
      </p:pic>
      <p:sp>
        <p:nvSpPr>
          <p:cNvPr id="5" name="TextBox 11">
            <a:extLst>
              <a:ext uri="{FF2B5EF4-FFF2-40B4-BE49-F238E27FC236}">
                <a16:creationId xmlns:a16="http://schemas.microsoft.com/office/drawing/2014/main" id="{743BD6B5-D966-316B-D081-A0078A8DC8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5480" y="506436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EFF8BA7-1795-AC72-129A-E8B08F2CC388}"/>
              </a:ext>
            </a:extLst>
          </p:cNvPr>
          <p:cNvSpPr txBox="1"/>
          <p:nvPr/>
        </p:nvSpPr>
        <p:spPr>
          <a:xfrm>
            <a:off x="2999656" y="4175637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16÷4=4</a:t>
            </a:r>
            <a:endParaRPr lang="zh-CN" altLang="en-US" sz="3600" b="1" dirty="0">
              <a:solidFill>
                <a:srgbClr val="FF0000"/>
              </a:solidFill>
              <a:latin typeface="Times New Roman"/>
              <a:ea typeface="楷体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9A4AB9B-0BEB-7E7E-4516-B368AEBC05A3}"/>
              </a:ext>
            </a:extLst>
          </p:cNvPr>
          <p:cNvSpPr txBox="1"/>
          <p:nvPr/>
        </p:nvSpPr>
        <p:spPr>
          <a:xfrm>
            <a:off x="2160073" y="4992541"/>
            <a:ext cx="8256407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口答：笔袋的价格是三角尺的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4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倍。</a:t>
            </a:r>
          </a:p>
        </p:txBody>
      </p:sp>
    </p:spTree>
    <p:extLst>
      <p:ext uri="{BB962C8B-B14F-4D97-AF65-F5344CB8AC3E}">
        <p14:creationId xmlns:p14="http://schemas.microsoft.com/office/powerpoint/2010/main" val="84538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8611F86-B98F-5621-E1A5-DDDED66AE22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10864" y="404664"/>
            <a:ext cx="7570273" cy="1633385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DD4119B-5417-6F18-B275-614899035244}"/>
              </a:ext>
            </a:extLst>
          </p:cNvPr>
          <p:cNvSpPr txBox="1"/>
          <p:nvPr/>
        </p:nvSpPr>
        <p:spPr>
          <a:xfrm>
            <a:off x="695400" y="2137631"/>
            <a:ext cx="1094521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）彩笔的价格是三角尺的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倍。一盒彩笔多少钱？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FB782F5-189D-7FCD-E2DA-803A84410FC8}"/>
              </a:ext>
            </a:extLst>
          </p:cNvPr>
          <p:cNvSpPr txBox="1"/>
          <p:nvPr/>
        </p:nvSpPr>
        <p:spPr>
          <a:xfrm>
            <a:off x="695400" y="4223979"/>
            <a:ext cx="1094521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）笔袋的价格是钢笔的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倍。一支钢笔多少钱？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6F3A574-D526-1D60-A235-D7AE5D68A177}"/>
              </a:ext>
            </a:extLst>
          </p:cNvPr>
          <p:cNvSpPr txBox="1"/>
          <p:nvPr/>
        </p:nvSpPr>
        <p:spPr>
          <a:xfrm>
            <a:off x="3287688" y="2848811"/>
            <a:ext cx="3781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4×9=36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（元）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EB3D019-A16C-966F-1F14-41D899564E82}"/>
              </a:ext>
            </a:extLst>
          </p:cNvPr>
          <p:cNvSpPr txBox="1"/>
          <p:nvPr/>
        </p:nvSpPr>
        <p:spPr>
          <a:xfrm>
            <a:off x="3935760" y="3512799"/>
            <a:ext cx="5592111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口答：一盒彩笔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36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元。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9F63C05-75DE-A279-6104-24AD880C367C}"/>
              </a:ext>
            </a:extLst>
          </p:cNvPr>
          <p:cNvSpPr txBox="1"/>
          <p:nvPr/>
        </p:nvSpPr>
        <p:spPr>
          <a:xfrm>
            <a:off x="6043768" y="1453201"/>
            <a:ext cx="8640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36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479B17F-6794-D483-2864-FAF16B83E0E3}"/>
              </a:ext>
            </a:extLst>
          </p:cNvPr>
          <p:cNvSpPr txBox="1"/>
          <p:nvPr/>
        </p:nvSpPr>
        <p:spPr>
          <a:xfrm>
            <a:off x="3287688" y="4935159"/>
            <a:ext cx="3781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16÷2=8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（元）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A4F23D4-8479-7877-EE65-CEBCDCBC372D}"/>
              </a:ext>
            </a:extLst>
          </p:cNvPr>
          <p:cNvSpPr txBox="1"/>
          <p:nvPr/>
        </p:nvSpPr>
        <p:spPr>
          <a:xfrm>
            <a:off x="3935760" y="5599145"/>
            <a:ext cx="5592111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口答：一支钢笔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8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元。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F279CCE-CE5C-CAA2-9648-5FD2ABCF79F0}"/>
              </a:ext>
            </a:extLst>
          </p:cNvPr>
          <p:cNvSpPr txBox="1"/>
          <p:nvPr/>
        </p:nvSpPr>
        <p:spPr>
          <a:xfrm>
            <a:off x="8511175" y="1453201"/>
            <a:ext cx="8640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8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974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6403469-CD58-5D97-CF5F-261101BB7DF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10864" y="404664"/>
            <a:ext cx="7570273" cy="1633385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EB2FE0F7-B986-195D-C58A-13ACF6C6C390}"/>
              </a:ext>
            </a:extLst>
          </p:cNvPr>
          <p:cNvSpPr txBox="1"/>
          <p:nvPr/>
        </p:nvSpPr>
        <p:spPr>
          <a:xfrm>
            <a:off x="6043768" y="1453201"/>
            <a:ext cx="8640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36</a:t>
            </a: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CAF335F-139F-B053-3823-30A46302E38A}"/>
              </a:ext>
            </a:extLst>
          </p:cNvPr>
          <p:cNvSpPr txBox="1"/>
          <p:nvPr/>
        </p:nvSpPr>
        <p:spPr>
          <a:xfrm>
            <a:off x="8511175" y="1453201"/>
            <a:ext cx="8640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8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3866017-AFF4-D1F0-854C-21D9BE6D8523}"/>
              </a:ext>
            </a:extLst>
          </p:cNvPr>
          <p:cNvSpPr txBox="1"/>
          <p:nvPr/>
        </p:nvSpPr>
        <p:spPr>
          <a:xfrm>
            <a:off x="695400" y="2137631"/>
            <a:ext cx="1094521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）请你提出其他数学问题并解答。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7B065CF-F818-BDAA-8027-A71CA888075B}"/>
              </a:ext>
            </a:extLst>
          </p:cNvPr>
          <p:cNvSpPr txBox="1"/>
          <p:nvPr/>
        </p:nvSpPr>
        <p:spPr>
          <a:xfrm>
            <a:off x="1091444" y="3082635"/>
            <a:ext cx="10153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答案不唯一，例：钢笔的价钱是三角尺的几倍？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B433BD9-C188-B87B-776E-D2DA505CB54D}"/>
              </a:ext>
            </a:extLst>
          </p:cNvPr>
          <p:cNvSpPr txBox="1"/>
          <p:nvPr/>
        </p:nvSpPr>
        <p:spPr>
          <a:xfrm>
            <a:off x="2135560" y="3901124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8÷4=2</a:t>
            </a:r>
            <a:endParaRPr lang="zh-CN" altLang="en-US" sz="3600" b="1" dirty="0">
              <a:solidFill>
                <a:srgbClr val="FF0000"/>
              </a:solidFill>
              <a:latin typeface="Times New Roman"/>
              <a:ea typeface="楷体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340ADF8-6726-326E-FF98-523DD25F07A2}"/>
              </a:ext>
            </a:extLst>
          </p:cNvPr>
          <p:cNvSpPr txBox="1"/>
          <p:nvPr/>
        </p:nvSpPr>
        <p:spPr>
          <a:xfrm>
            <a:off x="1599084" y="4711276"/>
            <a:ext cx="8256407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口答：钢笔的价钱是三角尺的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2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倍。</a:t>
            </a:r>
          </a:p>
        </p:txBody>
      </p:sp>
    </p:spTree>
    <p:extLst>
      <p:ext uri="{BB962C8B-B14F-4D97-AF65-F5344CB8AC3E}">
        <p14:creationId xmlns:p14="http://schemas.microsoft.com/office/powerpoint/2010/main" val="148574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DFC900AC-252D-19A7-0687-99E2DB6B812C}"/>
              </a:ext>
            </a:extLst>
          </p:cNvPr>
          <p:cNvSpPr/>
          <p:nvPr/>
        </p:nvSpPr>
        <p:spPr>
          <a:xfrm>
            <a:off x="653669" y="80694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12ACB68-B906-C387-F071-04A01A150A76}"/>
              </a:ext>
            </a:extLst>
          </p:cNvPr>
          <p:cNvSpPr txBox="1"/>
          <p:nvPr/>
        </p:nvSpPr>
        <p:spPr>
          <a:xfrm>
            <a:off x="839416" y="1961692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）像上面那样装苹果，可以装满几个盒子？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FF282F28-9320-011B-8643-DA60B0D6D8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5480" y="476672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55E5516-A0F6-4758-2CB3-473C0BDC4FA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66881" y="923433"/>
            <a:ext cx="10199306" cy="95422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34320AF-AFF3-D604-EEA1-40FE53743A22}"/>
              </a:ext>
            </a:extLst>
          </p:cNvPr>
          <p:cNvSpPr txBox="1"/>
          <p:nvPr/>
        </p:nvSpPr>
        <p:spPr>
          <a:xfrm>
            <a:off x="2279576" y="2717338"/>
            <a:ext cx="6059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15÷2=7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（个）</a:t>
            </a:r>
            <a:r>
              <a:rPr lang="en-US" altLang="zh-CN" sz="3600" b="1" dirty="0">
                <a:solidFill>
                  <a:srgbClr val="FF0000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1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（个）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CA2997E-7DA4-3119-BF1B-499226E59BA9}"/>
              </a:ext>
            </a:extLst>
          </p:cNvPr>
          <p:cNvSpPr txBox="1"/>
          <p:nvPr/>
        </p:nvSpPr>
        <p:spPr>
          <a:xfrm>
            <a:off x="3791744" y="3425793"/>
            <a:ext cx="5937076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口答：可以装满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7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个盒子。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CE3216C-69D7-5A6E-1ECF-A679C6950E1B}"/>
              </a:ext>
            </a:extLst>
          </p:cNvPr>
          <p:cNvSpPr txBox="1"/>
          <p:nvPr/>
        </p:nvSpPr>
        <p:spPr>
          <a:xfrm>
            <a:off x="839416" y="4208102"/>
            <a:ext cx="1159328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）如果把苹果都放在盒子里，一共需要几个盒子？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9860423-5D76-51C4-2927-8C2F0AB49790}"/>
              </a:ext>
            </a:extLst>
          </p:cNvPr>
          <p:cNvSpPr txBox="1"/>
          <p:nvPr/>
        </p:nvSpPr>
        <p:spPr>
          <a:xfrm>
            <a:off x="2279576" y="4940676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7+1=8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（个）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D02859C-5F4D-118B-04E4-D0A2E3C67BD9}"/>
              </a:ext>
            </a:extLst>
          </p:cNvPr>
          <p:cNvSpPr txBox="1"/>
          <p:nvPr/>
        </p:nvSpPr>
        <p:spPr>
          <a:xfrm>
            <a:off x="3791744" y="5626058"/>
            <a:ext cx="5937076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口答：一共需要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8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个盒子。</a:t>
            </a:r>
          </a:p>
        </p:txBody>
      </p:sp>
    </p:spTree>
    <p:extLst>
      <p:ext uri="{BB962C8B-B14F-4D97-AF65-F5344CB8AC3E}">
        <p14:creationId xmlns:p14="http://schemas.microsoft.com/office/powerpoint/2010/main" val="2279284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9839CD2-7890-5E68-3DA4-8ED69A69430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66881" y="923433"/>
            <a:ext cx="10199306" cy="95422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FBF080AB-C60A-E0CE-B6E7-1C04A1FD6F8C}"/>
              </a:ext>
            </a:extLst>
          </p:cNvPr>
          <p:cNvSpPr txBox="1"/>
          <p:nvPr/>
        </p:nvSpPr>
        <p:spPr>
          <a:xfrm>
            <a:off x="839415" y="1961692"/>
            <a:ext cx="10726771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）如果像图中那样装苹果，并且苹果没有剩余，最少应该拿走几个苹果？写一写。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98B7979-F5C2-3D40-C106-E68794DA6EAF}"/>
              </a:ext>
            </a:extLst>
          </p:cNvPr>
          <p:cNvSpPr txBox="1"/>
          <p:nvPr/>
        </p:nvSpPr>
        <p:spPr>
          <a:xfrm>
            <a:off x="2639616" y="3453319"/>
            <a:ext cx="6059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15÷2=7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（个）</a:t>
            </a:r>
            <a:r>
              <a:rPr lang="en-US" altLang="zh-CN" sz="3600" b="1" dirty="0">
                <a:solidFill>
                  <a:srgbClr val="FF0000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1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（个）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C950EF0-EA03-AA2B-7EF5-8CAE8C911F5D}"/>
              </a:ext>
            </a:extLst>
          </p:cNvPr>
          <p:cNvSpPr txBox="1"/>
          <p:nvPr/>
        </p:nvSpPr>
        <p:spPr>
          <a:xfrm>
            <a:off x="3118162" y="4232956"/>
            <a:ext cx="6696744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口答：最少应该拿走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1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个苹果。</a:t>
            </a:r>
          </a:p>
        </p:txBody>
      </p:sp>
    </p:spTree>
    <p:extLst>
      <p:ext uri="{BB962C8B-B14F-4D97-AF65-F5344CB8AC3E}">
        <p14:creationId xmlns:p14="http://schemas.microsoft.com/office/powerpoint/2010/main" val="3838393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5647219A-CD11-FB7A-D58D-460DCD6D8CE0}"/>
              </a:ext>
            </a:extLst>
          </p:cNvPr>
          <p:cNvSpPr/>
          <p:nvPr/>
        </p:nvSpPr>
        <p:spPr>
          <a:xfrm>
            <a:off x="653669" y="89888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AFD41CA-F014-6ADD-B5EC-050E76B367DE}"/>
              </a:ext>
            </a:extLst>
          </p:cNvPr>
          <p:cNvSpPr txBox="1"/>
          <p:nvPr/>
        </p:nvSpPr>
        <p:spPr>
          <a:xfrm>
            <a:off x="1271464" y="836712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518B637A-D4EA-F1C8-5BEE-F0503FE75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5640" y="1086608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C553CF7-A9B0-084B-F4DB-D8AA7681D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1715167"/>
            <a:ext cx="11083636" cy="189596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6E0F8FB-E44F-60BC-4DF8-4466B98D8E12}"/>
              </a:ext>
            </a:extLst>
          </p:cNvPr>
          <p:cNvSpPr txBox="1"/>
          <p:nvPr/>
        </p:nvSpPr>
        <p:spPr>
          <a:xfrm>
            <a:off x="839416" y="3839581"/>
            <a:ext cx="10798402" cy="1931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）按规律，填出         里的数。</a:t>
            </a:r>
            <a:endParaRPr lang="en-US" altLang="zh-CN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      跳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次，跳到了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。如果想跳到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10000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</a:t>
            </a:r>
          </a:p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要再跳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次。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C9030CE-02C3-E0F4-9B20-4EE1D3E9C8D7}"/>
              </a:ext>
            </a:extLst>
          </p:cNvPr>
          <p:cNvSpPr/>
          <p:nvPr/>
        </p:nvSpPr>
        <p:spPr>
          <a:xfrm>
            <a:off x="4943872" y="3900605"/>
            <a:ext cx="792956" cy="54659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53F96D1-DE6E-0EF9-5691-44BA962D30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436" y="4472621"/>
            <a:ext cx="827474" cy="66573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4663567E-964E-C81B-07D3-0FDE5A7E08E6}"/>
              </a:ext>
            </a:extLst>
          </p:cNvPr>
          <p:cNvSpPr txBox="1"/>
          <p:nvPr/>
        </p:nvSpPr>
        <p:spPr>
          <a:xfrm>
            <a:off x="2721131" y="3037592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2000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2507272-2AAC-5811-C0A0-422BB01C80F7}"/>
              </a:ext>
            </a:extLst>
          </p:cNvPr>
          <p:cNvSpPr txBox="1"/>
          <p:nvPr/>
        </p:nvSpPr>
        <p:spPr>
          <a:xfrm>
            <a:off x="3728720" y="3037592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3000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521AB39-7282-E6AF-7EEB-46ABF3D54F9C}"/>
              </a:ext>
            </a:extLst>
          </p:cNvPr>
          <p:cNvSpPr txBox="1"/>
          <p:nvPr/>
        </p:nvSpPr>
        <p:spPr>
          <a:xfrm>
            <a:off x="4716519" y="3037592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4000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8FB4598-4EAD-AC0F-54EA-5338A198584D}"/>
              </a:ext>
            </a:extLst>
          </p:cNvPr>
          <p:cNvSpPr txBox="1"/>
          <p:nvPr/>
        </p:nvSpPr>
        <p:spPr>
          <a:xfrm>
            <a:off x="6722067" y="3037592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6000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6FDF1AE-8D1C-551F-8D40-E1399A395E08}"/>
              </a:ext>
            </a:extLst>
          </p:cNvPr>
          <p:cNvSpPr txBox="1"/>
          <p:nvPr/>
        </p:nvSpPr>
        <p:spPr>
          <a:xfrm>
            <a:off x="7737256" y="3037592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7000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4666F34-7490-EF70-7DAF-52704D054E62}"/>
              </a:ext>
            </a:extLst>
          </p:cNvPr>
          <p:cNvSpPr txBox="1"/>
          <p:nvPr/>
        </p:nvSpPr>
        <p:spPr>
          <a:xfrm>
            <a:off x="8721965" y="3037592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8000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395E230-71B3-A4BB-1E43-415961C9AFC1}"/>
              </a:ext>
            </a:extLst>
          </p:cNvPr>
          <p:cNvSpPr txBox="1"/>
          <p:nvPr/>
        </p:nvSpPr>
        <p:spPr>
          <a:xfrm>
            <a:off x="9716736" y="3037592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9000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705FC0B-320E-2ED9-E663-17DBCE7A7204}"/>
              </a:ext>
            </a:extLst>
          </p:cNvPr>
          <p:cNvSpPr txBox="1"/>
          <p:nvPr/>
        </p:nvSpPr>
        <p:spPr>
          <a:xfrm>
            <a:off x="10704005" y="3037592"/>
            <a:ext cx="1348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10000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AEE662C-AB06-23C0-13FA-0456F1C561C4}"/>
              </a:ext>
            </a:extLst>
          </p:cNvPr>
          <p:cNvSpPr txBox="1"/>
          <p:nvPr/>
        </p:nvSpPr>
        <p:spPr>
          <a:xfrm>
            <a:off x="6012950" y="4492778"/>
            <a:ext cx="1296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5000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13B33EE-9635-B5E8-B1C0-47662688F11E}"/>
              </a:ext>
            </a:extLst>
          </p:cNvPr>
          <p:cNvSpPr txBox="1"/>
          <p:nvPr/>
        </p:nvSpPr>
        <p:spPr>
          <a:xfrm>
            <a:off x="2803070" y="5118293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5242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03506C9-B1A3-4F6F-9706-6DACFF1261EC}"/>
              </a:ext>
            </a:extLst>
          </p:cNvPr>
          <p:cNvSpPr txBox="1"/>
          <p:nvPr/>
        </p:nvSpPr>
        <p:spPr>
          <a:xfrm>
            <a:off x="839416" y="1268760"/>
            <a:ext cx="10513168" cy="1300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     也玩跳格子游戏，但跳了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次才跳到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</a:p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填出        里的数。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C6CAC6C-DA82-4AB5-FDE1-525EFC4EF447}"/>
              </a:ext>
            </a:extLst>
          </p:cNvPr>
          <p:cNvSpPr/>
          <p:nvPr/>
        </p:nvSpPr>
        <p:spPr>
          <a:xfrm>
            <a:off x="1893670" y="1988840"/>
            <a:ext cx="792956" cy="54659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44ADFCD-4424-14DF-7A9F-C594D1B80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122" y="1268760"/>
            <a:ext cx="671139" cy="58050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57D4289-778B-2FA1-3F0B-745934CCE7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86" y="2852936"/>
            <a:ext cx="10690629" cy="175326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47FC00F-6B5C-5D21-5F68-974849F07184}"/>
              </a:ext>
            </a:extLst>
          </p:cNvPr>
          <p:cNvSpPr txBox="1"/>
          <p:nvPr/>
        </p:nvSpPr>
        <p:spPr>
          <a:xfrm>
            <a:off x="1755723" y="4072818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100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AD47373-356E-8DAE-9B2F-DBA5B499949C}"/>
              </a:ext>
            </a:extLst>
          </p:cNvPr>
          <p:cNvSpPr txBox="1"/>
          <p:nvPr/>
        </p:nvSpPr>
        <p:spPr>
          <a:xfrm>
            <a:off x="2745952" y="4072818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200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8E95E4B-1777-9197-B30C-7AE793CEDE8B}"/>
              </a:ext>
            </a:extLst>
          </p:cNvPr>
          <p:cNvSpPr txBox="1"/>
          <p:nvPr/>
        </p:nvSpPr>
        <p:spPr>
          <a:xfrm>
            <a:off x="3725421" y="4072818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300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389D5E2-3922-051D-053E-B19E92E844E6}"/>
              </a:ext>
            </a:extLst>
          </p:cNvPr>
          <p:cNvSpPr txBox="1"/>
          <p:nvPr/>
        </p:nvSpPr>
        <p:spPr>
          <a:xfrm>
            <a:off x="4723450" y="4072818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400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5981D5F-3735-ABF5-3939-2FC35F5B56D8}"/>
              </a:ext>
            </a:extLst>
          </p:cNvPr>
          <p:cNvSpPr txBox="1"/>
          <p:nvPr/>
        </p:nvSpPr>
        <p:spPr>
          <a:xfrm>
            <a:off x="5733999" y="4072818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500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798A0C0-AB52-1D3B-8C54-D1615D299917}"/>
              </a:ext>
            </a:extLst>
          </p:cNvPr>
          <p:cNvSpPr txBox="1"/>
          <p:nvPr/>
        </p:nvSpPr>
        <p:spPr>
          <a:xfrm>
            <a:off x="6700948" y="4072818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600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E8F7408-6792-DB28-9C46-7203F24E2A17}"/>
              </a:ext>
            </a:extLst>
          </p:cNvPr>
          <p:cNvSpPr txBox="1"/>
          <p:nvPr/>
        </p:nvSpPr>
        <p:spPr>
          <a:xfrm>
            <a:off x="7708537" y="4072818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700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C0939A3-2FFA-3BF5-CC91-4FDB48B4DEDA}"/>
              </a:ext>
            </a:extLst>
          </p:cNvPr>
          <p:cNvSpPr txBox="1"/>
          <p:nvPr/>
        </p:nvSpPr>
        <p:spPr>
          <a:xfrm>
            <a:off x="8695806" y="4072818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800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A49E406-DAFE-FAFB-BA7A-9A637BB3BF34}"/>
              </a:ext>
            </a:extLst>
          </p:cNvPr>
          <p:cNvSpPr txBox="1"/>
          <p:nvPr/>
        </p:nvSpPr>
        <p:spPr>
          <a:xfrm>
            <a:off x="9703395" y="4072818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900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AD7A2E2-36A9-651A-A585-69820B7E53BF}"/>
              </a:ext>
            </a:extLst>
          </p:cNvPr>
          <p:cNvSpPr txBox="1"/>
          <p:nvPr/>
        </p:nvSpPr>
        <p:spPr>
          <a:xfrm>
            <a:off x="10589064" y="4072818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1000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223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9EB3601B-7B8F-4457-A5D9-7FAAB8D8FCA9}"/>
              </a:ext>
            </a:extLst>
          </p:cNvPr>
          <p:cNvSpPr/>
          <p:nvPr/>
        </p:nvSpPr>
        <p:spPr>
          <a:xfrm>
            <a:off x="653669" y="144301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45C653C-770E-97D4-585F-C11AA3870AE4}"/>
              </a:ext>
            </a:extLst>
          </p:cNvPr>
          <p:cNvSpPr txBox="1"/>
          <p:nvPr/>
        </p:nvSpPr>
        <p:spPr>
          <a:xfrm>
            <a:off x="1271464" y="1380838"/>
            <a:ext cx="1026686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有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个碗和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14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根筷子，每位客人分一个碗和一双筷子，这些碗和筷子可以供几位客人使用？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D54D3499-A5FD-2831-928E-2F9A0FB573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5480" y="836712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05F65F4-3115-3468-6FDA-2AAFF72007AD}"/>
              </a:ext>
            </a:extLst>
          </p:cNvPr>
          <p:cNvSpPr txBox="1"/>
          <p:nvPr/>
        </p:nvSpPr>
        <p:spPr>
          <a:xfrm>
            <a:off x="1056806" y="2883175"/>
            <a:ext cx="10416480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FF0000"/>
                </a:solidFill>
                <a:latin typeface="Times New Roman"/>
                <a:ea typeface="楷体"/>
              </a:defRPr>
            </a:lvl1pPr>
          </a:lstStyle>
          <a:p>
            <a:r>
              <a:rPr lang="en-US" altLang="zh-CN" dirty="0"/>
              <a:t>14</a:t>
            </a:r>
            <a:r>
              <a:rPr lang="zh-CN" altLang="en-US" dirty="0"/>
              <a:t>根筷子可分：</a:t>
            </a:r>
            <a:r>
              <a:rPr lang="en-US" altLang="zh-CN" dirty="0"/>
              <a:t>14÷2=7</a:t>
            </a:r>
            <a:r>
              <a:rPr lang="zh-CN" altLang="en-US" dirty="0"/>
              <a:t>（双），对应</a:t>
            </a:r>
            <a:r>
              <a:rPr lang="en-US" altLang="zh-CN" dirty="0"/>
              <a:t>7</a:t>
            </a:r>
            <a:r>
              <a:rPr lang="zh-CN" altLang="en-US" dirty="0"/>
              <a:t>位客人。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1393315-AA02-8FB5-A5CB-BC9F159FB44E}"/>
              </a:ext>
            </a:extLst>
          </p:cNvPr>
          <p:cNvSpPr txBox="1"/>
          <p:nvPr/>
        </p:nvSpPr>
        <p:spPr>
          <a:xfrm>
            <a:off x="1055440" y="3720714"/>
            <a:ext cx="5106666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FF0000"/>
                </a:solidFill>
                <a:latin typeface="Times New Roman"/>
                <a:ea typeface="楷体"/>
              </a:defRPr>
            </a:lvl1pPr>
          </a:lstStyle>
          <a:p>
            <a:r>
              <a:rPr lang="en-US" altLang="zh-CN" dirty="0"/>
              <a:t>8</a:t>
            </a:r>
            <a:r>
              <a:rPr lang="zh-CN" altLang="en-US" dirty="0"/>
              <a:t>个碗对应</a:t>
            </a:r>
            <a:r>
              <a:rPr lang="en-US" altLang="zh-CN" dirty="0"/>
              <a:t>8</a:t>
            </a:r>
            <a:r>
              <a:rPr lang="zh-CN" altLang="en-US" dirty="0"/>
              <a:t>位客人。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5BA1F6D-F1FD-237E-55EF-3F35B237DECD}"/>
              </a:ext>
            </a:extLst>
          </p:cNvPr>
          <p:cNvSpPr txBox="1"/>
          <p:nvPr/>
        </p:nvSpPr>
        <p:spPr>
          <a:xfrm>
            <a:off x="1056806" y="4558253"/>
            <a:ext cx="10416480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FF0000"/>
                </a:solidFill>
                <a:latin typeface="Times New Roman"/>
                <a:ea typeface="楷体"/>
              </a:defRPr>
            </a:lvl1pPr>
          </a:lstStyle>
          <a:p>
            <a:r>
              <a:rPr lang="zh-CN" altLang="en-US" dirty="0"/>
              <a:t>由于</a:t>
            </a:r>
            <a:r>
              <a:rPr lang="en-US" altLang="zh-CN" dirty="0"/>
              <a:t>7&lt;8</a:t>
            </a:r>
            <a:r>
              <a:rPr lang="zh-CN" altLang="en-US" dirty="0"/>
              <a:t>，因此这些碗和筷子可以供</a:t>
            </a:r>
            <a:r>
              <a:rPr lang="en-US" altLang="zh-CN" dirty="0"/>
              <a:t>7</a:t>
            </a:r>
            <a:r>
              <a:rPr lang="zh-CN" altLang="en-US" dirty="0"/>
              <a:t>位客人使用。</a:t>
            </a:r>
          </a:p>
        </p:txBody>
      </p:sp>
    </p:spTree>
    <p:extLst>
      <p:ext uri="{BB962C8B-B14F-4D97-AF65-F5344CB8AC3E}">
        <p14:creationId xmlns:p14="http://schemas.microsoft.com/office/powerpoint/2010/main" val="913527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E251437-3708-1FCA-B08D-B6249FDBD9D4}"/>
              </a:ext>
            </a:extLst>
          </p:cNvPr>
          <p:cNvSpPr txBox="1"/>
          <p:nvPr/>
        </p:nvSpPr>
        <p:spPr>
          <a:xfrm>
            <a:off x="1271464" y="1340768"/>
            <a:ext cx="1026686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按要求从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324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、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699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、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989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、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78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这四个数中选一选，填一填。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743D2B84-C42D-27F8-8CB1-6F30C5318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648" y="2179355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57BD4CE-8959-DB9D-11F2-1E531733AB91}"/>
              </a:ext>
            </a:extLst>
          </p:cNvPr>
          <p:cNvSpPr txBox="1"/>
          <p:nvPr/>
        </p:nvSpPr>
        <p:spPr>
          <a:xfrm>
            <a:off x="839416" y="2859951"/>
            <a:ext cx="11017224" cy="1649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）“和”最接近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1000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的两个数是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）“差”最接近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600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的两个数是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0568255-535C-FB70-00F9-5EB56A7AD2E2}"/>
              </a:ext>
            </a:extLst>
          </p:cNvPr>
          <p:cNvSpPr txBox="1"/>
          <p:nvPr/>
        </p:nvSpPr>
        <p:spPr>
          <a:xfrm>
            <a:off x="8307928" y="3038204"/>
            <a:ext cx="1224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324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5BF75A8-0F13-28F8-0348-3A9AE669041B}"/>
              </a:ext>
            </a:extLst>
          </p:cNvPr>
          <p:cNvSpPr txBox="1"/>
          <p:nvPr/>
        </p:nvSpPr>
        <p:spPr>
          <a:xfrm>
            <a:off x="10153404" y="3038204"/>
            <a:ext cx="1224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699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1A4D642-D354-D74D-C1F6-49441F7A3E59}"/>
              </a:ext>
            </a:extLst>
          </p:cNvPr>
          <p:cNvSpPr txBox="1"/>
          <p:nvPr/>
        </p:nvSpPr>
        <p:spPr>
          <a:xfrm>
            <a:off x="8071584" y="3867050"/>
            <a:ext cx="1224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699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9428C96-9890-BE02-5044-6E943EFFF2BE}"/>
              </a:ext>
            </a:extLst>
          </p:cNvPr>
          <p:cNvSpPr txBox="1"/>
          <p:nvPr/>
        </p:nvSpPr>
        <p:spPr>
          <a:xfrm>
            <a:off x="10011647" y="3864919"/>
            <a:ext cx="8936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78</a:t>
            </a:r>
            <a:endParaRPr lang="zh-CN" altLang="en-US" dirty="0">
              <a:solidFill>
                <a:srgbClr val="FF0000"/>
              </a:solidFill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1E674F97-A1FD-D73B-A553-817125E1280A}"/>
              </a:ext>
            </a:extLst>
          </p:cNvPr>
          <p:cNvGrpSpPr/>
          <p:nvPr/>
        </p:nvGrpSpPr>
        <p:grpSpPr>
          <a:xfrm>
            <a:off x="460472" y="1373693"/>
            <a:ext cx="974221" cy="646331"/>
            <a:chOff x="460472" y="1373693"/>
            <a:chExt cx="974221" cy="646331"/>
          </a:xfrm>
        </p:grpSpPr>
        <p:sp>
          <p:nvSpPr>
            <p:cNvPr id="2" name="椭圆 1">
              <a:extLst>
                <a:ext uri="{FF2B5EF4-FFF2-40B4-BE49-F238E27FC236}">
                  <a16:creationId xmlns:a16="http://schemas.microsoft.com/office/drawing/2014/main" id="{6D505EB6-5F55-ED6D-9FA8-4F888B6280BC}"/>
                </a:ext>
              </a:extLst>
            </p:cNvPr>
            <p:cNvSpPr/>
            <p:nvPr/>
          </p:nvSpPr>
          <p:spPr>
            <a:xfrm>
              <a:off x="653669" y="1402944"/>
              <a:ext cx="587829" cy="587829"/>
            </a:xfrm>
            <a:prstGeom prst="ellipse">
              <a:avLst/>
            </a:prstGeom>
            <a:solidFill>
              <a:srgbClr val="037F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FB84A78-B33D-FAAE-F5B3-3F8A5748AF5F}"/>
                </a:ext>
              </a:extLst>
            </p:cNvPr>
            <p:cNvSpPr txBox="1"/>
            <p:nvPr/>
          </p:nvSpPr>
          <p:spPr>
            <a:xfrm>
              <a:off x="460472" y="1373693"/>
              <a:ext cx="97422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楷体"/>
                  <a:cs typeface="Arial" panose="020B0604020202020204" pitchFamily="34" charset="0"/>
                </a:rPr>
                <a:t>10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850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FD887DF-C61B-62A2-9CAA-A467B213CF21}"/>
              </a:ext>
            </a:extLst>
          </p:cNvPr>
          <p:cNvSpPr txBox="1"/>
          <p:nvPr/>
        </p:nvSpPr>
        <p:spPr>
          <a:xfrm>
            <a:off x="1271464" y="404664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2F610121-4597-1C1D-0525-B54B0323D0A2}"/>
              </a:ext>
            </a:extLst>
          </p:cNvPr>
          <p:cNvGrpSpPr/>
          <p:nvPr/>
        </p:nvGrpSpPr>
        <p:grpSpPr>
          <a:xfrm>
            <a:off x="460472" y="437589"/>
            <a:ext cx="974221" cy="646331"/>
            <a:chOff x="460472" y="1373693"/>
            <a:chExt cx="974221" cy="646331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448D336E-ED3A-F8F8-9FD6-E350CD6FAF4D}"/>
                </a:ext>
              </a:extLst>
            </p:cNvPr>
            <p:cNvSpPr/>
            <p:nvPr/>
          </p:nvSpPr>
          <p:spPr>
            <a:xfrm>
              <a:off x="653669" y="1402944"/>
              <a:ext cx="587829" cy="587829"/>
            </a:xfrm>
            <a:prstGeom prst="ellipse">
              <a:avLst/>
            </a:prstGeom>
            <a:solidFill>
              <a:srgbClr val="037F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D6B73EED-3A0F-234B-55DF-46CA590CE1F1}"/>
                </a:ext>
              </a:extLst>
            </p:cNvPr>
            <p:cNvSpPr txBox="1"/>
            <p:nvPr/>
          </p:nvSpPr>
          <p:spPr>
            <a:xfrm>
              <a:off x="460472" y="1373693"/>
              <a:ext cx="97422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楷体"/>
                  <a:cs typeface="Arial" panose="020B0604020202020204" pitchFamily="34" charset="0"/>
                </a:rPr>
                <a:t>11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</p:grpSp>
      <p:sp>
        <p:nvSpPr>
          <p:cNvPr id="6" name="TextBox 11">
            <a:extLst>
              <a:ext uri="{FF2B5EF4-FFF2-40B4-BE49-F238E27FC236}">
                <a16:creationId xmlns:a16="http://schemas.microsoft.com/office/drawing/2014/main" id="{BEDAF0DD-56CC-BB3A-3F8D-E132F07F62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648" y="645548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7" name="Picture 20">
            <a:extLst>
              <a:ext uri="{FF2B5EF4-FFF2-40B4-BE49-F238E27FC236}">
                <a16:creationId xmlns:a16="http://schemas.microsoft.com/office/drawing/2014/main" id="{FE9CF405-5760-BC36-C353-B6AE78EB9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508" y="1124744"/>
            <a:ext cx="8628983" cy="3092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4">
            <a:extLst>
              <a:ext uri="{FF2B5EF4-FFF2-40B4-BE49-F238E27FC236}">
                <a16:creationId xmlns:a16="http://schemas.microsoft.com/office/drawing/2014/main" id="{9CB7C5E4-59AB-DB34-D895-3D53121519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5151" y="4293096"/>
            <a:ext cx="2860129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zh-CN" altLang="en-US" sz="2800">
                <a:latin typeface="+mn-lt"/>
                <a:ea typeface="+mn-ea"/>
              </a:rPr>
              <a:t>中央广播电视塔</a:t>
            </a:r>
          </a:p>
          <a:p>
            <a:pPr algn="ctr" eaLnBrk="1" hangingPunct="1">
              <a:lnSpc>
                <a:spcPct val="110000"/>
              </a:lnSpc>
            </a:pPr>
            <a:r>
              <a:rPr lang="zh-CN" altLang="en-US" sz="2800">
                <a:latin typeface="+mn-lt"/>
                <a:ea typeface="+mn-ea"/>
              </a:rPr>
              <a:t>高</a:t>
            </a:r>
            <a:r>
              <a:rPr lang="en-US" altLang="zh-CN" sz="2800">
                <a:latin typeface="+mn-lt"/>
                <a:ea typeface="+mn-ea"/>
              </a:rPr>
              <a:t>405</a:t>
            </a:r>
            <a:r>
              <a:rPr lang="zh-CN" altLang="en-US" sz="2800">
                <a:latin typeface="+mn-lt"/>
                <a:ea typeface="+mn-ea"/>
              </a:rPr>
              <a:t>米</a:t>
            </a:r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FAA35256-9D55-4B7E-38E2-549769210E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6850" y="4293096"/>
            <a:ext cx="3518298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zh-CN" altLang="en-US" sz="2800" dirty="0">
                <a:latin typeface="+mn-lt"/>
                <a:ea typeface="+mn-ea"/>
              </a:rPr>
              <a:t>东方明珠广播电视塔</a:t>
            </a:r>
          </a:p>
          <a:p>
            <a:pPr algn="ctr" eaLnBrk="1" hangingPunct="1">
              <a:lnSpc>
                <a:spcPct val="110000"/>
              </a:lnSpc>
            </a:pPr>
            <a:r>
              <a:rPr lang="zh-CN" altLang="en-US" sz="2800" dirty="0">
                <a:latin typeface="+mn-lt"/>
                <a:ea typeface="+mn-ea"/>
              </a:rPr>
              <a:t>高</a:t>
            </a:r>
            <a:r>
              <a:rPr lang="en-US" altLang="zh-CN" sz="2800" dirty="0">
                <a:latin typeface="+mn-lt"/>
                <a:ea typeface="+mn-ea"/>
              </a:rPr>
              <a:t>468</a:t>
            </a:r>
            <a:r>
              <a:rPr lang="zh-CN" altLang="en-US" sz="2800" dirty="0">
                <a:latin typeface="+mn-lt"/>
                <a:ea typeface="+mn-ea"/>
              </a:rPr>
              <a:t>米</a:t>
            </a:r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8976B223-129C-3617-B937-5490B5068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8248" y="4293096"/>
            <a:ext cx="2160240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zh-CN" altLang="en-US" sz="2800" dirty="0">
                <a:latin typeface="+mn-lt"/>
                <a:ea typeface="+mn-ea"/>
              </a:rPr>
              <a:t>广州塔</a:t>
            </a:r>
          </a:p>
          <a:p>
            <a:pPr algn="ctr" eaLnBrk="1" hangingPunct="1">
              <a:lnSpc>
                <a:spcPct val="110000"/>
              </a:lnSpc>
            </a:pPr>
            <a:r>
              <a:rPr lang="zh-CN" altLang="en-US" sz="2800" dirty="0">
                <a:latin typeface="+mn-lt"/>
                <a:ea typeface="+mn-ea"/>
              </a:rPr>
              <a:t>高</a:t>
            </a:r>
            <a:r>
              <a:rPr lang="en-US" altLang="zh-CN" sz="2800" dirty="0">
                <a:latin typeface="+mn-lt"/>
                <a:ea typeface="+mn-ea"/>
              </a:rPr>
              <a:t>600</a:t>
            </a:r>
            <a:r>
              <a:rPr lang="zh-CN" altLang="en-US" sz="2800" dirty="0">
                <a:latin typeface="+mn-lt"/>
                <a:ea typeface="+mn-ea"/>
              </a:rPr>
              <a:t>米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3581A88-69CD-735A-7D2E-A0ED44AE9A4A}"/>
              </a:ext>
            </a:extLst>
          </p:cNvPr>
          <p:cNvSpPr txBox="1"/>
          <p:nvPr/>
        </p:nvSpPr>
        <p:spPr>
          <a:xfrm>
            <a:off x="839416" y="5230941"/>
            <a:ext cx="110172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）广州塔比中央广播电视塔大约高几百米？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3BF7CC7-0AA6-4DD5-87BD-D7C2BA3C0CF9}"/>
              </a:ext>
            </a:extLst>
          </p:cNvPr>
          <p:cNvSpPr txBox="1"/>
          <p:nvPr/>
        </p:nvSpPr>
        <p:spPr>
          <a:xfrm>
            <a:off x="3575720" y="5805264"/>
            <a:ext cx="4418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600</a:t>
            </a:r>
            <a:r>
              <a:rPr lang="en-US" altLang="zh-CN" sz="36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405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≈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200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（米）</a:t>
            </a:r>
          </a:p>
        </p:txBody>
      </p:sp>
    </p:spTree>
    <p:extLst>
      <p:ext uri="{BB962C8B-B14F-4D97-AF65-F5344CB8AC3E}">
        <p14:creationId xmlns:p14="http://schemas.microsoft.com/office/powerpoint/2010/main" val="363403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7FAF583-4EB5-D3D9-B0D5-81F007C66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5105" y="620688"/>
            <a:ext cx="6341789" cy="2960613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0E58CE3D-6D4E-7CD1-B440-BE6549C1BABB}"/>
              </a:ext>
            </a:extLst>
          </p:cNvPr>
          <p:cNvSpPr txBox="1"/>
          <p:nvPr/>
        </p:nvSpPr>
        <p:spPr>
          <a:xfrm>
            <a:off x="839416" y="3583067"/>
            <a:ext cx="110172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）请你提出其他数学问题并解答。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B83CB33-CB44-CB53-BE96-6BB28B42A1A9}"/>
              </a:ext>
            </a:extLst>
          </p:cNvPr>
          <p:cNvSpPr txBox="1"/>
          <p:nvPr/>
        </p:nvSpPr>
        <p:spPr>
          <a:xfrm>
            <a:off x="1091444" y="4293096"/>
            <a:ext cx="101531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答案不唯一，例：广州塔比东方明珠广播电视塔高多少米？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6C8AE4C-5731-4C1E-A54E-A70BDA2F51E2}"/>
              </a:ext>
            </a:extLst>
          </p:cNvPr>
          <p:cNvSpPr txBox="1"/>
          <p:nvPr/>
        </p:nvSpPr>
        <p:spPr>
          <a:xfrm>
            <a:off x="3575720" y="5590981"/>
            <a:ext cx="4418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600</a:t>
            </a:r>
            <a:r>
              <a:rPr lang="en-US" altLang="zh-CN" sz="36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468=132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（米）</a:t>
            </a:r>
          </a:p>
        </p:txBody>
      </p:sp>
    </p:spTree>
    <p:extLst>
      <p:ext uri="{BB962C8B-B14F-4D97-AF65-F5344CB8AC3E}">
        <p14:creationId xmlns:p14="http://schemas.microsoft.com/office/powerpoint/2010/main" val="103066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0800653-50D0-323E-0C8C-292417A404EC}"/>
              </a:ext>
            </a:extLst>
          </p:cNvPr>
          <p:cNvSpPr txBox="1"/>
          <p:nvPr/>
        </p:nvSpPr>
        <p:spPr>
          <a:xfrm>
            <a:off x="1271464" y="846543"/>
            <a:ext cx="1026686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小丽、小亮和小东参加了飞镖比赛，比赛情况如下图。小东还差最后一次没投。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F82B05B5-8D3D-A374-9BD3-FB753AAC6FD5}"/>
              </a:ext>
            </a:extLst>
          </p:cNvPr>
          <p:cNvGrpSpPr/>
          <p:nvPr/>
        </p:nvGrpSpPr>
        <p:grpSpPr>
          <a:xfrm>
            <a:off x="460472" y="879468"/>
            <a:ext cx="974221" cy="646331"/>
            <a:chOff x="460472" y="1373693"/>
            <a:chExt cx="974221" cy="646331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D5D49DCC-31E1-7798-A9AE-0861FBF06BAC}"/>
                </a:ext>
              </a:extLst>
            </p:cNvPr>
            <p:cNvSpPr/>
            <p:nvPr/>
          </p:nvSpPr>
          <p:spPr>
            <a:xfrm>
              <a:off x="653669" y="1402944"/>
              <a:ext cx="587829" cy="587829"/>
            </a:xfrm>
            <a:prstGeom prst="ellipse">
              <a:avLst/>
            </a:prstGeom>
            <a:solidFill>
              <a:srgbClr val="037F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E546C57F-9550-696B-EADF-FA9EB1EA290A}"/>
                </a:ext>
              </a:extLst>
            </p:cNvPr>
            <p:cNvSpPr txBox="1"/>
            <p:nvPr/>
          </p:nvSpPr>
          <p:spPr>
            <a:xfrm>
              <a:off x="460472" y="1373693"/>
              <a:ext cx="97422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楷体"/>
                  <a:cs typeface="Arial" panose="020B0604020202020204" pitchFamily="34" charset="0"/>
                </a:rPr>
                <a:t>12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</p:grpSp>
      <p:sp>
        <p:nvSpPr>
          <p:cNvPr id="6" name="TextBox 11">
            <a:extLst>
              <a:ext uri="{FF2B5EF4-FFF2-40B4-BE49-F238E27FC236}">
                <a16:creationId xmlns:a16="http://schemas.microsoft.com/office/drawing/2014/main" id="{A5AC2E11-C50E-BEB1-07B5-A8E6D87AF9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5480" y="476672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2D5AC10-D441-36B4-14C1-87EEB3C1B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985" y="2337787"/>
            <a:ext cx="9160030" cy="2549914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EEF2770F-26C4-E287-4C61-BD1534732267}"/>
              </a:ext>
            </a:extLst>
          </p:cNvPr>
          <p:cNvSpPr txBox="1"/>
          <p:nvPr/>
        </p:nvSpPr>
        <p:spPr>
          <a:xfrm>
            <a:off x="839416" y="5020625"/>
            <a:ext cx="1069891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）小丽和小亮的成绩分别是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分和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分。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 (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的成绩好。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954A21D-9183-6B48-B092-BC10231E3514}"/>
              </a:ext>
            </a:extLst>
          </p:cNvPr>
          <p:cNvSpPr txBox="1"/>
          <p:nvPr/>
        </p:nvSpPr>
        <p:spPr>
          <a:xfrm>
            <a:off x="7281224" y="5068650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3403</a:t>
            </a:r>
            <a:endParaRPr lang="zh-CN" altLang="en-US" sz="3600" b="1" dirty="0">
              <a:solidFill>
                <a:srgbClr val="FF0000"/>
              </a:solidFill>
              <a:latin typeface="Times New Roman"/>
              <a:ea typeface="楷体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9DF4168-D87D-B6DB-2F36-D19EE4A93D9B}"/>
              </a:ext>
            </a:extLst>
          </p:cNvPr>
          <p:cNvSpPr txBox="1"/>
          <p:nvPr/>
        </p:nvSpPr>
        <p:spPr>
          <a:xfrm>
            <a:off x="9566024" y="5072362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4321</a:t>
            </a:r>
            <a:endParaRPr lang="zh-CN" altLang="en-US" sz="3600" b="1" dirty="0">
              <a:solidFill>
                <a:srgbClr val="FF0000"/>
              </a:solidFill>
              <a:latin typeface="Times New Roman"/>
              <a:ea typeface="楷体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DA85E64-B048-FFD4-F04A-4E2C75F6CD59}"/>
              </a:ext>
            </a:extLst>
          </p:cNvPr>
          <p:cNvSpPr txBox="1"/>
          <p:nvPr/>
        </p:nvSpPr>
        <p:spPr>
          <a:xfrm>
            <a:off x="1045712" y="5728490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小亮</a:t>
            </a:r>
          </a:p>
        </p:txBody>
      </p:sp>
    </p:spTree>
    <p:extLst>
      <p:ext uri="{BB962C8B-B14F-4D97-AF65-F5344CB8AC3E}">
        <p14:creationId xmlns:p14="http://schemas.microsoft.com/office/powerpoint/2010/main" val="285610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B1A0769-963E-4072-EEA6-136A949B9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985" y="880269"/>
            <a:ext cx="9160030" cy="2549914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0C812199-65D1-218C-A9CA-9E29D1086D8C}"/>
              </a:ext>
            </a:extLst>
          </p:cNvPr>
          <p:cNvSpPr txBox="1"/>
          <p:nvPr/>
        </p:nvSpPr>
        <p:spPr>
          <a:xfrm>
            <a:off x="839416" y="3621759"/>
            <a:ext cx="1069891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）小东要想比小丽和小亮成绩都好，最后一次必须至少得多少分？把你的想法在图上标出来。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EE5A005-EB82-D2A9-D9DC-BB476D6A9BBE}"/>
              </a:ext>
            </a:extLst>
          </p:cNvPr>
          <p:cNvSpPr txBox="1"/>
          <p:nvPr/>
        </p:nvSpPr>
        <p:spPr>
          <a:xfrm>
            <a:off x="830827" y="2348880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3403</a:t>
            </a:r>
            <a:endParaRPr lang="zh-CN" altLang="en-US" sz="3600" b="1" dirty="0">
              <a:solidFill>
                <a:srgbClr val="FF0000"/>
              </a:solidFill>
              <a:latin typeface="Times New Roman"/>
              <a:ea typeface="楷体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49D79B5-0CF8-B545-5BA2-6156F090CB05}"/>
              </a:ext>
            </a:extLst>
          </p:cNvPr>
          <p:cNvSpPr txBox="1"/>
          <p:nvPr/>
        </p:nvSpPr>
        <p:spPr>
          <a:xfrm>
            <a:off x="4223792" y="2348880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4321</a:t>
            </a:r>
            <a:endParaRPr lang="zh-CN" altLang="en-US" sz="3600" b="1" dirty="0">
              <a:solidFill>
                <a:srgbClr val="FF0000"/>
              </a:solidFill>
              <a:latin typeface="Times New Roman"/>
              <a:ea typeface="楷体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0EA75F9-98C8-F83A-401F-6CE47BEA23E0}"/>
              </a:ext>
            </a:extLst>
          </p:cNvPr>
          <p:cNvSpPr txBox="1"/>
          <p:nvPr/>
        </p:nvSpPr>
        <p:spPr>
          <a:xfrm>
            <a:off x="7320136" y="2353828"/>
            <a:ext cx="1362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4230</a:t>
            </a:r>
            <a:endParaRPr lang="zh-CN" altLang="en-US" sz="3600" b="1" dirty="0">
              <a:solidFill>
                <a:srgbClr val="FF0000"/>
              </a:solidFill>
              <a:latin typeface="Times New Roman"/>
              <a:ea typeface="楷体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F54069C-B92A-04A9-7B74-652EAC743C7A}"/>
              </a:ext>
            </a:extLst>
          </p:cNvPr>
          <p:cNvSpPr txBox="1"/>
          <p:nvPr/>
        </p:nvSpPr>
        <p:spPr>
          <a:xfrm>
            <a:off x="3215680" y="4960297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4230+100=4330</a:t>
            </a:r>
            <a:endParaRPr lang="zh-CN" altLang="en-US" sz="3600" b="1" dirty="0">
              <a:solidFill>
                <a:srgbClr val="FF0000"/>
              </a:solidFill>
              <a:latin typeface="Times New Roman"/>
              <a:ea typeface="楷体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114DC31-2345-D6B8-2AD3-74000C814A83}"/>
              </a:ext>
            </a:extLst>
          </p:cNvPr>
          <p:cNvSpPr txBox="1"/>
          <p:nvPr/>
        </p:nvSpPr>
        <p:spPr>
          <a:xfrm>
            <a:off x="6655529" y="4960297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4330&gt;4321</a:t>
            </a:r>
            <a:endParaRPr lang="zh-CN" altLang="en-US" sz="3600" b="1" dirty="0">
              <a:solidFill>
                <a:srgbClr val="FF0000"/>
              </a:solidFill>
              <a:latin typeface="Times New Roman"/>
              <a:ea typeface="楷体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C896EB7-1121-AE90-330D-A65CE85CE568}"/>
              </a:ext>
            </a:extLst>
          </p:cNvPr>
          <p:cNvSpPr txBox="1"/>
          <p:nvPr/>
        </p:nvSpPr>
        <p:spPr>
          <a:xfrm>
            <a:off x="1978442" y="5586806"/>
            <a:ext cx="8420863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FF0000"/>
                </a:solidFill>
                <a:latin typeface="Times New Roman"/>
                <a:ea typeface="楷体"/>
              </a:defRPr>
            </a:lvl1pPr>
          </a:lstStyle>
          <a:p>
            <a:r>
              <a:rPr lang="zh-CN" altLang="en-US" dirty="0"/>
              <a:t>口答：最后一次必须至少得</a:t>
            </a:r>
            <a:r>
              <a:rPr lang="en-US" altLang="zh-CN" dirty="0"/>
              <a:t>100</a:t>
            </a:r>
            <a:r>
              <a:rPr lang="zh-CN" altLang="en-US" dirty="0"/>
              <a:t>分。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78D1F30F-F848-EB45-8828-4EE31BB5CA5A}"/>
              </a:ext>
            </a:extLst>
          </p:cNvPr>
          <p:cNvSpPr/>
          <p:nvPr/>
        </p:nvSpPr>
        <p:spPr>
          <a:xfrm>
            <a:off x="8976320" y="2420888"/>
            <a:ext cx="104180" cy="10418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187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033A9C6-B68F-7611-792A-F4BC537EEB32}"/>
              </a:ext>
            </a:extLst>
          </p:cNvPr>
          <p:cNvSpPr txBox="1"/>
          <p:nvPr/>
        </p:nvSpPr>
        <p:spPr>
          <a:xfrm>
            <a:off x="1271464" y="476672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某昆虫研究小组去野外采集标本。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158B5D1-9012-20B5-6DC3-433913DB4A70}"/>
              </a:ext>
            </a:extLst>
          </p:cNvPr>
          <p:cNvGrpSpPr/>
          <p:nvPr/>
        </p:nvGrpSpPr>
        <p:grpSpPr>
          <a:xfrm>
            <a:off x="460472" y="509597"/>
            <a:ext cx="974221" cy="646331"/>
            <a:chOff x="460472" y="1373693"/>
            <a:chExt cx="974221" cy="646331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134EBF2A-B8C5-925C-8EAC-5E39D774C4CF}"/>
                </a:ext>
              </a:extLst>
            </p:cNvPr>
            <p:cNvSpPr/>
            <p:nvPr/>
          </p:nvSpPr>
          <p:spPr>
            <a:xfrm>
              <a:off x="653669" y="1402944"/>
              <a:ext cx="587829" cy="587829"/>
            </a:xfrm>
            <a:prstGeom prst="ellipse">
              <a:avLst/>
            </a:prstGeom>
            <a:solidFill>
              <a:srgbClr val="037F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0E074D93-D789-1BE4-AF29-7CB9707FF2EE}"/>
                </a:ext>
              </a:extLst>
            </p:cNvPr>
            <p:cNvSpPr txBox="1"/>
            <p:nvPr/>
          </p:nvSpPr>
          <p:spPr>
            <a:xfrm>
              <a:off x="460472" y="1373693"/>
              <a:ext cx="97422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楷体"/>
                  <a:cs typeface="Arial" panose="020B0604020202020204" pitchFamily="34" charset="0"/>
                </a:rPr>
                <a:t>13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</p:grpSp>
      <p:sp>
        <p:nvSpPr>
          <p:cNvPr id="6" name="TextBox 11">
            <a:extLst>
              <a:ext uri="{FF2B5EF4-FFF2-40B4-BE49-F238E27FC236}">
                <a16:creationId xmlns:a16="http://schemas.microsoft.com/office/drawing/2014/main" id="{677B53BA-CBD2-7ED6-E306-57FECE9D8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6874" y="72656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4BA55D-2602-6025-7F10-B3D5FD384494}"/>
              </a:ext>
            </a:extLst>
          </p:cNvPr>
          <p:cNvSpPr txBox="1"/>
          <p:nvPr/>
        </p:nvSpPr>
        <p:spPr>
          <a:xfrm>
            <a:off x="1241498" y="4099530"/>
            <a:ext cx="1026686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）选择合适的条件和问题组成一个数学问题，并解答。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B801CCEB-69CA-D7A7-4F94-C5876AEA950D}"/>
              </a:ext>
            </a:extLst>
          </p:cNvPr>
          <p:cNvSpPr/>
          <p:nvPr/>
        </p:nvSpPr>
        <p:spPr>
          <a:xfrm>
            <a:off x="1219650" y="1293779"/>
            <a:ext cx="9984665" cy="268483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B5D2278A-AF7F-10DC-0CFF-4E82D50702DC}"/>
              </a:ext>
            </a:extLst>
          </p:cNvPr>
          <p:cNvGrpSpPr/>
          <p:nvPr/>
        </p:nvGrpSpPr>
        <p:grpSpPr>
          <a:xfrm>
            <a:off x="1555244" y="1400149"/>
            <a:ext cx="10009112" cy="2521588"/>
            <a:chOff x="1055440" y="1844824"/>
            <a:chExt cx="10009112" cy="2521588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E366EEDF-8992-F89F-45AA-39636CF98D11}"/>
                </a:ext>
              </a:extLst>
            </p:cNvPr>
            <p:cNvSpPr txBox="1"/>
            <p:nvPr/>
          </p:nvSpPr>
          <p:spPr>
            <a:xfrm>
              <a:off x="1055440" y="1844824"/>
              <a:ext cx="4248472" cy="25215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2800" b="1" dirty="0">
                  <a:latin typeface="+mn-lt"/>
                  <a:ea typeface="+mn-ea"/>
                </a:rPr>
                <a:t>①捉到蜻蜓</a:t>
              </a:r>
              <a:r>
                <a:rPr lang="en-US" altLang="zh-CN" sz="2800" b="1" dirty="0">
                  <a:latin typeface="+mn-lt"/>
                  <a:ea typeface="+mn-ea"/>
                </a:rPr>
                <a:t>6</a:t>
              </a:r>
              <a:r>
                <a:rPr lang="zh-CN" altLang="en-US" sz="2800" b="1" dirty="0">
                  <a:latin typeface="+mn-lt"/>
                  <a:ea typeface="+mn-ea"/>
                </a:rPr>
                <a:t>只</a:t>
              </a:r>
            </a:p>
            <a:p>
              <a:pPr>
                <a:lnSpc>
                  <a:spcPct val="114000"/>
                </a:lnSpc>
              </a:pPr>
              <a:r>
                <a:rPr lang="zh-CN" altLang="en-US" sz="2800" b="1" dirty="0">
                  <a:latin typeface="+mn-lt"/>
                  <a:ea typeface="+mn-ea"/>
                </a:rPr>
                <a:t>②捉到的蝴蝶只数比蜻蜓多</a:t>
              </a:r>
              <a:r>
                <a:rPr lang="en-US" altLang="zh-CN" sz="2800" b="1" dirty="0">
                  <a:latin typeface="+mn-lt"/>
                  <a:ea typeface="+mn-ea"/>
                </a:rPr>
                <a:t>10</a:t>
              </a:r>
              <a:r>
                <a:rPr lang="zh-CN" altLang="en-US" sz="2800" b="1" dirty="0">
                  <a:latin typeface="+mn-lt"/>
                  <a:ea typeface="+mn-ea"/>
                </a:rPr>
                <a:t>只</a:t>
              </a:r>
            </a:p>
            <a:p>
              <a:pPr>
                <a:lnSpc>
                  <a:spcPct val="114000"/>
                </a:lnSpc>
              </a:pPr>
              <a:r>
                <a:rPr lang="zh-CN" altLang="en-US" sz="2800" b="1" dirty="0">
                  <a:latin typeface="+mn-lt"/>
                  <a:ea typeface="+mn-ea"/>
                </a:rPr>
                <a:t>③捉到的螳螂只数是蜻蜓的</a:t>
              </a:r>
              <a:r>
                <a:rPr lang="en-US" altLang="zh-CN" sz="2800" b="1" dirty="0">
                  <a:latin typeface="+mn-lt"/>
                  <a:ea typeface="+mn-ea"/>
                </a:rPr>
                <a:t>3</a:t>
              </a:r>
              <a:r>
                <a:rPr lang="zh-CN" altLang="en-US" sz="2800" b="1" dirty="0">
                  <a:latin typeface="+mn-lt"/>
                  <a:ea typeface="+mn-ea"/>
                </a:rPr>
                <a:t>倍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71B7F1D4-F080-F03D-1720-6BA686F727A3}"/>
                </a:ext>
              </a:extLst>
            </p:cNvPr>
            <p:cNvSpPr txBox="1"/>
            <p:nvPr/>
          </p:nvSpPr>
          <p:spPr>
            <a:xfrm>
              <a:off x="5519936" y="1844824"/>
              <a:ext cx="5544616" cy="15391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A.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捉到多少只蝴蝶</a:t>
              </a:r>
            </a:p>
            <a:p>
              <a:pPr marL="0" marR="0" lvl="0" indent="0" algn="l" defTabSz="914400" rtl="0" eaLnBrk="0" fontAlgn="base" latinLnBrk="0" hangingPunct="0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B.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捉到多少只螳螂</a:t>
              </a:r>
            </a:p>
            <a:p>
              <a:pPr marL="0" marR="0" lvl="0" indent="0" algn="l" defTabSz="914400" rtl="0" eaLnBrk="0" fontAlgn="base" latinLnBrk="0" hangingPunct="0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C.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一共捉到多少只蜻蜓和蝴蝶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31835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74F0ACD7-C609-F08F-8F80-1EC25BB89E90}"/>
              </a:ext>
            </a:extLst>
          </p:cNvPr>
          <p:cNvSpPr/>
          <p:nvPr/>
        </p:nvSpPr>
        <p:spPr>
          <a:xfrm>
            <a:off x="1219650" y="514318"/>
            <a:ext cx="9984665" cy="268483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DD93E7D7-3227-0804-1185-CA8A64B42C16}"/>
              </a:ext>
            </a:extLst>
          </p:cNvPr>
          <p:cNvGrpSpPr/>
          <p:nvPr/>
        </p:nvGrpSpPr>
        <p:grpSpPr>
          <a:xfrm>
            <a:off x="1555244" y="620688"/>
            <a:ext cx="10009112" cy="2521588"/>
            <a:chOff x="1055440" y="1844824"/>
            <a:chExt cx="10009112" cy="2521588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EEE6C6EF-9146-66A6-E489-A762030F801B}"/>
                </a:ext>
              </a:extLst>
            </p:cNvPr>
            <p:cNvSpPr txBox="1"/>
            <p:nvPr/>
          </p:nvSpPr>
          <p:spPr>
            <a:xfrm>
              <a:off x="1055440" y="1844824"/>
              <a:ext cx="4248472" cy="25215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2800" b="1" dirty="0">
                  <a:latin typeface="+mn-lt"/>
                  <a:ea typeface="+mn-ea"/>
                </a:rPr>
                <a:t>①捉到蜻蜓</a:t>
              </a:r>
              <a:r>
                <a:rPr lang="en-US" altLang="zh-CN" sz="2800" b="1" dirty="0">
                  <a:latin typeface="+mn-lt"/>
                  <a:ea typeface="+mn-ea"/>
                </a:rPr>
                <a:t>6</a:t>
              </a:r>
              <a:r>
                <a:rPr lang="zh-CN" altLang="en-US" sz="2800" b="1" dirty="0">
                  <a:latin typeface="+mn-lt"/>
                  <a:ea typeface="+mn-ea"/>
                </a:rPr>
                <a:t>只</a:t>
              </a:r>
            </a:p>
            <a:p>
              <a:pPr>
                <a:lnSpc>
                  <a:spcPct val="114000"/>
                </a:lnSpc>
              </a:pPr>
              <a:r>
                <a:rPr lang="zh-CN" altLang="en-US" sz="2800" b="1" dirty="0">
                  <a:latin typeface="+mn-lt"/>
                  <a:ea typeface="+mn-ea"/>
                </a:rPr>
                <a:t>②捉到的蝴蝶只数比蜻蜓多</a:t>
              </a:r>
              <a:r>
                <a:rPr lang="en-US" altLang="zh-CN" sz="2800" b="1" dirty="0">
                  <a:latin typeface="+mn-lt"/>
                  <a:ea typeface="+mn-ea"/>
                </a:rPr>
                <a:t>10</a:t>
              </a:r>
              <a:r>
                <a:rPr lang="zh-CN" altLang="en-US" sz="2800" b="1" dirty="0">
                  <a:latin typeface="+mn-lt"/>
                  <a:ea typeface="+mn-ea"/>
                </a:rPr>
                <a:t>只</a:t>
              </a:r>
            </a:p>
            <a:p>
              <a:pPr>
                <a:lnSpc>
                  <a:spcPct val="114000"/>
                </a:lnSpc>
              </a:pPr>
              <a:r>
                <a:rPr lang="zh-CN" altLang="en-US" sz="2800" b="1" dirty="0">
                  <a:latin typeface="+mn-lt"/>
                  <a:ea typeface="+mn-ea"/>
                </a:rPr>
                <a:t>③捉到的螳螂只数是蜻蜓的</a:t>
              </a:r>
              <a:r>
                <a:rPr lang="en-US" altLang="zh-CN" sz="2800" b="1" dirty="0">
                  <a:latin typeface="+mn-lt"/>
                  <a:ea typeface="+mn-ea"/>
                </a:rPr>
                <a:t>3</a:t>
              </a:r>
              <a:r>
                <a:rPr lang="zh-CN" altLang="en-US" sz="2800" b="1" dirty="0">
                  <a:latin typeface="+mn-lt"/>
                  <a:ea typeface="+mn-ea"/>
                </a:rPr>
                <a:t>倍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503F570E-8E8A-73EA-FC8F-138C119BF9B7}"/>
                </a:ext>
              </a:extLst>
            </p:cNvPr>
            <p:cNvSpPr txBox="1"/>
            <p:nvPr/>
          </p:nvSpPr>
          <p:spPr>
            <a:xfrm>
              <a:off x="5519936" y="1844824"/>
              <a:ext cx="5544616" cy="15391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A.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捉到多少只蝴蝶</a:t>
              </a:r>
            </a:p>
            <a:p>
              <a:pPr marL="0" marR="0" lvl="0" indent="0" algn="l" defTabSz="914400" rtl="0" eaLnBrk="0" fontAlgn="base" latinLnBrk="0" hangingPunct="0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B.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捉到多少只螳螂</a:t>
              </a:r>
            </a:p>
            <a:p>
              <a:pPr marL="0" marR="0" lvl="0" indent="0" algn="l" defTabSz="914400" rtl="0" eaLnBrk="0" fontAlgn="base" latinLnBrk="0" hangingPunct="0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C.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一共捉到多少只蜻蜓和蝴蝶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CC3F8606-04DE-E115-33B7-A7ABF2A9E2FF}"/>
              </a:ext>
            </a:extLst>
          </p:cNvPr>
          <p:cNvSpPr txBox="1"/>
          <p:nvPr/>
        </p:nvSpPr>
        <p:spPr>
          <a:xfrm>
            <a:off x="1091444" y="3430741"/>
            <a:ext cx="10153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答案不唯一，例：选择条件①②和问题 </a:t>
            </a: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A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9E926E0-1221-4CA8-7368-22DFBF0144CD}"/>
              </a:ext>
            </a:extLst>
          </p:cNvPr>
          <p:cNvSpPr txBox="1"/>
          <p:nvPr/>
        </p:nvSpPr>
        <p:spPr>
          <a:xfrm>
            <a:off x="3823496" y="4308661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6+10=16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（只）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8C834B6-B3C7-BDFA-05DD-7E8AA135A332}"/>
              </a:ext>
            </a:extLst>
          </p:cNvPr>
          <p:cNvSpPr txBox="1"/>
          <p:nvPr/>
        </p:nvSpPr>
        <p:spPr>
          <a:xfrm>
            <a:off x="3139420" y="5085184"/>
            <a:ext cx="5760640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3600" b="1">
                <a:solidFill>
                  <a:srgbClr val="FF0000"/>
                </a:solidFill>
                <a:latin typeface="Times New Roman"/>
                <a:ea typeface="楷体"/>
              </a:defRPr>
            </a:lvl1pPr>
          </a:lstStyle>
          <a:p>
            <a:r>
              <a:rPr lang="zh-CN" altLang="en-US" dirty="0"/>
              <a:t>口答：捉到</a:t>
            </a:r>
            <a:r>
              <a:rPr lang="en-US" altLang="zh-CN" dirty="0"/>
              <a:t>16</a:t>
            </a:r>
            <a:r>
              <a:rPr lang="zh-CN" altLang="en-US" dirty="0"/>
              <a:t>只蝴蝶。</a:t>
            </a:r>
          </a:p>
        </p:txBody>
      </p:sp>
    </p:spTree>
    <p:extLst>
      <p:ext uri="{BB962C8B-B14F-4D97-AF65-F5344CB8AC3E}">
        <p14:creationId xmlns:p14="http://schemas.microsoft.com/office/powerpoint/2010/main" val="418454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2ACD48EF-C1C7-71D8-2D09-7BE64EC3AB4C}"/>
              </a:ext>
            </a:extLst>
          </p:cNvPr>
          <p:cNvSpPr/>
          <p:nvPr/>
        </p:nvSpPr>
        <p:spPr>
          <a:xfrm>
            <a:off x="1219650" y="514318"/>
            <a:ext cx="9984665" cy="268483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3DC71CBA-9383-0A0B-0804-2B866E3CCD37}"/>
              </a:ext>
            </a:extLst>
          </p:cNvPr>
          <p:cNvGrpSpPr/>
          <p:nvPr/>
        </p:nvGrpSpPr>
        <p:grpSpPr>
          <a:xfrm>
            <a:off x="1555244" y="620688"/>
            <a:ext cx="10009112" cy="2521588"/>
            <a:chOff x="1055440" y="1844824"/>
            <a:chExt cx="10009112" cy="2521588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1BCE5CB-269B-0DB2-E596-8F5581ABC078}"/>
                </a:ext>
              </a:extLst>
            </p:cNvPr>
            <p:cNvSpPr txBox="1"/>
            <p:nvPr/>
          </p:nvSpPr>
          <p:spPr>
            <a:xfrm>
              <a:off x="1055440" y="1844824"/>
              <a:ext cx="4248472" cy="25215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2800" b="1" dirty="0">
                  <a:latin typeface="+mn-lt"/>
                  <a:ea typeface="+mn-ea"/>
                </a:rPr>
                <a:t>①捉到蜻蜓</a:t>
              </a:r>
              <a:r>
                <a:rPr lang="en-US" altLang="zh-CN" sz="2800" b="1" dirty="0">
                  <a:latin typeface="+mn-lt"/>
                  <a:ea typeface="+mn-ea"/>
                </a:rPr>
                <a:t>6</a:t>
              </a:r>
              <a:r>
                <a:rPr lang="zh-CN" altLang="en-US" sz="2800" b="1" dirty="0">
                  <a:latin typeface="+mn-lt"/>
                  <a:ea typeface="+mn-ea"/>
                </a:rPr>
                <a:t>只</a:t>
              </a:r>
            </a:p>
            <a:p>
              <a:pPr>
                <a:lnSpc>
                  <a:spcPct val="114000"/>
                </a:lnSpc>
              </a:pPr>
              <a:r>
                <a:rPr lang="zh-CN" altLang="en-US" sz="2800" b="1" dirty="0">
                  <a:latin typeface="+mn-lt"/>
                  <a:ea typeface="+mn-ea"/>
                </a:rPr>
                <a:t>②捉到的蝴蝶只数比蜻蜓多</a:t>
              </a:r>
              <a:r>
                <a:rPr lang="en-US" altLang="zh-CN" sz="2800" b="1" dirty="0">
                  <a:latin typeface="+mn-lt"/>
                  <a:ea typeface="+mn-ea"/>
                </a:rPr>
                <a:t>10</a:t>
              </a:r>
              <a:r>
                <a:rPr lang="zh-CN" altLang="en-US" sz="2800" b="1" dirty="0">
                  <a:latin typeface="+mn-lt"/>
                  <a:ea typeface="+mn-ea"/>
                </a:rPr>
                <a:t>只</a:t>
              </a:r>
            </a:p>
            <a:p>
              <a:pPr>
                <a:lnSpc>
                  <a:spcPct val="114000"/>
                </a:lnSpc>
              </a:pPr>
              <a:r>
                <a:rPr lang="zh-CN" altLang="en-US" sz="2800" b="1" dirty="0">
                  <a:latin typeface="+mn-lt"/>
                  <a:ea typeface="+mn-ea"/>
                </a:rPr>
                <a:t>③捉到的螳螂只数是蜻蜓的</a:t>
              </a:r>
              <a:r>
                <a:rPr lang="en-US" altLang="zh-CN" sz="2800" b="1" dirty="0">
                  <a:latin typeface="+mn-lt"/>
                  <a:ea typeface="+mn-ea"/>
                </a:rPr>
                <a:t>3</a:t>
              </a:r>
              <a:r>
                <a:rPr lang="zh-CN" altLang="en-US" sz="2800" b="1" dirty="0">
                  <a:latin typeface="+mn-lt"/>
                  <a:ea typeface="+mn-ea"/>
                </a:rPr>
                <a:t>倍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93B86A93-A522-F091-A66E-5C197BE7DEA9}"/>
                </a:ext>
              </a:extLst>
            </p:cNvPr>
            <p:cNvSpPr txBox="1"/>
            <p:nvPr/>
          </p:nvSpPr>
          <p:spPr>
            <a:xfrm>
              <a:off x="5519936" y="1844824"/>
              <a:ext cx="5544616" cy="15391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A.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捉到多少只蝴蝶</a:t>
              </a:r>
            </a:p>
            <a:p>
              <a:pPr marL="0" marR="0" lvl="0" indent="0" algn="l" defTabSz="914400" rtl="0" eaLnBrk="0" fontAlgn="base" latinLnBrk="0" hangingPunct="0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B.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捉到多少只螳螂</a:t>
              </a:r>
            </a:p>
            <a:p>
              <a:pPr marL="0" marR="0" lvl="0" indent="0" algn="l" defTabSz="914400" rtl="0" eaLnBrk="0" fontAlgn="base" latinLnBrk="0" hangingPunct="0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C.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一共捉到多少只蜻蜓和蝴蝶</a:t>
              </a: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9A2E1227-DBD2-99DA-E286-A36DF97E33A5}"/>
              </a:ext>
            </a:extLst>
          </p:cNvPr>
          <p:cNvSpPr txBox="1"/>
          <p:nvPr/>
        </p:nvSpPr>
        <p:spPr>
          <a:xfrm>
            <a:off x="457798" y="3311541"/>
            <a:ext cx="11734201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）你还想解答什么问题？需要知道其他什么条件吗？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959BD21-598A-1826-8601-488770FFF0C5}"/>
              </a:ext>
            </a:extLst>
          </p:cNvPr>
          <p:cNvSpPr txBox="1"/>
          <p:nvPr/>
        </p:nvSpPr>
        <p:spPr>
          <a:xfrm>
            <a:off x="1091444" y="4078813"/>
            <a:ext cx="10153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答案不唯一，例：三种昆虫一共捉了多少只？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F6F88F0-3BB4-CF4F-23AE-BC06EE6D99CD}"/>
              </a:ext>
            </a:extLst>
          </p:cNvPr>
          <p:cNvSpPr txBox="1"/>
          <p:nvPr/>
        </p:nvSpPr>
        <p:spPr>
          <a:xfrm>
            <a:off x="2251542" y="4833612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6+10=16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（只）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C1CA51D-5AA3-482C-6DB9-B47A5D852AD6}"/>
              </a:ext>
            </a:extLst>
          </p:cNvPr>
          <p:cNvSpPr txBox="1"/>
          <p:nvPr/>
        </p:nvSpPr>
        <p:spPr>
          <a:xfrm>
            <a:off x="5591944" y="4833612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6×3=18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（只）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B58D9A9-D847-CF00-1CAE-FEB0C78EA7DB}"/>
              </a:ext>
            </a:extLst>
          </p:cNvPr>
          <p:cNvSpPr txBox="1"/>
          <p:nvPr/>
        </p:nvSpPr>
        <p:spPr>
          <a:xfrm>
            <a:off x="3287688" y="5590981"/>
            <a:ext cx="4392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楷体"/>
              </a:rPr>
              <a:t>6+16+18=40</a:t>
            </a:r>
            <a:r>
              <a:rPr lang="zh-CN" altLang="en-US" sz="3600" b="1" dirty="0">
                <a:solidFill>
                  <a:srgbClr val="FF0000"/>
                </a:solidFill>
                <a:latin typeface="Times New Roman"/>
                <a:ea typeface="楷体"/>
              </a:rPr>
              <a:t>（只）</a:t>
            </a:r>
          </a:p>
        </p:txBody>
      </p:sp>
    </p:spTree>
    <p:extLst>
      <p:ext uri="{BB962C8B-B14F-4D97-AF65-F5344CB8AC3E}">
        <p14:creationId xmlns:p14="http://schemas.microsoft.com/office/powerpoint/2010/main" val="2344604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AF545CB-1917-DDA7-2BA1-30FEB2AA08CE}"/>
              </a:ext>
            </a:extLst>
          </p:cNvPr>
          <p:cNvSpPr txBox="1"/>
          <p:nvPr/>
        </p:nvSpPr>
        <p:spPr>
          <a:xfrm>
            <a:off x="1271464" y="359213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根据下面的作息时间表回答问题。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F941008-C707-E634-DE49-E934A39CA9A9}"/>
              </a:ext>
            </a:extLst>
          </p:cNvPr>
          <p:cNvGrpSpPr/>
          <p:nvPr/>
        </p:nvGrpSpPr>
        <p:grpSpPr>
          <a:xfrm>
            <a:off x="460472" y="392138"/>
            <a:ext cx="974221" cy="646331"/>
            <a:chOff x="460472" y="1373693"/>
            <a:chExt cx="974221" cy="646331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57C05656-9A49-5C05-4471-0A068E1DEAD1}"/>
                </a:ext>
              </a:extLst>
            </p:cNvPr>
            <p:cNvSpPr/>
            <p:nvPr/>
          </p:nvSpPr>
          <p:spPr>
            <a:xfrm>
              <a:off x="653669" y="1402944"/>
              <a:ext cx="587829" cy="587829"/>
            </a:xfrm>
            <a:prstGeom prst="ellipse">
              <a:avLst/>
            </a:prstGeom>
            <a:solidFill>
              <a:srgbClr val="037F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78D4A7EF-EF8A-33AB-E207-092B0DC8E899}"/>
                </a:ext>
              </a:extLst>
            </p:cNvPr>
            <p:cNvSpPr txBox="1"/>
            <p:nvPr/>
          </p:nvSpPr>
          <p:spPr>
            <a:xfrm>
              <a:off x="460472" y="1373693"/>
              <a:ext cx="97422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楷体"/>
                  <a:cs typeface="Arial" panose="020B0604020202020204" pitchFamily="34" charset="0"/>
                </a:rPr>
                <a:t>14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</p:grpSp>
      <p:sp>
        <p:nvSpPr>
          <p:cNvPr id="6" name="TextBox 11">
            <a:extLst>
              <a:ext uri="{FF2B5EF4-FFF2-40B4-BE49-F238E27FC236}">
                <a16:creationId xmlns:a16="http://schemas.microsoft.com/office/drawing/2014/main" id="{4FD1B295-8959-A104-4887-7CB9D4D11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6874" y="609108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7AA33F86-4743-4FBF-A56F-A360E3661300}"/>
              </a:ext>
            </a:extLst>
          </p:cNvPr>
          <p:cNvGrpSpPr/>
          <p:nvPr/>
        </p:nvGrpSpPr>
        <p:grpSpPr>
          <a:xfrm>
            <a:off x="2711624" y="1079771"/>
            <a:ext cx="7128792" cy="4221438"/>
            <a:chOff x="2711624" y="1079771"/>
            <a:chExt cx="7128792" cy="4221438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id="{9AB2EB87-7B80-4920-B9B7-1CEE2179CF1D}"/>
                </a:ext>
              </a:extLst>
            </p:cNvPr>
            <p:cNvSpPr/>
            <p:nvPr/>
          </p:nvSpPr>
          <p:spPr>
            <a:xfrm>
              <a:off x="2711624" y="1079771"/>
              <a:ext cx="6912768" cy="4221438"/>
            </a:xfrm>
            <a:prstGeom prst="roundRect">
              <a:avLst>
                <a:gd name="adj" fmla="val 11550"/>
              </a:avLst>
            </a:prstGeom>
            <a:solidFill>
              <a:schemeClr val="bg1"/>
            </a:solidFill>
            <a:ln w="19050">
              <a:solidFill>
                <a:srgbClr val="22C0C4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FE9DAA59-771D-427C-9048-D62F5F9D0EFD}"/>
                </a:ext>
              </a:extLst>
            </p:cNvPr>
            <p:cNvSpPr txBox="1"/>
            <p:nvPr/>
          </p:nvSpPr>
          <p:spPr>
            <a:xfrm>
              <a:off x="2990445" y="1124744"/>
              <a:ext cx="621111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某小学作息时间表（上午）</a:t>
              </a:r>
              <a:endParaRPr lang="zh-CN" altLang="en-US" sz="4000" b="1" dirty="0">
                <a:latin typeface="+mn-lt"/>
                <a:ea typeface="+mn-ea"/>
              </a:endParaRPr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C2BAED46-53F1-4D54-B29F-AFFA1B54B8C0}"/>
                </a:ext>
              </a:extLst>
            </p:cNvPr>
            <p:cNvGrpSpPr/>
            <p:nvPr/>
          </p:nvGrpSpPr>
          <p:grpSpPr>
            <a:xfrm>
              <a:off x="2990445" y="1700808"/>
              <a:ext cx="6849971" cy="3384948"/>
              <a:chOff x="2990445" y="1700808"/>
              <a:chExt cx="6849971" cy="3384948"/>
            </a:xfrm>
          </p:grpSpPr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00AF9E45-2F02-4074-BACA-845AE76A8228}"/>
                  </a:ext>
                </a:extLst>
              </p:cNvPr>
              <p:cNvSpPr txBox="1"/>
              <p:nvPr/>
            </p:nvSpPr>
            <p:spPr>
              <a:xfrm>
                <a:off x="2990445" y="1700808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第  一  节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50AFD8C2-4D3C-4E3E-8E65-4DA40ABB372F}"/>
                  </a:ext>
                </a:extLst>
              </p:cNvPr>
              <p:cNvSpPr txBox="1"/>
              <p:nvPr/>
            </p:nvSpPr>
            <p:spPr>
              <a:xfrm>
                <a:off x="2990445" y="2273154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第  二  节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47D98026-99F8-4B48-910A-C1B0BAC6E509}"/>
                  </a:ext>
                </a:extLst>
              </p:cNvPr>
              <p:cNvSpPr txBox="1"/>
              <p:nvPr/>
            </p:nvSpPr>
            <p:spPr>
              <a:xfrm>
                <a:off x="2990445" y="2845500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眼保健操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F7A87B0D-161E-4B33-B11B-27EFD51B7A15}"/>
                  </a:ext>
                </a:extLst>
              </p:cNvPr>
              <p:cNvSpPr txBox="1"/>
              <p:nvPr/>
            </p:nvSpPr>
            <p:spPr>
              <a:xfrm>
                <a:off x="2990445" y="3417846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大  课  间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62324BC8-6178-4A30-9AB1-DF657E3C14E9}"/>
                  </a:ext>
                </a:extLst>
              </p:cNvPr>
              <p:cNvSpPr txBox="1"/>
              <p:nvPr/>
            </p:nvSpPr>
            <p:spPr>
              <a:xfrm>
                <a:off x="2990445" y="3990192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第  三  节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2CBD75B7-ECA3-40C8-A859-6E56CC8A707A}"/>
                  </a:ext>
                </a:extLst>
              </p:cNvPr>
              <p:cNvSpPr txBox="1"/>
              <p:nvPr/>
            </p:nvSpPr>
            <p:spPr>
              <a:xfrm>
                <a:off x="2990445" y="4562536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第  四  节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C5838DB6-927E-4594-B15A-54F0217CA8CD}"/>
                  </a:ext>
                </a:extLst>
              </p:cNvPr>
              <p:cNvSpPr txBox="1"/>
              <p:nvPr/>
            </p:nvSpPr>
            <p:spPr>
              <a:xfrm>
                <a:off x="5807968" y="1700808"/>
                <a:ext cx="295232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8:20—</a:t>
                </a:r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（           ）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1E951EFA-AAEA-4F67-9E42-35A35BE8447D}"/>
                  </a:ext>
                </a:extLst>
              </p:cNvPr>
              <p:cNvSpPr txBox="1"/>
              <p:nvPr/>
            </p:nvSpPr>
            <p:spPr>
              <a:xfrm>
                <a:off x="5807967" y="2269436"/>
                <a:ext cx="339358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9:15—9:55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11F015B2-4A90-4DF2-B257-C6CAD7F0D8E0}"/>
                  </a:ext>
                </a:extLst>
              </p:cNvPr>
              <p:cNvSpPr txBox="1"/>
              <p:nvPr/>
            </p:nvSpPr>
            <p:spPr>
              <a:xfrm>
                <a:off x="5807968" y="2842307"/>
                <a:ext cx="295232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9:55—10:00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5D1DB7C9-5F3E-4A66-8693-27A1979961F6}"/>
                  </a:ext>
                </a:extLst>
              </p:cNvPr>
              <p:cNvSpPr txBox="1"/>
              <p:nvPr/>
            </p:nvSpPr>
            <p:spPr>
              <a:xfrm>
                <a:off x="5807968" y="3417955"/>
                <a:ext cx="295232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10:00—10:30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EA201DA0-9AA8-4238-8706-051C20E83EF7}"/>
                  </a:ext>
                </a:extLst>
              </p:cNvPr>
              <p:cNvSpPr txBox="1"/>
              <p:nvPr/>
            </p:nvSpPr>
            <p:spPr>
              <a:xfrm>
                <a:off x="5807968" y="3990192"/>
                <a:ext cx="295232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10:30—11:10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89E57060-EE36-42B6-A237-1912558F697D}"/>
                  </a:ext>
                </a:extLst>
              </p:cNvPr>
              <p:cNvSpPr txBox="1"/>
              <p:nvPr/>
            </p:nvSpPr>
            <p:spPr>
              <a:xfrm>
                <a:off x="5807968" y="4558520"/>
                <a:ext cx="403244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_________________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</p:grpSp>
      </p:grpSp>
      <p:sp>
        <p:nvSpPr>
          <p:cNvPr id="46" name="文本框 45">
            <a:extLst>
              <a:ext uri="{FF2B5EF4-FFF2-40B4-BE49-F238E27FC236}">
                <a16:creationId xmlns:a16="http://schemas.microsoft.com/office/drawing/2014/main" id="{17E3F6B9-51C7-4259-8789-9F2B7E371B51}"/>
              </a:ext>
            </a:extLst>
          </p:cNvPr>
          <p:cNvSpPr txBox="1"/>
          <p:nvPr/>
        </p:nvSpPr>
        <p:spPr>
          <a:xfrm>
            <a:off x="335360" y="5604917"/>
            <a:ext cx="590465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）大课间共多长时间？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231168B7-F21E-4482-BE82-EB6F65720877}"/>
              </a:ext>
            </a:extLst>
          </p:cNvPr>
          <p:cNvSpPr txBox="1"/>
          <p:nvPr/>
        </p:nvSpPr>
        <p:spPr>
          <a:xfrm>
            <a:off x="6096000" y="5678323"/>
            <a:ext cx="504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200" b="1" dirty="0">
                <a:solidFill>
                  <a:srgbClr val="FF0000"/>
                </a:solidFill>
                <a:latin typeface="Times New Roman"/>
                <a:ea typeface="楷体"/>
              </a:rPr>
              <a:t>10</a:t>
            </a:r>
            <a:r>
              <a:rPr lang="zh-CN" altLang="en-US" sz="3200" b="1" dirty="0">
                <a:solidFill>
                  <a:srgbClr val="FF0000"/>
                </a:solidFill>
                <a:latin typeface="Times New Roman"/>
                <a:ea typeface="楷体"/>
              </a:rPr>
              <a:t>时</a:t>
            </a:r>
            <a:r>
              <a:rPr lang="en-US" altLang="zh-CN" sz="3200" b="1" dirty="0">
                <a:solidFill>
                  <a:srgbClr val="FF0000"/>
                </a:solidFill>
                <a:latin typeface="Times New Roman"/>
                <a:ea typeface="楷体"/>
              </a:rPr>
              <a:t>30</a:t>
            </a:r>
            <a:r>
              <a:rPr lang="zh-CN" altLang="en-US" sz="3200" b="1" dirty="0">
                <a:solidFill>
                  <a:srgbClr val="FF0000"/>
                </a:solidFill>
                <a:latin typeface="Times New Roman"/>
                <a:ea typeface="楷体"/>
              </a:rPr>
              <a:t>分－</a:t>
            </a:r>
            <a:r>
              <a:rPr lang="en-US" altLang="zh-CN" sz="3200" b="1" dirty="0">
                <a:solidFill>
                  <a:srgbClr val="FF0000"/>
                </a:solidFill>
                <a:latin typeface="Times New Roman"/>
                <a:ea typeface="楷体"/>
              </a:rPr>
              <a:t>10</a:t>
            </a:r>
            <a:r>
              <a:rPr lang="zh-CN" altLang="en-US" sz="3200" b="1" dirty="0">
                <a:solidFill>
                  <a:srgbClr val="FF0000"/>
                </a:solidFill>
                <a:latin typeface="Times New Roman"/>
                <a:ea typeface="楷体"/>
              </a:rPr>
              <a:t>时</a:t>
            </a:r>
            <a:r>
              <a:rPr lang="en-US" altLang="zh-CN" sz="3200" b="1" dirty="0">
                <a:solidFill>
                  <a:srgbClr val="FF0000"/>
                </a:solidFill>
                <a:latin typeface="Times New Roman"/>
                <a:ea typeface="楷体"/>
              </a:rPr>
              <a:t>=30</a:t>
            </a:r>
            <a:r>
              <a:rPr lang="zh-CN" altLang="en-US" sz="3200" b="1" dirty="0">
                <a:solidFill>
                  <a:srgbClr val="FF0000"/>
                </a:solidFill>
                <a:latin typeface="Times New Roman"/>
                <a:ea typeface="楷体"/>
              </a:rPr>
              <a:t>（分钟）</a:t>
            </a:r>
          </a:p>
        </p:txBody>
      </p:sp>
    </p:spTree>
    <p:extLst>
      <p:ext uri="{BB962C8B-B14F-4D97-AF65-F5344CB8AC3E}">
        <p14:creationId xmlns:p14="http://schemas.microsoft.com/office/powerpoint/2010/main" val="466204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:a16="http://schemas.microsoft.com/office/drawing/2014/main" id="{080E008D-6771-46BF-B94E-F09A671613F0}"/>
              </a:ext>
            </a:extLst>
          </p:cNvPr>
          <p:cNvGrpSpPr/>
          <p:nvPr/>
        </p:nvGrpSpPr>
        <p:grpSpPr>
          <a:xfrm>
            <a:off x="2691691" y="716333"/>
            <a:ext cx="7128792" cy="4221438"/>
            <a:chOff x="2711624" y="1079771"/>
            <a:chExt cx="7128792" cy="4221438"/>
          </a:xfrm>
        </p:grpSpPr>
        <p:sp>
          <p:nvSpPr>
            <p:cNvPr id="24" name="矩形: 圆角 23">
              <a:extLst>
                <a:ext uri="{FF2B5EF4-FFF2-40B4-BE49-F238E27FC236}">
                  <a16:creationId xmlns:a16="http://schemas.microsoft.com/office/drawing/2014/main" id="{0D442C83-067D-4D96-9D51-FB7F9D24A75B}"/>
                </a:ext>
              </a:extLst>
            </p:cNvPr>
            <p:cNvSpPr/>
            <p:nvPr/>
          </p:nvSpPr>
          <p:spPr>
            <a:xfrm>
              <a:off x="2711624" y="1079771"/>
              <a:ext cx="6912768" cy="4221438"/>
            </a:xfrm>
            <a:prstGeom prst="roundRect">
              <a:avLst>
                <a:gd name="adj" fmla="val 11550"/>
              </a:avLst>
            </a:prstGeom>
            <a:solidFill>
              <a:schemeClr val="bg1"/>
            </a:solidFill>
            <a:ln w="19050">
              <a:solidFill>
                <a:srgbClr val="22C0C4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A47E688F-BC8D-4AF8-963E-FEC2B5BA592D}"/>
                </a:ext>
              </a:extLst>
            </p:cNvPr>
            <p:cNvSpPr txBox="1"/>
            <p:nvPr/>
          </p:nvSpPr>
          <p:spPr>
            <a:xfrm>
              <a:off x="2990445" y="1124744"/>
              <a:ext cx="621111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某小学作息时间表（上午）</a:t>
              </a:r>
              <a:endParaRPr lang="zh-CN" altLang="en-US" sz="4000" b="1" dirty="0">
                <a:latin typeface="+mn-lt"/>
                <a:ea typeface="+mn-ea"/>
              </a:endParaRPr>
            </a:p>
          </p:txBody>
        </p: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66921960-196E-4706-B4AB-26FCEE21567E}"/>
                </a:ext>
              </a:extLst>
            </p:cNvPr>
            <p:cNvGrpSpPr/>
            <p:nvPr/>
          </p:nvGrpSpPr>
          <p:grpSpPr>
            <a:xfrm>
              <a:off x="2990445" y="1700808"/>
              <a:ext cx="6849971" cy="3384948"/>
              <a:chOff x="2990445" y="1700808"/>
              <a:chExt cx="6849971" cy="3384948"/>
            </a:xfrm>
          </p:grpSpPr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4FAE3F92-FD04-4E2F-AA42-EAA5E7A35990}"/>
                  </a:ext>
                </a:extLst>
              </p:cNvPr>
              <p:cNvSpPr txBox="1"/>
              <p:nvPr/>
            </p:nvSpPr>
            <p:spPr>
              <a:xfrm>
                <a:off x="2990445" y="1700808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第  一  节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FFB7045A-4777-4243-9648-CA2F958F9F06}"/>
                  </a:ext>
                </a:extLst>
              </p:cNvPr>
              <p:cNvSpPr txBox="1"/>
              <p:nvPr/>
            </p:nvSpPr>
            <p:spPr>
              <a:xfrm>
                <a:off x="2990445" y="2273154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第  二  节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D8E3C071-826D-40A9-B020-90EC69FC709E}"/>
                  </a:ext>
                </a:extLst>
              </p:cNvPr>
              <p:cNvSpPr txBox="1"/>
              <p:nvPr/>
            </p:nvSpPr>
            <p:spPr>
              <a:xfrm>
                <a:off x="2990445" y="2845500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眼保健操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3022D141-CEB8-4FBE-B1AD-9E16F813637B}"/>
                  </a:ext>
                </a:extLst>
              </p:cNvPr>
              <p:cNvSpPr txBox="1"/>
              <p:nvPr/>
            </p:nvSpPr>
            <p:spPr>
              <a:xfrm>
                <a:off x="2990445" y="3417846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大  课  间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2B7A4866-0CA5-4EA6-A16D-D6AC1AE0C5AE}"/>
                  </a:ext>
                </a:extLst>
              </p:cNvPr>
              <p:cNvSpPr txBox="1"/>
              <p:nvPr/>
            </p:nvSpPr>
            <p:spPr>
              <a:xfrm>
                <a:off x="2990445" y="3990192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第  三  节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63B7D38E-0D6C-417F-8789-86570798F9A9}"/>
                  </a:ext>
                </a:extLst>
              </p:cNvPr>
              <p:cNvSpPr txBox="1"/>
              <p:nvPr/>
            </p:nvSpPr>
            <p:spPr>
              <a:xfrm>
                <a:off x="2990445" y="4562536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第  四  节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00F8D70D-8A58-414B-AB2D-892EDBEF5A8D}"/>
                  </a:ext>
                </a:extLst>
              </p:cNvPr>
              <p:cNvSpPr txBox="1"/>
              <p:nvPr/>
            </p:nvSpPr>
            <p:spPr>
              <a:xfrm>
                <a:off x="5807968" y="1700808"/>
                <a:ext cx="295232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8:20—</a:t>
                </a:r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（           ）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70197001-B829-4000-BCE6-D019AB67B5FD}"/>
                  </a:ext>
                </a:extLst>
              </p:cNvPr>
              <p:cNvSpPr txBox="1"/>
              <p:nvPr/>
            </p:nvSpPr>
            <p:spPr>
              <a:xfrm>
                <a:off x="5807967" y="2269436"/>
                <a:ext cx="339358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9:15—9:55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CE2A2252-B82E-4D10-A574-48CC208D40AA}"/>
                  </a:ext>
                </a:extLst>
              </p:cNvPr>
              <p:cNvSpPr txBox="1"/>
              <p:nvPr/>
            </p:nvSpPr>
            <p:spPr>
              <a:xfrm>
                <a:off x="5807968" y="2842307"/>
                <a:ext cx="295232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9:55—10:00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64A0A41A-8435-453E-8147-8CBE207ABA70}"/>
                  </a:ext>
                </a:extLst>
              </p:cNvPr>
              <p:cNvSpPr txBox="1"/>
              <p:nvPr/>
            </p:nvSpPr>
            <p:spPr>
              <a:xfrm>
                <a:off x="5807968" y="3417955"/>
                <a:ext cx="295232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10:00—10:30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6A643A8C-6E76-495F-B082-475CDB379D1C}"/>
                  </a:ext>
                </a:extLst>
              </p:cNvPr>
              <p:cNvSpPr txBox="1"/>
              <p:nvPr/>
            </p:nvSpPr>
            <p:spPr>
              <a:xfrm>
                <a:off x="5807968" y="3990192"/>
                <a:ext cx="295232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10:30—11:10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44336385-8F32-4A5B-8FEF-7F2D55999D83}"/>
                  </a:ext>
                </a:extLst>
              </p:cNvPr>
              <p:cNvSpPr txBox="1"/>
              <p:nvPr/>
            </p:nvSpPr>
            <p:spPr>
              <a:xfrm>
                <a:off x="5807968" y="4558520"/>
                <a:ext cx="403244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_________________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</p:grpSp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id="{1BE15D8A-064A-42DA-AC19-D5709AEC259B}"/>
              </a:ext>
            </a:extLst>
          </p:cNvPr>
          <p:cNvSpPr txBox="1"/>
          <p:nvPr/>
        </p:nvSpPr>
        <p:spPr>
          <a:xfrm>
            <a:off x="653513" y="5253007"/>
            <a:ext cx="108849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）这所小学一节课的时长是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分钟，在表中补充第一节的下课时间。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55C3F199-261D-40B6-9934-383E573F7B3C}"/>
              </a:ext>
            </a:extLst>
          </p:cNvPr>
          <p:cNvSpPr txBox="1"/>
          <p:nvPr/>
        </p:nvSpPr>
        <p:spPr>
          <a:xfrm>
            <a:off x="7387587" y="1363584"/>
            <a:ext cx="10801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9:00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053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>
            <a:extLst>
              <a:ext uri="{FF2B5EF4-FFF2-40B4-BE49-F238E27FC236}">
                <a16:creationId xmlns:a16="http://schemas.microsoft.com/office/drawing/2014/main" id="{9B93668C-F7AC-97D6-0A50-E5D42661F06A}"/>
              </a:ext>
            </a:extLst>
          </p:cNvPr>
          <p:cNvSpPr txBox="1"/>
          <p:nvPr/>
        </p:nvSpPr>
        <p:spPr>
          <a:xfrm>
            <a:off x="653513" y="5253007"/>
            <a:ext cx="108849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）根据你观察作息时间表发现的规律，试着填出第四节课的上、下课时间。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50F99B07-9EE6-4013-ACF0-7D2DBDF5A2A2}"/>
              </a:ext>
            </a:extLst>
          </p:cNvPr>
          <p:cNvGrpSpPr/>
          <p:nvPr/>
        </p:nvGrpSpPr>
        <p:grpSpPr>
          <a:xfrm>
            <a:off x="2691691" y="716333"/>
            <a:ext cx="7128792" cy="4221438"/>
            <a:chOff x="2711624" y="1079771"/>
            <a:chExt cx="7128792" cy="4221438"/>
          </a:xfrm>
        </p:grpSpPr>
        <p:sp>
          <p:nvSpPr>
            <p:cNvPr id="24" name="矩形: 圆角 23">
              <a:extLst>
                <a:ext uri="{FF2B5EF4-FFF2-40B4-BE49-F238E27FC236}">
                  <a16:creationId xmlns:a16="http://schemas.microsoft.com/office/drawing/2014/main" id="{E5277208-BD00-4820-B8B3-23290887BF08}"/>
                </a:ext>
              </a:extLst>
            </p:cNvPr>
            <p:cNvSpPr/>
            <p:nvPr/>
          </p:nvSpPr>
          <p:spPr>
            <a:xfrm>
              <a:off x="2711624" y="1079771"/>
              <a:ext cx="6912768" cy="4221438"/>
            </a:xfrm>
            <a:prstGeom prst="roundRect">
              <a:avLst>
                <a:gd name="adj" fmla="val 11550"/>
              </a:avLst>
            </a:prstGeom>
            <a:solidFill>
              <a:schemeClr val="bg1"/>
            </a:solidFill>
            <a:ln w="19050">
              <a:solidFill>
                <a:srgbClr val="22C0C4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6EE1DDF8-E8F5-4B63-AF17-F96FA3B3309A}"/>
                </a:ext>
              </a:extLst>
            </p:cNvPr>
            <p:cNvSpPr txBox="1"/>
            <p:nvPr/>
          </p:nvSpPr>
          <p:spPr>
            <a:xfrm>
              <a:off x="2990445" y="1124744"/>
              <a:ext cx="621111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某小学作息时间表（上午）</a:t>
              </a:r>
              <a:endParaRPr lang="zh-CN" altLang="en-US" sz="4000" b="1" dirty="0">
                <a:latin typeface="+mn-lt"/>
                <a:ea typeface="+mn-ea"/>
              </a:endParaRPr>
            </a:p>
          </p:txBody>
        </p: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4FFCD32B-C29B-4818-BBD3-C02C39050F15}"/>
                </a:ext>
              </a:extLst>
            </p:cNvPr>
            <p:cNvGrpSpPr/>
            <p:nvPr/>
          </p:nvGrpSpPr>
          <p:grpSpPr>
            <a:xfrm>
              <a:off x="2990445" y="1700808"/>
              <a:ext cx="6849971" cy="3384948"/>
              <a:chOff x="2990445" y="1700808"/>
              <a:chExt cx="6849971" cy="3384948"/>
            </a:xfrm>
          </p:grpSpPr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FB0824B9-DBD4-4E91-B18A-0F50B8331D08}"/>
                  </a:ext>
                </a:extLst>
              </p:cNvPr>
              <p:cNvSpPr txBox="1"/>
              <p:nvPr/>
            </p:nvSpPr>
            <p:spPr>
              <a:xfrm>
                <a:off x="2990445" y="1700808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第  一  节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6EC99FE3-CEA4-4E0E-9B79-6A08B5F52C5B}"/>
                  </a:ext>
                </a:extLst>
              </p:cNvPr>
              <p:cNvSpPr txBox="1"/>
              <p:nvPr/>
            </p:nvSpPr>
            <p:spPr>
              <a:xfrm>
                <a:off x="2990445" y="2273154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第  二  节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055C40DE-D64E-420F-8E27-B12F55FE1948}"/>
                  </a:ext>
                </a:extLst>
              </p:cNvPr>
              <p:cNvSpPr txBox="1"/>
              <p:nvPr/>
            </p:nvSpPr>
            <p:spPr>
              <a:xfrm>
                <a:off x="2990445" y="2845500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眼保健操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3A13AF57-3B1E-401D-8945-009F7A8C418A}"/>
                  </a:ext>
                </a:extLst>
              </p:cNvPr>
              <p:cNvSpPr txBox="1"/>
              <p:nvPr/>
            </p:nvSpPr>
            <p:spPr>
              <a:xfrm>
                <a:off x="2990445" y="3417846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大  课  间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F6AA8A4C-BBBA-4BBC-81A3-186FA9EC73AB}"/>
                  </a:ext>
                </a:extLst>
              </p:cNvPr>
              <p:cNvSpPr txBox="1"/>
              <p:nvPr/>
            </p:nvSpPr>
            <p:spPr>
              <a:xfrm>
                <a:off x="2990445" y="3990192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第  三  节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F9F69191-B322-41FE-810C-38A45650F5A0}"/>
                  </a:ext>
                </a:extLst>
              </p:cNvPr>
              <p:cNvSpPr txBox="1"/>
              <p:nvPr/>
            </p:nvSpPr>
            <p:spPr>
              <a:xfrm>
                <a:off x="2990445" y="4562536"/>
                <a:ext cx="202543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第  四  节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B0AC84E8-8BA4-4961-84F9-658A1A3929C3}"/>
                  </a:ext>
                </a:extLst>
              </p:cNvPr>
              <p:cNvSpPr txBox="1"/>
              <p:nvPr/>
            </p:nvSpPr>
            <p:spPr>
              <a:xfrm>
                <a:off x="5807968" y="1700808"/>
                <a:ext cx="295232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8:20—</a:t>
                </a:r>
                <a:r>
                  <a:rPr lang="zh-CN" altLang="en-US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（           ）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7DEBB2D0-C786-44B4-97F0-55005C810209}"/>
                  </a:ext>
                </a:extLst>
              </p:cNvPr>
              <p:cNvSpPr txBox="1"/>
              <p:nvPr/>
            </p:nvSpPr>
            <p:spPr>
              <a:xfrm>
                <a:off x="5807967" y="2269436"/>
                <a:ext cx="339358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9:15—9:55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E269B7CC-DDB3-474B-A166-9C4423F6B2FF}"/>
                  </a:ext>
                </a:extLst>
              </p:cNvPr>
              <p:cNvSpPr txBox="1"/>
              <p:nvPr/>
            </p:nvSpPr>
            <p:spPr>
              <a:xfrm>
                <a:off x="5807968" y="2842307"/>
                <a:ext cx="295232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9:55—10:00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952C77DF-5F75-4713-942F-D778A1FBCA56}"/>
                  </a:ext>
                </a:extLst>
              </p:cNvPr>
              <p:cNvSpPr txBox="1"/>
              <p:nvPr/>
            </p:nvSpPr>
            <p:spPr>
              <a:xfrm>
                <a:off x="5807968" y="3417955"/>
                <a:ext cx="295232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10:00—10:30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EDF53B43-C398-4861-A679-BBA822B8764A}"/>
                  </a:ext>
                </a:extLst>
              </p:cNvPr>
              <p:cNvSpPr txBox="1"/>
              <p:nvPr/>
            </p:nvSpPr>
            <p:spPr>
              <a:xfrm>
                <a:off x="5807968" y="3990192"/>
                <a:ext cx="295232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10:30—11:10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CB68154F-40E4-40BB-86CA-9F746F81823E}"/>
                  </a:ext>
                </a:extLst>
              </p:cNvPr>
              <p:cNvSpPr txBox="1"/>
              <p:nvPr/>
            </p:nvSpPr>
            <p:spPr>
              <a:xfrm>
                <a:off x="5807968" y="4558520"/>
                <a:ext cx="403244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231F20"/>
                    </a:solidFill>
                    <a:latin typeface="+mn-lt"/>
                    <a:ea typeface="+mn-ea"/>
                  </a:rPr>
                  <a:t>_________________</a:t>
                </a:r>
                <a:endParaRPr lang="zh-CN" altLang="en-US" sz="4000" b="1" dirty="0">
                  <a:latin typeface="+mn-lt"/>
                  <a:ea typeface="+mn-ea"/>
                </a:endParaRPr>
              </a:p>
            </p:txBody>
          </p:sp>
        </p:grpSp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id="{DC061794-682C-4295-A752-9EBADCF858A2}"/>
              </a:ext>
            </a:extLst>
          </p:cNvPr>
          <p:cNvSpPr txBox="1"/>
          <p:nvPr/>
        </p:nvSpPr>
        <p:spPr>
          <a:xfrm>
            <a:off x="7387587" y="1363584"/>
            <a:ext cx="10801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9:00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2CF8BF0D-E195-4232-AFFE-25F828F834A3}"/>
              </a:ext>
            </a:extLst>
          </p:cNvPr>
          <p:cNvSpPr txBox="1"/>
          <p:nvPr/>
        </p:nvSpPr>
        <p:spPr>
          <a:xfrm>
            <a:off x="5788034" y="4126514"/>
            <a:ext cx="24122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11:25—12:05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046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5EBBFF9-610D-D5D3-6CA3-6FE0BC25DE84}"/>
              </a:ext>
            </a:extLst>
          </p:cNvPr>
          <p:cNvSpPr txBox="1"/>
          <p:nvPr/>
        </p:nvSpPr>
        <p:spPr>
          <a:xfrm>
            <a:off x="1271464" y="1208115"/>
            <a:ext cx="102668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在 </a:t>
            </a:r>
            <a:r>
              <a:rPr lang="zh-CN" altLang="en-US" sz="3600" b="1" dirty="0">
                <a:latin typeface="+mn-lt"/>
                <a:ea typeface="+mn-ea"/>
              </a:rPr>
              <a:t>           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里填上适当的数。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3048B28-C601-0A48-85A5-8ABC15B18744}"/>
              </a:ext>
            </a:extLst>
          </p:cNvPr>
          <p:cNvSpPr/>
          <p:nvPr/>
        </p:nvSpPr>
        <p:spPr>
          <a:xfrm>
            <a:off x="1919536" y="1257982"/>
            <a:ext cx="1189424" cy="54659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ACE8F962-CEAD-E459-53C4-B6EA8795F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8034" y="1394229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FB253B44-D84E-50C3-BA04-BEDC789D7833}"/>
              </a:ext>
            </a:extLst>
          </p:cNvPr>
          <p:cNvGrpSpPr/>
          <p:nvPr/>
        </p:nvGrpSpPr>
        <p:grpSpPr>
          <a:xfrm>
            <a:off x="2052504" y="2211632"/>
            <a:ext cx="6563776" cy="646331"/>
            <a:chOff x="2052504" y="2494637"/>
            <a:chExt cx="6563776" cy="646331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244F052-1B63-E257-DE83-01971DD20BA5}"/>
                </a:ext>
              </a:extLst>
            </p:cNvPr>
            <p:cNvSpPr txBox="1"/>
            <p:nvPr/>
          </p:nvSpPr>
          <p:spPr>
            <a:xfrm>
              <a:off x="3287688" y="2494637"/>
              <a:ext cx="532859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uLnTx/>
                  <a:uFillTx/>
                  <a:latin typeface="+mn-lt"/>
                  <a:ea typeface="+mn-ea"/>
                  <a:cs typeface="+mn-ea"/>
                  <a:sym typeface="Times New Roman" panose="02020603050405020304" pitchFamily="18" charset="0"/>
                </a:rPr>
                <a:t>÷             = 6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uLnTx/>
                  <a:uFillTx/>
                  <a:latin typeface="+mn-ea"/>
                  <a:ea typeface="+mn-ea"/>
                  <a:cs typeface="+mn-ea"/>
                  <a:sym typeface="Times New Roman" panose="02020603050405020304" pitchFamily="18" charset="0"/>
                </a:rPr>
                <a:t>……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uLnTx/>
                  <a:uFillTx/>
                  <a:latin typeface="+mn-lt"/>
                  <a:ea typeface="+mn-ea"/>
                  <a:cs typeface="+mn-ea"/>
                  <a:sym typeface="Times New Roman" panose="02020603050405020304" pitchFamily="18" charset="0"/>
                </a:rPr>
                <a:t>6</a:t>
              </a:r>
              <a:endPara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7BCAE3C-1B7E-AA29-2E87-051B30A431AC}"/>
                </a:ext>
              </a:extLst>
            </p:cNvPr>
            <p:cNvSpPr/>
            <p:nvPr/>
          </p:nvSpPr>
          <p:spPr>
            <a:xfrm>
              <a:off x="2052504" y="2544504"/>
              <a:ext cx="1189424" cy="54659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C845724D-4677-3F8B-AE50-8666C5DE2DF3}"/>
                </a:ext>
              </a:extLst>
            </p:cNvPr>
            <p:cNvSpPr/>
            <p:nvPr/>
          </p:nvSpPr>
          <p:spPr>
            <a:xfrm>
              <a:off x="3979952" y="2544504"/>
              <a:ext cx="1189424" cy="54659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8678A61B-6FFA-ABD5-5347-05B57F3A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4519658"/>
            <a:ext cx="1425720" cy="1357614"/>
          </a:xfrm>
          <a:prstGeom prst="rect">
            <a:avLst/>
          </a:prstGeom>
        </p:spPr>
      </p:pic>
      <p:sp>
        <p:nvSpPr>
          <p:cNvPr id="11" name="AutoShape 27">
            <a:extLst>
              <a:ext uri="{FF2B5EF4-FFF2-40B4-BE49-F238E27FC236}">
                <a16:creationId xmlns:a16="http://schemas.microsoft.com/office/drawing/2014/main" id="{908E3405-FCD4-F333-59DB-897533D9508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888088" y="3890353"/>
            <a:ext cx="2935142" cy="1258609"/>
          </a:xfrm>
          <a:prstGeom prst="wedgeRoundRectCallout">
            <a:avLst>
              <a:gd name="adj1" fmla="val -62990"/>
              <a:gd name="adj2" fmla="val 3840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你能想出几种不同的填法？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DDBCC15-54DF-9EFD-349E-A4A7ABD1253E}"/>
              </a:ext>
            </a:extLst>
          </p:cNvPr>
          <p:cNvSpPr txBox="1"/>
          <p:nvPr/>
        </p:nvSpPr>
        <p:spPr>
          <a:xfrm>
            <a:off x="2306308" y="2204864"/>
            <a:ext cx="1224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48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124980D-220E-B49D-7736-DB203F5B2BA4}"/>
              </a:ext>
            </a:extLst>
          </p:cNvPr>
          <p:cNvSpPr txBox="1"/>
          <p:nvPr/>
        </p:nvSpPr>
        <p:spPr>
          <a:xfrm>
            <a:off x="4367808" y="2204864"/>
            <a:ext cx="1224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1831B66-0DC8-6BD5-33FC-4C6A42DD99CC}"/>
              </a:ext>
            </a:extLst>
          </p:cNvPr>
          <p:cNvSpPr txBox="1"/>
          <p:nvPr/>
        </p:nvSpPr>
        <p:spPr>
          <a:xfrm>
            <a:off x="2306308" y="2851195"/>
            <a:ext cx="1224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18FF6AF-8BA2-7B87-B591-1C78EBDD7EA1}"/>
              </a:ext>
            </a:extLst>
          </p:cNvPr>
          <p:cNvSpPr txBox="1"/>
          <p:nvPr/>
        </p:nvSpPr>
        <p:spPr>
          <a:xfrm>
            <a:off x="4367808" y="2851195"/>
            <a:ext cx="1224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CB64140-DF25-6B82-89FE-16D3B24A75CA}"/>
              </a:ext>
            </a:extLst>
          </p:cNvPr>
          <p:cNvSpPr txBox="1"/>
          <p:nvPr/>
        </p:nvSpPr>
        <p:spPr>
          <a:xfrm>
            <a:off x="2306308" y="3451967"/>
            <a:ext cx="1224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482CC38-9C22-C0F3-214F-E703DBAC3B97}"/>
              </a:ext>
            </a:extLst>
          </p:cNvPr>
          <p:cNvSpPr txBox="1"/>
          <p:nvPr/>
        </p:nvSpPr>
        <p:spPr>
          <a:xfrm>
            <a:off x="4367808" y="3451967"/>
            <a:ext cx="1224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C931F1F-8340-9319-114D-3CE6B9BABB41}"/>
              </a:ext>
            </a:extLst>
          </p:cNvPr>
          <p:cNvSpPr txBox="1"/>
          <p:nvPr/>
        </p:nvSpPr>
        <p:spPr>
          <a:xfrm>
            <a:off x="2306308" y="4143857"/>
            <a:ext cx="17734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……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2D7B18E-DC10-293C-A08E-A56FE178F9A5}"/>
              </a:ext>
            </a:extLst>
          </p:cNvPr>
          <p:cNvSpPr txBox="1"/>
          <p:nvPr/>
        </p:nvSpPr>
        <p:spPr>
          <a:xfrm>
            <a:off x="3979952" y="5018890"/>
            <a:ext cx="31626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答案不唯一。</a:t>
            </a:r>
            <a:endParaRPr lang="zh-CN" altLang="en-US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D15E5D37-F825-3977-0155-F14127E2080A}"/>
              </a:ext>
            </a:extLst>
          </p:cNvPr>
          <p:cNvGrpSpPr/>
          <p:nvPr/>
        </p:nvGrpSpPr>
        <p:grpSpPr>
          <a:xfrm>
            <a:off x="460472" y="1208114"/>
            <a:ext cx="974221" cy="646331"/>
            <a:chOff x="460472" y="1373693"/>
            <a:chExt cx="974221" cy="646331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CD16FD65-D6E5-3CE7-2352-8D7EFA384421}"/>
                </a:ext>
              </a:extLst>
            </p:cNvPr>
            <p:cNvSpPr/>
            <p:nvPr/>
          </p:nvSpPr>
          <p:spPr>
            <a:xfrm>
              <a:off x="653669" y="1402944"/>
              <a:ext cx="587829" cy="587829"/>
            </a:xfrm>
            <a:prstGeom prst="ellipse">
              <a:avLst/>
            </a:prstGeom>
            <a:solidFill>
              <a:srgbClr val="037F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50733A1-4569-061E-6BC4-677DE4D8CFCC}"/>
                </a:ext>
              </a:extLst>
            </p:cNvPr>
            <p:cNvSpPr txBox="1"/>
            <p:nvPr/>
          </p:nvSpPr>
          <p:spPr>
            <a:xfrm>
              <a:off x="460472" y="1373693"/>
              <a:ext cx="97422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楷体"/>
                  <a:cs typeface="Arial" panose="020B0604020202020204" pitchFamily="34" charset="0"/>
                </a:rPr>
                <a:t>15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7542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953</TotalTime>
  <Words>1499</Words>
  <Application>Microsoft Office PowerPoint</Application>
  <PresentationFormat>宽屏</PresentationFormat>
  <Paragraphs>285</Paragraphs>
  <Slides>29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8" baseType="lpstr">
      <vt:lpstr>等线</vt:lpstr>
      <vt:lpstr>等线 Light</vt:lpstr>
      <vt:lpstr>黑体</vt:lpstr>
      <vt:lpstr>楷体</vt:lpstr>
      <vt:lpstr>宋体</vt:lpstr>
      <vt:lpstr>微软雅黑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状元成才路;Administrator</dc:creator>
  <cp:keywords>状元成才路</cp:keywords>
  <dc:description>www.wookey.cn</dc:description>
  <cp:lastModifiedBy>Admin</cp:lastModifiedBy>
  <cp:revision>43</cp:revision>
  <dcterms:created xsi:type="dcterms:W3CDTF">2015-08-27T07:30:00Z</dcterms:created>
  <dcterms:modified xsi:type="dcterms:W3CDTF">2026-03-02T09:17:04Z</dcterms:modified>
  <cp:category>状元成才路</cp:category>
  <cp:contentStatus>状元成才路</cp:contentStatus>
  <cp:version>状元成才路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