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7"/>
  </p:notesMasterIdLst>
  <p:handoutMasterIdLst>
    <p:handoutMasterId r:id="rId18"/>
  </p:handoutMasterIdLst>
  <p:sldIdLst>
    <p:sldId id="263" r:id="rId2"/>
    <p:sldId id="368" r:id="rId3"/>
    <p:sldId id="264" r:id="rId4"/>
    <p:sldId id="344" r:id="rId5"/>
    <p:sldId id="370" r:id="rId6"/>
    <p:sldId id="369" r:id="rId7"/>
    <p:sldId id="371" r:id="rId8"/>
    <p:sldId id="383" r:id="rId9"/>
    <p:sldId id="372" r:id="rId10"/>
    <p:sldId id="384" r:id="rId11"/>
    <p:sldId id="385" r:id="rId12"/>
    <p:sldId id="376" r:id="rId13"/>
    <p:sldId id="377" r:id="rId14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 userDrawn="1">
          <p15:clr>
            <a:srgbClr val="A4A3A4"/>
          </p15:clr>
        </p15:guide>
        <p15:guide id="2" orient="horz" pos="951" userDrawn="1">
          <p15:clr>
            <a:srgbClr val="A4A3A4"/>
          </p15:clr>
        </p15:guide>
        <p15:guide id="3" orient="horz" pos="3960" userDrawn="1">
          <p15:clr>
            <a:srgbClr val="A4A3A4"/>
          </p15:clr>
        </p15:guide>
        <p15:guide id="4" pos="211" userDrawn="1">
          <p15:clr>
            <a:srgbClr val="A4A3A4"/>
          </p15:clr>
        </p15:guide>
        <p15:guide id="5" pos="47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FF"/>
    <a:srgbClr val="3333CC"/>
    <a:srgbClr val="F00C08"/>
    <a:srgbClr val="1CA1A4"/>
    <a:srgbClr val="9900FF"/>
    <a:srgbClr val="037FB7"/>
    <a:srgbClr val="FAE7A0"/>
    <a:srgbClr val="22C0C4"/>
    <a:srgbClr val="FFFCE0"/>
    <a:srgbClr val="F9B6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6391" autoAdjust="0"/>
  </p:normalViewPr>
  <p:slideViewPr>
    <p:cSldViewPr>
      <p:cViewPr varScale="1">
        <p:scale>
          <a:sx n="68" d="100"/>
          <a:sy n="68" d="100"/>
        </p:scale>
        <p:origin x="48" y="1068"/>
      </p:cViewPr>
      <p:guideLst>
        <p:guide orient="horz" pos="2176"/>
        <p:guide orient="horz" pos="951"/>
        <p:guide orient="horz" pos="3960"/>
        <p:guide pos="211"/>
        <p:guide pos="474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454B9FD-DD2B-4AD5-8E15-9AD58BB3BB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D8A99B3-ED87-4AB5-A67C-D3C49FBB460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  <a:pPr>
                <a:defRPr/>
              </a:pPr>
              <a:t>2026/1/19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003CAF9-E973-4DB1-9A4D-60624B98D7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6BED2B2-1A2F-4BAE-8C0D-BD07CFCB7E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85D92909-8122-4533-BC58-2B626EE9DD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46574B9-ABCF-4BE2-9B48-06C912D2373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  <a:pPr>
                <a:defRPr/>
              </a:pPr>
              <a:t>2026/1/19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4856F5C1-A8E8-4890-B89A-5729FE69A6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3B7B01ED-67A2-401C-9417-D900D76234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9CA397-AB0D-4E0F-A33D-9EB9B164A3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5F27875-6B8C-46DC-A87F-98872EE39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80549F81-2203-4BBA-84DE-BE69C0CB7862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B61DB14E-2FA7-420D-9563-9D40DD4336F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52F1BE6F-D368-46C6-A110-55FD8247CA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F341FC0-0508-4C13-9C3F-FF35218AE406}"/>
              </a:ext>
            </a:extLst>
          </p:cNvPr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D9A26ED0-7A3B-41A6-A6DD-985DEE5EF5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1EFE4FC-7712-49FA-44CE-98A0893A08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6A9E8FD-6F02-4921-3BCE-5D48A168D8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0A79351-AED0-EDD6-1834-DA22222BB06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91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FBA289F-EDDA-411C-92CD-811840FA191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B62B863-EBF1-0BC6-7921-4026B05704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>
            <a:extLst>
              <a:ext uri="{FF2B5EF4-FFF2-40B4-BE49-F238E27FC236}">
                <a16:creationId xmlns:a16="http://schemas.microsoft.com/office/drawing/2014/main" id="{DDC3B597-85CF-F26C-C0AA-A5B75FF737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2A66873B-CEEF-83A7-D315-ED5C424963B0}"/>
              </a:ext>
            </a:extLst>
          </p:cNvPr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4FC2D7C1-A3A7-0893-B896-F06CE99354FD}"/>
                </a:ext>
              </a:extLst>
            </p:cNvPr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6BE9EB73-6A6E-99D5-D27F-8F3F45EA7C65}"/>
                </a:ext>
              </a:extLst>
            </p:cNvPr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BE1C542A-9782-BD8A-53DA-95BF854E84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C6A0AFDF-F72E-9109-63E9-96BB9331169F}"/>
              </a:ext>
            </a:extLst>
          </p:cNvPr>
          <p:cNvCxnSpPr>
            <a:cxnSpLocks/>
          </p:cNvCxnSpPr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1611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E456707-D2F4-4B50-BCA6-552EB6D5242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F67A9C6-000B-4410-BE48-97EB21A1CD1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>
            <a:extLst>
              <a:ext uri="{FF2B5EF4-FFF2-40B4-BE49-F238E27FC236}">
                <a16:creationId xmlns:a16="http://schemas.microsoft.com/office/drawing/2014/main" id="{1114AB34-4975-41B1-B094-83172716300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32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170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339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792" indent="-304792" algn="l" rtl="0" eaLnBrk="0" fontAlgn="base" hangingPunct="0">
        <a:lnSpc>
          <a:spcPct val="90000"/>
        </a:lnSpc>
        <a:spcBef>
          <a:spcPts val="1333"/>
        </a:spcBef>
        <a:spcAft>
          <a:spcPct val="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>
            <a:extLst>
              <a:ext uri="{FF2B5EF4-FFF2-40B4-BE49-F238E27FC236}">
                <a16:creationId xmlns:a16="http://schemas.microsoft.com/office/drawing/2014/main" id="{1E79D380-3E95-4BDA-A762-6AF2DC36333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>
            <a:extLst>
              <a:ext uri="{FF2B5EF4-FFF2-40B4-BE49-F238E27FC236}">
                <a16:creationId xmlns:a16="http://schemas.microsoft.com/office/drawing/2014/main" id="{5C931340-9BDD-4F49-97FB-7A8A0D1CA7E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5C5DFBC7-7C48-64EF-7ADA-63FD6A22D52F}"/>
              </a:ext>
            </a:extLst>
          </p:cNvPr>
          <p:cNvGrpSpPr/>
          <p:nvPr/>
        </p:nvGrpSpPr>
        <p:grpSpPr>
          <a:xfrm>
            <a:off x="2135560" y="1700808"/>
            <a:ext cx="7920880" cy="1080000"/>
            <a:chOff x="950552" y="1314629"/>
            <a:chExt cx="7920880" cy="108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D9B2F381-7432-3D39-B63B-9BD43FAB91D6}"/>
                </a:ext>
              </a:extLst>
            </p:cNvPr>
            <p:cNvSpPr txBox="1"/>
            <p:nvPr/>
          </p:nvSpPr>
          <p:spPr>
            <a:xfrm>
              <a:off x="1953234" y="1392964"/>
              <a:ext cx="6918198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万以内的加法和减法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D3C6CE50-2A5D-0187-4013-5E5B32D6DD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四</a:t>
              </a: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482F4106-873A-3FD6-CA99-C8A20B2071C9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48">
            <a:extLst>
              <a:ext uri="{FF2B5EF4-FFF2-40B4-BE49-F238E27FC236}">
                <a16:creationId xmlns:a16="http://schemas.microsoft.com/office/drawing/2014/main" id="{D1AA868F-6602-360A-B7C0-622E34C2A52E}"/>
              </a:ext>
            </a:extLst>
          </p:cNvPr>
          <p:cNvSpPr txBox="1"/>
          <p:nvPr/>
        </p:nvSpPr>
        <p:spPr>
          <a:xfrm>
            <a:off x="1354774" y="3284984"/>
            <a:ext cx="9482453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72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数独游戏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9B7F663-BD3F-A959-72E4-884F0681C7CE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游戏导入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AC50744-2BF4-3D2F-9C79-EC9C229841BB}"/>
              </a:ext>
            </a:extLst>
          </p:cNvPr>
          <p:cNvSpPr txBox="1"/>
          <p:nvPr/>
        </p:nvSpPr>
        <p:spPr>
          <a:xfrm>
            <a:off x="785410" y="1268760"/>
            <a:ext cx="10567174" cy="128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2000"/>
              </a:lnSpc>
            </a:pPr>
            <a:r>
              <a:rPr lang="zh-CN" altLang="en-US" sz="3600" dirty="0">
                <a:latin typeface="+mn-lt"/>
                <a:ea typeface="+mj-ea"/>
              </a:rPr>
              <a:t>规则：下面的方格中只能填</a:t>
            </a:r>
            <a:r>
              <a:rPr lang="en-US" altLang="zh-CN" sz="3600" b="1" dirty="0">
                <a:latin typeface="+mn-lt"/>
                <a:ea typeface="+mj-ea"/>
              </a:rPr>
              <a:t>1~4</a:t>
            </a:r>
            <a:r>
              <a:rPr lang="zh-CN" altLang="en-US" sz="3600" dirty="0">
                <a:latin typeface="+mn-lt"/>
                <a:ea typeface="+mj-ea"/>
              </a:rPr>
              <a:t>这四个数，每个数只能用一次。</a:t>
            </a:r>
          </a:p>
        </p:txBody>
      </p:sp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4564CF0B-B32C-183C-B521-A0B12FD2E9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439812"/>
              </p:ext>
            </p:extLst>
          </p:nvPr>
        </p:nvGraphicFramePr>
        <p:xfrm>
          <a:off x="907840" y="2845495"/>
          <a:ext cx="3187224" cy="7995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68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6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68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6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9952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4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4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9387" marR="109387" marT="54675" marB="5467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4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9387" marR="109387" marT="54675" marB="5467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4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4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9387" marR="109387" marT="54675" marB="5467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4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zh-CN" altLang="en-US" sz="4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9387" marR="109387" marT="54675" marB="5467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C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7" name="表格 26">
            <a:extLst>
              <a:ext uri="{FF2B5EF4-FFF2-40B4-BE49-F238E27FC236}">
                <a16:creationId xmlns:a16="http://schemas.microsoft.com/office/drawing/2014/main" id="{42A27762-1030-59D7-441C-22C09CE2F2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2968063"/>
              </p:ext>
            </p:extLst>
          </p:nvPr>
        </p:nvGraphicFramePr>
        <p:xfrm>
          <a:off x="4536600" y="2845495"/>
          <a:ext cx="3187224" cy="7995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68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6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68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6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9952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4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4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9387" marR="109387" marT="54675" marB="5467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4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9387" marR="109387" marT="54675" marB="5467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4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9387" marR="109387" marT="54675" marB="5467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4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zh-CN" altLang="en-US" sz="4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9387" marR="109387" marT="54675" marB="5467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C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8" name="表格 27">
            <a:extLst>
              <a:ext uri="{FF2B5EF4-FFF2-40B4-BE49-F238E27FC236}">
                <a16:creationId xmlns:a16="http://schemas.microsoft.com/office/drawing/2014/main" id="{6502FDEF-5E1E-D060-9A45-AAE0607344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0140724"/>
              </p:ext>
            </p:extLst>
          </p:nvPr>
        </p:nvGraphicFramePr>
        <p:xfrm>
          <a:off x="8165360" y="2845495"/>
          <a:ext cx="3187224" cy="7995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68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6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68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6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9952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4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4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9387" marR="109387" marT="54675" marB="5467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4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4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9387" marR="109387" marT="54675" marB="5467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4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4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9387" marR="109387" marT="54675" marB="5467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4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zh-CN" altLang="en-US" sz="4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9387" marR="109387" marT="54675" marB="54675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C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" name="文本框 28">
            <a:extLst>
              <a:ext uri="{FF2B5EF4-FFF2-40B4-BE49-F238E27FC236}">
                <a16:creationId xmlns:a16="http://schemas.microsoft.com/office/drawing/2014/main" id="{72608879-BDA4-8C10-C8E3-C69B877441CF}"/>
              </a:ext>
            </a:extLst>
          </p:cNvPr>
          <p:cNvSpPr txBox="1"/>
          <p:nvPr/>
        </p:nvSpPr>
        <p:spPr>
          <a:xfrm>
            <a:off x="2105408" y="3678493"/>
            <a:ext cx="792088" cy="660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12000"/>
              </a:lnSpc>
              <a:defRPr sz="3600">
                <a:latin typeface="+mn-lt"/>
                <a:ea typeface="+mj-ea"/>
              </a:defRPr>
            </a:lvl1pPr>
          </a:lstStyle>
          <a:p>
            <a:pPr algn="ctr"/>
            <a:r>
              <a:rPr lang="zh-CN" altLang="en-US" dirty="0"/>
              <a:t>①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799252FC-DD45-4A83-D417-9C2314129C92}"/>
              </a:ext>
            </a:extLst>
          </p:cNvPr>
          <p:cNvSpPr txBox="1"/>
          <p:nvPr/>
        </p:nvSpPr>
        <p:spPr>
          <a:xfrm>
            <a:off x="5734168" y="3678493"/>
            <a:ext cx="792088" cy="660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12000"/>
              </a:lnSpc>
              <a:defRPr sz="3600">
                <a:latin typeface="+mn-lt"/>
                <a:ea typeface="+mj-ea"/>
              </a:defRPr>
            </a:lvl1pPr>
          </a:lstStyle>
          <a:p>
            <a:pPr algn="ctr"/>
            <a:r>
              <a:rPr lang="zh-CN" altLang="en-US" dirty="0"/>
              <a:t>②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81ACA3DB-86AF-F5C6-1494-2E47444F40E8}"/>
              </a:ext>
            </a:extLst>
          </p:cNvPr>
          <p:cNvSpPr txBox="1"/>
          <p:nvPr/>
        </p:nvSpPr>
        <p:spPr>
          <a:xfrm>
            <a:off x="9362928" y="3678493"/>
            <a:ext cx="792088" cy="660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12000"/>
              </a:lnSpc>
              <a:defRPr sz="3600">
                <a:latin typeface="+mn-lt"/>
                <a:ea typeface="+mj-ea"/>
              </a:defRPr>
            </a:lvl1pPr>
          </a:lstStyle>
          <a:p>
            <a:pPr algn="ctr"/>
            <a:r>
              <a:rPr lang="zh-CN" altLang="en-US" dirty="0"/>
              <a:t>③</a:t>
            </a: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2838B80D-58BA-C144-B0A5-5F0B692328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392" y="4306720"/>
            <a:ext cx="1903074" cy="2045185"/>
          </a:xfrm>
          <a:prstGeom prst="rect">
            <a:avLst/>
          </a:prstGeom>
        </p:spPr>
      </p:pic>
      <p:sp>
        <p:nvSpPr>
          <p:cNvPr id="33" name="圆角矩形标注 5">
            <a:extLst>
              <a:ext uri="{FF2B5EF4-FFF2-40B4-BE49-F238E27FC236}">
                <a16:creationId xmlns:a16="http://schemas.microsoft.com/office/drawing/2014/main" id="{88CD841C-CC2A-F9DF-0218-3616C78636A3}"/>
              </a:ext>
            </a:extLst>
          </p:cNvPr>
          <p:cNvSpPr/>
          <p:nvPr/>
        </p:nvSpPr>
        <p:spPr bwMode="auto">
          <a:xfrm>
            <a:off x="4423308" y="4581128"/>
            <a:ext cx="4949056" cy="646331"/>
          </a:xfrm>
          <a:prstGeom prst="wedgeRoundRectCallout">
            <a:avLst>
              <a:gd name="adj1" fmla="val 58346"/>
              <a:gd name="adj2" fmla="val 2808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你能很快猜出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A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是几吗？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86329340-CB2D-B93C-7EF4-9E5A06975E9A}"/>
              </a:ext>
            </a:extLst>
          </p:cNvPr>
          <p:cNvSpPr txBox="1"/>
          <p:nvPr/>
        </p:nvSpPr>
        <p:spPr>
          <a:xfrm>
            <a:off x="3296768" y="3593148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>
                <a:solidFill>
                  <a:srgbClr val="FF0000"/>
                </a:solidFill>
                <a:latin typeface="+mj-ea"/>
                <a:ea typeface="+mj-ea"/>
              </a:rPr>
              <a:t>×</a:t>
            </a:r>
            <a:endParaRPr lang="zh-CN" altLang="en-US" sz="48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C823404A-F778-EDAF-C91F-C7277322590F}"/>
              </a:ext>
            </a:extLst>
          </p:cNvPr>
          <p:cNvSpPr txBox="1"/>
          <p:nvPr/>
        </p:nvSpPr>
        <p:spPr>
          <a:xfrm>
            <a:off x="6924753" y="3593148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>
                <a:solidFill>
                  <a:srgbClr val="FF0000"/>
                </a:solidFill>
                <a:latin typeface="+mj-ea"/>
                <a:ea typeface="+mj-ea"/>
              </a:rPr>
              <a:t>×</a:t>
            </a:r>
            <a:endParaRPr lang="zh-CN" altLang="en-US" sz="48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36" name="Text Box 92">
            <a:extLst>
              <a:ext uri="{FF2B5EF4-FFF2-40B4-BE49-F238E27FC236}">
                <a16:creationId xmlns:a16="http://schemas.microsoft.com/office/drawing/2014/main" id="{3C3F6489-41CE-0FFC-1BF5-2429E35CAF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67351" y="2101857"/>
            <a:ext cx="14879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80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r>
              <a:rPr lang="en-US" altLang="zh-CN" sz="3600" b="1" dirty="0">
                <a:latin typeface="+mn-lt"/>
              </a:rPr>
              <a:t>A</a:t>
            </a:r>
            <a:r>
              <a:rPr lang="zh-CN" altLang="en-US" sz="3600" dirty="0">
                <a:latin typeface="+mn-lt"/>
              </a:rPr>
              <a:t>是</a:t>
            </a:r>
            <a:r>
              <a:rPr lang="en-US" altLang="zh-CN" sz="3600" b="1" dirty="0">
                <a:latin typeface="+mn-lt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/>
      <p:bldP spid="35" grpId="0"/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>
            <a:extLst>
              <a:ext uri="{FF2B5EF4-FFF2-40B4-BE49-F238E27FC236}">
                <a16:creationId xmlns:a16="http://schemas.microsoft.com/office/drawing/2014/main" id="{94974C64-E9DA-38AC-BBAB-2A2DB79B6D5B}"/>
              </a:ext>
            </a:extLst>
          </p:cNvPr>
          <p:cNvSpPr/>
          <p:nvPr/>
        </p:nvSpPr>
        <p:spPr>
          <a:xfrm>
            <a:off x="10394269" y="3429080"/>
            <a:ext cx="720000" cy="720000"/>
          </a:xfrm>
          <a:prstGeom prst="rect">
            <a:avLst/>
          </a:prstGeom>
          <a:solidFill>
            <a:srgbClr val="9900FF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AF057BB0-B471-501C-BF5E-9430614E2919}"/>
              </a:ext>
            </a:extLst>
          </p:cNvPr>
          <p:cNvSpPr/>
          <p:nvPr/>
        </p:nvSpPr>
        <p:spPr>
          <a:xfrm>
            <a:off x="8232780" y="1989080"/>
            <a:ext cx="2880000" cy="720000"/>
          </a:xfrm>
          <a:prstGeom prst="rect">
            <a:avLst/>
          </a:prstGeom>
          <a:solidFill>
            <a:srgbClr val="22C0C4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EC73C79F-3BE9-851E-3660-6B2C0708B56B}"/>
              </a:ext>
            </a:extLst>
          </p:cNvPr>
          <p:cNvSpPr/>
          <p:nvPr/>
        </p:nvSpPr>
        <p:spPr>
          <a:xfrm rot="5400000">
            <a:off x="7873897" y="2348921"/>
            <a:ext cx="2880000" cy="720000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416D07F-AA11-4B3E-4FEA-B29D17B10CDD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B1C1936-D81F-3B63-F18B-B45792957E0A}"/>
              </a:ext>
            </a:extLst>
          </p:cNvPr>
          <p:cNvSpPr txBox="1"/>
          <p:nvPr/>
        </p:nvSpPr>
        <p:spPr>
          <a:xfrm>
            <a:off x="592090" y="948834"/>
            <a:ext cx="7344816" cy="2480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        用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1~4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填满右边的方格，要使每行、每列以及每个          （宫）都要用到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1~4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，且不能重复。</a:t>
            </a:r>
            <a:endParaRPr lang="zh-CN" altLang="en-US" sz="4400" b="1" dirty="0">
              <a:latin typeface="+mn-lt"/>
              <a:ea typeface="+mn-ea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EBB25CF6-EBE0-3B97-07F9-6B119A0183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3533004"/>
              </p:ext>
            </p:extLst>
          </p:nvPr>
        </p:nvGraphicFramePr>
        <p:xfrm>
          <a:off x="4552530" y="1812930"/>
          <a:ext cx="936000" cy="93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8000">
                  <a:extLst>
                    <a:ext uri="{9D8B030D-6E8A-4147-A177-3AD203B41FA5}">
                      <a16:colId xmlns:a16="http://schemas.microsoft.com/office/drawing/2014/main" val="3269507970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332854684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1328358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6814579"/>
                  </a:ext>
                </a:extLst>
              </a:tr>
            </a:tbl>
          </a:graphicData>
        </a:graphic>
      </p:graphicFrame>
      <p:graphicFrame>
        <p:nvGraphicFramePr>
          <p:cNvPr id="52" name="表格 51">
            <a:extLst>
              <a:ext uri="{FF2B5EF4-FFF2-40B4-BE49-F238E27FC236}">
                <a16:creationId xmlns:a16="http://schemas.microsoft.com/office/drawing/2014/main" id="{442D770B-0EE7-3186-6865-8AE6B9A8B1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1141428"/>
              </p:ext>
            </p:extLst>
          </p:nvPr>
        </p:nvGraphicFramePr>
        <p:xfrm>
          <a:off x="8233525" y="1269080"/>
          <a:ext cx="288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326950797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3285468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95077025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277224526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1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1328358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4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6814579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3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139372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2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6578294"/>
                  </a:ext>
                </a:extLst>
              </a:tr>
            </a:tbl>
          </a:graphicData>
        </a:graphic>
      </p:graphicFrame>
      <p:sp>
        <p:nvSpPr>
          <p:cNvPr id="54" name="文本框 53">
            <a:extLst>
              <a:ext uri="{FF2B5EF4-FFF2-40B4-BE49-F238E27FC236}">
                <a16:creationId xmlns:a16="http://schemas.microsoft.com/office/drawing/2014/main" id="{69DCEB38-DAB8-9596-3735-99D6AD3A48C7}"/>
              </a:ext>
            </a:extLst>
          </p:cNvPr>
          <p:cNvSpPr txBox="1"/>
          <p:nvPr/>
        </p:nvSpPr>
        <p:spPr>
          <a:xfrm>
            <a:off x="10430302" y="4156298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9900FF"/>
                </a:solidFill>
                <a:latin typeface="+mn-ea"/>
                <a:ea typeface="+mn-ea"/>
              </a:rPr>
              <a:t>格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D869B310-967D-562D-6731-C2E76D7D619C}"/>
              </a:ext>
            </a:extLst>
          </p:cNvPr>
          <p:cNvSpPr txBox="1"/>
          <p:nvPr/>
        </p:nvSpPr>
        <p:spPr>
          <a:xfrm>
            <a:off x="11109024" y="2010612"/>
            <a:ext cx="751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1CA1A4"/>
                </a:solidFill>
                <a:latin typeface="+mn-ea"/>
                <a:ea typeface="+mn-ea"/>
              </a:rPr>
              <a:t>行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AF573A48-6382-6CA0-1754-7069AD3FE661}"/>
              </a:ext>
            </a:extLst>
          </p:cNvPr>
          <p:cNvSpPr txBox="1"/>
          <p:nvPr/>
        </p:nvSpPr>
        <p:spPr>
          <a:xfrm>
            <a:off x="8980130" y="590871"/>
            <a:ext cx="751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accent2"/>
                </a:solidFill>
                <a:latin typeface="+mn-ea"/>
                <a:ea typeface="+mn-ea"/>
              </a:rPr>
              <a:t>列</a:t>
            </a: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51B70660-2E7F-3E47-D93D-6B2146FFBA41}"/>
              </a:ext>
            </a:extLst>
          </p:cNvPr>
          <p:cNvSpPr/>
          <p:nvPr/>
        </p:nvSpPr>
        <p:spPr>
          <a:xfrm>
            <a:off x="8232035" y="2708842"/>
            <a:ext cx="1440000" cy="1440000"/>
          </a:xfrm>
          <a:prstGeom prst="rect">
            <a:avLst/>
          </a:prstGeom>
          <a:noFill/>
          <a:ln w="38100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A87300EF-53FE-AE3A-9F01-4F88C4EBDC7F}"/>
              </a:ext>
            </a:extLst>
          </p:cNvPr>
          <p:cNvSpPr txBox="1"/>
          <p:nvPr/>
        </p:nvSpPr>
        <p:spPr>
          <a:xfrm>
            <a:off x="8634708" y="4162027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n-ea"/>
                <a:ea typeface="+mn-ea"/>
              </a:rPr>
              <a:t>宫</a:t>
            </a:r>
          </a:p>
        </p:txBody>
      </p:sp>
      <p:sp>
        <p:nvSpPr>
          <p:cNvPr id="61" name="矩形 4">
            <a:extLst>
              <a:ext uri="{FF2B5EF4-FFF2-40B4-BE49-F238E27FC236}">
                <a16:creationId xmlns:a16="http://schemas.microsoft.com/office/drawing/2014/main" id="{CAEA5E2A-6CF8-8808-0807-B4AF89DA0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2860" y="3606917"/>
            <a:ext cx="6120680" cy="66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从题目中，你知道了什么？</a:t>
            </a:r>
            <a:endParaRPr lang="en-US" altLang="zh-CN" sz="36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2" name="图片 61">
            <a:extLst>
              <a:ext uri="{FF2B5EF4-FFF2-40B4-BE49-F238E27FC236}">
                <a16:creationId xmlns:a16="http://schemas.microsoft.com/office/drawing/2014/main" id="{13F7A963-8D4C-42C5-7ECB-5A618FF45F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050" y="4581128"/>
            <a:ext cx="1653620" cy="1722396"/>
          </a:xfrm>
          <a:prstGeom prst="rect">
            <a:avLst/>
          </a:prstGeom>
        </p:spPr>
      </p:pic>
      <p:sp>
        <p:nvSpPr>
          <p:cNvPr id="63" name="圆角矩形标注 5">
            <a:extLst>
              <a:ext uri="{FF2B5EF4-FFF2-40B4-BE49-F238E27FC236}">
                <a16:creationId xmlns:a16="http://schemas.microsoft.com/office/drawing/2014/main" id="{43CF425B-7550-B838-4DF7-4B3D56AACFA5}"/>
              </a:ext>
            </a:extLst>
          </p:cNvPr>
          <p:cNvSpPr/>
          <p:nvPr/>
        </p:nvSpPr>
        <p:spPr bwMode="auto">
          <a:xfrm>
            <a:off x="2760775" y="5119160"/>
            <a:ext cx="6971311" cy="646331"/>
          </a:xfrm>
          <a:prstGeom prst="wedgeRoundRectCallout">
            <a:avLst>
              <a:gd name="adj1" fmla="val -56438"/>
              <a:gd name="adj2" fmla="val -3123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每行、每列、每宫都有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1~4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这四个数。</a:t>
            </a:r>
          </a:p>
        </p:txBody>
      </p:sp>
      <p:sp>
        <p:nvSpPr>
          <p:cNvPr id="64" name="圆角矩形标注 5">
            <a:extLst>
              <a:ext uri="{FF2B5EF4-FFF2-40B4-BE49-F238E27FC236}">
                <a16:creationId xmlns:a16="http://schemas.microsoft.com/office/drawing/2014/main" id="{8EBF455E-5F34-04B7-A9AC-D58AE9DB959F}"/>
              </a:ext>
            </a:extLst>
          </p:cNvPr>
          <p:cNvSpPr/>
          <p:nvPr/>
        </p:nvSpPr>
        <p:spPr bwMode="auto">
          <a:xfrm>
            <a:off x="2760775" y="4802629"/>
            <a:ext cx="5155055" cy="1268572"/>
          </a:xfrm>
          <a:prstGeom prst="wedgeRoundRectCallout">
            <a:avLst>
              <a:gd name="adj1" fmla="val -59696"/>
              <a:gd name="adj2" fmla="val -1431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并且每个数在每行、每列、每宫都只出现一次。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5" grpId="0" animBg="1"/>
      <p:bldP spid="57" grpId="0" animBg="1"/>
      <p:bldP spid="54" grpId="0"/>
      <p:bldP spid="56" grpId="0"/>
      <p:bldP spid="58" grpId="0"/>
      <p:bldP spid="59" grpId="0" animBg="1"/>
      <p:bldP spid="60" grpId="0"/>
      <p:bldP spid="63" grpId="0" animBg="1"/>
      <p:bldP spid="63" grpId="1" animBg="1"/>
      <p:bldP spid="6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32C67807-DB20-1114-A10B-FF5C989B22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2638071"/>
              </p:ext>
            </p:extLst>
          </p:nvPr>
        </p:nvGraphicFramePr>
        <p:xfrm>
          <a:off x="1199456" y="1989000"/>
          <a:ext cx="288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326950797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3285468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95077025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277224526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1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1328358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4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6814579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3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1139372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2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6578294"/>
                  </a:ext>
                </a:extLst>
              </a:tr>
            </a:tbl>
          </a:graphicData>
        </a:graphic>
      </p:graphicFrame>
      <p:sp>
        <p:nvSpPr>
          <p:cNvPr id="5" name="矩形: 圆角 4">
            <a:extLst>
              <a:ext uri="{FF2B5EF4-FFF2-40B4-BE49-F238E27FC236}">
                <a16:creationId xmlns:a16="http://schemas.microsoft.com/office/drawing/2014/main" id="{05DAE14F-DD86-030F-04A2-2460A42FA495}"/>
              </a:ext>
            </a:extLst>
          </p:cNvPr>
          <p:cNvSpPr/>
          <p:nvPr/>
        </p:nvSpPr>
        <p:spPr>
          <a:xfrm>
            <a:off x="695400" y="620688"/>
            <a:ext cx="2450233" cy="832251"/>
          </a:xfrm>
          <a:prstGeom prst="roundRect">
            <a:avLst>
              <a:gd name="adj" fmla="val 50000"/>
            </a:avLst>
          </a:prstGeom>
          <a:solidFill>
            <a:srgbClr val="FAE7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solidFill>
                  <a:srgbClr val="037FB7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试一试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E25D273-7EC0-422E-7228-82FF2D6C0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454" y="836712"/>
            <a:ext cx="1903074" cy="2045185"/>
          </a:xfrm>
          <a:prstGeom prst="rect">
            <a:avLst/>
          </a:prstGeom>
        </p:spPr>
      </p:pic>
      <p:sp>
        <p:nvSpPr>
          <p:cNvPr id="8" name="圆角矩形标注 5">
            <a:extLst>
              <a:ext uri="{FF2B5EF4-FFF2-40B4-BE49-F238E27FC236}">
                <a16:creationId xmlns:a16="http://schemas.microsoft.com/office/drawing/2014/main" id="{18DF4858-068B-4921-B06F-CD9D07FD4019}"/>
              </a:ext>
            </a:extLst>
          </p:cNvPr>
          <p:cNvSpPr/>
          <p:nvPr/>
        </p:nvSpPr>
        <p:spPr bwMode="auto">
          <a:xfrm>
            <a:off x="4082945" y="1001679"/>
            <a:ext cx="4949056" cy="646331"/>
          </a:xfrm>
          <a:prstGeom prst="wedgeRoundRectCallout">
            <a:avLst>
              <a:gd name="adj1" fmla="val 57403"/>
              <a:gd name="adj2" fmla="val 3819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从哪里入手会比较好填？</a:t>
            </a:r>
          </a:p>
        </p:txBody>
      </p:sp>
      <p:sp>
        <p:nvSpPr>
          <p:cNvPr id="9" name="流程图: 可选过程 8">
            <a:extLst>
              <a:ext uri="{FF2B5EF4-FFF2-40B4-BE49-F238E27FC236}">
                <a16:creationId xmlns:a16="http://schemas.microsoft.com/office/drawing/2014/main" id="{F7750F63-7C92-7535-AF83-02135BFB4756}"/>
              </a:ext>
            </a:extLst>
          </p:cNvPr>
          <p:cNvSpPr/>
          <p:nvPr/>
        </p:nvSpPr>
        <p:spPr>
          <a:xfrm>
            <a:off x="4583832" y="3157102"/>
            <a:ext cx="6480720" cy="2360130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3333CC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3333CC"/>
                </a:solidFill>
              </a:rPr>
              <a:t>活动要求：</a:t>
            </a:r>
            <a:endParaRPr lang="en-US" altLang="zh-CN" sz="3200" b="1" dirty="0">
              <a:solidFill>
                <a:srgbClr val="3333CC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3333CC"/>
                </a:solidFill>
              </a:rPr>
              <a:t>1.</a:t>
            </a:r>
            <a:r>
              <a:rPr lang="zh-CN" altLang="en-US" sz="3200" b="1" dirty="0">
                <a:solidFill>
                  <a:srgbClr val="3333CC"/>
                </a:solidFill>
              </a:rPr>
              <a:t>用你的方法尝试推理填一填。</a:t>
            </a:r>
            <a:endParaRPr lang="en-US" altLang="zh-CN" sz="3200" b="1" dirty="0">
              <a:solidFill>
                <a:srgbClr val="3333CC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3333CC"/>
                </a:solidFill>
              </a:rPr>
              <a:t>2.</a:t>
            </a:r>
            <a:r>
              <a:rPr lang="zh-CN" altLang="en-US" sz="3200" b="1" dirty="0">
                <a:solidFill>
                  <a:srgbClr val="3333CC"/>
                </a:solidFill>
              </a:rPr>
              <a:t>填完后跟同桌交流自己的想法。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:a16="http://schemas.microsoft.com/office/drawing/2014/main" id="{38B178D1-649E-179A-840A-37F19E9778CA}"/>
              </a:ext>
            </a:extLst>
          </p:cNvPr>
          <p:cNvSpPr/>
          <p:nvPr/>
        </p:nvSpPr>
        <p:spPr>
          <a:xfrm rot="5400000">
            <a:off x="119456" y="3068840"/>
            <a:ext cx="2880000" cy="720000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65DF15E-53C6-698A-8396-A0F34256C6E6}"/>
              </a:ext>
            </a:extLst>
          </p:cNvPr>
          <p:cNvSpPr/>
          <p:nvPr/>
        </p:nvSpPr>
        <p:spPr>
          <a:xfrm>
            <a:off x="1203708" y="2708840"/>
            <a:ext cx="2880000" cy="720000"/>
          </a:xfrm>
          <a:prstGeom prst="rect">
            <a:avLst/>
          </a:prstGeom>
          <a:solidFill>
            <a:schemeClr val="accent1">
              <a:lumMod val="20000"/>
              <a:lumOff val="8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E3A19FC7-132F-350E-6E2E-ADB1936C7C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0344501"/>
              </p:ext>
            </p:extLst>
          </p:nvPr>
        </p:nvGraphicFramePr>
        <p:xfrm>
          <a:off x="1199456" y="1989000"/>
          <a:ext cx="288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326950797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3285468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95077025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277224526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1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1328358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4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6814579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3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139372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2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6578294"/>
                  </a:ext>
                </a:extLst>
              </a:tr>
            </a:tbl>
          </a:graphicData>
        </a:graphic>
      </p:graphicFrame>
      <p:sp>
        <p:nvSpPr>
          <p:cNvPr id="10" name="文本框 9">
            <a:extLst>
              <a:ext uri="{FF2B5EF4-FFF2-40B4-BE49-F238E27FC236}">
                <a16:creationId xmlns:a16="http://schemas.microsoft.com/office/drawing/2014/main" id="{05EC0112-E3BD-D148-3D66-59914AE5A342}"/>
              </a:ext>
            </a:extLst>
          </p:cNvPr>
          <p:cNvSpPr txBox="1"/>
          <p:nvPr/>
        </p:nvSpPr>
        <p:spPr>
          <a:xfrm>
            <a:off x="678062" y="980728"/>
            <a:ext cx="10835876" cy="582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srgbClr val="F00C08"/>
                </a:solidFill>
                <a:latin typeface="+mn-ea"/>
                <a:ea typeface="+mn-ea"/>
              </a:rPr>
              <a:t>想：先看哪一个空格所在的行、列或宫已经填上的数最多。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1526BE75-688F-361E-6A52-CB8B79E4AAEF}"/>
              </a:ext>
            </a:extLst>
          </p:cNvPr>
          <p:cNvSpPr/>
          <p:nvPr/>
        </p:nvSpPr>
        <p:spPr>
          <a:xfrm>
            <a:off x="1271504" y="2780888"/>
            <a:ext cx="575904" cy="57590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5DD9F191-3496-A1A9-3CAD-57CDC4815614}"/>
              </a:ext>
            </a:extLst>
          </p:cNvPr>
          <p:cNvGrpSpPr/>
          <p:nvPr/>
        </p:nvGrpSpPr>
        <p:grpSpPr>
          <a:xfrm>
            <a:off x="4458737" y="2996952"/>
            <a:ext cx="7128636" cy="584775"/>
            <a:chOff x="4439816" y="2929459"/>
            <a:chExt cx="7128636" cy="584775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34180C6D-7399-B068-B716-6167E3502D2E}"/>
                </a:ext>
              </a:extLst>
            </p:cNvPr>
            <p:cNvSpPr txBox="1"/>
            <p:nvPr/>
          </p:nvSpPr>
          <p:spPr>
            <a:xfrm>
              <a:off x="5021467" y="2929459"/>
              <a:ext cx="654698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latin typeface="+mn-lt"/>
                  <a:ea typeface="+mj-ea"/>
                </a:rPr>
                <a:t>所在的行和列已经出现了</a:t>
              </a:r>
              <a:r>
                <a:rPr lang="en-US" altLang="zh-CN" sz="3200" b="1" dirty="0">
                  <a:latin typeface="+mn-lt"/>
                  <a:ea typeface="+mj-ea"/>
                </a:rPr>
                <a:t>1</a:t>
              </a:r>
              <a:r>
                <a:rPr lang="zh-CN" altLang="en-US" sz="3200" dirty="0">
                  <a:latin typeface="+mn-lt"/>
                  <a:ea typeface="+mj-ea"/>
                </a:rPr>
                <a:t>、</a:t>
              </a:r>
              <a:r>
                <a:rPr lang="en-US" altLang="zh-CN" sz="3200" b="1" dirty="0">
                  <a:latin typeface="+mn-lt"/>
                  <a:ea typeface="+mj-ea"/>
                </a:rPr>
                <a:t>3</a:t>
              </a:r>
              <a:r>
                <a:rPr lang="zh-CN" altLang="en-US" sz="3200" dirty="0">
                  <a:latin typeface="+mn-lt"/>
                  <a:ea typeface="+mj-ea"/>
                </a:rPr>
                <a:t>、</a:t>
              </a:r>
              <a:r>
                <a:rPr lang="en-US" altLang="zh-CN" sz="3200" b="1" dirty="0">
                  <a:latin typeface="+mn-lt"/>
                  <a:ea typeface="+mj-ea"/>
                </a:rPr>
                <a:t>4</a:t>
              </a:r>
              <a:r>
                <a:rPr lang="zh-CN" altLang="en-US" sz="3200" dirty="0">
                  <a:latin typeface="+mn-lt"/>
                  <a:ea typeface="+mj-ea"/>
                </a:rPr>
                <a:t>，</a:t>
              </a:r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BFD72A0D-091D-C541-2963-A7C6CC69FB9D}"/>
                </a:ext>
              </a:extLst>
            </p:cNvPr>
            <p:cNvSpPr/>
            <p:nvPr/>
          </p:nvSpPr>
          <p:spPr>
            <a:xfrm>
              <a:off x="4439816" y="2933894"/>
              <a:ext cx="575904" cy="5759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8D14BA60-3248-D26E-3B72-437D13E3F0C3}"/>
              </a:ext>
            </a:extLst>
          </p:cNvPr>
          <p:cNvGrpSpPr/>
          <p:nvPr/>
        </p:nvGrpSpPr>
        <p:grpSpPr>
          <a:xfrm>
            <a:off x="4458737" y="3789040"/>
            <a:ext cx="4903907" cy="584775"/>
            <a:chOff x="5021467" y="2929459"/>
            <a:chExt cx="4903907" cy="584775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31B82829-BB14-F388-94EB-AEF20DAA8E7F}"/>
                </a:ext>
              </a:extLst>
            </p:cNvPr>
            <p:cNvSpPr txBox="1"/>
            <p:nvPr/>
          </p:nvSpPr>
          <p:spPr>
            <a:xfrm>
              <a:off x="5021467" y="2929459"/>
              <a:ext cx="490390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latin typeface="+mn-lt"/>
                  <a:ea typeface="+mj-ea"/>
                </a:rPr>
                <a:t>所以        只能填</a:t>
              </a:r>
              <a:r>
                <a:rPr lang="en-US" altLang="zh-CN" sz="3200" dirty="0">
                  <a:latin typeface="+mn-lt"/>
                  <a:ea typeface="+mj-ea"/>
                </a:rPr>
                <a:t>_______</a:t>
              </a:r>
              <a:r>
                <a:rPr lang="zh-CN" altLang="en-US" sz="3200" dirty="0">
                  <a:latin typeface="+mn-lt"/>
                  <a:ea typeface="+mj-ea"/>
                </a:rPr>
                <a:t>。</a:t>
              </a:r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C90B5825-DAA6-34F8-9669-8545AED10A4B}"/>
                </a:ext>
              </a:extLst>
            </p:cNvPr>
            <p:cNvSpPr/>
            <p:nvPr/>
          </p:nvSpPr>
          <p:spPr>
            <a:xfrm>
              <a:off x="6059702" y="2933894"/>
              <a:ext cx="575904" cy="57590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9BFACE6D-B45B-0880-B294-E8DCDEE1E633}"/>
              </a:ext>
            </a:extLst>
          </p:cNvPr>
          <p:cNvSpPr txBox="1"/>
          <p:nvPr/>
        </p:nvSpPr>
        <p:spPr>
          <a:xfrm>
            <a:off x="7879117" y="3789521"/>
            <a:ext cx="6810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2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B754922E-EC20-2686-9B08-9DAA08DD841D}"/>
              </a:ext>
            </a:extLst>
          </p:cNvPr>
          <p:cNvSpPr txBox="1"/>
          <p:nvPr/>
        </p:nvSpPr>
        <p:spPr>
          <a:xfrm>
            <a:off x="1366816" y="2747633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2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CD7FB4CE-3A66-1E22-901C-1851AEBAEB93}"/>
              </a:ext>
            </a:extLst>
          </p:cNvPr>
          <p:cNvSpPr txBox="1"/>
          <p:nvPr/>
        </p:nvSpPr>
        <p:spPr>
          <a:xfrm>
            <a:off x="2728933" y="5290114"/>
            <a:ext cx="54536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+mn-lt"/>
                <a:ea typeface="+mj-ea"/>
              </a:rPr>
              <a:t>第一列第四行还剩</a:t>
            </a:r>
            <a:r>
              <a:rPr lang="en-US" altLang="zh-CN" sz="3200" dirty="0">
                <a:latin typeface="+mn-lt"/>
                <a:ea typeface="+mj-ea"/>
              </a:rPr>
              <a:t>______</a:t>
            </a:r>
            <a:r>
              <a:rPr lang="zh-CN" altLang="en-US" sz="3200" dirty="0">
                <a:latin typeface="+mn-lt"/>
                <a:ea typeface="+mj-ea"/>
              </a:rPr>
              <a:t>。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54BD6139-7ECE-D0FB-109E-7D37DBA83C47}"/>
              </a:ext>
            </a:extLst>
          </p:cNvPr>
          <p:cNvSpPr txBox="1"/>
          <p:nvPr/>
        </p:nvSpPr>
        <p:spPr>
          <a:xfrm>
            <a:off x="6489862" y="5290114"/>
            <a:ext cx="6810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4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15B0BA09-7F55-1BCA-7C7B-5208385FA658}"/>
              </a:ext>
            </a:extLst>
          </p:cNvPr>
          <p:cNvSpPr txBox="1"/>
          <p:nvPr/>
        </p:nvSpPr>
        <p:spPr>
          <a:xfrm>
            <a:off x="1354624" y="4182539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4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851A12BC-DE99-F6D6-8EBB-694E3502690F}"/>
              </a:ext>
            </a:extLst>
          </p:cNvPr>
          <p:cNvGrpSpPr/>
          <p:nvPr/>
        </p:nvGrpSpPr>
        <p:grpSpPr>
          <a:xfrm>
            <a:off x="1569656" y="4725144"/>
            <a:ext cx="1141968" cy="857358"/>
            <a:chOff x="1569656" y="4725144"/>
            <a:chExt cx="1141968" cy="857358"/>
          </a:xfrm>
        </p:grpSpPr>
        <p:cxnSp>
          <p:nvCxnSpPr>
            <p:cNvPr id="56" name="直接箭头连接符 55">
              <a:extLst>
                <a:ext uri="{FF2B5EF4-FFF2-40B4-BE49-F238E27FC236}">
                  <a16:creationId xmlns:a16="http://schemas.microsoft.com/office/drawing/2014/main" id="{62C7CCCA-9338-132D-3437-C24A58262AB8}"/>
                </a:ext>
              </a:extLst>
            </p:cNvPr>
            <p:cNvCxnSpPr/>
            <p:nvPr/>
          </p:nvCxnSpPr>
          <p:spPr>
            <a:xfrm flipV="1">
              <a:off x="1569656" y="4725144"/>
              <a:ext cx="0" cy="857358"/>
            </a:xfrm>
            <a:prstGeom prst="straightConnector1">
              <a:avLst/>
            </a:prstGeom>
            <a:ln w="19050">
              <a:solidFill>
                <a:srgbClr val="F00C0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>
              <a:extLst>
                <a:ext uri="{FF2B5EF4-FFF2-40B4-BE49-F238E27FC236}">
                  <a16:creationId xmlns:a16="http://schemas.microsoft.com/office/drawing/2014/main" id="{4474B436-8D46-3B43-86B4-057CA0431121}"/>
                </a:ext>
              </a:extLst>
            </p:cNvPr>
            <p:cNvCxnSpPr/>
            <p:nvPr/>
          </p:nvCxnSpPr>
          <p:spPr>
            <a:xfrm>
              <a:off x="1569656" y="5582502"/>
              <a:ext cx="1141968" cy="0"/>
            </a:xfrm>
            <a:prstGeom prst="line">
              <a:avLst/>
            </a:prstGeom>
            <a:ln w="19050">
              <a:solidFill>
                <a:srgbClr val="F00C0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2075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6" grpId="0" animBg="1"/>
      <p:bldP spid="34" grpId="0"/>
      <p:bldP spid="36" grpId="0"/>
      <p:bldP spid="39" grpId="0"/>
      <p:bldP spid="44" grpId="0"/>
      <p:bldP spid="5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矩形 75">
            <a:extLst>
              <a:ext uri="{FF2B5EF4-FFF2-40B4-BE49-F238E27FC236}">
                <a16:creationId xmlns:a16="http://schemas.microsoft.com/office/drawing/2014/main" id="{00B51F98-ED6B-C5C9-A0FF-564E1D9A71F0}"/>
              </a:ext>
            </a:extLst>
          </p:cNvPr>
          <p:cNvSpPr/>
          <p:nvPr/>
        </p:nvSpPr>
        <p:spPr>
          <a:xfrm rot="5400000">
            <a:off x="2283708" y="3068840"/>
            <a:ext cx="2880000" cy="720000"/>
          </a:xfrm>
          <a:prstGeom prst="rect">
            <a:avLst/>
          </a:prstGeom>
          <a:solidFill>
            <a:schemeClr val="accent1">
              <a:lumMod val="20000"/>
              <a:lumOff val="8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FBB981D1-8AAB-E32D-4E07-A038F252A697}"/>
              </a:ext>
            </a:extLst>
          </p:cNvPr>
          <p:cNvSpPr/>
          <p:nvPr/>
        </p:nvSpPr>
        <p:spPr>
          <a:xfrm>
            <a:off x="1203708" y="2708840"/>
            <a:ext cx="2880000" cy="720000"/>
          </a:xfrm>
          <a:prstGeom prst="rect">
            <a:avLst/>
          </a:prstGeom>
          <a:solidFill>
            <a:schemeClr val="accent1">
              <a:lumMod val="20000"/>
              <a:lumOff val="8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F5D16E05-CA12-53C8-7CE7-209F139264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7424435"/>
              </p:ext>
            </p:extLst>
          </p:nvPr>
        </p:nvGraphicFramePr>
        <p:xfrm>
          <a:off x="1199456" y="1989000"/>
          <a:ext cx="288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326950797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3285468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95077025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277224526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1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1328358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4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6814579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3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139372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2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6578294"/>
                  </a:ext>
                </a:extLst>
              </a:tr>
            </a:tbl>
          </a:graphicData>
        </a:graphic>
      </p:graphicFrame>
      <p:sp>
        <p:nvSpPr>
          <p:cNvPr id="14" name="矩形 13">
            <a:extLst>
              <a:ext uri="{FF2B5EF4-FFF2-40B4-BE49-F238E27FC236}">
                <a16:creationId xmlns:a16="http://schemas.microsoft.com/office/drawing/2014/main" id="{1F32C503-ED04-C19B-26D0-1A3AB6CD3AC9}"/>
              </a:ext>
            </a:extLst>
          </p:cNvPr>
          <p:cNvSpPr/>
          <p:nvPr/>
        </p:nvSpPr>
        <p:spPr>
          <a:xfrm>
            <a:off x="1199456" y="1989000"/>
            <a:ext cx="1440000" cy="1440000"/>
          </a:xfrm>
          <a:prstGeom prst="rect">
            <a:avLst/>
          </a:prstGeom>
          <a:noFill/>
          <a:ln w="38100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F9F5E59D-8D67-6C3F-D1AE-778DBA242B98}"/>
              </a:ext>
            </a:extLst>
          </p:cNvPr>
          <p:cNvGrpSpPr/>
          <p:nvPr/>
        </p:nvGrpSpPr>
        <p:grpSpPr>
          <a:xfrm>
            <a:off x="2490520" y="1630049"/>
            <a:ext cx="2239976" cy="310718"/>
            <a:chOff x="-1315744" y="5086433"/>
            <a:chExt cx="2239976" cy="310718"/>
          </a:xfrm>
        </p:grpSpPr>
        <p:cxnSp>
          <p:nvCxnSpPr>
            <p:cNvPr id="28" name="直接箭头连接符 27">
              <a:extLst>
                <a:ext uri="{FF2B5EF4-FFF2-40B4-BE49-F238E27FC236}">
                  <a16:creationId xmlns:a16="http://schemas.microsoft.com/office/drawing/2014/main" id="{3C4AD53B-D700-8623-1FC4-CB3561B120B7}"/>
                </a:ext>
              </a:extLst>
            </p:cNvPr>
            <p:cNvCxnSpPr>
              <a:cxnSpLocks/>
            </p:cNvCxnSpPr>
            <p:nvPr/>
          </p:nvCxnSpPr>
          <p:spPr>
            <a:xfrm>
              <a:off x="-1315744" y="5086433"/>
              <a:ext cx="2239976" cy="0"/>
            </a:xfrm>
            <a:prstGeom prst="straightConnector1">
              <a:avLst/>
            </a:prstGeom>
            <a:ln w="19050">
              <a:solidFill>
                <a:srgbClr val="F00C0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7BDA0E73-DFA5-8957-38EC-0BF77815C81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1310664" y="5086433"/>
              <a:ext cx="0" cy="310718"/>
            </a:xfrm>
            <a:prstGeom prst="line">
              <a:avLst/>
            </a:prstGeom>
            <a:ln w="19050">
              <a:solidFill>
                <a:srgbClr val="F00C0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09CAEEE5-100E-F87D-7CA6-1BD2C68FC3A6}"/>
              </a:ext>
            </a:extLst>
          </p:cNvPr>
          <p:cNvSpPr txBox="1"/>
          <p:nvPr/>
        </p:nvSpPr>
        <p:spPr>
          <a:xfrm>
            <a:off x="4734662" y="1337661"/>
            <a:ext cx="54536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+mn-lt"/>
                <a:ea typeface="+mj-ea"/>
              </a:rPr>
              <a:t>左上角的宫里还剩</a:t>
            </a:r>
            <a:r>
              <a:rPr lang="en-US" altLang="zh-CN" sz="3200" dirty="0">
                <a:latin typeface="+mn-lt"/>
                <a:ea typeface="+mj-ea"/>
              </a:rPr>
              <a:t>______</a:t>
            </a:r>
            <a:r>
              <a:rPr lang="zh-CN" altLang="en-US" sz="3200" dirty="0">
                <a:latin typeface="+mn-lt"/>
                <a:ea typeface="+mj-ea"/>
              </a:rPr>
              <a:t>。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CA093061-8772-CC3E-8BA8-C684C630D460}"/>
              </a:ext>
            </a:extLst>
          </p:cNvPr>
          <p:cNvSpPr txBox="1"/>
          <p:nvPr/>
        </p:nvSpPr>
        <p:spPr>
          <a:xfrm>
            <a:off x="8152864" y="1337660"/>
            <a:ext cx="13343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3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、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4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3EB90BE1-5023-036A-21C0-C3B3B07AE6E7}"/>
              </a:ext>
            </a:extLst>
          </p:cNvPr>
          <p:cNvSpPr/>
          <p:nvPr/>
        </p:nvSpPr>
        <p:spPr>
          <a:xfrm>
            <a:off x="3431589" y="2780888"/>
            <a:ext cx="575904" cy="575904"/>
          </a:xfrm>
          <a:prstGeom prst="ellipse">
            <a:avLst/>
          </a:prstGeom>
          <a:noFill/>
          <a:ln w="19050"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F0F99F36-8D69-29B5-B96E-3317A9E54C8A}"/>
              </a:ext>
            </a:extLst>
          </p:cNvPr>
          <p:cNvSpPr txBox="1"/>
          <p:nvPr/>
        </p:nvSpPr>
        <p:spPr>
          <a:xfrm>
            <a:off x="2067105" y="2747632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3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DAB550C1-C243-5508-9ADC-B8AD02293970}"/>
              </a:ext>
            </a:extLst>
          </p:cNvPr>
          <p:cNvSpPr txBox="1"/>
          <p:nvPr/>
        </p:nvSpPr>
        <p:spPr>
          <a:xfrm>
            <a:off x="2067105" y="2031086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4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A43DCA5F-3529-B098-9709-7F312F4D1610}"/>
              </a:ext>
            </a:extLst>
          </p:cNvPr>
          <p:cNvSpPr txBox="1"/>
          <p:nvPr/>
        </p:nvSpPr>
        <p:spPr>
          <a:xfrm>
            <a:off x="2805624" y="2747632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025CB661-272D-1310-D62D-E2554382BB2E}"/>
              </a:ext>
            </a:extLst>
          </p:cNvPr>
          <p:cNvSpPr/>
          <p:nvPr/>
        </p:nvSpPr>
        <p:spPr>
          <a:xfrm>
            <a:off x="2639456" y="1989000"/>
            <a:ext cx="1440000" cy="1440000"/>
          </a:xfrm>
          <a:prstGeom prst="rect">
            <a:avLst/>
          </a:prstGeom>
          <a:noFill/>
          <a:ln w="38100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4" name="直接箭头连接符 43">
            <a:extLst>
              <a:ext uri="{FF2B5EF4-FFF2-40B4-BE49-F238E27FC236}">
                <a16:creationId xmlns:a16="http://schemas.microsoft.com/office/drawing/2014/main" id="{806AC502-9E0A-D031-3EB3-89158C063F88}"/>
              </a:ext>
            </a:extLst>
          </p:cNvPr>
          <p:cNvCxnSpPr>
            <a:cxnSpLocks/>
          </p:cNvCxnSpPr>
          <p:nvPr/>
        </p:nvCxnSpPr>
        <p:spPr>
          <a:xfrm>
            <a:off x="4194442" y="2709000"/>
            <a:ext cx="1072108" cy="0"/>
          </a:xfrm>
          <a:prstGeom prst="straightConnector1">
            <a:avLst/>
          </a:prstGeom>
          <a:ln w="19050">
            <a:solidFill>
              <a:srgbClr val="F00C0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>
            <a:extLst>
              <a:ext uri="{FF2B5EF4-FFF2-40B4-BE49-F238E27FC236}">
                <a16:creationId xmlns:a16="http://schemas.microsoft.com/office/drawing/2014/main" id="{44BDA89C-23DB-3C9E-CBAC-9445528854B4}"/>
              </a:ext>
            </a:extLst>
          </p:cNvPr>
          <p:cNvSpPr txBox="1"/>
          <p:nvPr/>
        </p:nvSpPr>
        <p:spPr>
          <a:xfrm>
            <a:off x="5294366" y="2416612"/>
            <a:ext cx="54536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+mn-lt"/>
                <a:ea typeface="+mj-ea"/>
              </a:rPr>
              <a:t>右上角的宫里还剩</a:t>
            </a:r>
            <a:r>
              <a:rPr lang="en-US" altLang="zh-CN" sz="3200" dirty="0">
                <a:latin typeface="+mn-lt"/>
                <a:ea typeface="+mj-ea"/>
              </a:rPr>
              <a:t>______</a:t>
            </a:r>
            <a:r>
              <a:rPr lang="zh-CN" altLang="en-US" sz="3200" dirty="0">
                <a:latin typeface="+mn-lt"/>
                <a:ea typeface="+mj-ea"/>
              </a:rPr>
              <a:t>。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202359C8-B136-2A53-D6DC-60CD1AD75D76}"/>
              </a:ext>
            </a:extLst>
          </p:cNvPr>
          <p:cNvSpPr txBox="1"/>
          <p:nvPr/>
        </p:nvSpPr>
        <p:spPr>
          <a:xfrm>
            <a:off x="8768489" y="2416612"/>
            <a:ext cx="13343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2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、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3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id="{E826FA9B-59B0-7F1E-88B1-834DEB4776AD}"/>
              </a:ext>
            </a:extLst>
          </p:cNvPr>
          <p:cNvSpPr/>
          <p:nvPr/>
        </p:nvSpPr>
        <p:spPr>
          <a:xfrm>
            <a:off x="3422732" y="4225130"/>
            <a:ext cx="575904" cy="575904"/>
          </a:xfrm>
          <a:prstGeom prst="ellipse">
            <a:avLst/>
          </a:prstGeom>
          <a:noFill/>
          <a:ln w="19050"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4ABD57FF-E6A9-2416-4D10-F2B959CDEB45}"/>
              </a:ext>
            </a:extLst>
          </p:cNvPr>
          <p:cNvSpPr txBox="1"/>
          <p:nvPr/>
        </p:nvSpPr>
        <p:spPr>
          <a:xfrm>
            <a:off x="3539981" y="2061602"/>
            <a:ext cx="6810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3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F5E4CC08-F3E4-0C36-B791-3D86931A722B}"/>
              </a:ext>
            </a:extLst>
          </p:cNvPr>
          <p:cNvSpPr txBox="1"/>
          <p:nvPr/>
        </p:nvSpPr>
        <p:spPr>
          <a:xfrm>
            <a:off x="2802929" y="2029911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2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3F7DDF86-A157-E83F-7599-D2D5FBB76C19}"/>
              </a:ext>
            </a:extLst>
          </p:cNvPr>
          <p:cNvSpPr txBox="1"/>
          <p:nvPr/>
        </p:nvSpPr>
        <p:spPr>
          <a:xfrm>
            <a:off x="3501913" y="3471123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65F93FD8-E174-B61D-E11B-F5DB56FFC89A}"/>
              </a:ext>
            </a:extLst>
          </p:cNvPr>
          <p:cNvSpPr txBox="1"/>
          <p:nvPr/>
        </p:nvSpPr>
        <p:spPr>
          <a:xfrm>
            <a:off x="1366816" y="2747632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2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B154AE3E-0D3C-9A11-140B-A9BEF8D18F6F}"/>
              </a:ext>
            </a:extLst>
          </p:cNvPr>
          <p:cNvSpPr txBox="1"/>
          <p:nvPr/>
        </p:nvSpPr>
        <p:spPr>
          <a:xfrm>
            <a:off x="1354624" y="4182539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4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pic>
        <p:nvPicPr>
          <p:cNvPr id="59" name="图片 58">
            <a:extLst>
              <a:ext uri="{FF2B5EF4-FFF2-40B4-BE49-F238E27FC236}">
                <a16:creationId xmlns:a16="http://schemas.microsoft.com/office/drawing/2014/main" id="{74A0130D-1BFF-6F89-13A1-E795A92D14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7194" y="2448530"/>
            <a:ext cx="1903074" cy="2045185"/>
          </a:xfrm>
          <a:prstGeom prst="rect">
            <a:avLst/>
          </a:prstGeom>
        </p:spPr>
      </p:pic>
      <p:sp>
        <p:nvSpPr>
          <p:cNvPr id="60" name="圆角矩形标注 5">
            <a:extLst>
              <a:ext uri="{FF2B5EF4-FFF2-40B4-BE49-F238E27FC236}">
                <a16:creationId xmlns:a16="http://schemas.microsoft.com/office/drawing/2014/main" id="{3CF0074D-5242-1004-86A8-026A7C8F24FE}"/>
              </a:ext>
            </a:extLst>
          </p:cNvPr>
          <p:cNvSpPr/>
          <p:nvPr/>
        </p:nvSpPr>
        <p:spPr bwMode="auto">
          <a:xfrm>
            <a:off x="4730496" y="2457861"/>
            <a:ext cx="4279705" cy="1264845"/>
          </a:xfrm>
          <a:prstGeom prst="wedgeRoundRectCallout">
            <a:avLst>
              <a:gd name="adj1" fmla="val 61681"/>
              <a:gd name="adj2" fmla="val 1089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按照上面的方法依次填完剩下的数。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3FD47A20-8B3B-17C7-1528-88B3CB0E85E2}"/>
              </a:ext>
            </a:extLst>
          </p:cNvPr>
          <p:cNvSpPr txBox="1"/>
          <p:nvPr/>
        </p:nvSpPr>
        <p:spPr>
          <a:xfrm>
            <a:off x="2073201" y="4182539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D2B23C0B-CBB9-C7F4-652A-860FCBCC3EE2}"/>
              </a:ext>
            </a:extLst>
          </p:cNvPr>
          <p:cNvSpPr txBox="1"/>
          <p:nvPr/>
        </p:nvSpPr>
        <p:spPr>
          <a:xfrm>
            <a:off x="2073201" y="3471123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2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4B8136C9-DD14-C99F-DB82-875D333EF6AD}"/>
              </a:ext>
            </a:extLst>
          </p:cNvPr>
          <p:cNvSpPr txBox="1"/>
          <p:nvPr/>
        </p:nvSpPr>
        <p:spPr>
          <a:xfrm>
            <a:off x="2805733" y="3471123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4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5792F642-42FE-5D1A-A43D-B1223AD2418B}"/>
              </a:ext>
            </a:extLst>
          </p:cNvPr>
          <p:cNvSpPr txBox="1"/>
          <p:nvPr/>
        </p:nvSpPr>
        <p:spPr>
          <a:xfrm>
            <a:off x="2805733" y="4182539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3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32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6" grpId="1" animBg="1"/>
      <p:bldP spid="65" grpId="0" animBg="1"/>
      <p:bldP spid="65" grpId="1" animBg="1"/>
      <p:bldP spid="14" grpId="0" animBg="1"/>
      <p:bldP spid="14" grpId="1" animBg="1"/>
      <p:bldP spid="35" grpId="0"/>
      <p:bldP spid="35" grpId="1"/>
      <p:bldP spid="37" grpId="0"/>
      <p:bldP spid="37" grpId="1"/>
      <p:bldP spid="38" grpId="0" animBg="1"/>
      <p:bldP spid="38" grpId="1" animBg="1"/>
      <p:bldP spid="39" grpId="0"/>
      <p:bldP spid="40" grpId="0"/>
      <p:bldP spid="41" grpId="0"/>
      <p:bldP spid="43" grpId="0" animBg="1"/>
      <p:bldP spid="43" grpId="1" animBg="1"/>
      <p:bldP spid="48" grpId="0"/>
      <p:bldP spid="48" grpId="1"/>
      <p:bldP spid="49" grpId="0"/>
      <p:bldP spid="49" grpId="1"/>
      <p:bldP spid="50" grpId="0" animBg="1"/>
      <p:bldP spid="50" grpId="1" animBg="1"/>
      <p:bldP spid="51" grpId="0"/>
      <p:bldP spid="52" grpId="0"/>
      <p:bldP spid="53" grpId="0"/>
      <p:bldP spid="60" grpId="0" animBg="1"/>
      <p:bldP spid="61" grpId="0"/>
      <p:bldP spid="62" grpId="0"/>
      <p:bldP spid="63" grpId="0"/>
      <p:bldP spid="6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表格 19">
            <a:extLst>
              <a:ext uri="{FF2B5EF4-FFF2-40B4-BE49-F238E27FC236}">
                <a16:creationId xmlns:a16="http://schemas.microsoft.com/office/drawing/2014/main" id="{D92F4990-1BA7-D0D1-E893-C56880BB69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1329910"/>
              </p:ext>
            </p:extLst>
          </p:nvPr>
        </p:nvGraphicFramePr>
        <p:xfrm>
          <a:off x="1199456" y="1989000"/>
          <a:ext cx="288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326950797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3285468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95077025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277224526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1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1328358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4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6814579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3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139372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2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6578294"/>
                  </a:ext>
                </a:extLst>
              </a:tr>
            </a:tbl>
          </a:graphicData>
        </a:graphic>
      </p:graphicFrame>
      <p:sp>
        <p:nvSpPr>
          <p:cNvPr id="21" name="文本框 20">
            <a:extLst>
              <a:ext uri="{FF2B5EF4-FFF2-40B4-BE49-F238E27FC236}">
                <a16:creationId xmlns:a16="http://schemas.microsoft.com/office/drawing/2014/main" id="{7AEEB499-6C73-7F7F-25E3-6CE32AF1197E}"/>
              </a:ext>
            </a:extLst>
          </p:cNvPr>
          <p:cNvSpPr txBox="1"/>
          <p:nvPr/>
        </p:nvSpPr>
        <p:spPr>
          <a:xfrm>
            <a:off x="731404" y="766445"/>
            <a:ext cx="107291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+mn-ea"/>
                <a:ea typeface="+mn-ea"/>
              </a:rPr>
              <a:t>除了前面的方法，还有不同的方法吗？</a:t>
            </a:r>
            <a:endParaRPr lang="zh-CN" altLang="en-US" sz="4400" b="1" dirty="0">
              <a:latin typeface="+mn-ea"/>
              <a:ea typeface="+mn-ea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D536534B-376E-D6DD-17AA-0EB951CC64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98869" y="1523901"/>
            <a:ext cx="1357599" cy="1922507"/>
          </a:xfrm>
          <a:prstGeom prst="rect">
            <a:avLst/>
          </a:prstGeom>
        </p:spPr>
      </p:pic>
      <p:sp>
        <p:nvSpPr>
          <p:cNvPr id="23" name="圆角矩形标注 5">
            <a:extLst>
              <a:ext uri="{FF2B5EF4-FFF2-40B4-BE49-F238E27FC236}">
                <a16:creationId xmlns:a16="http://schemas.microsoft.com/office/drawing/2014/main" id="{82584D7D-0946-5113-E8BE-0F2FEE4BA1BD}"/>
              </a:ext>
            </a:extLst>
          </p:cNvPr>
          <p:cNvSpPr/>
          <p:nvPr/>
        </p:nvSpPr>
        <p:spPr bwMode="auto">
          <a:xfrm>
            <a:off x="4595842" y="1700809"/>
            <a:ext cx="4986641" cy="1255752"/>
          </a:xfrm>
          <a:prstGeom prst="wedgeRoundRectCallout">
            <a:avLst>
              <a:gd name="adj1" fmla="val 60759"/>
              <a:gd name="adj2" fmla="val 1101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我先填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，第一行有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，第二行的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应该填在哪儿？</a:t>
            </a: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036DABA2-840D-A718-D032-CD090BF6BE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66580" y="3921859"/>
            <a:ext cx="1653620" cy="1722396"/>
          </a:xfrm>
          <a:prstGeom prst="rect">
            <a:avLst/>
          </a:prstGeom>
        </p:spPr>
      </p:pic>
      <p:sp>
        <p:nvSpPr>
          <p:cNvPr id="25" name="圆角矩形标注 5">
            <a:extLst>
              <a:ext uri="{FF2B5EF4-FFF2-40B4-BE49-F238E27FC236}">
                <a16:creationId xmlns:a16="http://schemas.microsoft.com/office/drawing/2014/main" id="{A27E87CE-1765-D0F5-0998-CBAB8D41BBC3}"/>
              </a:ext>
            </a:extLst>
          </p:cNvPr>
          <p:cNvSpPr/>
          <p:nvPr/>
        </p:nvSpPr>
        <p:spPr bwMode="auto">
          <a:xfrm>
            <a:off x="4644098" y="3393963"/>
            <a:ext cx="4629858" cy="1857111"/>
          </a:xfrm>
          <a:prstGeom prst="wedgeRoundRectCallout">
            <a:avLst>
              <a:gd name="adj1" fmla="val 61681"/>
              <a:gd name="adj2" fmla="val 1943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左上角的四方格已经填上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了，因此其他方格就不能填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了</a:t>
            </a:r>
            <a:r>
              <a:rPr lang="en-US" altLang="zh-CN" sz="3200" b="1" dirty="0">
                <a:latin typeface="+mn-ea"/>
                <a:ea typeface="+mn-ea"/>
              </a:rPr>
              <a:t>……</a:t>
            </a:r>
            <a:endParaRPr lang="zh-CN" altLang="en-US" sz="3200" b="1" dirty="0">
              <a:latin typeface="+mn-ea"/>
              <a:ea typeface="+mn-ea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CA1D703-7CCF-B05A-9924-98D2535F08F1}"/>
              </a:ext>
            </a:extLst>
          </p:cNvPr>
          <p:cNvSpPr txBox="1"/>
          <p:nvPr/>
        </p:nvSpPr>
        <p:spPr>
          <a:xfrm>
            <a:off x="1067868" y="2642933"/>
            <a:ext cx="999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r>
              <a:rPr lang="en-US" altLang="zh-CN" dirty="0"/>
              <a:t>×</a:t>
            </a:r>
            <a:endParaRPr lang="zh-CN" altLang="en-US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5F520992-3646-583A-A3F0-BA8AE7D15042}"/>
              </a:ext>
            </a:extLst>
          </p:cNvPr>
          <p:cNvSpPr txBox="1"/>
          <p:nvPr/>
        </p:nvSpPr>
        <p:spPr>
          <a:xfrm>
            <a:off x="1785517" y="2642933"/>
            <a:ext cx="999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r>
              <a:rPr lang="en-US" altLang="zh-CN" dirty="0"/>
              <a:t>×</a:t>
            </a:r>
            <a:endParaRPr lang="zh-CN" altLang="en-US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94D1F24A-6F97-251E-5E94-7A1E9AED9A00}"/>
              </a:ext>
            </a:extLst>
          </p:cNvPr>
          <p:cNvSpPr txBox="1"/>
          <p:nvPr/>
        </p:nvSpPr>
        <p:spPr>
          <a:xfrm>
            <a:off x="1785517" y="1913186"/>
            <a:ext cx="999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FF0000"/>
                </a:solidFill>
                <a:latin typeface="+mj-ea"/>
                <a:ea typeface="+mj-ea"/>
              </a:rPr>
              <a:t>×</a:t>
            </a:r>
            <a:endParaRPr lang="zh-CN" altLang="en-US" sz="48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8EBF40D2-D050-6400-6A39-FF3C347DA298}"/>
              </a:ext>
            </a:extLst>
          </p:cNvPr>
          <p:cNvSpPr txBox="1"/>
          <p:nvPr/>
        </p:nvSpPr>
        <p:spPr>
          <a:xfrm>
            <a:off x="2805624" y="2747632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2007D42D-99FA-B614-DFCA-D2678BBBE8E0}"/>
              </a:ext>
            </a:extLst>
          </p:cNvPr>
          <p:cNvSpPr txBox="1"/>
          <p:nvPr/>
        </p:nvSpPr>
        <p:spPr>
          <a:xfrm>
            <a:off x="3501913" y="3471123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2F4AC10A-9D1D-8069-A8EC-4FC7C91FC85F}"/>
              </a:ext>
            </a:extLst>
          </p:cNvPr>
          <p:cNvSpPr txBox="1"/>
          <p:nvPr/>
        </p:nvSpPr>
        <p:spPr>
          <a:xfrm>
            <a:off x="2073201" y="4182539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59B5086-1BD2-C3E7-72C9-ADCD92EBA541}"/>
              </a:ext>
            </a:extLst>
          </p:cNvPr>
          <p:cNvSpPr txBox="1"/>
          <p:nvPr/>
        </p:nvSpPr>
        <p:spPr>
          <a:xfrm>
            <a:off x="1067868" y="4086072"/>
            <a:ext cx="999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3333CC"/>
                </a:solidFill>
                <a:latin typeface="+mj-ea"/>
                <a:ea typeface="+mj-ea"/>
              </a:rPr>
              <a:t>×</a:t>
            </a:r>
            <a:endParaRPr lang="zh-CN" altLang="en-US" sz="4800" dirty="0">
              <a:solidFill>
                <a:srgbClr val="3333CC"/>
              </a:solidFill>
              <a:latin typeface="+mj-ea"/>
              <a:ea typeface="+mj-ea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54861624-9DBA-28D1-74FC-7A403E504647}"/>
              </a:ext>
            </a:extLst>
          </p:cNvPr>
          <p:cNvSpPr txBox="1"/>
          <p:nvPr/>
        </p:nvSpPr>
        <p:spPr>
          <a:xfrm>
            <a:off x="2512977" y="3352091"/>
            <a:ext cx="999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3333CC"/>
                </a:solidFill>
                <a:latin typeface="+mj-ea"/>
                <a:ea typeface="+mj-ea"/>
              </a:rPr>
              <a:t>×</a:t>
            </a:r>
            <a:endParaRPr lang="zh-CN" altLang="en-US" sz="4800" dirty="0">
              <a:solidFill>
                <a:srgbClr val="3333CC"/>
              </a:solidFill>
              <a:latin typeface="+mj-ea"/>
              <a:ea typeface="+mj-ea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89ED5657-9DAD-24E8-8D33-0768CBC5ED74}"/>
              </a:ext>
            </a:extLst>
          </p:cNvPr>
          <p:cNvSpPr txBox="1"/>
          <p:nvPr/>
        </p:nvSpPr>
        <p:spPr>
          <a:xfrm>
            <a:off x="2512977" y="4086072"/>
            <a:ext cx="999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3333CC"/>
                </a:solidFill>
                <a:latin typeface="+mj-ea"/>
                <a:ea typeface="+mj-ea"/>
              </a:rPr>
              <a:t>×</a:t>
            </a:r>
            <a:endParaRPr lang="zh-CN" altLang="en-US" sz="4800" dirty="0">
              <a:solidFill>
                <a:srgbClr val="3333CC"/>
              </a:solidFill>
              <a:latin typeface="+mj-ea"/>
              <a:ea typeface="+mj-ea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CC5457DD-386A-BAED-BBB0-01DD0CF386AE}"/>
              </a:ext>
            </a:extLst>
          </p:cNvPr>
          <p:cNvSpPr txBox="1"/>
          <p:nvPr/>
        </p:nvSpPr>
        <p:spPr>
          <a:xfrm>
            <a:off x="2073201" y="3471123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/>
                <a:ea typeface="黑体"/>
              </a:rPr>
              <a:t>2</a:t>
            </a:r>
            <a:endParaRPr lang="zh-CN" altLang="en-US" sz="2000" dirty="0">
              <a:solidFill>
                <a:srgbClr val="3333CC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FAA551C6-7C83-2D69-0709-E9AF3832B5E4}"/>
              </a:ext>
            </a:extLst>
          </p:cNvPr>
          <p:cNvSpPr txBox="1"/>
          <p:nvPr/>
        </p:nvSpPr>
        <p:spPr>
          <a:xfrm>
            <a:off x="1366816" y="2747632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2</a:t>
            </a:r>
            <a:endParaRPr lang="zh-CN" altLang="en-US" sz="2000" dirty="0">
              <a:solidFill>
                <a:srgbClr val="3333CC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C6AAEF91-F5A6-FBC7-0601-9B65C8268150}"/>
              </a:ext>
            </a:extLst>
          </p:cNvPr>
          <p:cNvSpPr txBox="1"/>
          <p:nvPr/>
        </p:nvSpPr>
        <p:spPr>
          <a:xfrm>
            <a:off x="2802929" y="2029911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/>
                <a:ea typeface="黑体"/>
              </a:rPr>
              <a:t>2</a:t>
            </a:r>
            <a:endParaRPr lang="zh-CN" altLang="en-US" sz="2000" dirty="0">
              <a:solidFill>
                <a:srgbClr val="3333CC"/>
              </a:solidFill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77A92E08-C16D-2981-5682-EABB6DB2DD08}"/>
              </a:ext>
            </a:extLst>
          </p:cNvPr>
          <p:cNvSpPr txBox="1"/>
          <p:nvPr/>
        </p:nvSpPr>
        <p:spPr>
          <a:xfrm>
            <a:off x="3539981" y="2061602"/>
            <a:ext cx="6810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3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949B874-6FBE-8D69-EE2A-6A14DC2BC3E2}"/>
              </a:ext>
            </a:extLst>
          </p:cNvPr>
          <p:cNvSpPr txBox="1"/>
          <p:nvPr/>
        </p:nvSpPr>
        <p:spPr>
          <a:xfrm>
            <a:off x="2067105" y="2747632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3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8AB19D27-ED8B-3251-28B4-E7C117E572A7}"/>
              </a:ext>
            </a:extLst>
          </p:cNvPr>
          <p:cNvSpPr txBox="1"/>
          <p:nvPr/>
        </p:nvSpPr>
        <p:spPr>
          <a:xfrm>
            <a:off x="2805733" y="4182539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3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D60CAC0E-D5E6-D6DD-F237-D827EF4A003A}"/>
              </a:ext>
            </a:extLst>
          </p:cNvPr>
          <p:cNvSpPr txBox="1"/>
          <p:nvPr/>
        </p:nvSpPr>
        <p:spPr>
          <a:xfrm>
            <a:off x="2805733" y="3471123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4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5165EF60-D413-3BF8-81BF-6853C602C502}"/>
              </a:ext>
            </a:extLst>
          </p:cNvPr>
          <p:cNvSpPr txBox="1"/>
          <p:nvPr/>
        </p:nvSpPr>
        <p:spPr>
          <a:xfrm>
            <a:off x="2067105" y="2031086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4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766F706B-7BC5-CAD0-4B87-85396FB522D2}"/>
              </a:ext>
            </a:extLst>
          </p:cNvPr>
          <p:cNvSpPr txBox="1"/>
          <p:nvPr/>
        </p:nvSpPr>
        <p:spPr>
          <a:xfrm>
            <a:off x="1354624" y="4182539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4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145A9AE4-0333-781C-EEE2-E6F256492E36}"/>
              </a:ext>
            </a:extLst>
          </p:cNvPr>
          <p:cNvSpPr txBox="1"/>
          <p:nvPr/>
        </p:nvSpPr>
        <p:spPr>
          <a:xfrm>
            <a:off x="3531124" y="5499268"/>
            <a:ext cx="42844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600" dirty="0">
                <a:effectLst/>
                <a:latin typeface="+mj-ea"/>
                <a:ea typeface="+mj-ea"/>
              </a:rPr>
              <a:t>你是怎样填的？</a:t>
            </a:r>
            <a:endParaRPr lang="zh-CN" altLang="en-US" sz="4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86264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  <p:bldP spid="26" grpId="0"/>
      <p:bldP spid="26" grpId="1"/>
      <p:bldP spid="27" grpId="0"/>
      <p:bldP spid="27" grpId="1"/>
      <p:bldP spid="28" grpId="0"/>
      <p:bldP spid="28" grpId="1"/>
      <p:bldP spid="29" grpId="0"/>
      <p:bldP spid="30" grpId="0"/>
      <p:bldP spid="31" grpId="0"/>
      <p:bldP spid="32" grpId="0"/>
      <p:bldP spid="32" grpId="1"/>
      <p:bldP spid="33" grpId="0"/>
      <p:bldP spid="33" grpId="1"/>
      <p:bldP spid="34" grpId="0"/>
      <p:bldP spid="34" grpId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2C2F3C8A-BFCA-B9D8-A831-4D531A21F6E1}"/>
              </a:ext>
            </a:extLst>
          </p:cNvPr>
          <p:cNvSpPr/>
          <p:nvPr/>
        </p:nvSpPr>
        <p:spPr>
          <a:xfrm>
            <a:off x="695400" y="620688"/>
            <a:ext cx="2450233" cy="832251"/>
          </a:xfrm>
          <a:prstGeom prst="roundRect">
            <a:avLst>
              <a:gd name="adj" fmla="val 50000"/>
            </a:avLst>
          </a:prstGeom>
          <a:solidFill>
            <a:srgbClr val="FAE7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solidFill>
                  <a:srgbClr val="037FB7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理一理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9F89060-596F-D9B8-C16E-14EA9A12FE16}"/>
              </a:ext>
            </a:extLst>
          </p:cNvPr>
          <p:cNvSpPr txBox="1"/>
          <p:nvPr/>
        </p:nvSpPr>
        <p:spPr>
          <a:xfrm>
            <a:off x="3287688" y="713647"/>
            <a:ext cx="82089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+mn-ea"/>
                <a:ea typeface="+mn-ea"/>
              </a:rPr>
              <a:t>你有什么好方法和大家分享吗？</a:t>
            </a:r>
            <a:endParaRPr lang="zh-CN" altLang="en-US" sz="4400" b="1" dirty="0">
              <a:latin typeface="+mn-ea"/>
              <a:ea typeface="+mn-ea"/>
            </a:endParaRPr>
          </a:p>
        </p:txBody>
      </p:sp>
      <p:graphicFrame>
        <p:nvGraphicFramePr>
          <p:cNvPr id="27" name="表格 26">
            <a:extLst>
              <a:ext uri="{FF2B5EF4-FFF2-40B4-BE49-F238E27FC236}">
                <a16:creationId xmlns:a16="http://schemas.microsoft.com/office/drawing/2014/main" id="{CBD7B2EF-A6C7-02A7-AC6A-C6DCF3A899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0864094"/>
              </p:ext>
            </p:extLst>
          </p:nvPr>
        </p:nvGraphicFramePr>
        <p:xfrm>
          <a:off x="983752" y="1836113"/>
          <a:ext cx="288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326950797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3285468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95077025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277224526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2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4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1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1328358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4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3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6814579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4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1139372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2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4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6578294"/>
                  </a:ext>
                </a:extLst>
              </a:tr>
            </a:tbl>
          </a:graphicData>
        </a:graphic>
      </p:graphicFrame>
      <p:graphicFrame>
        <p:nvGraphicFramePr>
          <p:cNvPr id="28" name="表格 27">
            <a:extLst>
              <a:ext uri="{FF2B5EF4-FFF2-40B4-BE49-F238E27FC236}">
                <a16:creationId xmlns:a16="http://schemas.microsoft.com/office/drawing/2014/main" id="{B172503A-5961-1981-12B9-3EB794CB8D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827356"/>
              </p:ext>
            </p:extLst>
          </p:nvPr>
        </p:nvGraphicFramePr>
        <p:xfrm>
          <a:off x="4656000" y="1836113"/>
          <a:ext cx="288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326950797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3285468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95077025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277224526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1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2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1328358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3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6814579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4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139372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6578294"/>
                  </a:ext>
                </a:extLst>
              </a:tr>
            </a:tbl>
          </a:graphicData>
        </a:graphic>
      </p:graphicFrame>
      <p:graphicFrame>
        <p:nvGraphicFramePr>
          <p:cNvPr id="29" name="表格 28">
            <a:extLst>
              <a:ext uri="{FF2B5EF4-FFF2-40B4-BE49-F238E27FC236}">
                <a16:creationId xmlns:a16="http://schemas.microsoft.com/office/drawing/2014/main" id="{B051428A-59F2-398C-F0BC-8FA8F0A5D8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5025688"/>
              </p:ext>
            </p:extLst>
          </p:nvPr>
        </p:nvGraphicFramePr>
        <p:xfrm>
          <a:off x="8328248" y="1836113"/>
          <a:ext cx="288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326950797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3285468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95077025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277224526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2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1328358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6814579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2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139372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6578294"/>
                  </a:ext>
                </a:extLst>
              </a:tr>
            </a:tbl>
          </a:graphicData>
        </a:graphic>
      </p:graphicFrame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E3093527-DAC1-3D54-3215-4AC26E3F929C}"/>
              </a:ext>
            </a:extLst>
          </p:cNvPr>
          <p:cNvSpPr/>
          <p:nvPr/>
        </p:nvSpPr>
        <p:spPr>
          <a:xfrm>
            <a:off x="1343632" y="4934198"/>
            <a:ext cx="2160240" cy="64633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chemeClr val="tx1"/>
                </a:solidFill>
                <a:latin typeface="+mj-ea"/>
                <a:ea typeface="+mj-ea"/>
              </a:rPr>
              <a:t>唯一数法</a:t>
            </a:r>
          </a:p>
        </p:txBody>
      </p: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C781A7E0-67DB-169F-CC65-1BA7686F359A}"/>
              </a:ext>
            </a:extLst>
          </p:cNvPr>
          <p:cNvSpPr/>
          <p:nvPr/>
        </p:nvSpPr>
        <p:spPr>
          <a:xfrm>
            <a:off x="4727848" y="4934198"/>
            <a:ext cx="2736304" cy="64633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chemeClr val="tx1"/>
                </a:solidFill>
                <a:latin typeface="+mj-ea"/>
                <a:ea typeface="+mj-ea"/>
              </a:rPr>
              <a:t>行列排除法</a:t>
            </a:r>
          </a:p>
        </p:txBody>
      </p: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B0DB092B-A5D1-A4BB-077B-98A81E3059F2}"/>
              </a:ext>
            </a:extLst>
          </p:cNvPr>
          <p:cNvSpPr/>
          <p:nvPr/>
        </p:nvSpPr>
        <p:spPr>
          <a:xfrm>
            <a:off x="8400096" y="4934198"/>
            <a:ext cx="2736304" cy="64633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chemeClr val="tx1"/>
                </a:solidFill>
                <a:latin typeface="+mj-ea"/>
                <a:ea typeface="+mj-ea"/>
              </a:rPr>
              <a:t>宫内排除法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36B24115-2664-F59C-24A5-92ADF4A15DEB}"/>
              </a:ext>
            </a:extLst>
          </p:cNvPr>
          <p:cNvSpPr/>
          <p:nvPr/>
        </p:nvSpPr>
        <p:spPr>
          <a:xfrm>
            <a:off x="983752" y="1836113"/>
            <a:ext cx="2880000" cy="720080"/>
          </a:xfrm>
          <a:prstGeom prst="rect">
            <a:avLst/>
          </a:prstGeom>
          <a:noFill/>
          <a:ln w="38100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A3D48CB2-F730-50BE-D224-5AC65AF87265}"/>
              </a:ext>
            </a:extLst>
          </p:cNvPr>
          <p:cNvSpPr txBox="1"/>
          <p:nvPr/>
        </p:nvSpPr>
        <p:spPr>
          <a:xfrm>
            <a:off x="1866190" y="1872987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3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EE9F57B0-5590-8C57-BA54-58AE9223E9F0}"/>
              </a:ext>
            </a:extLst>
          </p:cNvPr>
          <p:cNvSpPr/>
          <p:nvPr/>
        </p:nvSpPr>
        <p:spPr>
          <a:xfrm>
            <a:off x="3145633" y="1836113"/>
            <a:ext cx="718120" cy="2880000"/>
          </a:xfrm>
          <a:prstGeom prst="rect">
            <a:avLst/>
          </a:prstGeom>
          <a:noFill/>
          <a:ln w="38100">
            <a:solidFill>
              <a:srgbClr val="99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D4BA1DB0-2E93-5E40-26F9-AFB41E5F103C}"/>
              </a:ext>
            </a:extLst>
          </p:cNvPr>
          <p:cNvSpPr txBox="1"/>
          <p:nvPr/>
        </p:nvSpPr>
        <p:spPr>
          <a:xfrm>
            <a:off x="3304794" y="3310351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2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57C9609A-4D33-426A-D81E-F6A31A9DD662}"/>
              </a:ext>
            </a:extLst>
          </p:cNvPr>
          <p:cNvSpPr/>
          <p:nvPr/>
        </p:nvSpPr>
        <p:spPr>
          <a:xfrm>
            <a:off x="2423160" y="1841589"/>
            <a:ext cx="1440592" cy="1440000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9D589D9E-7FE0-2FB4-C99E-006FF2468D01}"/>
              </a:ext>
            </a:extLst>
          </p:cNvPr>
          <p:cNvSpPr txBox="1"/>
          <p:nvPr/>
        </p:nvSpPr>
        <p:spPr>
          <a:xfrm>
            <a:off x="2578122" y="2594859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2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E85BF330-059D-862A-C68F-3EA6DFA8EE30}"/>
              </a:ext>
            </a:extLst>
          </p:cNvPr>
          <p:cNvSpPr txBox="1"/>
          <p:nvPr/>
        </p:nvSpPr>
        <p:spPr>
          <a:xfrm>
            <a:off x="5268246" y="1236829"/>
            <a:ext cx="15435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4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45EDD965-F2E5-F2E5-AFDE-8DBD99A48390}"/>
              </a:ext>
            </a:extLst>
          </p:cNvPr>
          <p:cNvSpPr txBox="1"/>
          <p:nvPr/>
        </p:nvSpPr>
        <p:spPr>
          <a:xfrm>
            <a:off x="5779975" y="1116033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>
                <a:solidFill>
                  <a:srgbClr val="3333CC"/>
                </a:solidFill>
                <a:latin typeface="+mj-ea"/>
                <a:ea typeface="+mj-ea"/>
              </a:rPr>
              <a:t>×</a:t>
            </a:r>
            <a:endParaRPr lang="zh-CN" altLang="en-US" sz="4800" dirty="0">
              <a:solidFill>
                <a:srgbClr val="3333CC"/>
              </a:solidFill>
              <a:latin typeface="+mj-ea"/>
              <a:ea typeface="+mj-ea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77CF6E7E-DA49-4B87-6B7E-E3FF6CD9FCE0}"/>
              </a:ext>
            </a:extLst>
          </p:cNvPr>
          <p:cNvSpPr txBox="1"/>
          <p:nvPr/>
        </p:nvSpPr>
        <p:spPr>
          <a:xfrm>
            <a:off x="5538378" y="1872987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3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E7D016C7-CD49-1F8A-DCA7-7A335975642D}"/>
              </a:ext>
            </a:extLst>
          </p:cNvPr>
          <p:cNvSpPr txBox="1"/>
          <p:nvPr/>
        </p:nvSpPr>
        <p:spPr>
          <a:xfrm>
            <a:off x="8196856" y="1769607"/>
            <a:ext cx="999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FF0000"/>
                </a:solidFill>
                <a:latin typeface="+mj-ea"/>
                <a:ea typeface="+mj-ea"/>
              </a:rPr>
              <a:t>×</a:t>
            </a:r>
            <a:endParaRPr lang="zh-CN" altLang="en-US" sz="48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D1EA0AF0-94F4-7A86-8184-B1E803F8B379}"/>
              </a:ext>
            </a:extLst>
          </p:cNvPr>
          <p:cNvSpPr txBox="1"/>
          <p:nvPr/>
        </p:nvSpPr>
        <p:spPr>
          <a:xfrm>
            <a:off x="9645636" y="1769607"/>
            <a:ext cx="999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FF0000"/>
                </a:solidFill>
                <a:latin typeface="+mj-ea"/>
                <a:ea typeface="+mj-ea"/>
              </a:rPr>
              <a:t>×</a:t>
            </a:r>
            <a:endParaRPr lang="zh-CN" altLang="en-US" sz="48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55667AEC-C43F-4680-1760-D2ABC0A53BBA}"/>
              </a:ext>
            </a:extLst>
          </p:cNvPr>
          <p:cNvSpPr txBox="1"/>
          <p:nvPr/>
        </p:nvSpPr>
        <p:spPr>
          <a:xfrm>
            <a:off x="10345256" y="1769607"/>
            <a:ext cx="999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FF0000"/>
                </a:solidFill>
                <a:latin typeface="+mj-ea"/>
                <a:ea typeface="+mj-ea"/>
              </a:rPr>
              <a:t>×</a:t>
            </a:r>
            <a:endParaRPr lang="zh-CN" altLang="en-US" sz="48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61746FD1-3C28-CD94-0F52-9EBFAF7C606D}"/>
              </a:ext>
            </a:extLst>
          </p:cNvPr>
          <p:cNvSpPr txBox="1"/>
          <p:nvPr/>
        </p:nvSpPr>
        <p:spPr>
          <a:xfrm>
            <a:off x="9645636" y="2475979"/>
            <a:ext cx="999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FF0000"/>
                </a:solidFill>
                <a:latin typeface="+mj-ea"/>
                <a:ea typeface="+mj-ea"/>
              </a:rPr>
              <a:t>×</a:t>
            </a:r>
            <a:endParaRPr lang="zh-CN" altLang="en-US" sz="48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2B9B03B1-2C8C-C6D1-BA7E-0A1E00E60743}"/>
              </a:ext>
            </a:extLst>
          </p:cNvPr>
          <p:cNvSpPr txBox="1"/>
          <p:nvPr/>
        </p:nvSpPr>
        <p:spPr>
          <a:xfrm>
            <a:off x="9645636" y="3915014"/>
            <a:ext cx="999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FF0000"/>
                </a:solidFill>
                <a:latin typeface="+mj-ea"/>
                <a:ea typeface="+mj-ea"/>
              </a:rPr>
              <a:t>×</a:t>
            </a:r>
            <a:endParaRPr lang="zh-CN" altLang="en-US" sz="48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9B1C817A-9DE4-3D26-EFA8-8391EE2952CB}"/>
              </a:ext>
            </a:extLst>
          </p:cNvPr>
          <p:cNvSpPr txBox="1"/>
          <p:nvPr/>
        </p:nvSpPr>
        <p:spPr>
          <a:xfrm>
            <a:off x="10635337" y="2588557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2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CF559E61-6250-EDDE-4219-64504B02C779}"/>
              </a:ext>
            </a:extLst>
          </p:cNvPr>
          <p:cNvSpPr txBox="1"/>
          <p:nvPr/>
        </p:nvSpPr>
        <p:spPr>
          <a:xfrm>
            <a:off x="1303421" y="5724545"/>
            <a:ext cx="95451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3333CC"/>
                </a:solidFill>
                <a:latin typeface="+mj-ea"/>
                <a:ea typeface="+mj-ea"/>
              </a:rPr>
              <a:t>结合行、列、宫进行观察，可以更快地进行判断。</a:t>
            </a:r>
          </a:p>
        </p:txBody>
      </p:sp>
    </p:spTree>
    <p:extLst>
      <p:ext uri="{BB962C8B-B14F-4D97-AF65-F5344CB8AC3E}">
        <p14:creationId xmlns:p14="http://schemas.microsoft.com/office/powerpoint/2010/main" val="468040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4" grpId="0" animBg="1"/>
      <p:bldP spid="34" grpId="1" animBg="1"/>
      <p:bldP spid="35" grpId="0"/>
      <p:bldP spid="36" grpId="0" animBg="1"/>
      <p:bldP spid="36" grpId="1" animBg="1"/>
      <p:bldP spid="37" grpId="0"/>
      <p:bldP spid="38" grpId="0" animBg="1"/>
      <p:bldP spid="38" grpId="1" animBg="1"/>
      <p:bldP spid="39" grpId="0"/>
      <p:bldP spid="41" grpId="0"/>
      <p:bldP spid="43" grpId="0"/>
      <p:bldP spid="44" grpId="0"/>
      <p:bldP spid="47" grpId="0"/>
      <p:bldP spid="48" grpId="0"/>
      <p:bldP spid="49" grpId="0"/>
      <p:bldP spid="50" grpId="0"/>
      <p:bldP spid="51" grpId="0"/>
      <p:bldP spid="52" grpId="0"/>
      <p:bldP spid="5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2BF8939E-D51E-3705-1069-CA0DC3AA1A9C}"/>
              </a:ext>
            </a:extLst>
          </p:cNvPr>
          <p:cNvSpPr/>
          <p:nvPr/>
        </p:nvSpPr>
        <p:spPr>
          <a:xfrm rot="5400000">
            <a:off x="1354787" y="3789240"/>
            <a:ext cx="2880000" cy="720000"/>
          </a:xfrm>
          <a:prstGeom prst="rect">
            <a:avLst/>
          </a:prstGeom>
          <a:solidFill>
            <a:schemeClr val="accent4">
              <a:lumMod val="20000"/>
              <a:lumOff val="8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62B34E48-5745-DB85-505A-34971FA7E6B4}"/>
              </a:ext>
            </a:extLst>
          </p:cNvPr>
          <p:cNvSpPr/>
          <p:nvPr/>
        </p:nvSpPr>
        <p:spPr>
          <a:xfrm>
            <a:off x="989127" y="4149240"/>
            <a:ext cx="2880000" cy="720000"/>
          </a:xfrm>
          <a:prstGeom prst="rect">
            <a:avLst/>
          </a:prstGeom>
          <a:solidFill>
            <a:schemeClr val="accent1">
              <a:lumMod val="20000"/>
              <a:lumOff val="8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D47E49E-CE07-5640-241A-EB346D350CA7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拓展练习</a:t>
            </a: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8AB72C36-9165-C7F8-8738-14B00C313F42}"/>
              </a:ext>
            </a:extLst>
          </p:cNvPr>
          <p:cNvSpPr/>
          <p:nvPr/>
        </p:nvSpPr>
        <p:spPr>
          <a:xfrm>
            <a:off x="695400" y="620688"/>
            <a:ext cx="3168352" cy="832251"/>
          </a:xfrm>
          <a:prstGeom prst="roundRect">
            <a:avLst>
              <a:gd name="adj" fmla="val 50000"/>
            </a:avLst>
          </a:prstGeom>
          <a:solidFill>
            <a:srgbClr val="FAE7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solidFill>
                  <a:srgbClr val="037FB7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挑战自我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0338BCE0-ED78-B6CC-AAD2-DFF54C9599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308717"/>
              </p:ext>
            </p:extLst>
          </p:nvPr>
        </p:nvGraphicFramePr>
        <p:xfrm>
          <a:off x="994787" y="2709240"/>
          <a:ext cx="288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326950797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3285468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95077025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277224526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3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1328358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1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6814579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4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139372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1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6578294"/>
                  </a:ext>
                </a:extLst>
              </a:tr>
            </a:tbl>
          </a:graphicData>
        </a:graphic>
      </p:graphicFrame>
      <p:sp>
        <p:nvSpPr>
          <p:cNvPr id="13" name="文本框 12">
            <a:extLst>
              <a:ext uri="{FF2B5EF4-FFF2-40B4-BE49-F238E27FC236}">
                <a16:creationId xmlns:a16="http://schemas.microsoft.com/office/drawing/2014/main" id="{8387CEF5-0866-87E3-52E4-FC94E53DD9FB}"/>
              </a:ext>
            </a:extLst>
          </p:cNvPr>
          <p:cNvSpPr txBox="1"/>
          <p:nvPr/>
        </p:nvSpPr>
        <p:spPr>
          <a:xfrm>
            <a:off x="691207" y="1774557"/>
            <a:ext cx="62095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defRPr sz="3600" b="1">
                <a:solidFill>
                  <a:srgbClr val="231F20"/>
                </a:solidFill>
                <a:effectLst/>
                <a:latin typeface="+mn-lt"/>
                <a:ea typeface="+mn-ea"/>
              </a:defRPr>
            </a:lvl1pPr>
          </a:lstStyle>
          <a:p>
            <a:r>
              <a:rPr lang="en-US" altLang="zh-CN" dirty="0"/>
              <a:t>1.</a:t>
            </a:r>
            <a:r>
              <a:rPr lang="zh-CN" altLang="en-US" dirty="0"/>
              <a:t>完成下面的数独游戏。</a:t>
            </a:r>
          </a:p>
        </p:txBody>
      </p:sp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42394EA6-00DA-FC55-4DDF-DEAD45923D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3587972"/>
              </p:ext>
            </p:extLst>
          </p:nvPr>
        </p:nvGraphicFramePr>
        <p:xfrm>
          <a:off x="4656000" y="2709240"/>
          <a:ext cx="288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326950797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3285468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95077025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277224526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1328358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3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2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6814579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1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139372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2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6578294"/>
                  </a:ext>
                </a:extLst>
              </a:tr>
            </a:tbl>
          </a:graphicData>
        </a:graphic>
      </p:graphicFrame>
      <p:graphicFrame>
        <p:nvGraphicFramePr>
          <p:cNvPr id="15" name="表格 14">
            <a:extLst>
              <a:ext uri="{FF2B5EF4-FFF2-40B4-BE49-F238E27FC236}">
                <a16:creationId xmlns:a16="http://schemas.microsoft.com/office/drawing/2014/main" id="{92E66865-D2BC-D7D7-1235-7339B52D7C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134270"/>
              </p:ext>
            </p:extLst>
          </p:nvPr>
        </p:nvGraphicFramePr>
        <p:xfrm>
          <a:off x="8317213" y="2709240"/>
          <a:ext cx="288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326950797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3285468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95077025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277224526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00C08"/>
                          </a:solidFill>
                          <a:latin typeface="+mn-lt"/>
                        </a:rPr>
                        <a:t>2</a:t>
                      </a:r>
                      <a:endParaRPr lang="zh-CN" altLang="en-US" sz="3600" b="1" dirty="0">
                        <a:solidFill>
                          <a:srgbClr val="F00C08"/>
                        </a:solidFill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00C08"/>
                          </a:solidFill>
                          <a:latin typeface="+mn-lt"/>
                        </a:rPr>
                        <a:t>4</a:t>
                      </a:r>
                      <a:endParaRPr lang="zh-CN" altLang="en-US" sz="3600" b="1" dirty="0">
                        <a:solidFill>
                          <a:srgbClr val="F00C08"/>
                        </a:solidFill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1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00C08"/>
                          </a:solidFill>
                          <a:latin typeface="+mn-lt"/>
                        </a:rPr>
                        <a:t>3</a:t>
                      </a:r>
                      <a:endParaRPr lang="zh-CN" altLang="en-US" sz="3600" b="1" dirty="0">
                        <a:solidFill>
                          <a:srgbClr val="F00C08"/>
                        </a:solidFill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1328358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00C08"/>
                          </a:solidFill>
                          <a:latin typeface="+mn-lt"/>
                        </a:rPr>
                        <a:t>3</a:t>
                      </a:r>
                      <a:endParaRPr lang="zh-CN" altLang="en-US" sz="3600" b="1" dirty="0">
                        <a:solidFill>
                          <a:srgbClr val="F00C08"/>
                        </a:solidFill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00C08"/>
                          </a:solidFill>
                          <a:latin typeface="+mn-lt"/>
                        </a:rPr>
                        <a:t>1</a:t>
                      </a:r>
                      <a:endParaRPr lang="zh-CN" altLang="en-US" sz="3600" b="1" dirty="0">
                        <a:solidFill>
                          <a:srgbClr val="F00C08"/>
                        </a:solidFill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00C08"/>
                          </a:solidFill>
                          <a:latin typeface="+mn-lt"/>
                        </a:rPr>
                        <a:t>2</a:t>
                      </a:r>
                      <a:endParaRPr lang="zh-CN" altLang="en-US" sz="3600" b="1" dirty="0">
                        <a:solidFill>
                          <a:srgbClr val="F00C08"/>
                        </a:solidFill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00C08"/>
                          </a:solidFill>
                          <a:latin typeface="+mn-lt"/>
                        </a:rPr>
                        <a:t>4</a:t>
                      </a:r>
                      <a:endParaRPr lang="zh-CN" altLang="en-US" sz="3600" b="1" dirty="0">
                        <a:solidFill>
                          <a:srgbClr val="F00C08"/>
                        </a:solidFill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6814579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1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00C08"/>
                          </a:solidFill>
                          <a:latin typeface="+mn-lt"/>
                        </a:rPr>
                        <a:t>3</a:t>
                      </a:r>
                      <a:endParaRPr lang="zh-CN" altLang="en-US" sz="3600" b="1" dirty="0">
                        <a:solidFill>
                          <a:srgbClr val="F00C08"/>
                        </a:solidFill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00C08"/>
                          </a:solidFill>
                          <a:latin typeface="+mn-lt"/>
                        </a:rPr>
                        <a:t>4</a:t>
                      </a:r>
                      <a:endParaRPr lang="zh-CN" altLang="en-US" sz="3600" b="1" dirty="0">
                        <a:solidFill>
                          <a:srgbClr val="F00C08"/>
                        </a:solidFill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2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139372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4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00C08"/>
                          </a:solidFill>
                          <a:latin typeface="+mn-lt"/>
                        </a:rPr>
                        <a:t>2</a:t>
                      </a:r>
                      <a:endParaRPr lang="zh-CN" altLang="en-US" sz="3600" b="1" dirty="0">
                        <a:solidFill>
                          <a:srgbClr val="F00C08"/>
                        </a:solidFill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00C08"/>
                          </a:solidFill>
                          <a:latin typeface="+mn-lt"/>
                        </a:rPr>
                        <a:t>3</a:t>
                      </a:r>
                      <a:endParaRPr lang="zh-CN" altLang="en-US" sz="3600" b="1" dirty="0">
                        <a:solidFill>
                          <a:srgbClr val="F00C08"/>
                        </a:solidFill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00C08"/>
                          </a:solidFill>
                          <a:latin typeface="+mn-lt"/>
                        </a:rPr>
                        <a:t>1</a:t>
                      </a:r>
                      <a:endParaRPr lang="zh-CN" altLang="en-US" sz="3600" b="1" dirty="0">
                        <a:solidFill>
                          <a:srgbClr val="F00C08"/>
                        </a:solidFill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6578294"/>
                  </a:ext>
                </a:extLst>
              </a:tr>
            </a:tbl>
          </a:graphicData>
        </a:graphic>
      </p:graphicFrame>
      <p:sp>
        <p:nvSpPr>
          <p:cNvPr id="22" name="文本框 21">
            <a:extLst>
              <a:ext uri="{FF2B5EF4-FFF2-40B4-BE49-F238E27FC236}">
                <a16:creationId xmlns:a16="http://schemas.microsoft.com/office/drawing/2014/main" id="{D9382CAC-CB25-F8E1-86AB-A17A2F07E040}"/>
              </a:ext>
            </a:extLst>
          </p:cNvPr>
          <p:cNvSpPr txBox="1"/>
          <p:nvPr/>
        </p:nvSpPr>
        <p:spPr>
          <a:xfrm>
            <a:off x="2582848" y="4186074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2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2C1E61A-3B02-19C1-83A3-B82F5956C52A}"/>
              </a:ext>
            </a:extLst>
          </p:cNvPr>
          <p:cNvSpPr txBox="1"/>
          <p:nvPr/>
        </p:nvSpPr>
        <p:spPr>
          <a:xfrm>
            <a:off x="2582848" y="4898498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4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E29EECEA-F254-D706-B3D2-BC7712395C9E}"/>
              </a:ext>
            </a:extLst>
          </p:cNvPr>
          <p:cNvSpPr txBox="1"/>
          <p:nvPr/>
        </p:nvSpPr>
        <p:spPr>
          <a:xfrm>
            <a:off x="3309448" y="4186074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21CF0C2-95AE-F826-FC34-8F2D75AD8578}"/>
              </a:ext>
            </a:extLst>
          </p:cNvPr>
          <p:cNvSpPr txBox="1"/>
          <p:nvPr/>
        </p:nvSpPr>
        <p:spPr>
          <a:xfrm>
            <a:off x="3309448" y="4906074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3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699073A-3ACF-022A-D31B-0E79F3C78228}"/>
              </a:ext>
            </a:extLst>
          </p:cNvPr>
          <p:cNvSpPr txBox="1"/>
          <p:nvPr/>
        </p:nvSpPr>
        <p:spPr>
          <a:xfrm>
            <a:off x="1871074" y="4906074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2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49CCD2CC-A9B6-7352-CDCF-2C1F1795B4F6}"/>
              </a:ext>
            </a:extLst>
          </p:cNvPr>
          <p:cNvSpPr txBox="1"/>
          <p:nvPr/>
        </p:nvSpPr>
        <p:spPr>
          <a:xfrm>
            <a:off x="1871074" y="4186073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3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00FD566A-94E3-B15D-2727-81D2459A112D}"/>
              </a:ext>
            </a:extLst>
          </p:cNvPr>
          <p:cNvSpPr txBox="1"/>
          <p:nvPr/>
        </p:nvSpPr>
        <p:spPr>
          <a:xfrm>
            <a:off x="1871074" y="2743063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66760B08-F688-E5D7-E63B-0E358964FC8C}"/>
              </a:ext>
            </a:extLst>
          </p:cNvPr>
          <p:cNvSpPr txBox="1"/>
          <p:nvPr/>
        </p:nvSpPr>
        <p:spPr>
          <a:xfrm>
            <a:off x="1171313" y="3464814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3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2DB6FCA4-AE86-3593-5BA3-6E74FCF0A06D}"/>
              </a:ext>
            </a:extLst>
          </p:cNvPr>
          <p:cNvSpPr txBox="1"/>
          <p:nvPr/>
        </p:nvSpPr>
        <p:spPr>
          <a:xfrm>
            <a:off x="1171313" y="2745662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2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550375F2-6420-39D0-1CF7-A6DC2C1D541E}"/>
              </a:ext>
            </a:extLst>
          </p:cNvPr>
          <p:cNvSpPr txBox="1"/>
          <p:nvPr/>
        </p:nvSpPr>
        <p:spPr>
          <a:xfrm>
            <a:off x="1866732" y="3464814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4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A37EB4EE-F331-BCBB-06AF-35F65E1E48B2}"/>
              </a:ext>
            </a:extLst>
          </p:cNvPr>
          <p:cNvSpPr txBox="1"/>
          <p:nvPr/>
        </p:nvSpPr>
        <p:spPr>
          <a:xfrm>
            <a:off x="3309447" y="2746084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4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587B6C6E-8A95-EEBA-4ECE-50D21B40ACDF}"/>
              </a:ext>
            </a:extLst>
          </p:cNvPr>
          <p:cNvSpPr txBox="1"/>
          <p:nvPr/>
        </p:nvSpPr>
        <p:spPr>
          <a:xfrm>
            <a:off x="3309447" y="3465199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2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98090E0F-5626-A41F-1050-0D00FD6BA2A5}"/>
              </a:ext>
            </a:extLst>
          </p:cNvPr>
          <p:cNvSpPr txBox="1"/>
          <p:nvPr/>
        </p:nvSpPr>
        <p:spPr>
          <a:xfrm>
            <a:off x="5977337" y="4075077"/>
            <a:ext cx="999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FF0000"/>
                </a:solidFill>
                <a:latin typeface="+mj-ea"/>
                <a:ea typeface="+mj-ea"/>
              </a:rPr>
              <a:t>×</a:t>
            </a:r>
            <a:endParaRPr lang="zh-CN" altLang="en-US" sz="48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A3BEAE73-0FE4-8006-ADA5-F1F058789CC0}"/>
              </a:ext>
            </a:extLst>
          </p:cNvPr>
          <p:cNvSpPr txBox="1"/>
          <p:nvPr/>
        </p:nvSpPr>
        <p:spPr>
          <a:xfrm>
            <a:off x="5977337" y="4806164"/>
            <a:ext cx="999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FF0000"/>
                </a:solidFill>
                <a:latin typeface="+mj-ea"/>
                <a:ea typeface="+mj-ea"/>
              </a:rPr>
              <a:t>×</a:t>
            </a:r>
            <a:endParaRPr lang="zh-CN" altLang="en-US" sz="48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40B142F6-5FEE-B8CB-8076-19C000280BAD}"/>
              </a:ext>
            </a:extLst>
          </p:cNvPr>
          <p:cNvSpPr txBox="1"/>
          <p:nvPr/>
        </p:nvSpPr>
        <p:spPr>
          <a:xfrm>
            <a:off x="6688541" y="4806163"/>
            <a:ext cx="999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FF0000"/>
                </a:solidFill>
                <a:latin typeface="+mj-ea"/>
                <a:ea typeface="+mj-ea"/>
              </a:rPr>
              <a:t>×</a:t>
            </a:r>
            <a:endParaRPr lang="zh-CN" altLang="en-US" sz="48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94270518-1F1A-4303-1B5A-261E62F211C6}"/>
              </a:ext>
            </a:extLst>
          </p:cNvPr>
          <p:cNvSpPr txBox="1"/>
          <p:nvPr/>
        </p:nvSpPr>
        <p:spPr>
          <a:xfrm>
            <a:off x="4508927" y="4081118"/>
            <a:ext cx="999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FF0000"/>
                </a:solidFill>
                <a:latin typeface="+mj-ea"/>
                <a:ea typeface="+mj-ea"/>
              </a:rPr>
              <a:t>×</a:t>
            </a:r>
            <a:endParaRPr lang="zh-CN" altLang="en-US" sz="48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6D3115F5-7063-26A1-FE0C-053BB2908556}"/>
              </a:ext>
            </a:extLst>
          </p:cNvPr>
          <p:cNvSpPr txBox="1"/>
          <p:nvPr/>
        </p:nvSpPr>
        <p:spPr>
          <a:xfrm>
            <a:off x="5232335" y="4081118"/>
            <a:ext cx="999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FF0000"/>
                </a:solidFill>
                <a:latin typeface="+mj-ea"/>
                <a:ea typeface="+mj-ea"/>
              </a:rPr>
              <a:t>×</a:t>
            </a:r>
            <a:endParaRPr lang="zh-CN" altLang="en-US" sz="48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FF91E6F2-B620-4CBC-012D-9CDDBC2900BA}"/>
              </a:ext>
            </a:extLst>
          </p:cNvPr>
          <p:cNvSpPr txBox="1"/>
          <p:nvPr/>
        </p:nvSpPr>
        <p:spPr>
          <a:xfrm>
            <a:off x="4811620" y="2743063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F736238D-0AE1-10B7-F171-56D0AF8C4ABE}"/>
              </a:ext>
            </a:extLst>
          </p:cNvPr>
          <p:cNvSpPr txBox="1"/>
          <p:nvPr/>
        </p:nvSpPr>
        <p:spPr>
          <a:xfrm>
            <a:off x="5535156" y="4906074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68B71EC3-3B35-CDF0-CFF3-FFC1B5328DD4}"/>
              </a:ext>
            </a:extLst>
          </p:cNvPr>
          <p:cNvSpPr txBox="1"/>
          <p:nvPr/>
        </p:nvSpPr>
        <p:spPr>
          <a:xfrm>
            <a:off x="6263318" y="3460875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1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49922875-FFA4-3872-51E1-5F1373E1182E}"/>
              </a:ext>
            </a:extLst>
          </p:cNvPr>
          <p:cNvSpPr txBox="1"/>
          <p:nvPr/>
        </p:nvSpPr>
        <p:spPr>
          <a:xfrm>
            <a:off x="6967277" y="2744457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2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3982D88B-5485-010E-D46B-08F5416B88FB}"/>
              </a:ext>
            </a:extLst>
          </p:cNvPr>
          <p:cNvSpPr txBox="1"/>
          <p:nvPr/>
        </p:nvSpPr>
        <p:spPr>
          <a:xfrm>
            <a:off x="6261472" y="4192111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2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29D01426-75F8-78B3-4C2C-E6370E24A160}"/>
              </a:ext>
            </a:extLst>
          </p:cNvPr>
          <p:cNvSpPr txBox="1"/>
          <p:nvPr/>
        </p:nvSpPr>
        <p:spPr>
          <a:xfrm>
            <a:off x="5537123" y="2743063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4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1E5AB010-6E01-4DBE-D842-AD032F387394}"/>
              </a:ext>
            </a:extLst>
          </p:cNvPr>
          <p:cNvSpPr txBox="1"/>
          <p:nvPr/>
        </p:nvSpPr>
        <p:spPr>
          <a:xfrm>
            <a:off x="6259664" y="2743063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3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0E9A62D3-B675-3F30-DE3D-D2A063D812F4}"/>
              </a:ext>
            </a:extLst>
          </p:cNvPr>
          <p:cNvSpPr txBox="1"/>
          <p:nvPr/>
        </p:nvSpPr>
        <p:spPr>
          <a:xfrm>
            <a:off x="6259664" y="4898495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4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18229D18-48D1-3B52-E8A6-5BC9356ECA64}"/>
              </a:ext>
            </a:extLst>
          </p:cNvPr>
          <p:cNvSpPr txBox="1"/>
          <p:nvPr/>
        </p:nvSpPr>
        <p:spPr>
          <a:xfrm>
            <a:off x="6950640" y="4898495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3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9430B39A-8AC2-2F84-A51D-78CFB4D82F2B}"/>
              </a:ext>
            </a:extLst>
          </p:cNvPr>
          <p:cNvSpPr txBox="1"/>
          <p:nvPr/>
        </p:nvSpPr>
        <p:spPr>
          <a:xfrm>
            <a:off x="6969750" y="3460875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4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82C3D1D9-8FA6-7B7B-BAA7-4F4E75F7E886}"/>
              </a:ext>
            </a:extLst>
          </p:cNvPr>
          <p:cNvSpPr txBox="1"/>
          <p:nvPr/>
        </p:nvSpPr>
        <p:spPr>
          <a:xfrm>
            <a:off x="5530316" y="4181873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3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C23E337D-4140-75CC-2962-B65C764F57D6}"/>
              </a:ext>
            </a:extLst>
          </p:cNvPr>
          <p:cNvSpPr txBox="1"/>
          <p:nvPr/>
        </p:nvSpPr>
        <p:spPr>
          <a:xfrm>
            <a:off x="4799160" y="4181873"/>
            <a:ext cx="6810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4</a:t>
            </a:r>
            <a:endParaRPr lang="zh-CN" altLang="en-US" sz="2000" dirty="0">
              <a:solidFill>
                <a:srgbClr val="F00C08"/>
              </a:solidFill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9044C064-1BAC-32C9-2E4C-6B2861F9D1E1}"/>
              </a:ext>
            </a:extLst>
          </p:cNvPr>
          <p:cNvGrpSpPr/>
          <p:nvPr/>
        </p:nvGrpSpPr>
        <p:grpSpPr>
          <a:xfrm>
            <a:off x="8396503" y="2780928"/>
            <a:ext cx="2743810" cy="2745454"/>
            <a:chOff x="8396503" y="2780928"/>
            <a:chExt cx="2743810" cy="2745454"/>
          </a:xfrm>
        </p:grpSpPr>
        <p:pic>
          <p:nvPicPr>
            <p:cNvPr id="84" name="图片 83">
              <a:extLst>
                <a:ext uri="{FF2B5EF4-FFF2-40B4-BE49-F238E27FC236}">
                  <a16:creationId xmlns:a16="http://schemas.microsoft.com/office/drawing/2014/main" id="{4CBE7150-45DA-29CF-B0A3-2BF7F3F6A8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96503" y="2780928"/>
              <a:ext cx="579817" cy="608466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EC8961CE-09E6-B108-72BF-D682103A37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120230" y="2780928"/>
              <a:ext cx="579817" cy="608466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C31F3BF1-D1B0-68AD-7C9C-EC1EE543D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560496" y="2780928"/>
              <a:ext cx="579817" cy="608466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F5291439-F2A2-D66A-E1FD-F37511932C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560496" y="3468607"/>
              <a:ext cx="579817" cy="608466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E3832CE6-6800-5266-02A4-3820F03510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40416" y="3468607"/>
              <a:ext cx="579817" cy="608466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F1A98B3A-B27B-101E-2FA0-74F7E97C4F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120229" y="3468607"/>
              <a:ext cx="579817" cy="608466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70D2EFEC-956B-52AE-5F4C-58C3BFD775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96503" y="3468607"/>
              <a:ext cx="579817" cy="608466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1A34D955-471A-21E0-5E0D-160FEDC72B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120228" y="4211043"/>
              <a:ext cx="579817" cy="608466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10FE12F3-3734-8768-48B0-6FAF40F327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40416" y="4211043"/>
              <a:ext cx="579817" cy="608466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883AC885-FF34-98A5-FA05-CD43A388C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40415" y="4917427"/>
              <a:ext cx="579817" cy="608466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F3B8DC64-53E4-8406-FEFA-70E8AF31C3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554680" y="4915654"/>
              <a:ext cx="579817" cy="608466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2B1ED790-8AEF-CFB4-F364-9040705F7C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120227" y="4917916"/>
              <a:ext cx="579817" cy="6084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4710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31" grpId="0"/>
      <p:bldP spid="32" grpId="0"/>
      <p:bldP spid="33" grpId="0"/>
      <p:bldP spid="34" grpId="0"/>
      <p:bldP spid="35" grpId="0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2" grpId="0"/>
      <p:bldP spid="54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8B694140-0650-C014-D800-1D4467DB94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387415"/>
              </p:ext>
            </p:extLst>
          </p:nvPr>
        </p:nvGraphicFramePr>
        <p:xfrm>
          <a:off x="839416" y="764704"/>
          <a:ext cx="1801260" cy="1803468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600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04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115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156">
                <a:tc>
                  <a:txBody>
                    <a:bodyPr/>
                    <a:lstStyle/>
                    <a:p>
                      <a:pPr algn="ctr"/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3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33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156">
                <a:tc>
                  <a:txBody>
                    <a:bodyPr/>
                    <a:lstStyle/>
                    <a:p>
                      <a:pPr algn="ctr"/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5A707BBB-A861-D6E5-81C3-6D38D4927D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2207184"/>
              </p:ext>
            </p:extLst>
          </p:nvPr>
        </p:nvGraphicFramePr>
        <p:xfrm>
          <a:off x="2640676" y="764704"/>
          <a:ext cx="1803468" cy="1803468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6011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11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1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115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59" marB="30359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15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59" marB="30359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156">
                <a:tc>
                  <a:txBody>
                    <a:bodyPr/>
                    <a:lstStyle/>
                    <a:p>
                      <a:pPr algn="ctr"/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59" marB="30359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6F8933AE-9F43-0668-F9E3-3FE1425F5F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4302754"/>
              </p:ext>
            </p:extLst>
          </p:nvPr>
        </p:nvGraphicFramePr>
        <p:xfrm>
          <a:off x="4444144" y="764704"/>
          <a:ext cx="1801260" cy="1803468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600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04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115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156">
                <a:tc>
                  <a:txBody>
                    <a:bodyPr/>
                    <a:lstStyle/>
                    <a:p>
                      <a:pPr algn="ctr"/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15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95284620-A290-42AD-4BE7-771D2F05C8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7842775"/>
              </p:ext>
            </p:extLst>
          </p:nvPr>
        </p:nvGraphicFramePr>
        <p:xfrm>
          <a:off x="839416" y="2562603"/>
          <a:ext cx="1801260" cy="1805676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600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04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189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96" marB="30396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96" marB="30396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96" marB="30396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892">
                <a:tc>
                  <a:txBody>
                    <a:bodyPr/>
                    <a:lstStyle/>
                    <a:p>
                      <a:pPr algn="ctr"/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96" marB="30396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96" marB="30396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96" marB="30396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89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96" marB="30396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96" marB="30396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96" marB="30396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DF4D2DE5-A427-19E0-5AA3-62F3BE5AD5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6357290"/>
              </p:ext>
            </p:extLst>
          </p:nvPr>
        </p:nvGraphicFramePr>
        <p:xfrm>
          <a:off x="2640676" y="2562603"/>
          <a:ext cx="1803468" cy="1805676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6011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11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1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189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96" marB="30396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96" marB="30396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96" marB="30396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89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96" marB="30396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96" marB="30396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96" marB="30396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89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96" marB="30396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96" marB="30396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96" marB="30396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BF5A0A75-5744-CB1C-5117-C7AA137FAF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4376659"/>
              </p:ext>
            </p:extLst>
          </p:nvPr>
        </p:nvGraphicFramePr>
        <p:xfrm>
          <a:off x="4446478" y="2559428"/>
          <a:ext cx="1801260" cy="1805676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600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04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1892">
                <a:tc>
                  <a:txBody>
                    <a:bodyPr/>
                    <a:lstStyle/>
                    <a:p>
                      <a:pPr algn="ctr"/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96" marB="30396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96" marB="30396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96" marB="30396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89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96" marB="30396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96" marB="30396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96" marB="30396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892">
                <a:tc>
                  <a:txBody>
                    <a:bodyPr/>
                    <a:lstStyle/>
                    <a:p>
                      <a:pPr algn="ctr"/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96" marB="30396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96" marB="30396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96" marB="30396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3D32DD42-D8B5-F23B-75F9-7767547535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0902690"/>
              </p:ext>
            </p:extLst>
          </p:nvPr>
        </p:nvGraphicFramePr>
        <p:xfrm>
          <a:off x="832755" y="4365104"/>
          <a:ext cx="1801260" cy="1803468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600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04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1156">
                <a:tc>
                  <a:txBody>
                    <a:bodyPr/>
                    <a:lstStyle/>
                    <a:p>
                      <a:pPr algn="ctr"/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15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15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42CF4E5F-EE51-EC45-8EC6-B545507566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4750569"/>
              </p:ext>
            </p:extLst>
          </p:nvPr>
        </p:nvGraphicFramePr>
        <p:xfrm>
          <a:off x="2638513" y="4365104"/>
          <a:ext cx="1803468" cy="1803468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6011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11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1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115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59" marB="30359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156">
                <a:tc>
                  <a:txBody>
                    <a:bodyPr/>
                    <a:lstStyle/>
                    <a:p>
                      <a:pPr algn="ctr"/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59" marB="30359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15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59" marB="30359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6A7119E3-B16F-68A8-AF59-9667F51996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7523564"/>
              </p:ext>
            </p:extLst>
          </p:nvPr>
        </p:nvGraphicFramePr>
        <p:xfrm>
          <a:off x="4446478" y="4365104"/>
          <a:ext cx="1801260" cy="1803468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600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04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115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15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15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文本框 12">
            <a:extLst>
              <a:ext uri="{FF2B5EF4-FFF2-40B4-BE49-F238E27FC236}">
                <a16:creationId xmlns:a16="http://schemas.microsoft.com/office/drawing/2014/main" id="{A936EF9B-CCB6-1936-199D-C974A141CFCD}"/>
              </a:ext>
            </a:extLst>
          </p:cNvPr>
          <p:cNvSpPr txBox="1"/>
          <p:nvPr/>
        </p:nvSpPr>
        <p:spPr>
          <a:xfrm>
            <a:off x="6456040" y="1087847"/>
            <a:ext cx="5116761" cy="4682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2*.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左边是数独游戏。请你用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1~9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九个数字填满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9×9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的格子，要求：每一行、每一列都要用到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1~9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，不能重复；每个粗线内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3×3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的格子也都用到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1~9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，不能重复。</a:t>
            </a:r>
            <a:endParaRPr lang="zh-CN" altLang="en-US" sz="4000" b="1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10944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1BC88C02-DD78-2BB0-63B8-B7CB747FF1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0875153"/>
              </p:ext>
            </p:extLst>
          </p:nvPr>
        </p:nvGraphicFramePr>
        <p:xfrm>
          <a:off x="839416" y="764704"/>
          <a:ext cx="1801260" cy="1803468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600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04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115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rgbClr val="F00C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3300" b="1" dirty="0">
                        <a:solidFill>
                          <a:srgbClr val="F00C0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15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rgbClr val="FF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3300" b="1" dirty="0">
                        <a:solidFill>
                          <a:srgbClr val="FF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3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33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3300" b="1" dirty="0">
                        <a:solidFill>
                          <a:srgbClr val="00B0F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15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rgbClr val="F00C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3300" b="1" dirty="0">
                        <a:solidFill>
                          <a:srgbClr val="F00C0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53F5E5B3-7A7B-B18E-B6CC-9775C6ADBB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816202"/>
              </p:ext>
            </p:extLst>
          </p:nvPr>
        </p:nvGraphicFramePr>
        <p:xfrm>
          <a:off x="2640676" y="764704"/>
          <a:ext cx="1803468" cy="1803468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6011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11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1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115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59" marB="30359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15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59" marB="30359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15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rgbClr val="F00C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3300" b="1" dirty="0">
                        <a:solidFill>
                          <a:srgbClr val="F00C0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59" marB="30359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A8DF9E70-111F-2BB0-965C-4BEE4B85AB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0604798"/>
              </p:ext>
            </p:extLst>
          </p:nvPr>
        </p:nvGraphicFramePr>
        <p:xfrm>
          <a:off x="4444144" y="764704"/>
          <a:ext cx="1801260" cy="1803468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600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04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115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rgbClr val="F00C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3300" b="1" dirty="0">
                        <a:solidFill>
                          <a:srgbClr val="F00C0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15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3300" b="1" dirty="0">
                        <a:solidFill>
                          <a:srgbClr val="00B0F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3300" b="1" dirty="0">
                        <a:solidFill>
                          <a:srgbClr val="00B0F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15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1590D076-A4F6-CBB6-ADBE-603BEABB02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2380845"/>
              </p:ext>
            </p:extLst>
          </p:nvPr>
        </p:nvGraphicFramePr>
        <p:xfrm>
          <a:off x="839416" y="2562603"/>
          <a:ext cx="1801260" cy="1805676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600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04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189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96" marB="30396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rgbClr val="F00C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3300" b="1" dirty="0">
                        <a:solidFill>
                          <a:srgbClr val="F00C0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96" marB="30396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96" marB="30396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89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rgbClr val="1CA1A4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3300" b="1" dirty="0">
                        <a:solidFill>
                          <a:srgbClr val="1CA1A4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96" marB="30396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rgbClr val="1CA1A4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3300" b="1" dirty="0">
                        <a:solidFill>
                          <a:srgbClr val="1CA1A4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96" marB="30396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96" marB="30396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89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96" marB="30396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96" marB="30396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96" marB="30396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B3E554C7-6541-73EE-4C14-500899DE46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04494"/>
              </p:ext>
            </p:extLst>
          </p:nvPr>
        </p:nvGraphicFramePr>
        <p:xfrm>
          <a:off x="2640676" y="2562603"/>
          <a:ext cx="1803468" cy="1805676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6011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11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1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189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96" marB="30396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96" marB="30396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96" marB="30396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89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96" marB="30396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3300" b="1" dirty="0">
                        <a:solidFill>
                          <a:srgbClr val="00B0F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96" marB="30396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96" marB="30396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89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96" marB="30396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96" marB="30396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96" marB="30396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9F968A32-02D0-3F33-3629-90A0331A10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256908"/>
              </p:ext>
            </p:extLst>
          </p:nvPr>
        </p:nvGraphicFramePr>
        <p:xfrm>
          <a:off x="4446478" y="2559428"/>
          <a:ext cx="1801260" cy="1805676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600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04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189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rgbClr val="F00C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3300" b="1" dirty="0">
                        <a:solidFill>
                          <a:srgbClr val="F00C0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96" marB="30396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96" marB="30396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96" marB="30396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89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96" marB="30396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3300" b="1" dirty="0">
                        <a:solidFill>
                          <a:srgbClr val="00B0F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96" marB="30396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96" marB="30396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89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rgbClr val="F00C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3300" b="1" dirty="0">
                        <a:solidFill>
                          <a:srgbClr val="F00C0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96" marB="30396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96" marB="30396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rgbClr val="F00C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3300" b="1" dirty="0">
                        <a:solidFill>
                          <a:srgbClr val="F00C0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96" marB="30396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12DF9E5F-D0BF-5DD9-DF77-E0359A0B11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8897544"/>
              </p:ext>
            </p:extLst>
          </p:nvPr>
        </p:nvGraphicFramePr>
        <p:xfrm>
          <a:off x="832755" y="4365104"/>
          <a:ext cx="1801260" cy="1803468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600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04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115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rgbClr val="1CA1A4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3300" b="1" dirty="0">
                        <a:solidFill>
                          <a:srgbClr val="1CA1A4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3300" b="1" dirty="0">
                        <a:solidFill>
                          <a:srgbClr val="00B0F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15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rgbClr val="1CA1A4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3300" b="1" dirty="0">
                        <a:solidFill>
                          <a:srgbClr val="1CA1A4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15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rgbClr val="F00C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3300" b="1" dirty="0">
                        <a:solidFill>
                          <a:srgbClr val="F00C0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EBE857C3-3EAD-9DC9-64A4-8C9F5F96FD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919986"/>
              </p:ext>
            </p:extLst>
          </p:nvPr>
        </p:nvGraphicFramePr>
        <p:xfrm>
          <a:off x="2638513" y="4365104"/>
          <a:ext cx="1803468" cy="1803468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6011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11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1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115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59" marB="30359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3300" b="1" dirty="0">
                        <a:solidFill>
                          <a:srgbClr val="00B0F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15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3300" b="1" dirty="0">
                        <a:solidFill>
                          <a:srgbClr val="00B0F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59" marB="30359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15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59" marB="30359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rgbClr val="F00C08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3300" b="1" dirty="0">
                        <a:solidFill>
                          <a:srgbClr val="F00C0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732" marR="60732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55011BAC-D424-26EC-8CA6-67CF452F0F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9398401"/>
              </p:ext>
            </p:extLst>
          </p:nvPr>
        </p:nvGraphicFramePr>
        <p:xfrm>
          <a:off x="4446478" y="4365104"/>
          <a:ext cx="1801260" cy="1803468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600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04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115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3300" b="1" dirty="0">
                        <a:solidFill>
                          <a:srgbClr val="00B0F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15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3300" b="1" dirty="0">
                        <a:solidFill>
                          <a:srgbClr val="00B0F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15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3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3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58" marR="60658" marT="30359" marB="30359" anchor="ctr">
                    <a:lnL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8A23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图片 10">
            <a:extLst>
              <a:ext uri="{FF2B5EF4-FFF2-40B4-BE49-F238E27FC236}">
                <a16:creationId xmlns:a16="http://schemas.microsoft.com/office/drawing/2014/main" id="{079AF3D3-6C3C-224E-6669-25FC08C92B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248" y="908720"/>
            <a:ext cx="396274" cy="38865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FDBC40F-DCC1-753A-CA1E-576C51B09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6637" y="908720"/>
            <a:ext cx="396274" cy="38865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3E67869-8B3D-4EDC-1BFA-45C4B879CD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432" y="2060848"/>
            <a:ext cx="396274" cy="38865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4C085980-383C-249B-4D71-FDBDD8D89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2528" y="2060848"/>
            <a:ext cx="396274" cy="388654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278294AD-F30A-71ED-212C-FF96C7A20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1909" y="2666460"/>
            <a:ext cx="396274" cy="38865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981E68E5-7FD2-A5A7-71B5-6E5E7B23E6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148" y="2666460"/>
            <a:ext cx="396274" cy="38865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4A2C1D06-5848-C2DD-1A43-EF74397092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148" y="3878162"/>
            <a:ext cx="396274" cy="388654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3D49EE8A-C3E7-045F-F735-8C4B0E9FC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6381" y="3878162"/>
            <a:ext cx="396274" cy="388654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F34614DE-8F08-7EF6-92CE-E6CC0B2ADE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103" y="5676649"/>
            <a:ext cx="396274" cy="388654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483617B4-2081-3321-DEBE-B835D36E9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289" y="5676649"/>
            <a:ext cx="396274" cy="388654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1D4A7B54-EAFC-0915-F84C-9A8FE9D441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4614" y="1772816"/>
            <a:ext cx="481395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找空格最少的行。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1C5DC89D-FCCA-8897-E366-4C433E1F24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4614" y="2552930"/>
            <a:ext cx="481395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dirty="0">
                <a:solidFill>
                  <a:srgbClr val="3333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找空格最少的列。</a:t>
            </a: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9C650860-2660-8698-624F-415EBD85AB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4539" y="1485273"/>
            <a:ext cx="396274" cy="388654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D82120E9-B0C2-E92B-B2A0-AB15B8F0A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212" y="4456920"/>
            <a:ext cx="396274" cy="388654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B7F520AA-D5DC-D14A-56CD-45182EAF1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2287" y="5072511"/>
            <a:ext cx="396274" cy="388654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8EDB1B28-C406-BFBA-F058-A9D87C1F0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110" y="4488984"/>
            <a:ext cx="396274" cy="388654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9020165E-FB2A-C65F-AC3D-A9E17D308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110" y="3267939"/>
            <a:ext cx="396274" cy="388654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8C90547E-13AF-CCDE-E604-442C92723B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9171" y="1515779"/>
            <a:ext cx="396274" cy="388654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5ABDED6D-E21C-ADDF-3C8D-D233A8870D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8822" y="1462263"/>
            <a:ext cx="396274" cy="388654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FBA27AC8-304B-8F41-A902-DEAA1AEFAF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6618" y="4475867"/>
            <a:ext cx="396274" cy="388654"/>
          </a:xfrm>
          <a:prstGeom prst="rect">
            <a:avLst/>
          </a:prstGeom>
        </p:spPr>
      </p:pic>
      <p:sp>
        <p:nvSpPr>
          <p:cNvPr id="31" name="矩形 30">
            <a:extLst>
              <a:ext uri="{FF2B5EF4-FFF2-40B4-BE49-F238E27FC236}">
                <a16:creationId xmlns:a16="http://schemas.microsoft.com/office/drawing/2014/main" id="{5B97B66D-D800-1E9E-92FA-3809891576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4614" y="3333044"/>
            <a:ext cx="553403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dirty="0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找空格最少的</a:t>
            </a:r>
            <a:r>
              <a:rPr lang="en-US" altLang="zh-CN" sz="3600" b="1" dirty="0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3×3</a:t>
            </a:r>
            <a:r>
              <a:rPr lang="zh-CN" altLang="en-US" sz="3600" dirty="0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格子。</a:t>
            </a: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C72F2BE8-7BC5-CE9B-94B3-11FA2DC4B9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532" y="3273391"/>
            <a:ext cx="396274" cy="388654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61BD18E3-74F9-48F9-24AD-D5E1B627A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532" y="5058798"/>
            <a:ext cx="396274" cy="388654"/>
          </a:xfrm>
          <a:prstGeom prst="rect">
            <a:avLst/>
          </a:prstGeom>
        </p:spPr>
      </p:pic>
      <p:sp>
        <p:nvSpPr>
          <p:cNvPr id="34" name="矩形 33">
            <a:extLst>
              <a:ext uri="{FF2B5EF4-FFF2-40B4-BE49-F238E27FC236}">
                <a16:creationId xmlns:a16="http://schemas.microsoft.com/office/drawing/2014/main" id="{02931C63-E772-D41F-6069-7E3A4A0FD5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4614" y="4113158"/>
            <a:ext cx="40218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dirty="0">
                <a:solidFill>
                  <a:srgbClr val="1CA1A4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剩下的补充完整。</a:t>
            </a: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F29F4952-5E8E-C9AB-09B5-745B174752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424" y="1508204"/>
            <a:ext cx="421815" cy="388654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25369052-D133-66AE-4EDD-263FBD383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432" y="3263274"/>
            <a:ext cx="396274" cy="388654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59F6302F-6C08-444E-5369-ABE32DD645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722" y="3263274"/>
            <a:ext cx="396274" cy="388654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E57543B8-1872-02AC-BAEC-11300CCBD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722" y="5072511"/>
            <a:ext cx="396274" cy="388654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3A5245E2-B3C1-F464-BC37-2978B8EC3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432" y="4461734"/>
            <a:ext cx="396274" cy="388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410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1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4A4EF1F-D880-DE94-2743-D9BFE48F9893}"/>
              </a:ext>
            </a:extLst>
          </p:cNvPr>
          <p:cNvSpPr txBox="1"/>
          <p:nvPr/>
        </p:nvSpPr>
        <p:spPr>
          <a:xfrm>
            <a:off x="642848" y="1052736"/>
            <a:ext cx="82614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3600" dirty="0">
                <a:solidFill>
                  <a:prstClr val="black"/>
                </a:solidFill>
                <a:latin typeface="黑体"/>
                <a:ea typeface="黑体"/>
              </a:rPr>
              <a:t>通过这节课的学习，你有什么收获？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FF6DC96-5265-B564-D7C0-802E2FF1E41F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001843A1-9A36-0C1D-2A06-508D41C8C8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4465385"/>
              </p:ext>
            </p:extLst>
          </p:nvPr>
        </p:nvGraphicFramePr>
        <p:xfrm>
          <a:off x="4656000" y="1880117"/>
          <a:ext cx="2880000" cy="28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326950797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32854684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395077025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277224526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1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00C08"/>
                          </a:solidFill>
                          <a:latin typeface="+mn-lt"/>
                        </a:rPr>
                        <a:t>4</a:t>
                      </a:r>
                      <a:endParaRPr lang="zh-CN" altLang="en-US" sz="3600" b="1" dirty="0">
                        <a:solidFill>
                          <a:srgbClr val="F00C08"/>
                        </a:solidFill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00C08"/>
                          </a:solidFill>
                          <a:latin typeface="+mn-lt"/>
                        </a:rPr>
                        <a:t>2</a:t>
                      </a:r>
                      <a:endParaRPr lang="zh-CN" altLang="en-US" sz="3600" b="1" dirty="0">
                        <a:solidFill>
                          <a:srgbClr val="F00C08"/>
                        </a:solidFill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00C08"/>
                          </a:solidFill>
                          <a:latin typeface="+mn-lt"/>
                        </a:rPr>
                        <a:t>3</a:t>
                      </a:r>
                      <a:endParaRPr lang="zh-CN" altLang="en-US" sz="3600" b="1" dirty="0">
                        <a:solidFill>
                          <a:srgbClr val="F00C08"/>
                        </a:solidFill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1328358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00C08"/>
                          </a:solidFill>
                          <a:latin typeface="+mn-lt"/>
                        </a:rPr>
                        <a:t>2</a:t>
                      </a:r>
                      <a:endParaRPr lang="zh-CN" altLang="en-US" sz="3600" b="1" dirty="0">
                        <a:solidFill>
                          <a:srgbClr val="F00C08"/>
                        </a:solidFill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00C08"/>
                          </a:solidFill>
                          <a:latin typeface="+mn-lt"/>
                        </a:rPr>
                        <a:t>3</a:t>
                      </a:r>
                      <a:endParaRPr lang="zh-CN" altLang="en-US" sz="3600" b="1" dirty="0">
                        <a:solidFill>
                          <a:srgbClr val="F00C08"/>
                        </a:solidFill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00C08"/>
                          </a:solidFill>
                          <a:latin typeface="+mn-lt"/>
                        </a:rPr>
                        <a:t>1</a:t>
                      </a:r>
                      <a:endParaRPr lang="zh-CN" altLang="en-US" sz="3600" b="1" dirty="0">
                        <a:solidFill>
                          <a:srgbClr val="F00C08"/>
                        </a:solidFill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4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6814579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3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00C08"/>
                          </a:solidFill>
                          <a:latin typeface="+mn-lt"/>
                        </a:rPr>
                        <a:t>2</a:t>
                      </a:r>
                      <a:endParaRPr lang="zh-CN" altLang="en-US" sz="3600" b="1" dirty="0">
                        <a:solidFill>
                          <a:srgbClr val="F00C08"/>
                        </a:solidFill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00C08"/>
                          </a:solidFill>
                          <a:latin typeface="+mn-lt"/>
                        </a:rPr>
                        <a:t>4</a:t>
                      </a:r>
                      <a:endParaRPr lang="zh-CN" altLang="en-US" sz="3600" b="1" dirty="0">
                        <a:solidFill>
                          <a:srgbClr val="F00C08"/>
                        </a:solidFill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00C08"/>
                          </a:solidFill>
                          <a:latin typeface="+mn-lt"/>
                        </a:rPr>
                        <a:t>1</a:t>
                      </a:r>
                      <a:endParaRPr lang="zh-CN" altLang="en-US" sz="3600" b="1" dirty="0">
                        <a:solidFill>
                          <a:srgbClr val="F00C08"/>
                        </a:solidFill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1139372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00C08"/>
                          </a:solidFill>
                          <a:latin typeface="+mn-lt"/>
                        </a:rPr>
                        <a:t>4</a:t>
                      </a:r>
                      <a:endParaRPr lang="zh-CN" altLang="en-US" sz="3600" b="1" dirty="0">
                        <a:solidFill>
                          <a:srgbClr val="F00C08"/>
                        </a:solidFill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00C08"/>
                          </a:solidFill>
                          <a:latin typeface="+mn-lt"/>
                        </a:rPr>
                        <a:t>1</a:t>
                      </a:r>
                      <a:endParaRPr lang="zh-CN" altLang="en-US" sz="3600" b="1" dirty="0">
                        <a:solidFill>
                          <a:srgbClr val="F00C08"/>
                        </a:solidFill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00C08"/>
                          </a:solidFill>
                          <a:latin typeface="+mn-lt"/>
                        </a:rPr>
                        <a:t>3</a:t>
                      </a:r>
                      <a:endParaRPr lang="zh-CN" altLang="en-US" sz="3600" b="1" dirty="0">
                        <a:solidFill>
                          <a:srgbClr val="F00C08"/>
                        </a:solidFill>
                        <a:latin typeface="+mn-lt"/>
                      </a:endParaRPr>
                    </a:p>
                  </a:txBody>
                  <a:tcPr marL="138982" marR="138982" marT="69491" marB="6949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</a:rPr>
                        <a:t>2</a:t>
                      </a:r>
                      <a:endParaRPr lang="zh-CN" altLang="en-US" sz="3600" b="1" dirty="0">
                        <a:latin typeface="+mn-lt"/>
                      </a:endParaRPr>
                    </a:p>
                  </a:txBody>
                  <a:tcPr marL="138982" marR="138982" marT="69491" marB="694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6578294"/>
                  </a:ext>
                </a:extLst>
              </a:tr>
            </a:tbl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98292482-50E9-AAB5-AD3C-891D7611FDAD}"/>
              </a:ext>
            </a:extLst>
          </p:cNvPr>
          <p:cNvSpPr txBox="1"/>
          <p:nvPr/>
        </p:nvSpPr>
        <p:spPr>
          <a:xfrm>
            <a:off x="767408" y="4941168"/>
            <a:ext cx="10657184" cy="12360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3333CC"/>
                </a:solidFill>
                <a:latin typeface="+mn-lt"/>
                <a:ea typeface="+mn-ea"/>
              </a:rPr>
              <a:t>        可以根据方格排除数，还可以根据数排除方格。同时结合行、列、宫进行观察，可以更快地进行判断。</a:t>
            </a:r>
          </a:p>
        </p:txBody>
      </p:sp>
    </p:spTree>
    <p:extLst>
      <p:ext uri="{BB962C8B-B14F-4D97-AF65-F5344CB8AC3E}">
        <p14:creationId xmlns:p14="http://schemas.microsoft.com/office/powerpoint/2010/main" val="257630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9E590D5-2CDD-2C29-6D35-28A5D7012062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Arial"/>
                <a:ea typeface="楷体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latin typeface="Arial"/>
              <a:ea typeface="楷体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90AA7E0-E98B-782B-75CF-1658CD4C76DC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15540682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1874</TotalTime>
  <Words>788</Words>
  <Application>Microsoft Office PowerPoint</Application>
  <PresentationFormat>宽屏</PresentationFormat>
  <Paragraphs>356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等线</vt:lpstr>
      <vt:lpstr>等线 Light</vt:lpstr>
      <vt:lpstr>黑体</vt:lpstr>
      <vt:lpstr>楷体</vt:lpstr>
      <vt:lpstr>宋体</vt:lpstr>
      <vt:lpstr>微软雅黑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状元成才路;Administrator</dc:creator>
  <cp:keywords>状元成才路</cp:keywords>
  <dc:description>www.wookey.cn</dc:description>
  <cp:lastModifiedBy>Administrator</cp:lastModifiedBy>
  <cp:revision>85</cp:revision>
  <dcterms:created xsi:type="dcterms:W3CDTF">2015-08-27T07:30:00Z</dcterms:created>
  <dcterms:modified xsi:type="dcterms:W3CDTF">2026-01-19T00:56:39Z</dcterms:modified>
  <cp:category>状元成才路</cp:category>
  <cp:contentStatus>状元成才路</cp:contentStatus>
  <cp:version>状元成才路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