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4"/>
  </p:notesMasterIdLst>
  <p:handoutMasterIdLst>
    <p:handoutMasterId r:id="rId25"/>
  </p:handoutMasterIdLst>
  <p:sldIdLst>
    <p:sldId id="263" r:id="rId2"/>
    <p:sldId id="368" r:id="rId3"/>
    <p:sldId id="264" r:id="rId4"/>
    <p:sldId id="387" r:id="rId5"/>
    <p:sldId id="370" r:id="rId6"/>
    <p:sldId id="386" r:id="rId7"/>
    <p:sldId id="344" r:id="rId8"/>
    <p:sldId id="375" r:id="rId9"/>
    <p:sldId id="388" r:id="rId10"/>
    <p:sldId id="392" r:id="rId11"/>
    <p:sldId id="398" r:id="rId12"/>
    <p:sldId id="372" r:id="rId13"/>
    <p:sldId id="399" r:id="rId14"/>
    <p:sldId id="373" r:id="rId15"/>
    <p:sldId id="381" r:id="rId16"/>
    <p:sldId id="400" r:id="rId17"/>
    <p:sldId id="384" r:id="rId18"/>
    <p:sldId id="385" r:id="rId19"/>
    <p:sldId id="401" r:id="rId20"/>
    <p:sldId id="377" r:id="rId2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2682E"/>
    <a:srgbClr val="037FB7"/>
    <a:srgbClr val="F00C08"/>
    <a:srgbClr val="FFF8AE"/>
    <a:srgbClr val="3399FF"/>
    <a:srgbClr val="3333CC"/>
    <a:srgbClr val="FEEBD6"/>
    <a:srgbClr val="EC7830"/>
    <a:srgbClr val="FABDA6"/>
    <a:srgbClr val="E36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6391" autoAdjust="0"/>
  </p:normalViewPr>
  <p:slideViewPr>
    <p:cSldViewPr>
      <p:cViewPr varScale="1">
        <p:scale>
          <a:sx n="114" d="100"/>
          <a:sy n="114" d="100"/>
        </p:scale>
        <p:origin x="306" y="102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24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2026/1/19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2026/1/19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48">
            <a:extLst>
              <a:ext uri="{FF2B5EF4-FFF2-40B4-BE49-F238E27FC236}">
                <a16:creationId xmlns:a16="http://schemas.microsoft.com/office/drawing/2014/main" id="{74DBA3E7-DB65-038A-2C20-B150626D79FE}"/>
              </a:ext>
            </a:extLst>
          </p:cNvPr>
          <p:cNvSpPr txBox="1"/>
          <p:nvPr/>
        </p:nvSpPr>
        <p:spPr>
          <a:xfrm>
            <a:off x="1419064" y="3246196"/>
            <a:ext cx="935387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整理和复习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2BA19F8-59BD-B136-D4A0-015E44AA9AB6}"/>
              </a:ext>
            </a:extLst>
          </p:cNvPr>
          <p:cNvGrpSpPr/>
          <p:nvPr/>
        </p:nvGrpSpPr>
        <p:grpSpPr>
          <a:xfrm>
            <a:off x="2135560" y="1700808"/>
            <a:ext cx="7920880" cy="1080000"/>
            <a:chOff x="950552" y="1314629"/>
            <a:chExt cx="7920880" cy="108000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369B78D-883C-890F-98A8-0998F1196EE7}"/>
                </a:ext>
              </a:extLst>
            </p:cNvPr>
            <p:cNvSpPr txBox="1"/>
            <p:nvPr/>
          </p:nvSpPr>
          <p:spPr>
            <a:xfrm>
              <a:off x="1953234" y="1392964"/>
              <a:ext cx="691819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万以内的加法和减法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F95A3FE-4243-3B8E-7098-BCA87BAAA7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9B7F663-BD3F-A959-72E4-884F0681C7CE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B2935C5-5DFD-01B6-4A6F-BC61F7C1E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82" y="3506822"/>
            <a:ext cx="2474998" cy="2659819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762CBFB4-ACAA-F785-EF09-C3DCD41DF934}"/>
              </a:ext>
            </a:extLst>
          </p:cNvPr>
          <p:cNvSpPr/>
          <p:nvPr/>
        </p:nvSpPr>
        <p:spPr>
          <a:xfrm>
            <a:off x="1885540" y="1515358"/>
            <a:ext cx="8129543" cy="1913642"/>
          </a:xfrm>
          <a:prstGeom prst="wedgeRoundRectCallout">
            <a:avLst>
              <a:gd name="adj1" fmla="val 38557"/>
              <a:gd name="adj2" fmla="val 77446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121914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从计算百以内的加、减法，到计算万以内的加、减法，你有哪些收获？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416D07F-AA11-4B3E-4FEA-B29D17B10CDD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整理复习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BB915B4-1185-3D08-979A-2B402C99B481}"/>
              </a:ext>
            </a:extLst>
          </p:cNvPr>
          <p:cNvSpPr txBox="1"/>
          <p:nvPr/>
        </p:nvSpPr>
        <p:spPr>
          <a:xfrm>
            <a:off x="839416" y="1104449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+mj-ea"/>
                <a:ea typeface="+mj-ea"/>
              </a:rPr>
              <a:t>列竖式计算。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A0BDF1A-8AE5-ECC4-E794-E47FFC60F3F9}"/>
              </a:ext>
            </a:extLst>
          </p:cNvPr>
          <p:cNvSpPr txBox="1"/>
          <p:nvPr/>
        </p:nvSpPr>
        <p:spPr>
          <a:xfrm>
            <a:off x="1049004" y="189479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39+52=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C3AC94D-1CC1-7288-A75C-C66E9A31C84D}"/>
              </a:ext>
            </a:extLst>
          </p:cNvPr>
          <p:cNvSpPr txBox="1"/>
          <p:nvPr/>
        </p:nvSpPr>
        <p:spPr>
          <a:xfrm>
            <a:off x="3461982" y="1894796"/>
            <a:ext cx="2448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356+279=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562FA4-A25C-D6CB-DBFC-93524539D854}"/>
              </a:ext>
            </a:extLst>
          </p:cNvPr>
          <p:cNvSpPr txBox="1"/>
          <p:nvPr/>
        </p:nvSpPr>
        <p:spPr>
          <a:xfrm>
            <a:off x="6379017" y="1894796"/>
            <a:ext cx="1944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91−47=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C50591-0458-6A6A-5068-CDB2DC4E7A65}"/>
              </a:ext>
            </a:extLst>
          </p:cNvPr>
          <p:cNvSpPr txBox="1"/>
          <p:nvPr/>
        </p:nvSpPr>
        <p:spPr>
          <a:xfrm>
            <a:off x="8791995" y="1894796"/>
            <a:ext cx="2448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561−278=</a:t>
            </a:r>
            <a:endParaRPr lang="zh-CN" altLang="en-US" sz="3600" b="1" dirty="0">
              <a:latin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A7577C6-7165-0BC9-50C4-96E15E100440}"/>
              </a:ext>
            </a:extLst>
          </p:cNvPr>
          <p:cNvGrpSpPr/>
          <p:nvPr/>
        </p:nvGrpSpPr>
        <p:grpSpPr>
          <a:xfrm>
            <a:off x="544948" y="2685143"/>
            <a:ext cx="2066866" cy="1232950"/>
            <a:chOff x="2999656" y="2519215"/>
            <a:chExt cx="2066866" cy="123295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DA8B4BE-042F-D578-5E66-43DF18EE3060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3   9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024B5F6-6C12-EFCF-84AE-E307EF34586D}"/>
                </a:ext>
              </a:extLst>
            </p:cNvPr>
            <p:cNvSpPr txBox="1"/>
            <p:nvPr/>
          </p:nvSpPr>
          <p:spPr>
            <a:xfrm>
              <a:off x="2999656" y="3105834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+   5   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80646572-63D2-1337-D27C-824F09AF7765}"/>
                </a:ext>
              </a:extLst>
            </p:cNvPr>
            <p:cNvCxnSpPr>
              <a:cxnSpLocks/>
            </p:cNvCxnSpPr>
            <p:nvPr/>
          </p:nvCxnSpPr>
          <p:spPr>
            <a:xfrm>
              <a:off x="3352723" y="3752165"/>
              <a:ext cx="1713799" cy="0"/>
            </a:xfrm>
            <a:prstGeom prst="line">
              <a:avLst/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9FA3B2AB-3CB5-A507-08E0-DE86E319EB1D}"/>
              </a:ext>
            </a:extLst>
          </p:cNvPr>
          <p:cNvSpPr txBox="1"/>
          <p:nvPr/>
        </p:nvSpPr>
        <p:spPr>
          <a:xfrm>
            <a:off x="2154515" y="386278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1E31953-E6EF-2080-990C-A8F943890C5F}"/>
              </a:ext>
            </a:extLst>
          </p:cNvPr>
          <p:cNvSpPr txBox="1"/>
          <p:nvPr/>
        </p:nvSpPr>
        <p:spPr>
          <a:xfrm>
            <a:off x="1574090" y="386278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A51CC3A-6E79-B58D-D849-869133A5A42F}"/>
              </a:ext>
            </a:extLst>
          </p:cNvPr>
          <p:cNvSpPr txBox="1"/>
          <p:nvPr/>
        </p:nvSpPr>
        <p:spPr>
          <a:xfrm>
            <a:off x="1942676" y="360806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4FD222D-F00D-0710-F765-635EF0120F83}"/>
              </a:ext>
            </a:extLst>
          </p:cNvPr>
          <p:cNvSpPr txBox="1"/>
          <p:nvPr/>
        </p:nvSpPr>
        <p:spPr>
          <a:xfrm>
            <a:off x="2561172" y="1894796"/>
            <a:ext cx="9008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91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0231D5E-10E8-C8D4-07BE-FCC6C689E3B6}"/>
              </a:ext>
            </a:extLst>
          </p:cNvPr>
          <p:cNvGrpSpPr/>
          <p:nvPr/>
        </p:nvGrpSpPr>
        <p:grpSpPr>
          <a:xfrm>
            <a:off x="2963521" y="2679464"/>
            <a:ext cx="2282892" cy="1232950"/>
            <a:chOff x="2783630" y="2519215"/>
            <a:chExt cx="2282892" cy="1232950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10F6FAB-6B1F-D65C-04A2-F2A50D45271D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3  5  6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FFD10D3-FEAE-DE9B-3078-F75419BFC322}"/>
                </a:ext>
              </a:extLst>
            </p:cNvPr>
            <p:cNvSpPr txBox="1"/>
            <p:nvPr/>
          </p:nvSpPr>
          <p:spPr>
            <a:xfrm>
              <a:off x="2783630" y="3105834"/>
              <a:ext cx="22322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+  2  7  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67095EF2-9E37-D2CB-357A-3B5879F1A9E6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89" y="3752165"/>
              <a:ext cx="1884333" cy="0"/>
            </a:xfrm>
            <a:prstGeom prst="line">
              <a:avLst/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94B0D2DE-27AC-0858-4B1F-E634DF727559}"/>
              </a:ext>
            </a:extLst>
          </p:cNvPr>
          <p:cNvSpPr txBox="1"/>
          <p:nvPr/>
        </p:nvSpPr>
        <p:spPr>
          <a:xfrm>
            <a:off x="4789114" y="385711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B520480-7A57-FBA4-D11B-D8287BCA17E9}"/>
              </a:ext>
            </a:extLst>
          </p:cNvPr>
          <p:cNvSpPr txBox="1"/>
          <p:nvPr/>
        </p:nvSpPr>
        <p:spPr>
          <a:xfrm>
            <a:off x="4332588" y="385711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2E661FB-5FFB-E266-07D0-962E5641FFA7}"/>
              </a:ext>
            </a:extLst>
          </p:cNvPr>
          <p:cNvSpPr txBox="1"/>
          <p:nvPr/>
        </p:nvSpPr>
        <p:spPr>
          <a:xfrm>
            <a:off x="3861124" y="385711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CA3E4F8-E288-9719-3956-C5105DADB1B6}"/>
              </a:ext>
            </a:extLst>
          </p:cNvPr>
          <p:cNvSpPr txBox="1"/>
          <p:nvPr/>
        </p:nvSpPr>
        <p:spPr>
          <a:xfrm>
            <a:off x="4160914" y="360238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E980095-C2B9-37D9-97B3-72B22202A892}"/>
              </a:ext>
            </a:extLst>
          </p:cNvPr>
          <p:cNvSpPr txBox="1"/>
          <p:nvPr/>
        </p:nvSpPr>
        <p:spPr>
          <a:xfrm>
            <a:off x="4621403" y="360238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7C260EC-8412-5459-4685-3125E9FF0466}"/>
              </a:ext>
            </a:extLst>
          </p:cNvPr>
          <p:cNvSpPr txBox="1"/>
          <p:nvPr/>
        </p:nvSpPr>
        <p:spPr>
          <a:xfrm>
            <a:off x="5414666" y="1894796"/>
            <a:ext cx="10617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635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A480D82-1AE7-F955-AEE2-A293F6B2D2CD}"/>
              </a:ext>
            </a:extLst>
          </p:cNvPr>
          <p:cNvGrpSpPr/>
          <p:nvPr/>
        </p:nvGrpSpPr>
        <p:grpSpPr>
          <a:xfrm>
            <a:off x="5678463" y="2685143"/>
            <a:ext cx="2066866" cy="1232950"/>
            <a:chOff x="2999656" y="2519215"/>
            <a:chExt cx="2066866" cy="1232950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50744F2-B282-157C-2DB1-478AC2DF7F36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9   1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1F7F18C0-ACF9-D271-451B-3E356A2BC20A}"/>
                </a:ext>
              </a:extLst>
            </p:cNvPr>
            <p:cNvSpPr txBox="1"/>
            <p:nvPr/>
          </p:nvSpPr>
          <p:spPr>
            <a:xfrm>
              <a:off x="2999656" y="3105834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−   4   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0CD31CC3-35E9-E295-102C-B6D0C0F78AEA}"/>
                </a:ext>
              </a:extLst>
            </p:cNvPr>
            <p:cNvCxnSpPr>
              <a:cxnSpLocks/>
            </p:cNvCxnSpPr>
            <p:nvPr/>
          </p:nvCxnSpPr>
          <p:spPr>
            <a:xfrm>
              <a:off x="3352723" y="3752165"/>
              <a:ext cx="1713799" cy="0"/>
            </a:xfrm>
            <a:prstGeom prst="line">
              <a:avLst/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E8BF0167-8585-9D97-4C18-C2025F274C0A}"/>
              </a:ext>
            </a:extLst>
          </p:cNvPr>
          <p:cNvSpPr txBox="1"/>
          <p:nvPr/>
        </p:nvSpPr>
        <p:spPr>
          <a:xfrm>
            <a:off x="7288030" y="386278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DB9CF18-B6E5-CCD8-D9D0-E884367CE376}"/>
              </a:ext>
            </a:extLst>
          </p:cNvPr>
          <p:cNvSpPr txBox="1"/>
          <p:nvPr/>
        </p:nvSpPr>
        <p:spPr>
          <a:xfrm>
            <a:off x="6707605" y="386278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AF15B306-DE02-88F4-3634-EAE1836C25B0}"/>
              </a:ext>
            </a:extLst>
          </p:cNvPr>
          <p:cNvSpPr/>
          <p:nvPr/>
        </p:nvSpPr>
        <p:spPr>
          <a:xfrm>
            <a:off x="6878904" y="2641935"/>
            <a:ext cx="71515" cy="71515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C1E9EE6-5202-B6BC-E6B6-F92829572892}"/>
              </a:ext>
            </a:extLst>
          </p:cNvPr>
          <p:cNvSpPr txBox="1"/>
          <p:nvPr/>
        </p:nvSpPr>
        <p:spPr>
          <a:xfrm>
            <a:off x="7862939" y="1894796"/>
            <a:ext cx="10617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44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53640996-D9C2-9E1D-D322-13AA1AE6CCD3}"/>
              </a:ext>
            </a:extLst>
          </p:cNvPr>
          <p:cNvGrpSpPr/>
          <p:nvPr/>
        </p:nvGrpSpPr>
        <p:grpSpPr>
          <a:xfrm>
            <a:off x="8364348" y="2679464"/>
            <a:ext cx="2282892" cy="1232950"/>
            <a:chOff x="2783630" y="2519215"/>
            <a:chExt cx="2282892" cy="1232950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02D309AE-3357-B65B-F809-DFAA5BFA1BDD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5  6  1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8DF1766E-28C3-8994-BF44-6929151A3D75}"/>
                </a:ext>
              </a:extLst>
            </p:cNvPr>
            <p:cNvSpPr txBox="1"/>
            <p:nvPr/>
          </p:nvSpPr>
          <p:spPr>
            <a:xfrm>
              <a:off x="2783630" y="3105834"/>
              <a:ext cx="22322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−  2  7  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809C51D2-8F57-5C31-B9BF-D87D16536BD3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89" y="3752165"/>
              <a:ext cx="1884333" cy="0"/>
            </a:xfrm>
            <a:prstGeom prst="line">
              <a:avLst/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2D1043CA-A895-3D5D-3A0F-95BE4BF8810D}"/>
              </a:ext>
            </a:extLst>
          </p:cNvPr>
          <p:cNvSpPr txBox="1"/>
          <p:nvPr/>
        </p:nvSpPr>
        <p:spPr>
          <a:xfrm>
            <a:off x="10189941" y="385711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A4B4191-2FEC-0CB3-FD71-E1CC72586297}"/>
              </a:ext>
            </a:extLst>
          </p:cNvPr>
          <p:cNvSpPr txBox="1"/>
          <p:nvPr/>
        </p:nvSpPr>
        <p:spPr>
          <a:xfrm>
            <a:off x="9733415" y="385711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056522B-9FF4-A3D3-F0AA-B580CBFC2FB0}"/>
              </a:ext>
            </a:extLst>
          </p:cNvPr>
          <p:cNvSpPr txBox="1"/>
          <p:nvPr/>
        </p:nvSpPr>
        <p:spPr>
          <a:xfrm>
            <a:off x="9261951" y="385711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8CD9A927-F2A8-DBCE-72A7-BFE9A7364382}"/>
              </a:ext>
            </a:extLst>
          </p:cNvPr>
          <p:cNvSpPr/>
          <p:nvPr/>
        </p:nvSpPr>
        <p:spPr>
          <a:xfrm>
            <a:off x="9909169" y="2641935"/>
            <a:ext cx="71515" cy="71515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88507C17-9433-C25A-6C16-1776630F9164}"/>
              </a:ext>
            </a:extLst>
          </p:cNvPr>
          <p:cNvSpPr/>
          <p:nvPr/>
        </p:nvSpPr>
        <p:spPr>
          <a:xfrm>
            <a:off x="9444714" y="2641935"/>
            <a:ext cx="71515" cy="71515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F1B654B-3D9C-FEA2-D383-0FC9853782C7}"/>
              </a:ext>
            </a:extLst>
          </p:cNvPr>
          <p:cNvSpPr txBox="1"/>
          <p:nvPr/>
        </p:nvSpPr>
        <p:spPr>
          <a:xfrm>
            <a:off x="10715820" y="1894796"/>
            <a:ext cx="12128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283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pic>
        <p:nvPicPr>
          <p:cNvPr id="61" name="Picture 28">
            <a:extLst>
              <a:ext uri="{FF2B5EF4-FFF2-40B4-BE49-F238E27FC236}">
                <a16:creationId xmlns:a16="http://schemas.microsoft.com/office/drawing/2014/main" id="{C9C2C549-A5E7-7312-45E5-6A5412BD9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56440" y="4912368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圆角矩形标注 5">
            <a:extLst>
              <a:ext uri="{FF2B5EF4-FFF2-40B4-BE49-F238E27FC236}">
                <a16:creationId xmlns:a16="http://schemas.microsoft.com/office/drawing/2014/main" id="{E8852F66-0DA4-C53C-EFEE-212EC1BAB47A}"/>
              </a:ext>
            </a:extLst>
          </p:cNvPr>
          <p:cNvSpPr/>
          <p:nvPr/>
        </p:nvSpPr>
        <p:spPr bwMode="auto">
          <a:xfrm>
            <a:off x="2518740" y="5002193"/>
            <a:ext cx="6953265" cy="631564"/>
          </a:xfrm>
          <a:prstGeom prst="wedgeRoundRectCallout">
            <a:avLst>
              <a:gd name="adj1" fmla="val 58062"/>
              <a:gd name="adj2" fmla="val 365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说一说怎样计算万以内的加、减法？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21" grpId="0"/>
      <p:bldP spid="25" grpId="0"/>
      <p:bldP spid="26" grpId="0"/>
      <p:bldP spid="27" grpId="0"/>
      <p:bldP spid="28" grpId="0"/>
      <p:bldP spid="29" grpId="0"/>
      <p:bldP spid="33" grpId="0"/>
      <p:bldP spid="38" grpId="0"/>
      <p:bldP spid="39" grpId="0"/>
      <p:bldP spid="45" grpId="0" animBg="1"/>
      <p:bldP spid="46" grpId="0"/>
      <p:bldP spid="51" grpId="0"/>
      <p:bldP spid="52" grpId="0"/>
      <p:bldP spid="53" grpId="0"/>
      <p:bldP spid="58" grpId="0" animBg="1"/>
      <p:bldP spid="59" grpId="0" animBg="1"/>
      <p:bldP spid="60" grpId="0"/>
      <p:bldP spid="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id="{4E7DC975-A45C-CD8F-9165-787AA7D7D865}"/>
              </a:ext>
            </a:extLst>
          </p:cNvPr>
          <p:cNvSpPr/>
          <p:nvPr/>
        </p:nvSpPr>
        <p:spPr>
          <a:xfrm>
            <a:off x="983432" y="1268760"/>
            <a:ext cx="10225136" cy="3527518"/>
          </a:xfrm>
          <a:prstGeom prst="roundRect">
            <a:avLst>
              <a:gd name="adj" fmla="val 12170"/>
            </a:avLst>
          </a:prstGeom>
          <a:solidFill>
            <a:srgbClr val="FEEB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C275240-4AD6-6AF4-5A3F-089BDAAE95E3}"/>
              </a:ext>
            </a:extLst>
          </p:cNvPr>
          <p:cNvSpPr txBox="1"/>
          <p:nvPr/>
        </p:nvSpPr>
        <p:spPr>
          <a:xfrm>
            <a:off x="767408" y="548680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万以内的加、减法：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571E498-599F-4D17-4BDE-D3889ACBDFC3}"/>
              </a:ext>
            </a:extLst>
          </p:cNvPr>
          <p:cNvSpPr txBox="1"/>
          <p:nvPr/>
        </p:nvSpPr>
        <p:spPr>
          <a:xfrm>
            <a:off x="1127448" y="1499836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相同数位对齐</a:t>
            </a:r>
            <a:r>
              <a:rPr lang="zh-CN" altLang="en-US" sz="3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；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854125A-4FB7-B754-D9F6-4615A0C7F032}"/>
              </a:ext>
            </a:extLst>
          </p:cNvPr>
          <p:cNvSpPr txBox="1"/>
          <p:nvPr/>
        </p:nvSpPr>
        <p:spPr>
          <a:xfrm>
            <a:off x="1127448" y="216317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2.</a:t>
            </a:r>
            <a:r>
              <a:rPr lang="zh-CN" altLang="en-US" dirty="0">
                <a:solidFill>
                  <a:schemeClr val="tx1"/>
                </a:solidFill>
              </a:rPr>
              <a:t>从</a:t>
            </a:r>
            <a:r>
              <a:rPr lang="zh-CN" altLang="en-US" dirty="0">
                <a:solidFill>
                  <a:srgbClr val="FF0000"/>
                </a:solidFill>
              </a:rPr>
              <a:t>个位算起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F337836-44E4-4F13-04E2-9F5FAD7022F7}"/>
              </a:ext>
            </a:extLst>
          </p:cNvPr>
          <p:cNvSpPr txBox="1"/>
          <p:nvPr/>
        </p:nvSpPr>
        <p:spPr>
          <a:xfrm>
            <a:off x="1127448" y="2826511"/>
            <a:ext cx="9937104" cy="1727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00C0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altLang="zh-CN" dirty="0">
                <a:solidFill>
                  <a:schemeClr val="tx1"/>
                </a:solidFill>
              </a:rPr>
              <a:t>3.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哪一位上的数相加</a:t>
            </a:r>
            <a:r>
              <a:rPr lang="zh-CN" altLang="en-US" dirty="0">
                <a:solidFill>
                  <a:srgbClr val="FF0000"/>
                </a:solidFill>
                <a:latin typeface="+mn-lt"/>
              </a:rPr>
              <a:t>满十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，就要向前一位</a:t>
            </a:r>
            <a:r>
              <a:rPr lang="zh-CN" altLang="en-US" dirty="0">
                <a:solidFill>
                  <a:srgbClr val="FF0000"/>
                </a:solidFill>
                <a:latin typeface="+mn-lt"/>
              </a:rPr>
              <a:t>进</a:t>
            </a:r>
            <a:r>
              <a:rPr lang="en-US" altLang="zh-CN" dirty="0">
                <a:solidFill>
                  <a:srgbClr val="FF0000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；哪一位上的数</a:t>
            </a:r>
            <a:r>
              <a:rPr lang="zh-CN" altLang="en-US" dirty="0">
                <a:solidFill>
                  <a:srgbClr val="FF0000"/>
                </a:solidFill>
                <a:latin typeface="+mn-lt"/>
              </a:rPr>
              <a:t>不够减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，从前一位</a:t>
            </a:r>
            <a:r>
              <a:rPr lang="zh-CN" altLang="en-US" dirty="0">
                <a:solidFill>
                  <a:srgbClr val="FF0000"/>
                </a:solidFill>
                <a:latin typeface="+mn-lt"/>
              </a:rPr>
              <a:t>退</a:t>
            </a:r>
            <a:r>
              <a:rPr lang="en-US" altLang="zh-CN" dirty="0">
                <a:solidFill>
                  <a:srgbClr val="FF0000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，在本数位上加</a:t>
            </a:r>
            <a:r>
              <a:rPr lang="en-US" altLang="zh-CN" dirty="0">
                <a:solidFill>
                  <a:schemeClr val="tx1"/>
                </a:solidFill>
                <a:latin typeface="+mn-lt"/>
              </a:rPr>
              <a:t>10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再减。如果</a:t>
            </a:r>
            <a:r>
              <a:rPr lang="zh-CN" altLang="en-US" dirty="0">
                <a:solidFill>
                  <a:srgbClr val="FF0000"/>
                </a:solidFill>
                <a:latin typeface="+mn-lt"/>
              </a:rPr>
              <a:t>前一位是</a:t>
            </a:r>
            <a:r>
              <a:rPr lang="en-US" altLang="zh-CN" dirty="0">
                <a:solidFill>
                  <a:srgbClr val="FF0000"/>
                </a:solidFill>
                <a:latin typeface="+mn-lt"/>
              </a:rPr>
              <a:t>0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，再从前一位</a:t>
            </a:r>
            <a:r>
              <a:rPr lang="zh-CN" altLang="en-US" dirty="0">
                <a:solidFill>
                  <a:srgbClr val="FF0000"/>
                </a:solidFill>
                <a:latin typeface="+mn-lt"/>
              </a:rPr>
              <a:t>退</a:t>
            </a:r>
            <a:r>
              <a:rPr lang="en-US" altLang="zh-CN" dirty="0">
                <a:solidFill>
                  <a:srgbClr val="FF0000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D209AF5-DF7E-732F-FBB5-9BE719B3B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12424" y="4549240"/>
            <a:ext cx="1732723" cy="1804789"/>
          </a:xfrm>
          <a:prstGeom prst="rect">
            <a:avLst/>
          </a:prstGeom>
        </p:spPr>
      </p:pic>
      <p:sp>
        <p:nvSpPr>
          <p:cNvPr id="11" name="圆角矩形标注 5">
            <a:extLst>
              <a:ext uri="{FF2B5EF4-FFF2-40B4-BE49-F238E27FC236}">
                <a16:creationId xmlns:a16="http://schemas.microsoft.com/office/drawing/2014/main" id="{32BC0E44-6675-9D86-8525-B028A6BEFA80}"/>
              </a:ext>
            </a:extLst>
          </p:cNvPr>
          <p:cNvSpPr/>
          <p:nvPr/>
        </p:nvSpPr>
        <p:spPr bwMode="auto">
          <a:xfrm>
            <a:off x="1127448" y="4973761"/>
            <a:ext cx="8491848" cy="1240193"/>
          </a:xfrm>
          <a:prstGeom prst="wedgeRoundRectCallout">
            <a:avLst>
              <a:gd name="adj1" fmla="val 56901"/>
              <a:gd name="adj2" fmla="val 428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万以内的加、减法和百以内的加、减法计算，除了数位多少不同以外，计算方法一样。</a:t>
            </a:r>
          </a:p>
        </p:txBody>
      </p:sp>
    </p:spTree>
    <p:extLst>
      <p:ext uri="{BB962C8B-B14F-4D97-AF65-F5344CB8AC3E}">
        <p14:creationId xmlns:p14="http://schemas.microsoft.com/office/powerpoint/2010/main" val="43814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6" grpId="0"/>
      <p:bldP spid="7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24B92BF-71D8-6027-3EF7-13944DCE0C71}"/>
              </a:ext>
            </a:extLst>
          </p:cNvPr>
          <p:cNvSpPr txBox="1"/>
          <p:nvPr/>
        </p:nvSpPr>
        <p:spPr>
          <a:xfrm>
            <a:off x="777923" y="1698221"/>
            <a:ext cx="3254294" cy="1727332"/>
          </a:xfrm>
          <a:prstGeom prst="rect">
            <a:avLst/>
          </a:prstGeom>
          <a:solidFill>
            <a:srgbClr val="C0EB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lnSpc>
                <a:spcPct val="114000"/>
              </a:lnSpc>
              <a:buFont typeface="Arial" panose="020B0604020202020204" pitchFamily="34" charset="0"/>
              <a:buNone/>
              <a:defRPr sz="3600" b="1">
                <a:solidFill>
                  <a:prstClr val="black"/>
                </a:solidFill>
                <a:latin typeface="+mn-lt"/>
                <a:ea typeface="+mn-ea"/>
              </a:defRPr>
            </a:lvl1pPr>
            <a:lvl2pPr marL="742950" indent="-285750">
              <a:defRPr sz="1300"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dirty="0"/>
              <a:t>把两个数合并成一个数的运算，叫作</a:t>
            </a:r>
            <a:r>
              <a:rPr lang="zh-CN" altLang="en-US" sz="3200" dirty="0">
                <a:solidFill>
                  <a:srgbClr val="F00C08"/>
                </a:solidFill>
              </a:rPr>
              <a:t>加法</a:t>
            </a:r>
            <a:r>
              <a:rPr lang="zh-CN" altLang="en-US" sz="3200" dirty="0"/>
              <a:t>。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48E37195-8746-BD2B-85A5-FC0EF9227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6080" y="1698221"/>
            <a:ext cx="4727678" cy="1727332"/>
          </a:xfrm>
          <a:prstGeom prst="rect">
            <a:avLst/>
          </a:prstGeom>
          <a:solidFill>
            <a:srgbClr val="C0EB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defTabSz="685800" eaLnBrk="1" hangingPunct="1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prstClr val="black"/>
                </a:solidFill>
                <a:latin typeface="+mn-lt"/>
                <a:ea typeface="+mn-ea"/>
              </a:rPr>
              <a:t>已知两个加数的和与其中一个加数，求另一个加数的运算，叫作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减法</a:t>
            </a:r>
            <a:r>
              <a:rPr lang="zh-CN" altLang="en-US" sz="3200" b="1" dirty="0">
                <a:solidFill>
                  <a:prstClr val="black"/>
                </a:solidFill>
                <a:latin typeface="+mn-lt"/>
                <a:ea typeface="+mn-ea"/>
              </a:rPr>
              <a:t>。</a:t>
            </a:r>
          </a:p>
        </p:txBody>
      </p:sp>
      <p:sp>
        <p:nvSpPr>
          <p:cNvPr id="5" name="箭头: 左右 4">
            <a:extLst>
              <a:ext uri="{FF2B5EF4-FFF2-40B4-BE49-F238E27FC236}">
                <a16:creationId xmlns:a16="http://schemas.microsoft.com/office/drawing/2014/main" id="{C5751996-7033-CB13-10E5-0EC7013B51B4}"/>
              </a:ext>
            </a:extLst>
          </p:cNvPr>
          <p:cNvSpPr/>
          <p:nvPr/>
        </p:nvSpPr>
        <p:spPr>
          <a:xfrm>
            <a:off x="4200012" y="2381867"/>
            <a:ext cx="2448272" cy="36004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CFBC10C-D6B9-7F9D-A940-28EF3C431265}"/>
              </a:ext>
            </a:extLst>
          </p:cNvPr>
          <p:cNvSpPr txBox="1"/>
          <p:nvPr/>
        </p:nvSpPr>
        <p:spPr>
          <a:xfrm>
            <a:off x="4200012" y="1427760"/>
            <a:ext cx="2448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华文楷体" panose="02010600040101010101" pitchFamily="2" charset="-122"/>
                <a:sym typeface="Times New Roman" panose="02020603050405020304" pitchFamily="18" charset="0"/>
              </a:rPr>
              <a:t>减法是加法的逆运算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B0FA1B7-E24F-E03B-705F-BB96D54E03A4}"/>
              </a:ext>
            </a:extLst>
          </p:cNvPr>
          <p:cNvGrpSpPr/>
          <p:nvPr/>
        </p:nvGrpSpPr>
        <p:grpSpPr>
          <a:xfrm>
            <a:off x="642848" y="4336735"/>
            <a:ext cx="4843588" cy="1714055"/>
            <a:chOff x="4046889" y="4437112"/>
            <a:chExt cx="4843588" cy="1714055"/>
          </a:xfrm>
        </p:grpSpPr>
        <p:sp>
          <p:nvSpPr>
            <p:cNvPr id="9" name="圆角矩形 53">
              <a:extLst>
                <a:ext uri="{FF2B5EF4-FFF2-40B4-BE49-F238E27FC236}">
                  <a16:creationId xmlns:a16="http://schemas.microsoft.com/office/drawing/2014/main" id="{EE2AF40C-AF9E-CAE8-19C7-EB989EEF144B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4046889" y="4437112"/>
              <a:ext cx="4688580" cy="1714055"/>
            </a:xfrm>
            <a:prstGeom prst="roundRect">
              <a:avLst/>
            </a:prstGeom>
            <a:solidFill>
              <a:srgbClr val="E2F4F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华文楷体" panose="02010600040101010101" pitchFamily="2" charset="-122"/>
                <a:cs typeface="+mn-cs"/>
                <a:sym typeface="Times New Roman" panose="02020603050405020304" pitchFamily="18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851E480-C059-67FD-AE73-64E813A58BFA}"/>
                </a:ext>
              </a:extLst>
            </p:cNvPr>
            <p:cNvSpPr txBox="1"/>
            <p:nvPr/>
          </p:nvSpPr>
          <p:spPr>
            <a:xfrm>
              <a:off x="4209957" y="4685318"/>
              <a:ext cx="4680520" cy="1217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3200" b="1" dirty="0">
                  <a:latin typeface="+mn-lt"/>
                  <a:ea typeface="+mn-ea"/>
                </a:rPr>
                <a:t>和 </a:t>
              </a:r>
              <a:r>
                <a:rPr lang="en-US" altLang="zh-CN" sz="3200" b="1" dirty="0">
                  <a:latin typeface="+mn-lt"/>
                  <a:ea typeface="+mn-ea"/>
                </a:rPr>
                <a:t>= </a:t>
              </a:r>
              <a:r>
                <a:rPr lang="zh-CN" altLang="en-US" sz="3200" b="1" dirty="0">
                  <a:latin typeface="+mn-lt"/>
                  <a:ea typeface="+mn-ea"/>
                </a:rPr>
                <a:t>加数 </a:t>
              </a:r>
              <a:r>
                <a:rPr lang="en-US" altLang="zh-CN" sz="3200" b="1" dirty="0">
                  <a:latin typeface="+mn-lt"/>
                  <a:ea typeface="+mn-ea"/>
                </a:rPr>
                <a:t>+ </a:t>
              </a:r>
              <a:r>
                <a:rPr lang="zh-CN" altLang="en-US" sz="3200" b="1" dirty="0">
                  <a:latin typeface="+mn-lt"/>
                  <a:ea typeface="+mn-ea"/>
                </a:rPr>
                <a:t>加数</a:t>
              </a:r>
              <a:endParaRPr lang="en-US" altLang="zh-CN" sz="3200" b="1" dirty="0">
                <a:latin typeface="+mn-lt"/>
                <a:ea typeface="+mn-ea"/>
              </a:endParaRPr>
            </a:p>
            <a:p>
              <a:pPr marL="0" marR="0" lvl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加数 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= 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和 − 另一个加数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E873C5F-5CB1-1AAC-9322-7E4819CA293E}"/>
              </a:ext>
            </a:extLst>
          </p:cNvPr>
          <p:cNvGrpSpPr/>
          <p:nvPr/>
        </p:nvGrpSpPr>
        <p:grpSpPr>
          <a:xfrm>
            <a:off x="2215005" y="3521217"/>
            <a:ext cx="1420678" cy="719600"/>
            <a:chOff x="2215005" y="3521217"/>
            <a:chExt cx="1420678" cy="719600"/>
          </a:xfrm>
        </p:grpSpPr>
        <p:sp>
          <p:nvSpPr>
            <p:cNvPr id="7" name="箭头: 下 6">
              <a:extLst>
                <a:ext uri="{FF2B5EF4-FFF2-40B4-BE49-F238E27FC236}">
                  <a16:creationId xmlns:a16="http://schemas.microsoft.com/office/drawing/2014/main" id="{B17C5A4C-3EFF-19FA-A886-E525E2E21833}"/>
                </a:ext>
              </a:extLst>
            </p:cNvPr>
            <p:cNvSpPr/>
            <p:nvPr/>
          </p:nvSpPr>
          <p:spPr>
            <a:xfrm>
              <a:off x="2215005" y="3521217"/>
              <a:ext cx="371738" cy="719600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F998893-6062-CA54-1E27-D7A74451FA24}"/>
                </a:ext>
              </a:extLst>
            </p:cNvPr>
            <p:cNvSpPr txBox="1"/>
            <p:nvPr/>
          </p:nvSpPr>
          <p:spPr>
            <a:xfrm>
              <a:off x="2411547" y="3610275"/>
              <a:ext cx="12241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8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sym typeface="Times New Roman" panose="02020603050405020304" pitchFamily="18" charset="0"/>
                </a:rPr>
                <a:t>关系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5BC2C50-6378-3198-D52D-CE6B1DD19188}"/>
              </a:ext>
            </a:extLst>
          </p:cNvPr>
          <p:cNvGrpSpPr/>
          <p:nvPr/>
        </p:nvGrpSpPr>
        <p:grpSpPr>
          <a:xfrm>
            <a:off x="7221894" y="4217641"/>
            <a:ext cx="4069516" cy="1947663"/>
            <a:chOff x="7221894" y="4217641"/>
            <a:chExt cx="4069516" cy="1947663"/>
          </a:xfrm>
        </p:grpSpPr>
        <p:sp>
          <p:nvSpPr>
            <p:cNvPr id="13" name="圆角矩形 53">
              <a:extLst>
                <a:ext uri="{FF2B5EF4-FFF2-40B4-BE49-F238E27FC236}">
                  <a16:creationId xmlns:a16="http://schemas.microsoft.com/office/drawing/2014/main" id="{D6E88E71-B4B9-32FE-C2ED-299FF3DF14DF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7221894" y="4217641"/>
              <a:ext cx="3946849" cy="1947663"/>
            </a:xfrm>
            <a:prstGeom prst="roundRect">
              <a:avLst>
                <a:gd name="adj" fmla="val 1427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华文楷体" panose="02010600040101010101" pitchFamily="2" charset="-122"/>
                <a:cs typeface="+mn-cs"/>
                <a:sym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19EA154-82A3-E666-D012-503D0FA317D9}"/>
                </a:ext>
              </a:extLst>
            </p:cNvPr>
            <p:cNvSpPr txBox="1"/>
            <p:nvPr/>
          </p:nvSpPr>
          <p:spPr>
            <a:xfrm>
              <a:off x="7402978" y="4284686"/>
              <a:ext cx="3888432" cy="1813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3200" b="1" dirty="0">
                  <a:latin typeface="+mn-lt"/>
                  <a:ea typeface="+mn-ea"/>
                </a:rPr>
                <a:t>差 </a:t>
              </a:r>
              <a:r>
                <a:rPr lang="en-US" altLang="zh-CN" sz="3200" b="1" dirty="0">
                  <a:latin typeface="+mn-lt"/>
                  <a:ea typeface="+mn-ea"/>
                </a:rPr>
                <a:t>= </a:t>
              </a:r>
              <a:r>
                <a:rPr lang="zh-CN" altLang="en-US" sz="3200" b="1" dirty="0">
                  <a:latin typeface="+mn-lt"/>
                  <a:ea typeface="+mn-ea"/>
                </a:rPr>
                <a:t>被减数 </a:t>
              </a:r>
              <a:r>
                <a:rPr lang="en-US" altLang="zh-CN" sz="3200" b="1" dirty="0">
                  <a:latin typeface="+mn-lt"/>
                  <a:ea typeface="+mn-ea"/>
                </a:rPr>
                <a:t>− </a:t>
              </a:r>
              <a:r>
                <a:rPr lang="zh-CN" altLang="en-US" sz="3200" b="1" dirty="0">
                  <a:latin typeface="+mn-lt"/>
                  <a:ea typeface="+mn-ea"/>
                </a:rPr>
                <a:t>减数</a:t>
              </a:r>
              <a:endParaRPr lang="en-US" altLang="zh-CN" sz="3200" b="1" dirty="0">
                <a:latin typeface="+mn-lt"/>
                <a:ea typeface="+mn-ea"/>
              </a:endParaRPr>
            </a:p>
            <a:p>
              <a:pPr marL="0" marR="0" lvl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减数 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= 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被减数 − 差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endParaRPr>
            </a:p>
            <a:p>
              <a:pPr marL="0" marR="0" lvl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/>
                  <a:ea typeface="楷体"/>
                </a:rPr>
                <a:t>被减数 </a:t>
              </a:r>
              <a:r>
                <a:rPr lang="en-US" altLang="zh-CN" sz="3200" b="1" dirty="0">
                  <a:solidFill>
                    <a:prstClr val="black"/>
                  </a:solidFill>
                  <a:latin typeface="Times New Roman"/>
                  <a:ea typeface="楷体"/>
                </a:rPr>
                <a:t>= 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/>
                  <a:ea typeface="楷体"/>
                </a:rPr>
                <a:t>减数 </a:t>
              </a:r>
              <a:r>
                <a:rPr lang="en-US" altLang="zh-CN" sz="3200" b="1" dirty="0">
                  <a:solidFill>
                    <a:prstClr val="black"/>
                  </a:solidFill>
                  <a:latin typeface="Times New Roman"/>
                  <a:ea typeface="楷体"/>
                </a:rPr>
                <a:t>+ 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/>
                  <a:ea typeface="楷体"/>
                </a:rPr>
                <a:t>差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83E3A2B-1993-371F-F81A-7D72D3187EF0}"/>
              </a:ext>
            </a:extLst>
          </p:cNvPr>
          <p:cNvGrpSpPr/>
          <p:nvPr/>
        </p:nvGrpSpPr>
        <p:grpSpPr>
          <a:xfrm>
            <a:off x="8994050" y="3565086"/>
            <a:ext cx="1425404" cy="568409"/>
            <a:chOff x="8994050" y="3565086"/>
            <a:chExt cx="1425404" cy="568409"/>
          </a:xfrm>
        </p:grpSpPr>
        <p:sp>
          <p:nvSpPr>
            <p:cNvPr id="12" name="箭头: 下 11">
              <a:extLst>
                <a:ext uri="{FF2B5EF4-FFF2-40B4-BE49-F238E27FC236}">
                  <a16:creationId xmlns:a16="http://schemas.microsoft.com/office/drawing/2014/main" id="{25D28F7F-C43A-7F1C-0C35-9164DD1A8ED0}"/>
                </a:ext>
              </a:extLst>
            </p:cNvPr>
            <p:cNvSpPr/>
            <p:nvPr/>
          </p:nvSpPr>
          <p:spPr>
            <a:xfrm>
              <a:off x="8994050" y="3565086"/>
              <a:ext cx="371738" cy="51302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359F38C-9C4E-D16B-FE53-5E15E4050739}"/>
                </a:ext>
              </a:extLst>
            </p:cNvPr>
            <p:cNvSpPr txBox="1"/>
            <p:nvPr/>
          </p:nvSpPr>
          <p:spPr>
            <a:xfrm>
              <a:off x="9195318" y="3610275"/>
              <a:ext cx="12241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8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sym typeface="Times New Roman" panose="02020603050405020304" pitchFamily="18" charset="0"/>
                </a:rPr>
                <a:t>关系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431ABB2B-6F2D-0BAE-BE84-DD2EA47BD2B0}"/>
              </a:ext>
            </a:extLst>
          </p:cNvPr>
          <p:cNvSpPr txBox="1"/>
          <p:nvPr/>
        </p:nvSpPr>
        <p:spPr>
          <a:xfrm>
            <a:off x="767408" y="62068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加、减法各部分间的关系：</a:t>
            </a: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6" grpId="1"/>
      <p:bldP spid="11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>
            <a:extLst>
              <a:ext uri="{FF2B5EF4-FFF2-40B4-BE49-F238E27FC236}">
                <a16:creationId xmlns:a16="http://schemas.microsoft.com/office/drawing/2014/main" id="{FACFB83F-D73B-3591-B03B-655E4ACE5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775630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标注 5">
            <a:extLst>
              <a:ext uri="{FF2B5EF4-FFF2-40B4-BE49-F238E27FC236}">
                <a16:creationId xmlns:a16="http://schemas.microsoft.com/office/drawing/2014/main" id="{1415ADD7-D694-6F47-D8C0-B7BE51798A04}"/>
              </a:ext>
            </a:extLst>
          </p:cNvPr>
          <p:cNvSpPr/>
          <p:nvPr/>
        </p:nvSpPr>
        <p:spPr bwMode="auto">
          <a:xfrm>
            <a:off x="2711624" y="644390"/>
            <a:ext cx="6632538" cy="1272442"/>
          </a:xfrm>
          <a:prstGeom prst="wedgeRoundRectCallout">
            <a:avLst>
              <a:gd name="adj1" fmla="val -58963"/>
              <a:gd name="adj2" fmla="val 74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学习加、减法各部分间的关系可以帮助我们验算。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363F72A-F0B0-2323-822F-1BA80AC739F4}"/>
              </a:ext>
            </a:extLst>
          </p:cNvPr>
          <p:cNvSpPr txBox="1"/>
          <p:nvPr/>
        </p:nvSpPr>
        <p:spPr>
          <a:xfrm>
            <a:off x="1974605" y="2214300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加法</a:t>
            </a:r>
            <a:r>
              <a:rPr lang="zh-CN" altLang="en-US" sz="3600" dirty="0">
                <a:latin typeface="+mj-ea"/>
                <a:ea typeface="+mj-ea"/>
              </a:rPr>
              <a:t>的验算方法：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A381DB0-59AB-4159-8281-19DB5ED7193F}"/>
              </a:ext>
            </a:extLst>
          </p:cNvPr>
          <p:cNvSpPr txBox="1"/>
          <p:nvPr/>
        </p:nvSpPr>
        <p:spPr>
          <a:xfrm>
            <a:off x="1974605" y="4256998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3333CC"/>
                </a:solidFill>
                <a:latin typeface="+mj-ea"/>
                <a:ea typeface="+mj-ea"/>
              </a:rPr>
              <a:t>减法</a:t>
            </a:r>
            <a:r>
              <a:rPr lang="zh-CN" altLang="en-US" sz="3600" dirty="0">
                <a:latin typeface="+mj-ea"/>
                <a:ea typeface="+mj-ea"/>
              </a:rPr>
              <a:t>的验算方法：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BD66132-B050-6BF9-08FF-B7452AB82C42}"/>
              </a:ext>
            </a:extLst>
          </p:cNvPr>
          <p:cNvSpPr txBox="1"/>
          <p:nvPr/>
        </p:nvSpPr>
        <p:spPr>
          <a:xfrm>
            <a:off x="2855640" y="2942075"/>
            <a:ext cx="5760640" cy="1233479"/>
          </a:xfrm>
          <a:prstGeom prst="rect">
            <a:avLst/>
          </a:prstGeom>
          <a:solidFill>
            <a:srgbClr val="FFF8AE"/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37FB7"/>
                </a:solidFill>
                <a:latin typeface="+mn-lt"/>
                <a:ea typeface="+mn-ea"/>
              </a:rPr>
              <a:t>1.</a:t>
            </a:r>
            <a:r>
              <a:rPr lang="zh-CN" altLang="en-US" sz="3200" b="1" dirty="0">
                <a:solidFill>
                  <a:srgbClr val="037FB7"/>
                </a:solidFill>
                <a:latin typeface="+mn-lt"/>
                <a:ea typeface="+mn-ea"/>
              </a:rPr>
              <a:t>交换加数的位置，和不变；</a:t>
            </a:r>
            <a:endParaRPr lang="en-US" altLang="zh-CN" sz="3200" b="1" dirty="0">
              <a:solidFill>
                <a:srgbClr val="037FB7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37FB7"/>
                </a:solidFill>
                <a:latin typeface="+mn-lt"/>
                <a:ea typeface="+mn-ea"/>
              </a:rPr>
              <a:t>2.</a:t>
            </a:r>
            <a:r>
              <a:rPr lang="zh-CN" altLang="en-US" sz="3200" b="1" dirty="0">
                <a:solidFill>
                  <a:srgbClr val="037FB7"/>
                </a:solidFill>
                <a:latin typeface="+mn-lt"/>
                <a:ea typeface="+mn-ea"/>
              </a:rPr>
              <a:t>和−一个加数</a:t>
            </a:r>
            <a:r>
              <a:rPr lang="en-US" altLang="zh-CN" sz="3200" b="1" dirty="0">
                <a:solidFill>
                  <a:srgbClr val="037FB7"/>
                </a:solidFill>
                <a:latin typeface="+mn-lt"/>
                <a:ea typeface="+mn-ea"/>
              </a:rPr>
              <a:t>=</a:t>
            </a:r>
            <a:r>
              <a:rPr lang="zh-CN" altLang="en-US" sz="3200" b="1" dirty="0">
                <a:solidFill>
                  <a:srgbClr val="037FB7"/>
                </a:solidFill>
                <a:latin typeface="+mn-lt"/>
                <a:ea typeface="+mn-ea"/>
              </a:rPr>
              <a:t>另一个加数。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69F252D-5A4A-904B-A546-8832684361C4}"/>
              </a:ext>
            </a:extLst>
          </p:cNvPr>
          <p:cNvSpPr txBox="1"/>
          <p:nvPr/>
        </p:nvSpPr>
        <p:spPr>
          <a:xfrm>
            <a:off x="2855640" y="4980131"/>
            <a:ext cx="4104456" cy="1233479"/>
          </a:xfrm>
          <a:prstGeom prst="rect">
            <a:avLst/>
          </a:prstGeom>
          <a:solidFill>
            <a:srgbClr val="FFF8AE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037FB7"/>
                </a:solidFill>
              </a:rPr>
              <a:t>1.</a:t>
            </a:r>
            <a:r>
              <a:rPr lang="zh-CN" altLang="en-US" dirty="0">
                <a:solidFill>
                  <a:srgbClr val="037FB7"/>
                </a:solidFill>
              </a:rPr>
              <a:t>被减数</a:t>
            </a:r>
            <a:r>
              <a:rPr lang="en-US" altLang="zh-CN" dirty="0">
                <a:solidFill>
                  <a:srgbClr val="037FB7"/>
                </a:solidFill>
              </a:rPr>
              <a:t>−</a:t>
            </a:r>
            <a:r>
              <a:rPr lang="zh-CN" altLang="en-US" dirty="0">
                <a:solidFill>
                  <a:srgbClr val="037FB7"/>
                </a:solidFill>
              </a:rPr>
              <a:t>差</a:t>
            </a:r>
            <a:r>
              <a:rPr lang="en-US" altLang="zh-CN" dirty="0">
                <a:solidFill>
                  <a:srgbClr val="037FB7"/>
                </a:solidFill>
              </a:rPr>
              <a:t>=</a:t>
            </a:r>
            <a:r>
              <a:rPr lang="zh-CN" altLang="en-US" dirty="0">
                <a:solidFill>
                  <a:srgbClr val="037FB7"/>
                </a:solidFill>
              </a:rPr>
              <a:t>减数；</a:t>
            </a:r>
            <a:endParaRPr lang="en-US" altLang="zh-CN" dirty="0">
              <a:solidFill>
                <a:srgbClr val="037FB7"/>
              </a:solidFill>
            </a:endParaRPr>
          </a:p>
          <a:p>
            <a:r>
              <a:rPr lang="en-US" altLang="zh-CN" dirty="0">
                <a:solidFill>
                  <a:srgbClr val="037FB7"/>
                </a:solidFill>
              </a:rPr>
              <a:t>2.</a:t>
            </a:r>
            <a:r>
              <a:rPr lang="zh-CN" altLang="en-US" dirty="0">
                <a:solidFill>
                  <a:srgbClr val="037FB7"/>
                </a:solidFill>
              </a:rPr>
              <a:t>减数</a:t>
            </a:r>
            <a:r>
              <a:rPr lang="en-US" altLang="zh-CN" dirty="0">
                <a:solidFill>
                  <a:srgbClr val="037FB7"/>
                </a:solidFill>
              </a:rPr>
              <a:t>+</a:t>
            </a:r>
            <a:r>
              <a:rPr lang="zh-CN" altLang="en-US" dirty="0">
                <a:solidFill>
                  <a:srgbClr val="037FB7"/>
                </a:solidFill>
              </a:rPr>
              <a:t>差</a:t>
            </a:r>
            <a:r>
              <a:rPr lang="en-US" altLang="zh-CN" dirty="0">
                <a:solidFill>
                  <a:srgbClr val="037FB7"/>
                </a:solidFill>
              </a:rPr>
              <a:t>=</a:t>
            </a:r>
            <a:r>
              <a:rPr lang="zh-CN" altLang="en-US" dirty="0">
                <a:solidFill>
                  <a:srgbClr val="037FB7"/>
                </a:solidFill>
              </a:rPr>
              <a:t>被减数。</a:t>
            </a:r>
          </a:p>
        </p:txBody>
      </p:sp>
    </p:spTree>
    <p:extLst>
      <p:ext uri="{BB962C8B-B14F-4D97-AF65-F5344CB8AC3E}">
        <p14:creationId xmlns:p14="http://schemas.microsoft.com/office/powerpoint/2010/main" val="278293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id="{F45725CA-9BE2-FAD5-9B70-D32782731192}"/>
              </a:ext>
            </a:extLst>
          </p:cNvPr>
          <p:cNvGrpSpPr/>
          <p:nvPr/>
        </p:nvGrpSpPr>
        <p:grpSpPr>
          <a:xfrm>
            <a:off x="544948" y="2088839"/>
            <a:ext cx="10242160" cy="1867185"/>
            <a:chOff x="544948" y="2641935"/>
            <a:chExt cx="10242160" cy="1867185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FE0D9B6E-1ADC-0115-219E-2B2A5A8988C4}"/>
                </a:ext>
              </a:extLst>
            </p:cNvPr>
            <p:cNvGrpSpPr/>
            <p:nvPr/>
          </p:nvGrpSpPr>
          <p:grpSpPr>
            <a:xfrm>
              <a:off x="544948" y="2685143"/>
              <a:ext cx="2066866" cy="1232950"/>
              <a:chOff x="2999656" y="2519215"/>
              <a:chExt cx="2066866" cy="1232950"/>
            </a:xfrm>
          </p:grpSpPr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B3BD24F-9112-02AA-DA2F-DEEB7B3CF42C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3   9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8A1C94C-7017-20CC-922C-907346125B10}"/>
                  </a:ext>
                </a:extLst>
              </p:cNvPr>
              <p:cNvSpPr txBox="1"/>
              <p:nvPr/>
            </p:nvSpPr>
            <p:spPr>
              <a:xfrm>
                <a:off x="2999656" y="3105834"/>
                <a:ext cx="20162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5 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5" name="直接连接符 4">
                <a:extLst>
                  <a:ext uri="{FF2B5EF4-FFF2-40B4-BE49-F238E27FC236}">
                    <a16:creationId xmlns:a16="http://schemas.microsoft.com/office/drawing/2014/main" id="{B6F4BCC8-C30C-C24E-6213-3F0D47E2F5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723" y="3752165"/>
                <a:ext cx="1713799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DB0C836-C1D2-6562-1EEC-C9B078ABC80F}"/>
                </a:ext>
              </a:extLst>
            </p:cNvPr>
            <p:cNvSpPr txBox="1"/>
            <p:nvPr/>
          </p:nvSpPr>
          <p:spPr>
            <a:xfrm>
              <a:off x="2154515" y="3862789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AB7340A-ADBC-7897-848B-47321965F477}"/>
                </a:ext>
              </a:extLst>
            </p:cNvPr>
            <p:cNvSpPr txBox="1"/>
            <p:nvPr/>
          </p:nvSpPr>
          <p:spPr>
            <a:xfrm>
              <a:off x="1574090" y="3862789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E39C097-8636-F4B0-BE35-5EB4E885CBD9}"/>
                </a:ext>
              </a:extLst>
            </p:cNvPr>
            <p:cNvSpPr txBox="1"/>
            <p:nvPr/>
          </p:nvSpPr>
          <p:spPr>
            <a:xfrm>
              <a:off x="1942676" y="3608062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72203AC4-3A05-F6F0-3691-2C893ECB7069}"/>
                </a:ext>
              </a:extLst>
            </p:cNvPr>
            <p:cNvGrpSpPr/>
            <p:nvPr/>
          </p:nvGrpSpPr>
          <p:grpSpPr>
            <a:xfrm>
              <a:off x="2963521" y="2679464"/>
              <a:ext cx="2282892" cy="1232950"/>
              <a:chOff x="2783630" y="2519215"/>
              <a:chExt cx="2282892" cy="1232950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45F5857-E041-280A-EB98-987914C27C6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3  5  6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EA34436-8221-DEB4-6B39-1FAB8A59CD8D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2  7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6DE5E876-A69B-5365-AA88-F09DF50BC8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5177464-BD93-CA05-41C9-681CACFEC3AC}"/>
                </a:ext>
              </a:extLst>
            </p:cNvPr>
            <p:cNvSpPr txBox="1"/>
            <p:nvPr/>
          </p:nvSpPr>
          <p:spPr>
            <a:xfrm>
              <a:off x="4789114" y="3857110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121F228-DEC1-14AD-A56C-C3765B857145}"/>
                </a:ext>
              </a:extLst>
            </p:cNvPr>
            <p:cNvSpPr txBox="1"/>
            <p:nvPr/>
          </p:nvSpPr>
          <p:spPr>
            <a:xfrm>
              <a:off x="4332588" y="3857110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5476122-44FB-5607-A7EA-C37CE6941BBB}"/>
                </a:ext>
              </a:extLst>
            </p:cNvPr>
            <p:cNvSpPr txBox="1"/>
            <p:nvPr/>
          </p:nvSpPr>
          <p:spPr>
            <a:xfrm>
              <a:off x="3861124" y="3857110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BECD894-85AA-1ADE-E91F-E87CA4039E60}"/>
                </a:ext>
              </a:extLst>
            </p:cNvPr>
            <p:cNvSpPr txBox="1"/>
            <p:nvPr/>
          </p:nvSpPr>
          <p:spPr>
            <a:xfrm>
              <a:off x="4160914" y="3602383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15ED950-13EC-DCD9-463D-9827618CEB7F}"/>
                </a:ext>
              </a:extLst>
            </p:cNvPr>
            <p:cNvSpPr txBox="1"/>
            <p:nvPr/>
          </p:nvSpPr>
          <p:spPr>
            <a:xfrm>
              <a:off x="4621403" y="3602383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D84C4812-C488-D98C-2B82-BC94AD707CD7}"/>
                </a:ext>
              </a:extLst>
            </p:cNvPr>
            <p:cNvGrpSpPr/>
            <p:nvPr/>
          </p:nvGrpSpPr>
          <p:grpSpPr>
            <a:xfrm>
              <a:off x="5678463" y="2685143"/>
              <a:ext cx="2066866" cy="1232950"/>
              <a:chOff x="2999656" y="2519215"/>
              <a:chExt cx="2066866" cy="1232950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5B3C3109-C284-1EC3-1D1D-724C42C8C105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9   1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87722D9-0022-F5E3-3FC9-4E8C8F9327FD}"/>
                  </a:ext>
                </a:extLst>
              </p:cNvPr>
              <p:cNvSpPr txBox="1"/>
              <p:nvPr/>
            </p:nvSpPr>
            <p:spPr>
              <a:xfrm>
                <a:off x="2999656" y="3105834"/>
                <a:ext cx="20162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4 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187FC76E-E891-831C-958F-F1C5407814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723" y="3752165"/>
                <a:ext cx="1713799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E11DE23-1B9E-7F20-A75A-4ECEA9F65FEA}"/>
                </a:ext>
              </a:extLst>
            </p:cNvPr>
            <p:cNvSpPr txBox="1"/>
            <p:nvPr/>
          </p:nvSpPr>
          <p:spPr>
            <a:xfrm>
              <a:off x="7288030" y="3862789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C27FC2E-A702-EEBF-0BD3-31F154C1668C}"/>
                </a:ext>
              </a:extLst>
            </p:cNvPr>
            <p:cNvSpPr txBox="1"/>
            <p:nvPr/>
          </p:nvSpPr>
          <p:spPr>
            <a:xfrm>
              <a:off x="6707605" y="3862789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A21A3B8B-2F67-1249-4D6B-F1DEF3239AC3}"/>
                </a:ext>
              </a:extLst>
            </p:cNvPr>
            <p:cNvSpPr/>
            <p:nvPr/>
          </p:nvSpPr>
          <p:spPr>
            <a:xfrm>
              <a:off x="6878904" y="2641935"/>
              <a:ext cx="71515" cy="71515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9E47FEB2-D7EF-B4EA-4412-CB222BD9C78A}"/>
                </a:ext>
              </a:extLst>
            </p:cNvPr>
            <p:cNvGrpSpPr/>
            <p:nvPr/>
          </p:nvGrpSpPr>
          <p:grpSpPr>
            <a:xfrm>
              <a:off x="8364348" y="2679464"/>
              <a:ext cx="2282892" cy="1232950"/>
              <a:chOff x="2783630" y="2519215"/>
              <a:chExt cx="2282892" cy="1232950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B8837C70-7037-13BC-8E3A-B6219762F3F8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5  6  1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A02236D2-4101-1866-CA67-E0DD15C19C31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2  7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F403ABE6-52A3-3830-9207-761A1019CB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8CE4567-072D-EE8F-BC44-876998B168AB}"/>
                </a:ext>
              </a:extLst>
            </p:cNvPr>
            <p:cNvSpPr txBox="1"/>
            <p:nvPr/>
          </p:nvSpPr>
          <p:spPr>
            <a:xfrm>
              <a:off x="10189941" y="3857110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55E33E3-3BA1-EA15-95DD-548D63B0051D}"/>
                </a:ext>
              </a:extLst>
            </p:cNvPr>
            <p:cNvSpPr txBox="1"/>
            <p:nvPr/>
          </p:nvSpPr>
          <p:spPr>
            <a:xfrm>
              <a:off x="9733415" y="3857110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5144F95E-139C-C960-3AE0-B5A83CD55A7D}"/>
                </a:ext>
              </a:extLst>
            </p:cNvPr>
            <p:cNvSpPr txBox="1"/>
            <p:nvPr/>
          </p:nvSpPr>
          <p:spPr>
            <a:xfrm>
              <a:off x="9261951" y="3857110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4B8F21DF-9369-68E9-3AD1-89792383846C}"/>
                </a:ext>
              </a:extLst>
            </p:cNvPr>
            <p:cNvSpPr/>
            <p:nvPr/>
          </p:nvSpPr>
          <p:spPr>
            <a:xfrm>
              <a:off x="9909169" y="2641935"/>
              <a:ext cx="71515" cy="71515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0E7B08E0-EC0C-0F0C-F37F-A629E659EF0F}"/>
                </a:ext>
              </a:extLst>
            </p:cNvPr>
            <p:cNvSpPr/>
            <p:nvPr/>
          </p:nvSpPr>
          <p:spPr>
            <a:xfrm>
              <a:off x="9444714" y="2641935"/>
              <a:ext cx="71515" cy="71515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35" name="Picture 28">
            <a:extLst>
              <a:ext uri="{FF2B5EF4-FFF2-40B4-BE49-F238E27FC236}">
                <a16:creationId xmlns:a16="http://schemas.microsoft.com/office/drawing/2014/main" id="{28AF96F4-4638-0441-B04F-EE72353FF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775630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圆角矩形标注 5">
            <a:extLst>
              <a:ext uri="{FF2B5EF4-FFF2-40B4-BE49-F238E27FC236}">
                <a16:creationId xmlns:a16="http://schemas.microsoft.com/office/drawing/2014/main" id="{40DF456A-D7C0-B163-22D8-0AEF30901B1D}"/>
              </a:ext>
            </a:extLst>
          </p:cNvPr>
          <p:cNvSpPr/>
          <p:nvPr/>
        </p:nvSpPr>
        <p:spPr bwMode="auto">
          <a:xfrm>
            <a:off x="2711624" y="644390"/>
            <a:ext cx="6632538" cy="1272442"/>
          </a:xfrm>
          <a:prstGeom prst="wedgeRoundRectCallout">
            <a:avLst>
              <a:gd name="adj1" fmla="val -58963"/>
              <a:gd name="adj2" fmla="val 74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从下面的加减法算式中各选一个进行验算，并说说你是怎样做的。</a:t>
            </a: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B674146C-2E37-2861-7F88-A99B6B304679}"/>
              </a:ext>
            </a:extLst>
          </p:cNvPr>
          <p:cNvSpPr/>
          <p:nvPr/>
        </p:nvSpPr>
        <p:spPr>
          <a:xfrm>
            <a:off x="3237247" y="2088839"/>
            <a:ext cx="2247149" cy="1861499"/>
          </a:xfrm>
          <a:prstGeom prst="roundRect">
            <a:avLst/>
          </a:prstGeom>
          <a:noFill/>
          <a:ln w="19050">
            <a:solidFill>
              <a:srgbClr val="3399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2DDE32F-C71E-EFCA-EC9F-A0DC6F1BB699}"/>
              </a:ext>
            </a:extLst>
          </p:cNvPr>
          <p:cNvSpPr txBox="1"/>
          <p:nvPr/>
        </p:nvSpPr>
        <p:spPr>
          <a:xfrm>
            <a:off x="2379058" y="4039851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3399FF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C4606E92-0952-2A26-7200-B2AAB063063D}"/>
              </a:ext>
            </a:extLst>
          </p:cNvPr>
          <p:cNvGrpSpPr/>
          <p:nvPr/>
        </p:nvGrpSpPr>
        <p:grpSpPr>
          <a:xfrm>
            <a:off x="3086944" y="4055261"/>
            <a:ext cx="2301234" cy="1828384"/>
            <a:chOff x="3049172" y="3309598"/>
            <a:chExt cx="2301234" cy="1828384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23C50FD5-E133-4835-41A1-AF1DFBF9A3E9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793371D0-8F63-CDEE-126E-712A7F49E240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6  3  5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D8220F2B-F647-9B35-F8F8-76389C1BC613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2  7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C19F9227-7E33-133D-DB18-18C1B5BC9B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69FEC80-6D87-61BD-2CA7-011C126F3CFF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2C3281B-B770-3F13-0DF3-862D1E850D31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059E1CD4-56F5-2D89-E2CB-F788B70580B1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75750E27-877C-836E-2FB7-7F4A46CF179A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84C1882-3359-12B9-54FB-FC039E5FC2F9}"/>
                </a:ext>
              </a:extLst>
            </p:cNvPr>
            <p:cNvSpPr txBox="1"/>
            <p:nvPr/>
          </p:nvSpPr>
          <p:spPr>
            <a:xfrm>
              <a:off x="3820296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AC0FD19C-DD30-A0F4-0F34-1ECD039407AC}"/>
              </a:ext>
            </a:extLst>
          </p:cNvPr>
          <p:cNvSpPr txBox="1"/>
          <p:nvPr/>
        </p:nvSpPr>
        <p:spPr>
          <a:xfrm>
            <a:off x="2216359" y="5879237"/>
            <a:ext cx="4654904" cy="523220"/>
          </a:xfrm>
          <a:prstGeom prst="rect">
            <a:avLst/>
          </a:prstGeom>
          <a:solidFill>
            <a:srgbClr val="FFF8AE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CC3300"/>
                </a:solidFill>
                <a:latin typeface="+mn-lt"/>
                <a:ea typeface="宋体" panose="02010600030101010101" pitchFamily="2" charset="-122"/>
                <a:cs typeface="方正楷体简体" panose="02000000000000000000" pitchFamily="65" charset="-122"/>
                <a:sym typeface="DongTian" panose="02020603050405020304" pitchFamily="18" charset="0"/>
              </a:rPr>
              <a:t>和−一个加数</a:t>
            </a:r>
            <a:r>
              <a:rPr lang="en-US" altLang="zh-CN" sz="2800" b="1" dirty="0">
                <a:solidFill>
                  <a:srgbClr val="CC3300"/>
                </a:solidFill>
                <a:latin typeface="+mn-lt"/>
                <a:ea typeface="宋体" panose="02010600030101010101" pitchFamily="2" charset="-122"/>
                <a:cs typeface="方正楷体简体" panose="02000000000000000000" pitchFamily="65" charset="-122"/>
                <a:sym typeface="DongTian" panose="02020603050405020304" pitchFamily="18" charset="0"/>
              </a:rPr>
              <a:t>=</a:t>
            </a:r>
            <a:r>
              <a:rPr lang="zh-CN" altLang="en-US" sz="2800" b="1" dirty="0">
                <a:solidFill>
                  <a:srgbClr val="CC3300"/>
                </a:solidFill>
                <a:latin typeface="+mn-lt"/>
                <a:ea typeface="宋体" panose="02010600030101010101" pitchFamily="2" charset="-122"/>
                <a:cs typeface="方正楷体简体" panose="02000000000000000000" pitchFamily="65" charset="-122"/>
                <a:sym typeface="DongTian" panose="02020603050405020304" pitchFamily="18" charset="0"/>
              </a:rPr>
              <a:t>另一个加数</a:t>
            </a:r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799C792A-ED8C-51FF-46EA-5E8BCE72AF83}"/>
              </a:ext>
            </a:extLst>
          </p:cNvPr>
          <p:cNvSpPr/>
          <p:nvPr/>
        </p:nvSpPr>
        <p:spPr>
          <a:xfrm>
            <a:off x="8581498" y="2006083"/>
            <a:ext cx="2247149" cy="1944256"/>
          </a:xfrm>
          <a:prstGeom prst="roundRect">
            <a:avLst/>
          </a:prstGeom>
          <a:noFill/>
          <a:ln w="19050">
            <a:solidFill>
              <a:srgbClr val="3399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AB357D0-0FDA-CD99-CB36-F745EA16ACA4}"/>
              </a:ext>
            </a:extLst>
          </p:cNvPr>
          <p:cNvSpPr txBox="1"/>
          <p:nvPr/>
        </p:nvSpPr>
        <p:spPr>
          <a:xfrm>
            <a:off x="7819527" y="4039851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3399FF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DF6B8958-6395-ED76-53C6-B4C7FB6B0E2F}"/>
              </a:ext>
            </a:extLst>
          </p:cNvPr>
          <p:cNvGrpSpPr/>
          <p:nvPr/>
        </p:nvGrpSpPr>
        <p:grpSpPr>
          <a:xfrm>
            <a:off x="8527413" y="4059668"/>
            <a:ext cx="2301234" cy="1823977"/>
            <a:chOff x="3049172" y="3314005"/>
            <a:chExt cx="2301234" cy="1823977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08B90477-57D6-8077-A7C9-C52E64191D52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3B000110-70E4-B1C3-11C3-2A2982CF7305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2  7  8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8864481E-1EBE-415D-8C47-8A511AE6BEBE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2  8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8A6FDB97-1915-7581-DCE6-6619580073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F5DBB83A-9D5A-0A9F-FCF0-CB4D7D91E487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9BD87841-A3FE-CC4C-266E-44CD4432CABF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F6DBFBE6-6BB0-FE56-6594-AE4F5947F236}"/>
                </a:ext>
              </a:extLst>
            </p:cNvPr>
            <p:cNvSpPr txBox="1"/>
            <p:nvPr/>
          </p:nvSpPr>
          <p:spPr>
            <a:xfrm>
              <a:off x="3820296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0C047A8E-8EA8-506D-6314-D4EDCB38E2E6}"/>
                </a:ext>
              </a:extLst>
            </p:cNvPr>
            <p:cNvSpPr txBox="1"/>
            <p:nvPr/>
          </p:nvSpPr>
          <p:spPr>
            <a:xfrm>
              <a:off x="4577975" y="4187608"/>
              <a:ext cx="5971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20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5FD56166-3FFE-7932-A9BC-442544809867}"/>
                </a:ext>
              </a:extLst>
            </p:cNvPr>
            <p:cNvSpPr txBox="1"/>
            <p:nvPr/>
          </p:nvSpPr>
          <p:spPr>
            <a:xfrm>
              <a:off x="4118879" y="4187608"/>
              <a:ext cx="5971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20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7E735D95-A659-660B-8CA8-56AF45D905C4}"/>
              </a:ext>
            </a:extLst>
          </p:cNvPr>
          <p:cNvSpPr txBox="1"/>
          <p:nvPr/>
        </p:nvSpPr>
        <p:spPr>
          <a:xfrm>
            <a:off x="8258870" y="5879237"/>
            <a:ext cx="3200495" cy="523220"/>
          </a:xfrm>
          <a:prstGeom prst="rect">
            <a:avLst/>
          </a:prstGeom>
          <a:solidFill>
            <a:srgbClr val="FFF8AE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CC3300"/>
                </a:solidFill>
                <a:latin typeface="+mn-lt"/>
                <a:ea typeface="宋体" panose="02010600030101010101" pitchFamily="2" charset="-122"/>
                <a:cs typeface="方正楷体简体" panose="02000000000000000000" pitchFamily="65" charset="-122"/>
                <a:sym typeface="DongTian" panose="02020603050405020304" pitchFamily="18" charset="0"/>
              </a:rPr>
              <a:t>减数</a:t>
            </a:r>
            <a:r>
              <a:rPr lang="en-US" altLang="zh-CN" sz="2800" b="1" dirty="0">
                <a:solidFill>
                  <a:srgbClr val="CC3300"/>
                </a:solidFill>
                <a:latin typeface="+mn-lt"/>
                <a:ea typeface="宋体" panose="02010600030101010101" pitchFamily="2" charset="-122"/>
                <a:cs typeface="方正楷体简体" panose="02000000000000000000" pitchFamily="65" charset="-122"/>
                <a:sym typeface="DongTi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CC3300"/>
                </a:solidFill>
                <a:latin typeface="+mn-lt"/>
                <a:ea typeface="宋体" panose="02010600030101010101" pitchFamily="2" charset="-122"/>
                <a:cs typeface="方正楷体简体" panose="02000000000000000000" pitchFamily="65" charset="-122"/>
                <a:sym typeface="DongTian" panose="02020603050405020304" pitchFamily="18" charset="0"/>
              </a:rPr>
              <a:t>差</a:t>
            </a:r>
            <a:r>
              <a:rPr lang="en-US" altLang="zh-CN" sz="2800" b="1" dirty="0">
                <a:solidFill>
                  <a:srgbClr val="CC3300"/>
                </a:solidFill>
                <a:latin typeface="+mn-lt"/>
                <a:ea typeface="宋体" panose="02010600030101010101" pitchFamily="2" charset="-122"/>
                <a:cs typeface="方正楷体简体" panose="02000000000000000000" pitchFamily="65" charset="-122"/>
                <a:sym typeface="DongTian" panose="02020603050405020304" pitchFamily="18" charset="0"/>
              </a:rPr>
              <a:t>=</a:t>
            </a:r>
            <a:r>
              <a:rPr lang="zh-CN" altLang="en-US" sz="2800" b="1" dirty="0">
                <a:solidFill>
                  <a:srgbClr val="CC3300"/>
                </a:solidFill>
                <a:latin typeface="+mn-lt"/>
                <a:ea typeface="宋体" panose="02010600030101010101" pitchFamily="2" charset="-122"/>
                <a:cs typeface="方正楷体简体" panose="02000000000000000000" pitchFamily="65" charset="-122"/>
                <a:sym typeface="DongTian" panose="02020603050405020304" pitchFamily="18" charset="0"/>
              </a:rPr>
              <a:t>被减数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/>
      <p:bldP spid="50" grpId="0" animBg="1"/>
      <p:bldP spid="51" grpId="0" animBg="1"/>
      <p:bldP spid="52" grpId="0"/>
      <p:bldP spid="6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06972C9-0783-A8FF-7218-7557ACFB6AA7}"/>
              </a:ext>
            </a:extLst>
          </p:cNvPr>
          <p:cNvSpPr txBox="1"/>
          <p:nvPr/>
        </p:nvSpPr>
        <p:spPr>
          <a:xfrm>
            <a:off x="854292" y="990559"/>
            <a:ext cx="10483417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    一个订单需要一个快递盒。准备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600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个快递盒够吗？如果不够，还差多少个快递盒？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8928EE19-702E-6137-DD6A-7106554A5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4379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B43792B-42D1-61CC-F509-0D470E250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155" y="2440937"/>
            <a:ext cx="6157558" cy="2822214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B91DB9B-295F-B44F-FA57-7637AFE09CEC}"/>
              </a:ext>
            </a:extLst>
          </p:cNvPr>
          <p:cNvCxnSpPr/>
          <p:nvPr/>
        </p:nvCxnSpPr>
        <p:spPr>
          <a:xfrm>
            <a:off x="7320136" y="1622108"/>
            <a:ext cx="3600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9F05A32B-AA77-FC08-94E8-A3DC6D3E48A1}"/>
              </a:ext>
            </a:extLst>
          </p:cNvPr>
          <p:cNvCxnSpPr>
            <a:cxnSpLocks/>
          </p:cNvCxnSpPr>
          <p:nvPr/>
        </p:nvCxnSpPr>
        <p:spPr>
          <a:xfrm>
            <a:off x="854292" y="2258941"/>
            <a:ext cx="12450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DE69BC8-25F2-F38E-B6DA-F4B5C05E2C57}"/>
              </a:ext>
            </a:extLst>
          </p:cNvPr>
          <p:cNvSpPr txBox="1"/>
          <p:nvPr/>
        </p:nvSpPr>
        <p:spPr>
          <a:xfrm>
            <a:off x="1633732" y="231118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估算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5D78441B-848D-5936-8775-CBD46566F8C9}"/>
              </a:ext>
            </a:extLst>
          </p:cNvPr>
          <p:cNvSpPr/>
          <p:nvPr/>
        </p:nvSpPr>
        <p:spPr>
          <a:xfrm>
            <a:off x="8625933" y="3265714"/>
            <a:ext cx="844637" cy="523326"/>
          </a:xfrm>
          <a:prstGeom prst="ellips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B7E24BA-B889-CB14-5B75-21DF41A50402}"/>
              </a:ext>
            </a:extLst>
          </p:cNvPr>
          <p:cNvSpPr/>
          <p:nvPr/>
        </p:nvSpPr>
        <p:spPr>
          <a:xfrm>
            <a:off x="8991560" y="3817888"/>
            <a:ext cx="844637" cy="523326"/>
          </a:xfrm>
          <a:prstGeom prst="ellips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DCDDDA-0558-56B0-6358-F53C62326663}"/>
              </a:ext>
            </a:extLst>
          </p:cNvPr>
          <p:cNvSpPr txBox="1"/>
          <p:nvPr/>
        </p:nvSpPr>
        <p:spPr>
          <a:xfrm>
            <a:off x="1476840" y="3113586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279+405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D2822D2-C5AD-6D99-3DDA-18168A39C127}"/>
              </a:ext>
            </a:extLst>
          </p:cNvPr>
          <p:cNvGrpSpPr/>
          <p:nvPr/>
        </p:nvGrpSpPr>
        <p:grpSpPr>
          <a:xfrm>
            <a:off x="1366622" y="3642993"/>
            <a:ext cx="1282814" cy="1109095"/>
            <a:chOff x="2263096" y="3648098"/>
            <a:chExt cx="1282814" cy="1109095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0C0A65BE-B4E4-90DA-0E2C-BF3DC4F81185}"/>
                </a:ext>
              </a:extLst>
            </p:cNvPr>
            <p:cNvCxnSpPr>
              <a:cxnSpLocks/>
            </p:cNvCxnSpPr>
            <p:nvPr/>
          </p:nvCxnSpPr>
          <p:spPr>
            <a:xfrm>
              <a:off x="2762908" y="3648098"/>
              <a:ext cx="0" cy="597600"/>
            </a:xfrm>
            <a:prstGeom prst="straightConnector1">
              <a:avLst/>
            </a:prstGeom>
            <a:ln w="19050">
              <a:solidFill>
                <a:srgbClr val="3333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D41715C-DDC7-69AB-9071-7863B31DB64E}"/>
                </a:ext>
              </a:extLst>
            </p:cNvPr>
            <p:cNvSpPr txBox="1"/>
            <p:nvPr/>
          </p:nvSpPr>
          <p:spPr>
            <a:xfrm>
              <a:off x="2263096" y="4172418"/>
              <a:ext cx="12828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00C08"/>
                  </a:solidFill>
                  <a:latin typeface="+mn-lt"/>
                </a:rPr>
                <a:t>200</a:t>
              </a:r>
              <a:endParaRPr lang="zh-CN" altLang="en-US" sz="32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D9F7695-F18B-E41D-593E-FF6FC5D94C1A}"/>
              </a:ext>
            </a:extLst>
          </p:cNvPr>
          <p:cNvGrpSpPr/>
          <p:nvPr/>
        </p:nvGrpSpPr>
        <p:grpSpPr>
          <a:xfrm>
            <a:off x="2366247" y="3642252"/>
            <a:ext cx="1282814" cy="1109836"/>
            <a:chOff x="3293616" y="3647357"/>
            <a:chExt cx="1282814" cy="1109836"/>
          </a:xfrm>
        </p:grpSpPr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541329D0-1362-B6B6-9204-5FD6B73BF101}"/>
                </a:ext>
              </a:extLst>
            </p:cNvPr>
            <p:cNvCxnSpPr>
              <a:cxnSpLocks/>
            </p:cNvCxnSpPr>
            <p:nvPr/>
          </p:nvCxnSpPr>
          <p:spPr>
            <a:xfrm>
              <a:off x="3639243" y="3647357"/>
              <a:ext cx="0" cy="595969"/>
            </a:xfrm>
            <a:prstGeom prst="straightConnector1">
              <a:avLst/>
            </a:prstGeom>
            <a:ln w="19050">
              <a:solidFill>
                <a:srgbClr val="3333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95F4E95-8015-3F67-5171-9393FDBE69F7}"/>
                </a:ext>
              </a:extLst>
            </p:cNvPr>
            <p:cNvSpPr txBox="1"/>
            <p:nvPr/>
          </p:nvSpPr>
          <p:spPr>
            <a:xfrm>
              <a:off x="3293616" y="4172418"/>
              <a:ext cx="12828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00C08"/>
                  </a:solidFill>
                  <a:latin typeface="+mn-lt"/>
                </a:rPr>
                <a:t>400</a:t>
              </a:r>
              <a:endParaRPr lang="zh-CN" altLang="en-US" sz="32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37EA5FEA-D54F-39E5-3CFE-9A94D93A9417}"/>
              </a:ext>
            </a:extLst>
          </p:cNvPr>
          <p:cNvSpPr txBox="1"/>
          <p:nvPr/>
        </p:nvSpPr>
        <p:spPr>
          <a:xfrm>
            <a:off x="2048242" y="4168054"/>
            <a:ext cx="835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</a:rPr>
              <a:t>+</a:t>
            </a:r>
            <a:endParaRPr lang="zh-CN" altLang="en-US" sz="32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DC4EFD3-6E11-220D-3CEE-021D7A9506A6}"/>
              </a:ext>
            </a:extLst>
          </p:cNvPr>
          <p:cNvSpPr txBox="1"/>
          <p:nvPr/>
        </p:nvSpPr>
        <p:spPr>
          <a:xfrm>
            <a:off x="2995063" y="4168054"/>
            <a:ext cx="1536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</a:rPr>
              <a:t>=600</a:t>
            </a:r>
            <a:endParaRPr lang="zh-CN" altLang="en-US" sz="32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0B28965-6743-3095-2E53-C84800B55E32}"/>
              </a:ext>
            </a:extLst>
          </p:cNvPr>
          <p:cNvSpPr txBox="1"/>
          <p:nvPr/>
        </p:nvSpPr>
        <p:spPr>
          <a:xfrm>
            <a:off x="854292" y="4983874"/>
            <a:ext cx="8069489" cy="1131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279&gt;200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405&gt;400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，</a:t>
            </a:r>
            <a:endParaRPr lang="en-US" altLang="zh-CN" sz="3200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1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那么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279+405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大于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600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600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个快递盒不够。</a:t>
            </a:r>
          </a:p>
        </p:txBody>
      </p:sp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4" grpId="0"/>
      <p:bldP spid="25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134F71E-5F14-85CB-E757-8808CAEAF782}"/>
              </a:ext>
            </a:extLst>
          </p:cNvPr>
          <p:cNvSpPr txBox="1"/>
          <p:nvPr/>
        </p:nvSpPr>
        <p:spPr>
          <a:xfrm>
            <a:off x="854292" y="990559"/>
            <a:ext cx="10483417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    一个订单需要一个快递盒。准备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600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个快递盒够吗？如果不够，还差多少个快递盒？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B9F3B6D6-2F60-55BF-845C-3906471D3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4379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BB78320-7883-9744-454D-F3B99A3E8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155" y="2440937"/>
            <a:ext cx="6157558" cy="2822214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6871128-F81F-B666-423E-A8C1E300D759}"/>
              </a:ext>
            </a:extLst>
          </p:cNvPr>
          <p:cNvCxnSpPr>
            <a:cxnSpLocks/>
          </p:cNvCxnSpPr>
          <p:nvPr/>
        </p:nvCxnSpPr>
        <p:spPr>
          <a:xfrm>
            <a:off x="4522435" y="2279508"/>
            <a:ext cx="40897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D398A41C-85E3-489E-9776-4928BF9D48AB}"/>
              </a:ext>
            </a:extLst>
          </p:cNvPr>
          <p:cNvSpPr txBox="1"/>
          <p:nvPr/>
        </p:nvSpPr>
        <p:spPr>
          <a:xfrm>
            <a:off x="8627827" y="1869955"/>
            <a:ext cx="2158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精确计算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6DC779A-0131-0F38-AE44-1C922DED9761}"/>
              </a:ext>
            </a:extLst>
          </p:cNvPr>
          <p:cNvSpPr txBox="1"/>
          <p:nvPr/>
        </p:nvSpPr>
        <p:spPr>
          <a:xfrm>
            <a:off x="1088572" y="2631904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sz="3200" dirty="0">
                <a:ea typeface="+mj-ea"/>
              </a:rPr>
              <a:t>279+405=684</a:t>
            </a:r>
            <a:r>
              <a:rPr lang="zh-CN" altLang="en-US" sz="3200" b="0" dirty="0">
                <a:ea typeface="+mj-ea"/>
              </a:rPr>
              <a:t>（个）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0E6C8B5-21F3-B6ED-5992-674257ECCC83}"/>
              </a:ext>
            </a:extLst>
          </p:cNvPr>
          <p:cNvSpPr txBox="1"/>
          <p:nvPr/>
        </p:nvSpPr>
        <p:spPr>
          <a:xfrm>
            <a:off x="1088572" y="3348281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sz="3200" dirty="0">
                <a:ea typeface="+mj-ea"/>
              </a:rPr>
              <a:t>684−600=84</a:t>
            </a:r>
            <a:r>
              <a:rPr lang="zh-CN" altLang="en-US" sz="3200" b="0" dirty="0">
                <a:ea typeface="+mj-ea"/>
              </a:rPr>
              <a:t>（个）</a:t>
            </a:r>
          </a:p>
        </p:txBody>
      </p:sp>
      <p:pic>
        <p:nvPicPr>
          <p:cNvPr id="12" name="Picture 28">
            <a:extLst>
              <a:ext uri="{FF2B5EF4-FFF2-40B4-BE49-F238E27FC236}">
                <a16:creationId xmlns:a16="http://schemas.microsoft.com/office/drawing/2014/main" id="{027F1428-088F-2FE1-C340-BECA3620F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92" y="4736070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圆角矩形标注 5">
            <a:extLst>
              <a:ext uri="{FF2B5EF4-FFF2-40B4-BE49-F238E27FC236}">
                <a16:creationId xmlns:a16="http://schemas.microsoft.com/office/drawing/2014/main" id="{EBC39483-7336-A7AF-F535-709D317A7C70}"/>
              </a:ext>
            </a:extLst>
          </p:cNvPr>
          <p:cNvSpPr/>
          <p:nvPr/>
        </p:nvSpPr>
        <p:spPr bwMode="auto">
          <a:xfrm>
            <a:off x="2639616" y="4736070"/>
            <a:ext cx="6157558" cy="1272442"/>
          </a:xfrm>
          <a:prstGeom prst="wedgeRoundRectCallout">
            <a:avLst>
              <a:gd name="adj1" fmla="val -58963"/>
              <a:gd name="adj2" fmla="val 74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解决问题时，可以根据需要选择估算或精确计算的策略。</a:t>
            </a:r>
          </a:p>
        </p:txBody>
      </p:sp>
    </p:spTree>
    <p:extLst>
      <p:ext uri="{BB962C8B-B14F-4D97-AF65-F5344CB8AC3E}">
        <p14:creationId xmlns:p14="http://schemas.microsoft.com/office/powerpoint/2010/main" val="213085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流程图: 可选过程 9">
            <a:extLst>
              <a:ext uri="{FF2B5EF4-FFF2-40B4-BE49-F238E27FC236}">
                <a16:creationId xmlns:a16="http://schemas.microsoft.com/office/drawing/2014/main" id="{DD35F3DC-7513-9DF5-611C-16E72F351993}"/>
              </a:ext>
            </a:extLst>
          </p:cNvPr>
          <p:cNvSpPr/>
          <p:nvPr/>
        </p:nvSpPr>
        <p:spPr>
          <a:xfrm>
            <a:off x="983432" y="1525420"/>
            <a:ext cx="10225136" cy="380716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rgbClr val="3333CC"/>
                </a:solidFill>
              </a:rPr>
              <a:t>活动要求：</a:t>
            </a:r>
            <a:endParaRPr lang="en-US" altLang="zh-CN" sz="3600" b="1" dirty="0">
              <a:solidFill>
                <a:srgbClr val="3333CC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600" b="1" dirty="0">
                <a:solidFill>
                  <a:srgbClr val="3333CC"/>
                </a:solidFill>
              </a:rPr>
              <a:t>1.</a:t>
            </a:r>
            <a:r>
              <a:rPr lang="zh-CN" altLang="en-US" sz="3600" b="1" dirty="0">
                <a:solidFill>
                  <a:srgbClr val="3333CC"/>
                </a:solidFill>
              </a:rPr>
              <a:t>以小组为单位，合作梳理本单元知识点，完成“知识图”的绘制。</a:t>
            </a:r>
            <a:endParaRPr lang="en-US" altLang="zh-CN" sz="3600" b="1" dirty="0">
              <a:solidFill>
                <a:srgbClr val="3333CC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600" b="1" dirty="0">
                <a:solidFill>
                  <a:srgbClr val="3333CC"/>
                </a:solidFill>
              </a:rPr>
              <a:t>2.</a:t>
            </a:r>
            <a:r>
              <a:rPr lang="zh-CN" altLang="en-US" sz="3600" b="1" dirty="0">
                <a:solidFill>
                  <a:srgbClr val="3333CC"/>
                </a:solidFill>
              </a:rPr>
              <a:t>整理完毕后，各小组推选</a:t>
            </a:r>
            <a:r>
              <a:rPr lang="en-US" altLang="zh-CN" sz="3600" b="1" dirty="0">
                <a:solidFill>
                  <a:srgbClr val="3333CC"/>
                </a:solidFill>
              </a:rPr>
              <a:t>1</a:t>
            </a:r>
            <a:r>
              <a:rPr lang="zh-CN" altLang="en-US" sz="3600" b="1" dirty="0">
                <a:solidFill>
                  <a:srgbClr val="3333CC"/>
                </a:solidFill>
              </a:rPr>
              <a:t>名代表，进行成果交流展示。</a:t>
            </a:r>
          </a:p>
        </p:txBody>
      </p:sp>
    </p:spTree>
    <p:extLst>
      <p:ext uri="{BB962C8B-B14F-4D97-AF65-F5344CB8AC3E}">
        <p14:creationId xmlns:p14="http://schemas.microsoft.com/office/powerpoint/2010/main" val="1746774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7BAC52D-EE7A-83A5-09EF-8729B5EB9B17}"/>
              </a:ext>
            </a:extLst>
          </p:cNvPr>
          <p:cNvSpPr txBox="1"/>
          <p:nvPr/>
        </p:nvSpPr>
        <p:spPr>
          <a:xfrm>
            <a:off x="623392" y="566022"/>
            <a:ext cx="105131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下面是小组同学整理的“知识图”，对你有什么启发？</a:t>
            </a:r>
            <a:endParaRPr lang="zh-CN" altLang="en-US" sz="4000" dirty="0">
              <a:latin typeface="+mj-ea"/>
              <a:ea typeface="+mj-ea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4C7F678B-0A26-D6F3-D1C7-5CDAA86B7F42}"/>
              </a:ext>
            </a:extLst>
          </p:cNvPr>
          <p:cNvSpPr/>
          <p:nvPr/>
        </p:nvSpPr>
        <p:spPr>
          <a:xfrm>
            <a:off x="4007767" y="1304764"/>
            <a:ext cx="3564396" cy="584775"/>
          </a:xfrm>
          <a:prstGeom prst="roundRect">
            <a:avLst/>
          </a:prstGeom>
          <a:solidFill>
            <a:srgbClr val="FEEB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231F20"/>
                </a:solidFill>
                <a:effectLst/>
                <a:latin typeface="FZZJ-ZSZKJW--GB1-0"/>
              </a:rPr>
              <a:t>万以内的加法和减法</a:t>
            </a:r>
            <a:endParaRPr lang="zh-CN" altLang="en-US" sz="2800" b="1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935CEFF-C300-6CB2-7F9F-B44643F369B5}"/>
              </a:ext>
            </a:extLst>
          </p:cNvPr>
          <p:cNvSpPr/>
          <p:nvPr/>
        </p:nvSpPr>
        <p:spPr>
          <a:xfrm>
            <a:off x="479376" y="2376173"/>
            <a:ext cx="5040560" cy="5847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相同计数单位的个数相加、减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B53B9B36-DDB5-DD82-5E2A-035CD34439EE}"/>
              </a:ext>
            </a:extLst>
          </p:cNvPr>
          <p:cNvSpPr/>
          <p:nvPr/>
        </p:nvSpPr>
        <p:spPr>
          <a:xfrm>
            <a:off x="6180499" y="2376173"/>
            <a:ext cx="4464496" cy="5847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加、减法各部分间的关系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11" name="连接符: 肘形 10">
            <a:extLst>
              <a:ext uri="{FF2B5EF4-FFF2-40B4-BE49-F238E27FC236}">
                <a16:creationId xmlns:a16="http://schemas.microsoft.com/office/drawing/2014/main" id="{66D67242-713D-2A36-CC68-E50666FE4E00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 rot="5400000">
            <a:off x="4151494" y="737702"/>
            <a:ext cx="486634" cy="2790309"/>
          </a:xfrm>
          <a:prstGeom prst="bentConnector3">
            <a:avLst/>
          </a:prstGeom>
          <a:ln w="19050">
            <a:solidFill>
              <a:srgbClr val="EC7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连接符: 肘形 11">
            <a:extLst>
              <a:ext uri="{FF2B5EF4-FFF2-40B4-BE49-F238E27FC236}">
                <a16:creationId xmlns:a16="http://schemas.microsoft.com/office/drawing/2014/main" id="{C24A9843-8199-9CFF-7E7B-9C88F0E22060}"/>
              </a:ext>
            </a:extLst>
          </p:cNvPr>
          <p:cNvCxnSpPr>
            <a:cxnSpLocks/>
            <a:stCxn id="5" idx="2"/>
            <a:endCxn id="9" idx="0"/>
          </p:cNvCxnSpPr>
          <p:nvPr/>
        </p:nvCxnSpPr>
        <p:spPr>
          <a:xfrm rot="16200000" flipH="1">
            <a:off x="6858039" y="821465"/>
            <a:ext cx="486634" cy="2622782"/>
          </a:xfrm>
          <a:prstGeom prst="bentConnector3">
            <a:avLst/>
          </a:prstGeom>
          <a:ln w="19050">
            <a:solidFill>
              <a:srgbClr val="EC7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0EE20E6B-3B64-29B0-FB09-B55159B6F214}"/>
              </a:ext>
            </a:extLst>
          </p:cNvPr>
          <p:cNvSpPr/>
          <p:nvPr/>
        </p:nvSpPr>
        <p:spPr>
          <a:xfrm>
            <a:off x="1021023" y="3312277"/>
            <a:ext cx="1224136" cy="5847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加法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CD53212B-BB30-2E3A-0360-3169F3825DA1}"/>
              </a:ext>
            </a:extLst>
          </p:cNvPr>
          <p:cNvSpPr/>
          <p:nvPr/>
        </p:nvSpPr>
        <p:spPr>
          <a:xfrm>
            <a:off x="3829335" y="3312277"/>
            <a:ext cx="1224136" cy="5847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减法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5073E5C-B3E7-EB63-0955-24C0AA3CCED2}"/>
              </a:ext>
            </a:extLst>
          </p:cNvPr>
          <p:cNvSpPr/>
          <p:nvPr/>
        </p:nvSpPr>
        <p:spPr>
          <a:xfrm>
            <a:off x="660983" y="4221088"/>
            <a:ext cx="1944216" cy="2088232"/>
          </a:xfrm>
          <a:prstGeom prst="roundRect">
            <a:avLst>
              <a:gd name="adj" fmla="val 8014"/>
            </a:avLst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哪一位满十，就向前一位进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1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557D117D-4B67-8C4C-20B7-0EF51623A98B}"/>
              </a:ext>
            </a:extLst>
          </p:cNvPr>
          <p:cNvSpPr/>
          <p:nvPr/>
        </p:nvSpPr>
        <p:spPr>
          <a:xfrm>
            <a:off x="3469295" y="4221088"/>
            <a:ext cx="1944216" cy="2088232"/>
          </a:xfrm>
          <a:prstGeom prst="roundRect">
            <a:avLst>
              <a:gd name="adj" fmla="val 7731"/>
            </a:avLst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哪一位不够减，就从前一位退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作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10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F4520839-A296-E933-B262-6311EA77C502}"/>
              </a:ext>
            </a:extLst>
          </p:cNvPr>
          <p:cNvSpPr/>
          <p:nvPr/>
        </p:nvSpPr>
        <p:spPr>
          <a:xfrm>
            <a:off x="6402827" y="3312277"/>
            <a:ext cx="1224136" cy="5847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加法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7DC209E9-543D-32CE-EEAB-A42CB1015056}"/>
              </a:ext>
            </a:extLst>
          </p:cNvPr>
          <p:cNvSpPr/>
          <p:nvPr/>
        </p:nvSpPr>
        <p:spPr>
          <a:xfrm>
            <a:off x="9533588" y="3312277"/>
            <a:ext cx="1224136" cy="5847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减法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2C464F86-B21D-4F60-AD6E-7365F3F6176E}"/>
              </a:ext>
            </a:extLst>
          </p:cNvPr>
          <p:cNvSpPr/>
          <p:nvPr/>
        </p:nvSpPr>
        <p:spPr>
          <a:xfrm>
            <a:off x="5691748" y="4473116"/>
            <a:ext cx="2646294" cy="158417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=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加数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+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加数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加数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=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和−另一个加数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BDFF31D2-0171-40BB-41A4-7C6930CB5FAD}"/>
              </a:ext>
            </a:extLst>
          </p:cNvPr>
          <p:cNvSpPr/>
          <p:nvPr/>
        </p:nvSpPr>
        <p:spPr>
          <a:xfrm>
            <a:off x="8616280" y="4473116"/>
            <a:ext cx="3058752" cy="158417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差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=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被减数−减数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减数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=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被减数−差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被减数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=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减数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+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差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cxnSp>
        <p:nvCxnSpPr>
          <p:cNvPr id="33" name="连接符: 肘形 32">
            <a:extLst>
              <a:ext uri="{FF2B5EF4-FFF2-40B4-BE49-F238E27FC236}">
                <a16:creationId xmlns:a16="http://schemas.microsoft.com/office/drawing/2014/main" id="{D89ECAC7-A451-38D6-8483-B422F99A71CD}"/>
              </a:ext>
            </a:extLst>
          </p:cNvPr>
          <p:cNvCxnSpPr>
            <a:cxnSpLocks/>
            <a:stCxn id="8" idx="2"/>
            <a:endCxn id="16" idx="0"/>
          </p:cNvCxnSpPr>
          <p:nvPr/>
        </p:nvCxnSpPr>
        <p:spPr>
          <a:xfrm rot="5400000">
            <a:off x="2140710" y="2453330"/>
            <a:ext cx="351329" cy="1366565"/>
          </a:xfrm>
          <a:prstGeom prst="bentConnector3">
            <a:avLst>
              <a:gd name="adj1" fmla="val 50000"/>
            </a:avLst>
          </a:prstGeom>
          <a:ln w="19050">
            <a:solidFill>
              <a:srgbClr val="EC7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连接符: 肘形 35">
            <a:extLst>
              <a:ext uri="{FF2B5EF4-FFF2-40B4-BE49-F238E27FC236}">
                <a16:creationId xmlns:a16="http://schemas.microsoft.com/office/drawing/2014/main" id="{67BFA6F5-013E-301A-D87A-421996DF02BE}"/>
              </a:ext>
            </a:extLst>
          </p:cNvPr>
          <p:cNvCxnSpPr>
            <a:cxnSpLocks/>
            <a:stCxn id="8" idx="2"/>
            <a:endCxn id="17" idx="0"/>
          </p:cNvCxnSpPr>
          <p:nvPr/>
        </p:nvCxnSpPr>
        <p:spPr>
          <a:xfrm rot="16200000" flipH="1">
            <a:off x="3544865" y="2415738"/>
            <a:ext cx="351329" cy="1441747"/>
          </a:xfrm>
          <a:prstGeom prst="bentConnector3">
            <a:avLst>
              <a:gd name="adj1" fmla="val 50000"/>
            </a:avLst>
          </a:prstGeom>
          <a:ln w="19050">
            <a:solidFill>
              <a:srgbClr val="EC7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A3FEE8E6-4CD6-5FDB-38F4-B702882D863E}"/>
              </a:ext>
            </a:extLst>
          </p:cNvPr>
          <p:cNvCxnSpPr>
            <a:stCxn id="16" idx="2"/>
            <a:endCxn id="18" idx="0"/>
          </p:cNvCxnSpPr>
          <p:nvPr/>
        </p:nvCxnSpPr>
        <p:spPr>
          <a:xfrm>
            <a:off x="1633091" y="3897052"/>
            <a:ext cx="0" cy="324036"/>
          </a:xfrm>
          <a:prstGeom prst="line">
            <a:avLst/>
          </a:prstGeom>
          <a:ln w="19050">
            <a:solidFill>
              <a:srgbClr val="EC7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405D56AA-B4F6-B0DB-FFC2-5CF4E3AE3B7C}"/>
              </a:ext>
            </a:extLst>
          </p:cNvPr>
          <p:cNvCxnSpPr>
            <a:cxnSpLocks/>
            <a:stCxn id="17" idx="2"/>
            <a:endCxn id="19" idx="0"/>
          </p:cNvCxnSpPr>
          <p:nvPr/>
        </p:nvCxnSpPr>
        <p:spPr>
          <a:xfrm>
            <a:off x="4441403" y="3897052"/>
            <a:ext cx="0" cy="324036"/>
          </a:xfrm>
          <a:prstGeom prst="line">
            <a:avLst/>
          </a:prstGeom>
          <a:ln w="19050">
            <a:solidFill>
              <a:srgbClr val="EC7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连接符: 肘形 43">
            <a:extLst>
              <a:ext uri="{FF2B5EF4-FFF2-40B4-BE49-F238E27FC236}">
                <a16:creationId xmlns:a16="http://schemas.microsoft.com/office/drawing/2014/main" id="{512517AA-11C2-9DF6-455D-DE44822C7EE1}"/>
              </a:ext>
            </a:extLst>
          </p:cNvPr>
          <p:cNvCxnSpPr>
            <a:cxnSpLocks/>
            <a:stCxn id="9" idx="2"/>
            <a:endCxn id="21" idx="0"/>
          </p:cNvCxnSpPr>
          <p:nvPr/>
        </p:nvCxnSpPr>
        <p:spPr>
          <a:xfrm rot="16200000" flipH="1">
            <a:off x="9103537" y="2270157"/>
            <a:ext cx="351329" cy="1732909"/>
          </a:xfrm>
          <a:prstGeom prst="bentConnector3">
            <a:avLst>
              <a:gd name="adj1" fmla="val 50000"/>
            </a:avLst>
          </a:prstGeom>
          <a:ln w="19050">
            <a:solidFill>
              <a:srgbClr val="EC7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连接符: 肘形 46">
            <a:extLst>
              <a:ext uri="{FF2B5EF4-FFF2-40B4-BE49-F238E27FC236}">
                <a16:creationId xmlns:a16="http://schemas.microsoft.com/office/drawing/2014/main" id="{F497142B-A109-DCEB-A837-DAA42753EAD1}"/>
              </a:ext>
            </a:extLst>
          </p:cNvPr>
          <p:cNvCxnSpPr>
            <a:cxnSpLocks/>
            <a:stCxn id="9" idx="2"/>
            <a:endCxn id="20" idx="0"/>
          </p:cNvCxnSpPr>
          <p:nvPr/>
        </p:nvCxnSpPr>
        <p:spPr>
          <a:xfrm rot="5400000">
            <a:off x="7538157" y="2437686"/>
            <a:ext cx="351329" cy="1397852"/>
          </a:xfrm>
          <a:prstGeom prst="bentConnector3">
            <a:avLst>
              <a:gd name="adj1" fmla="val 50000"/>
            </a:avLst>
          </a:prstGeom>
          <a:ln w="19050">
            <a:solidFill>
              <a:srgbClr val="EC7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9E2D6F54-F958-1601-8978-E41D2076209D}"/>
              </a:ext>
            </a:extLst>
          </p:cNvPr>
          <p:cNvCxnSpPr>
            <a:cxnSpLocks/>
            <a:stCxn id="20" idx="2"/>
            <a:endCxn id="22" idx="0"/>
          </p:cNvCxnSpPr>
          <p:nvPr/>
        </p:nvCxnSpPr>
        <p:spPr>
          <a:xfrm>
            <a:off x="7014895" y="3897052"/>
            <a:ext cx="0" cy="576064"/>
          </a:xfrm>
          <a:prstGeom prst="line">
            <a:avLst/>
          </a:prstGeom>
          <a:ln w="19050">
            <a:solidFill>
              <a:srgbClr val="EC7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1A85F9AA-B218-4664-E6CD-D664E8D20466}"/>
              </a:ext>
            </a:extLst>
          </p:cNvPr>
          <p:cNvCxnSpPr>
            <a:cxnSpLocks/>
            <a:stCxn id="21" idx="2"/>
            <a:endCxn id="23" idx="0"/>
          </p:cNvCxnSpPr>
          <p:nvPr/>
        </p:nvCxnSpPr>
        <p:spPr>
          <a:xfrm>
            <a:off x="10145656" y="3897052"/>
            <a:ext cx="0" cy="576064"/>
          </a:xfrm>
          <a:prstGeom prst="line">
            <a:avLst/>
          </a:prstGeom>
          <a:ln w="19050">
            <a:solidFill>
              <a:srgbClr val="EC7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986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综合运用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9BB203E-80D0-E206-CD97-380400FD802D}"/>
              </a:ext>
            </a:extLst>
          </p:cNvPr>
          <p:cNvSpPr txBox="1"/>
          <p:nvPr/>
        </p:nvSpPr>
        <p:spPr>
          <a:xfrm>
            <a:off x="1157199" y="98072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列竖式计算并验算。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A6FBD9B3-9811-7781-D8BA-F6B4AE31340B}"/>
              </a:ext>
            </a:extLst>
          </p:cNvPr>
          <p:cNvSpPr/>
          <p:nvPr/>
        </p:nvSpPr>
        <p:spPr>
          <a:xfrm>
            <a:off x="500743" y="103357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9040491D-5FDF-DEA8-C6AD-3CB166D8C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888" y="122129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DC0D846-7357-B29F-671A-525C92A2AD3D}"/>
              </a:ext>
            </a:extLst>
          </p:cNvPr>
          <p:cNvSpPr txBox="1"/>
          <p:nvPr/>
        </p:nvSpPr>
        <p:spPr>
          <a:xfrm>
            <a:off x="1271464" y="1683887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470+556=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B85FE1D-B98F-F528-4894-31D353BD0407}"/>
              </a:ext>
            </a:extLst>
          </p:cNvPr>
          <p:cNvSpPr txBox="1"/>
          <p:nvPr/>
        </p:nvSpPr>
        <p:spPr>
          <a:xfrm>
            <a:off x="4871864" y="1683887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837−564=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526E3A-CE20-AA5E-C6D1-8DDCDD16F6E6}"/>
              </a:ext>
            </a:extLst>
          </p:cNvPr>
          <p:cNvSpPr txBox="1"/>
          <p:nvPr/>
        </p:nvSpPr>
        <p:spPr>
          <a:xfrm>
            <a:off x="8400256" y="1683887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538+62=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4EA88BC-2B90-1EAC-C99E-FCA22FB8EE3C}"/>
              </a:ext>
            </a:extLst>
          </p:cNvPr>
          <p:cNvGrpSpPr/>
          <p:nvPr/>
        </p:nvGrpSpPr>
        <p:grpSpPr>
          <a:xfrm>
            <a:off x="432882" y="2301326"/>
            <a:ext cx="2710790" cy="1823977"/>
            <a:chOff x="1055440" y="2348880"/>
            <a:chExt cx="2710790" cy="1823977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C1A0F2B8-0AEE-6EDF-307F-A37F85D33217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5CC23B5-E636-2909-C584-0AE95635299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4  7  0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0C2C639F-7E8D-BEBC-76C1-B21EB32D416E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5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D9643C03-5AFA-4781-EF59-98494A4C05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A12B7FC-5748-C81A-E027-8500A34B7843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71B3FD0-8482-7092-A78D-98B20C79831F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AE0A33C-C744-5952-4A70-96C0B41F4E49}"/>
                </a:ext>
              </a:extLst>
            </p:cNvPr>
            <p:cNvSpPr txBox="1"/>
            <p:nvPr/>
          </p:nvSpPr>
          <p:spPr>
            <a:xfrm>
              <a:off x="2573704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82AB91B-D8C5-22D6-286E-191165609019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B4DCCEB-AD1B-7027-E097-649EF0392A0B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70AA7616-B9FC-B0AA-8939-C14A2DA204F1}"/>
              </a:ext>
            </a:extLst>
          </p:cNvPr>
          <p:cNvSpPr txBox="1"/>
          <p:nvPr/>
        </p:nvSpPr>
        <p:spPr>
          <a:xfrm>
            <a:off x="676459" y="399635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B4DE5AF-4211-B806-5AB4-2A72484F23BE}"/>
              </a:ext>
            </a:extLst>
          </p:cNvPr>
          <p:cNvSpPr txBox="1"/>
          <p:nvPr/>
        </p:nvSpPr>
        <p:spPr>
          <a:xfrm>
            <a:off x="3205990" y="1683887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1026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ABC21A15-3433-FB76-0521-BCEDD356FC7A}"/>
              </a:ext>
            </a:extLst>
          </p:cNvPr>
          <p:cNvGrpSpPr/>
          <p:nvPr/>
        </p:nvGrpSpPr>
        <p:grpSpPr>
          <a:xfrm>
            <a:off x="4411793" y="2296919"/>
            <a:ext cx="2301234" cy="1828384"/>
            <a:chOff x="3049172" y="3309598"/>
            <a:chExt cx="2301234" cy="1828384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CD751D1A-61D0-3BBC-6A01-D6E65D219FBD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CCBC544B-8698-0431-3D77-1EEF7C15B3E8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8  3  7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DE670B5F-90F5-5712-EB39-C785AF97E533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5  6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491BF640-DAEA-D747-1D13-40D6A843B5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9860A07-B6D7-0B7B-1E5D-51AA712687BD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04EF8367-3137-AAED-B69B-348A28C3FA0D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26A282F1-E7C2-1158-B08D-C2CACFCACFD5}"/>
                </a:ext>
              </a:extLst>
            </p:cNvPr>
            <p:cNvSpPr/>
            <p:nvPr/>
          </p:nvSpPr>
          <p:spPr>
            <a:xfrm>
              <a:off x="4013299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A169024A-A441-1FFD-6E1B-26A38BC894A8}"/>
                </a:ext>
              </a:extLst>
            </p:cNvPr>
            <p:cNvSpPr txBox="1"/>
            <p:nvPr/>
          </p:nvSpPr>
          <p:spPr>
            <a:xfrm>
              <a:off x="382984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64" name="文本框 63">
            <a:extLst>
              <a:ext uri="{FF2B5EF4-FFF2-40B4-BE49-F238E27FC236}">
                <a16:creationId xmlns:a16="http://schemas.microsoft.com/office/drawing/2014/main" id="{FC6C1E68-2EB8-3B1B-35C0-F6E3889C3F6C}"/>
              </a:ext>
            </a:extLst>
          </p:cNvPr>
          <p:cNvSpPr txBox="1"/>
          <p:nvPr/>
        </p:nvSpPr>
        <p:spPr>
          <a:xfrm>
            <a:off x="3752231" y="399635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83901D60-40B7-A625-C336-DA6C9621AB0C}"/>
              </a:ext>
            </a:extLst>
          </p:cNvPr>
          <p:cNvGrpSpPr/>
          <p:nvPr/>
        </p:nvGrpSpPr>
        <p:grpSpPr>
          <a:xfrm>
            <a:off x="4255774" y="4653136"/>
            <a:ext cx="2422760" cy="1823977"/>
            <a:chOff x="1343470" y="2348880"/>
            <a:chExt cx="2422760" cy="1823977"/>
          </a:xfrm>
        </p:grpSpPr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C3701B10-D136-B763-9F19-D86C00F420B5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3C3D49BB-2097-FE19-1D7F-7B669E6F3FBA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2  7  3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9E0E5359-1282-4E35-2F4A-0828E81A6897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5  6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74" name="直接连接符 73">
                <a:extLst>
                  <a:ext uri="{FF2B5EF4-FFF2-40B4-BE49-F238E27FC236}">
                    <a16:creationId xmlns:a16="http://schemas.microsoft.com/office/drawing/2014/main" id="{F5C1C7D8-5653-3CEC-B806-362E74B79A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9EB30422-BFB2-905E-6ABE-21FBFDFBC271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F6897BF1-F67F-652E-C452-3FF882EC244D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C5B6817E-96BF-C337-35C1-735F7607C717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B0358521-0DA1-CB20-397F-7DB1EA13E1E5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86994B28-3E01-EA1A-1C87-2DB326D25A37}"/>
              </a:ext>
            </a:extLst>
          </p:cNvPr>
          <p:cNvSpPr txBox="1"/>
          <p:nvPr/>
        </p:nvSpPr>
        <p:spPr>
          <a:xfrm>
            <a:off x="6824103" y="1683887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273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54EECFC1-A7A3-CAD7-5877-06B2411A1179}"/>
              </a:ext>
            </a:extLst>
          </p:cNvPr>
          <p:cNvGrpSpPr/>
          <p:nvPr/>
        </p:nvGrpSpPr>
        <p:grpSpPr>
          <a:xfrm>
            <a:off x="7741121" y="2301326"/>
            <a:ext cx="2422760" cy="1823977"/>
            <a:chOff x="1343470" y="2348880"/>
            <a:chExt cx="2422760" cy="1823977"/>
          </a:xfrm>
        </p:grpSpPr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BB0A3041-B603-A585-9058-A44BA7A249A4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A842E6D1-F183-E265-D54F-F5924708E291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5  3  8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0FC6AFA9-D2DD-F36F-A773-08BE332F2E6B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   6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84" name="直接连接符 83">
                <a:extLst>
                  <a:ext uri="{FF2B5EF4-FFF2-40B4-BE49-F238E27FC236}">
                    <a16:creationId xmlns:a16="http://schemas.microsoft.com/office/drawing/2014/main" id="{EE721DF0-D285-72FA-EF2F-022C52658A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6A130E8-7072-681A-2FFC-1D104A11F471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BB1C040B-BAF0-8A73-670D-9F96AD5248A0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C37D0277-18E3-9C13-EFA9-2CBFA838C9E4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D907915B-DF6F-5D60-12A5-BB7C6CB7CB26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BDA7A527-321B-5483-7850-DBEBB5A7D8E5}"/>
                </a:ext>
              </a:extLst>
            </p:cNvPr>
            <p:cNvSpPr txBox="1"/>
            <p:nvPr/>
          </p:nvSpPr>
          <p:spPr>
            <a:xfrm>
              <a:off x="3001352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1B8B46FA-0358-79B2-6279-197329FC6349}"/>
              </a:ext>
            </a:extLst>
          </p:cNvPr>
          <p:cNvGrpSpPr/>
          <p:nvPr/>
        </p:nvGrpSpPr>
        <p:grpSpPr>
          <a:xfrm>
            <a:off x="886748" y="4653136"/>
            <a:ext cx="2332628" cy="1828384"/>
            <a:chOff x="3017778" y="3309598"/>
            <a:chExt cx="2332628" cy="1828384"/>
          </a:xfrm>
        </p:grpSpPr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9FB2FC14-FDE9-2DF0-8837-2DF14F2BA2E0}"/>
                </a:ext>
              </a:extLst>
            </p:cNvPr>
            <p:cNvGrpSpPr/>
            <p:nvPr/>
          </p:nvGrpSpPr>
          <p:grpSpPr>
            <a:xfrm>
              <a:off x="3017778" y="3314005"/>
              <a:ext cx="2192760" cy="1232950"/>
              <a:chOff x="2873762" y="2519215"/>
              <a:chExt cx="2192760" cy="1232950"/>
            </a:xfrm>
          </p:grpSpPr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46659E9C-F6AF-CE37-D569-98B2D0211D7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1  0  2  6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779BA2B8-7DC9-2E2F-B3E2-B3FC69560F44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5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96" name="直接连接符 95">
                <a:extLst>
                  <a:ext uri="{FF2B5EF4-FFF2-40B4-BE49-F238E27FC236}">
                    <a16:creationId xmlns:a16="http://schemas.microsoft.com/office/drawing/2014/main" id="{C704E224-85C8-E1EE-40DF-AEBD684FA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3762" y="3752165"/>
                <a:ext cx="2192760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5B9AC1F8-7595-E263-65C8-84ECFD6D4098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2EAB6B95-7EFB-C26B-F58C-35310C741738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0" name="椭圆 89">
              <a:extLst>
                <a:ext uri="{FF2B5EF4-FFF2-40B4-BE49-F238E27FC236}">
                  <a16:creationId xmlns:a16="http://schemas.microsoft.com/office/drawing/2014/main" id="{1D22B78F-2D35-B011-CA81-702E36E958C7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DB5B0BA1-446D-85D9-9067-84589E167CCD}"/>
                </a:ext>
              </a:extLst>
            </p:cNvPr>
            <p:cNvSpPr txBox="1"/>
            <p:nvPr/>
          </p:nvSpPr>
          <p:spPr>
            <a:xfrm>
              <a:off x="3841260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3" name="椭圆 92">
              <a:extLst>
                <a:ext uri="{FF2B5EF4-FFF2-40B4-BE49-F238E27FC236}">
                  <a16:creationId xmlns:a16="http://schemas.microsoft.com/office/drawing/2014/main" id="{65D35ED9-E1A7-CDFA-EE2D-C998D4E9465E}"/>
                </a:ext>
              </a:extLst>
            </p:cNvPr>
            <p:cNvSpPr/>
            <p:nvPr/>
          </p:nvSpPr>
          <p:spPr>
            <a:xfrm>
              <a:off x="3547521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7" name="文本框 96">
            <a:extLst>
              <a:ext uri="{FF2B5EF4-FFF2-40B4-BE49-F238E27FC236}">
                <a16:creationId xmlns:a16="http://schemas.microsoft.com/office/drawing/2014/main" id="{58290325-C9C2-37ED-13E8-9C2833A695A0}"/>
              </a:ext>
            </a:extLst>
          </p:cNvPr>
          <p:cNvSpPr txBox="1"/>
          <p:nvPr/>
        </p:nvSpPr>
        <p:spPr>
          <a:xfrm>
            <a:off x="7613354" y="399635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CA822C5-8FA4-102A-0A7D-E246177D6D2C}"/>
              </a:ext>
            </a:extLst>
          </p:cNvPr>
          <p:cNvGrpSpPr/>
          <p:nvPr/>
        </p:nvGrpSpPr>
        <p:grpSpPr>
          <a:xfrm>
            <a:off x="7862647" y="4648729"/>
            <a:ext cx="2301234" cy="1828384"/>
            <a:chOff x="3049172" y="3309598"/>
            <a:chExt cx="2301234" cy="1828384"/>
          </a:xfrm>
        </p:grpSpPr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3F57F627-EA23-098D-645B-FCC639073609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id="{CFE8C3CA-C67D-316E-729F-C9172529C465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6  0  0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05" name="文本框 104">
                <a:extLst>
                  <a:ext uri="{FF2B5EF4-FFF2-40B4-BE49-F238E27FC236}">
                    <a16:creationId xmlns:a16="http://schemas.microsoft.com/office/drawing/2014/main" id="{3EF3B2FF-D6B5-CE4C-5BF9-36209EE39D7C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5  3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06" name="直接连接符 105">
                <a:extLst>
                  <a:ext uri="{FF2B5EF4-FFF2-40B4-BE49-F238E27FC236}">
                    <a16:creationId xmlns:a16="http://schemas.microsoft.com/office/drawing/2014/main" id="{D4E0F144-2FAD-CAB6-815D-0A0AED5827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44B8016A-F42A-4571-81ED-B24CF9944303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DFEBF6BB-5CDD-D556-3412-35CABE6FF8E9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90EE2C0B-3383-A6FA-C237-3EFC976E5476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F28ADF8F-E825-E9B1-ECD4-540BFF31A1FD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8" name="文本框 107">
            <a:extLst>
              <a:ext uri="{FF2B5EF4-FFF2-40B4-BE49-F238E27FC236}">
                <a16:creationId xmlns:a16="http://schemas.microsoft.com/office/drawing/2014/main" id="{8983C1A0-E767-3A28-755F-6CBDE4EE5996}"/>
              </a:ext>
            </a:extLst>
          </p:cNvPr>
          <p:cNvSpPr txBox="1"/>
          <p:nvPr/>
        </p:nvSpPr>
        <p:spPr>
          <a:xfrm>
            <a:off x="10133813" y="1683887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600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4" grpId="0"/>
      <p:bldP spid="64" grpId="0"/>
      <p:bldP spid="75" grpId="0"/>
      <p:bldP spid="97" grpId="0"/>
      <p:bldP spid="1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DAEF1A8-94BA-3C56-6BF2-0CA1E5424F84}"/>
              </a:ext>
            </a:extLst>
          </p:cNvPr>
          <p:cNvSpPr txBox="1"/>
          <p:nvPr/>
        </p:nvSpPr>
        <p:spPr>
          <a:xfrm>
            <a:off x="1271464" y="879872"/>
            <a:ext cx="2664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502−269=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D8B50A6-530B-3F65-4E85-CDE082382008}"/>
              </a:ext>
            </a:extLst>
          </p:cNvPr>
          <p:cNvSpPr txBox="1"/>
          <p:nvPr/>
        </p:nvSpPr>
        <p:spPr>
          <a:xfrm>
            <a:off x="4763852" y="879872"/>
            <a:ext cx="2340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710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−94=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1EAAE8A-5C31-DB2E-4F88-F6F7D3915678}"/>
              </a:ext>
            </a:extLst>
          </p:cNvPr>
          <p:cNvSpPr txBox="1"/>
          <p:nvPr/>
        </p:nvSpPr>
        <p:spPr>
          <a:xfrm>
            <a:off x="8256240" y="879872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739+96=</a:t>
            </a:r>
            <a:endParaRPr lang="zh-CN" altLang="en-US" dirty="0"/>
          </a:p>
        </p:txBody>
      </p: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3D15AD51-E583-EAB8-ACB6-F3D8E7ADC73B}"/>
              </a:ext>
            </a:extLst>
          </p:cNvPr>
          <p:cNvGrpSpPr/>
          <p:nvPr/>
        </p:nvGrpSpPr>
        <p:grpSpPr>
          <a:xfrm>
            <a:off x="842438" y="1684468"/>
            <a:ext cx="2301234" cy="1828384"/>
            <a:chOff x="3049172" y="3309598"/>
            <a:chExt cx="2301234" cy="1828384"/>
          </a:xfrm>
        </p:grpSpPr>
        <p:grpSp>
          <p:nvGrpSpPr>
            <p:cNvPr id="110" name="组合 109">
              <a:extLst>
                <a:ext uri="{FF2B5EF4-FFF2-40B4-BE49-F238E27FC236}">
                  <a16:creationId xmlns:a16="http://schemas.microsoft.com/office/drawing/2014/main" id="{472485C1-F932-4AD9-7C22-95EA964E9C76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15" name="文本框 114">
                <a:extLst>
                  <a:ext uri="{FF2B5EF4-FFF2-40B4-BE49-F238E27FC236}">
                    <a16:creationId xmlns:a16="http://schemas.microsoft.com/office/drawing/2014/main" id="{E01A1BF0-12CC-7C30-4339-47F69125E2D7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5  0  2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16" name="文本框 115">
                <a:extLst>
                  <a:ext uri="{FF2B5EF4-FFF2-40B4-BE49-F238E27FC236}">
                    <a16:creationId xmlns:a16="http://schemas.microsoft.com/office/drawing/2014/main" id="{E0635128-F47E-6CE9-929F-0BE2F6C25C84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2  6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17" name="直接连接符 116">
                <a:extLst>
                  <a:ext uri="{FF2B5EF4-FFF2-40B4-BE49-F238E27FC236}">
                    <a16:creationId xmlns:a16="http://schemas.microsoft.com/office/drawing/2014/main" id="{E87D85DF-D2BB-D5EF-7178-59B89C776B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D22615D3-9C01-3ABB-C9B1-17B93D73C110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7170DAEF-8FB1-1A43-D996-A7B2D39AF756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3" name="椭圆 112">
              <a:extLst>
                <a:ext uri="{FF2B5EF4-FFF2-40B4-BE49-F238E27FC236}">
                  <a16:creationId xmlns:a16="http://schemas.microsoft.com/office/drawing/2014/main" id="{F31FAA5E-7122-63FC-952D-C75F00E4F4BF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C3D30B8E-C373-2363-7592-CAEAB1207000}"/>
                </a:ext>
              </a:extLst>
            </p:cNvPr>
            <p:cNvSpPr txBox="1"/>
            <p:nvPr/>
          </p:nvSpPr>
          <p:spPr>
            <a:xfrm>
              <a:off x="382984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C0A05B63-ADF5-BE31-F8D1-7C72736786F0}"/>
                </a:ext>
              </a:extLst>
            </p:cNvPr>
            <p:cNvSpPr/>
            <p:nvPr/>
          </p:nvSpPr>
          <p:spPr>
            <a:xfrm>
              <a:off x="4024689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AD23B15-725F-621B-AD65-5608D5FE5512}"/>
              </a:ext>
            </a:extLst>
          </p:cNvPr>
          <p:cNvGrpSpPr/>
          <p:nvPr/>
        </p:nvGrpSpPr>
        <p:grpSpPr>
          <a:xfrm>
            <a:off x="720912" y="4087823"/>
            <a:ext cx="2422760" cy="1823977"/>
            <a:chOff x="1343470" y="2348880"/>
            <a:chExt cx="2422760" cy="1823977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7B4858AF-4129-8200-7A08-04E6C0920875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52AB771-A15A-6E3B-A56A-BFAE488C27F4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2  3  3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DFD16C47-7851-367C-72F0-CE705DE473A0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2  6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5920A811-2D53-9E2E-6545-62CF87B861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FD763F3-D970-212A-5F3B-5EEBC5FE8C0B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52E789F-71FD-92D5-0C21-88AFC17D4E4A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90404B4-FE8A-394E-D605-A0BFC2DF8D8C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E62396D-4C7C-EE96-407E-81D2DC0B9BA7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6F8DB3E-8BE7-5C5D-E0C3-7C38F2ECA5F8}"/>
                </a:ext>
              </a:extLst>
            </p:cNvPr>
            <p:cNvSpPr txBox="1"/>
            <p:nvPr/>
          </p:nvSpPr>
          <p:spPr>
            <a:xfrm>
              <a:off x="3003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70B8DB18-992F-82FE-4730-B23E115E2ECA}"/>
              </a:ext>
            </a:extLst>
          </p:cNvPr>
          <p:cNvSpPr txBox="1"/>
          <p:nvPr/>
        </p:nvSpPr>
        <p:spPr>
          <a:xfrm>
            <a:off x="676459" y="346852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04CB0F0-A340-14B5-54C6-97BABC7041AC}"/>
              </a:ext>
            </a:extLst>
          </p:cNvPr>
          <p:cNvSpPr txBox="1"/>
          <p:nvPr/>
        </p:nvSpPr>
        <p:spPr>
          <a:xfrm>
            <a:off x="3215679" y="879871"/>
            <a:ext cx="13571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233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2943301-3FDB-1A26-14A2-D4CF680B74E3}"/>
              </a:ext>
            </a:extLst>
          </p:cNvPr>
          <p:cNvGrpSpPr/>
          <p:nvPr/>
        </p:nvGrpSpPr>
        <p:grpSpPr>
          <a:xfrm>
            <a:off x="4295800" y="1684468"/>
            <a:ext cx="2301234" cy="1828384"/>
            <a:chOff x="3049172" y="3309598"/>
            <a:chExt cx="2301234" cy="182838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CE4329B1-9BB4-9318-FEFF-7888F41206AB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8F5F428C-2DA9-22A3-E4BD-E7ECD3BE7775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7  1  0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9E098CCB-1B31-C5FB-ABCE-B78DBD71DBA1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   9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5C7B9309-ABBE-88C7-CB3D-0640DFAAD1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5C521857-94F9-B50B-CE7B-4B3620D227A2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9BAAE58-C371-3CFF-1333-E3A5C68F4D0C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F7EF84A1-F670-3807-B7DB-B4DFAE59E468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2F7DFF1B-23C1-5AA6-B22F-E20A87BC02C5}"/>
                </a:ext>
              </a:extLst>
            </p:cNvPr>
            <p:cNvSpPr txBox="1"/>
            <p:nvPr/>
          </p:nvSpPr>
          <p:spPr>
            <a:xfrm>
              <a:off x="382984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0A43539F-F8D7-82AF-6A5F-5C64F85F1C5A}"/>
                </a:ext>
              </a:extLst>
            </p:cNvPr>
            <p:cNvSpPr/>
            <p:nvPr/>
          </p:nvSpPr>
          <p:spPr>
            <a:xfrm>
              <a:off x="4024689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3EF9F9A8-D6B9-2831-C6A9-0F277FC3E000}"/>
              </a:ext>
            </a:extLst>
          </p:cNvPr>
          <p:cNvGrpSpPr/>
          <p:nvPr/>
        </p:nvGrpSpPr>
        <p:grpSpPr>
          <a:xfrm>
            <a:off x="4174274" y="4087823"/>
            <a:ext cx="2422760" cy="1823977"/>
            <a:chOff x="1343470" y="2348880"/>
            <a:chExt cx="2422760" cy="1823977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349CFB2B-04AE-E150-C678-0D9EF02605B3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AA8B0689-70FC-DDBD-1761-0EB219C5E43E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6  1  6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C3AA8A68-8D5C-707B-2DA6-D8F5B9DE2118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   9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989F5CCF-0D2C-FAE9-1415-F793104A75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E2B7789-B4E4-D4B9-8385-6260C29F0145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95419CCC-ACFD-8458-2558-C1D4FB6EF877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9FE7D475-4DD9-1D79-C283-6D7E7CC3DB2F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AFA175AB-4A65-CEAB-7A6C-7D4D5A6EDB83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A0B6CF30-9206-9503-C32A-35213CB1F462}"/>
                </a:ext>
              </a:extLst>
            </p:cNvPr>
            <p:cNvSpPr txBox="1"/>
            <p:nvPr/>
          </p:nvSpPr>
          <p:spPr>
            <a:xfrm>
              <a:off x="3003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8F546A57-C425-6E51-C784-674B3FF40664}"/>
              </a:ext>
            </a:extLst>
          </p:cNvPr>
          <p:cNvSpPr txBox="1"/>
          <p:nvPr/>
        </p:nvSpPr>
        <p:spPr>
          <a:xfrm>
            <a:off x="4129821" y="346852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0893843-69B1-0813-4C87-BAEE8927E811}"/>
              </a:ext>
            </a:extLst>
          </p:cNvPr>
          <p:cNvSpPr txBox="1"/>
          <p:nvPr/>
        </p:nvSpPr>
        <p:spPr>
          <a:xfrm>
            <a:off x="6457166" y="879871"/>
            <a:ext cx="1367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616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3B3ECD91-6F64-1A96-5539-6283D9A75C15}"/>
              </a:ext>
            </a:extLst>
          </p:cNvPr>
          <p:cNvGrpSpPr/>
          <p:nvPr/>
        </p:nvGrpSpPr>
        <p:grpSpPr>
          <a:xfrm>
            <a:off x="7741121" y="1689191"/>
            <a:ext cx="2422760" cy="1823977"/>
            <a:chOff x="1343470" y="2348880"/>
            <a:chExt cx="2422760" cy="1823977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94D50F0E-BB64-2605-9CC1-F6F3C34BEC18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E58C3F1D-B19D-A829-E138-11AA4E64666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7  3  9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AB0AD6D8-03E8-B522-401D-4EB43B921882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   9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E6E39971-1878-29D3-8AFF-9080EA7514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60219076-253F-6AE4-00AA-7ECDC35232AD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47535143-8629-8B39-DDD3-CF5198339B57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3F02376F-32C5-DBBB-2F1A-DF63EF3E5ED8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AB326EFD-99A5-D394-66E6-94203EDD1AEC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BAEDFAB-60DA-7213-C95B-C00A594661E2}"/>
                </a:ext>
              </a:extLst>
            </p:cNvPr>
            <p:cNvSpPr txBox="1"/>
            <p:nvPr/>
          </p:nvSpPr>
          <p:spPr>
            <a:xfrm>
              <a:off x="3001352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25DA9542-64A6-A021-222B-CC2E7659977B}"/>
              </a:ext>
            </a:extLst>
          </p:cNvPr>
          <p:cNvSpPr txBox="1"/>
          <p:nvPr/>
        </p:nvSpPr>
        <p:spPr>
          <a:xfrm>
            <a:off x="7613354" y="350876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894E99EC-608D-F997-6198-B94DC1FC6DCD}"/>
              </a:ext>
            </a:extLst>
          </p:cNvPr>
          <p:cNvGrpSpPr/>
          <p:nvPr/>
        </p:nvGrpSpPr>
        <p:grpSpPr>
          <a:xfrm>
            <a:off x="7862647" y="4161136"/>
            <a:ext cx="2301234" cy="1828384"/>
            <a:chOff x="3049172" y="3309598"/>
            <a:chExt cx="2301234" cy="1828384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1FC7FB67-95D4-F1B1-BE55-F214466C711D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FF1F9289-A413-177B-A814-9AD52BE5DAF4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8  3  5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F63CEB54-543A-C095-7C77-B165E780BAF5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7  3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id="{82F4765E-AFF6-1D0F-5897-E11768B41C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8CBF70E8-EB9A-4772-1BE6-B929F268820B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2922B2FB-9BA0-C1CB-957D-942121FD5783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B8F3EA9B-E4EC-D389-B5EC-0587418A83D6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42782A63-F907-7011-57B4-62F6BE402FB5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id="{B36F1973-C6EE-053E-2591-CFF5CCFD2493}"/>
              </a:ext>
            </a:extLst>
          </p:cNvPr>
          <p:cNvSpPr txBox="1"/>
          <p:nvPr/>
        </p:nvSpPr>
        <p:spPr>
          <a:xfrm>
            <a:off x="9962633" y="879871"/>
            <a:ext cx="1367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835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04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49" grpId="0"/>
      <p:bldP spid="50" grpId="0"/>
      <p:bldP spid="61" grpId="0"/>
      <p:bldP spid="7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4B52ABD0-AB6D-4F74-21AB-083DF0C56638}"/>
              </a:ext>
            </a:extLst>
          </p:cNvPr>
          <p:cNvSpPr/>
          <p:nvPr/>
        </p:nvSpPr>
        <p:spPr>
          <a:xfrm>
            <a:off x="500743" y="11321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6CBDD8F-1FD8-84E9-AC90-58C477EF44B6}"/>
              </a:ext>
            </a:extLst>
          </p:cNvPr>
          <p:cNvSpPr txBox="1"/>
          <p:nvPr/>
        </p:nvSpPr>
        <p:spPr>
          <a:xfrm>
            <a:off x="1157199" y="1079293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把冷饮店销售记录表补充完整。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290FA90-6EE2-1B48-887F-A6A667D98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152" y="1323634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17ADBC3F-DA63-0E22-86AA-ECBD8DC56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609279"/>
              </p:ext>
            </p:extLst>
          </p:nvPr>
        </p:nvGraphicFramePr>
        <p:xfrm>
          <a:off x="1250336" y="2026080"/>
          <a:ext cx="9691328" cy="2843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22832">
                  <a:extLst>
                    <a:ext uri="{9D8B030D-6E8A-4147-A177-3AD203B41FA5}">
                      <a16:colId xmlns:a16="http://schemas.microsoft.com/office/drawing/2014/main" val="1073871731"/>
                    </a:ext>
                  </a:extLst>
                </a:gridCol>
                <a:gridCol w="2422832">
                  <a:extLst>
                    <a:ext uri="{9D8B030D-6E8A-4147-A177-3AD203B41FA5}">
                      <a16:colId xmlns:a16="http://schemas.microsoft.com/office/drawing/2014/main" val="3349820878"/>
                    </a:ext>
                  </a:extLst>
                </a:gridCol>
                <a:gridCol w="2422832">
                  <a:extLst>
                    <a:ext uri="{9D8B030D-6E8A-4147-A177-3AD203B41FA5}">
                      <a16:colId xmlns:a16="http://schemas.microsoft.com/office/drawing/2014/main" val="3118864179"/>
                    </a:ext>
                  </a:extLst>
                </a:gridCol>
                <a:gridCol w="2422832">
                  <a:extLst>
                    <a:ext uri="{9D8B030D-6E8A-4147-A177-3AD203B41FA5}">
                      <a16:colId xmlns:a16="http://schemas.microsoft.com/office/drawing/2014/main" val="1330330496"/>
                    </a:ext>
                  </a:extLst>
                </a:gridCol>
              </a:tblGrid>
              <a:tr h="710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种类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原有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卖出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剩下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316283"/>
                  </a:ext>
                </a:extLst>
              </a:tr>
              <a:tr h="710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雪糕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根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420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284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136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304622"/>
                  </a:ext>
                </a:extLst>
              </a:tr>
              <a:tr h="710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矿泉水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瓶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840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221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619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768397"/>
                  </a:ext>
                </a:extLst>
              </a:tr>
              <a:tr h="710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牛奶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720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468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252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036676"/>
                  </a:ext>
                </a:extLst>
              </a:tr>
            </a:tbl>
          </a:graphicData>
        </a:graphic>
      </p:graphicFrame>
      <p:pic>
        <p:nvPicPr>
          <p:cNvPr id="13" name="图片 12">
            <a:extLst>
              <a:ext uri="{FF2B5EF4-FFF2-40B4-BE49-F238E27FC236}">
                <a16:creationId xmlns:a16="http://schemas.microsoft.com/office/drawing/2014/main" id="{C72B0E4B-BB3A-69FC-9C57-411ED8BB1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344" y="2799216"/>
            <a:ext cx="1152128" cy="57606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5805983-1FD0-AE60-0AF8-79C660A31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72" y="3511168"/>
            <a:ext cx="1152128" cy="576064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3C779AE6-A636-D8AF-496B-793A32790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808" y="4226168"/>
            <a:ext cx="1152128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6F633E5-75A9-ADD1-6119-654312838DAF}"/>
              </a:ext>
            </a:extLst>
          </p:cNvPr>
          <p:cNvSpPr txBox="1"/>
          <p:nvPr/>
        </p:nvSpPr>
        <p:spPr>
          <a:xfrm>
            <a:off x="1157199" y="846543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星期天上午，小玲从家里出发，要去书店和超市，然后回家。她可以怎样走？走哪条路最近？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6935D6E-C676-3E86-1257-86E1BC8DFEDA}"/>
              </a:ext>
            </a:extLst>
          </p:cNvPr>
          <p:cNvSpPr/>
          <p:nvPr/>
        </p:nvSpPr>
        <p:spPr>
          <a:xfrm>
            <a:off x="500743" y="89939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A03B574-825F-5E74-A9A8-F0CF0CD63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44643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E3D6C5A-EDC2-F8A0-1A43-09E4C4D4D58B}"/>
              </a:ext>
            </a:extLst>
          </p:cNvPr>
          <p:cNvGrpSpPr/>
          <p:nvPr/>
        </p:nvGrpSpPr>
        <p:grpSpPr>
          <a:xfrm>
            <a:off x="1991544" y="2236802"/>
            <a:ext cx="7965393" cy="4072518"/>
            <a:chOff x="1991544" y="2236802"/>
            <a:chExt cx="7965393" cy="407251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C25AB1C-76DF-377B-F62C-A01B9F7A0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229" y="2562035"/>
              <a:ext cx="6323543" cy="3747285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71628F1-A10C-2494-CEA7-90C41BE63E90}"/>
                </a:ext>
              </a:extLst>
            </p:cNvPr>
            <p:cNvSpPr txBox="1"/>
            <p:nvPr/>
          </p:nvSpPr>
          <p:spPr>
            <a:xfrm>
              <a:off x="1991544" y="5878785"/>
              <a:ext cx="1125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+mn-ea"/>
                  <a:ea typeface="+mn-ea"/>
                </a:rPr>
                <a:t>小玲家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EB6DF8F-271E-D9AC-E455-A49359C04F68}"/>
                </a:ext>
              </a:extLst>
            </p:cNvPr>
            <p:cNvSpPr txBox="1"/>
            <p:nvPr/>
          </p:nvSpPr>
          <p:spPr>
            <a:xfrm>
              <a:off x="8040216" y="5504872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+mn-ea"/>
                  <a:ea typeface="+mn-ea"/>
                </a:rPr>
                <a:t>街心花园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01F014A-13F3-1B93-1406-70B2B20FF70A}"/>
                </a:ext>
              </a:extLst>
            </p:cNvPr>
            <p:cNvSpPr txBox="1"/>
            <p:nvPr/>
          </p:nvSpPr>
          <p:spPr>
            <a:xfrm>
              <a:off x="9069244" y="4060789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+mn-ea"/>
                  <a:ea typeface="+mn-ea"/>
                </a:rPr>
                <a:t>超市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EE67B0D-A142-2091-21F0-574D364133BE}"/>
                </a:ext>
              </a:extLst>
            </p:cNvPr>
            <p:cNvSpPr txBox="1"/>
            <p:nvPr/>
          </p:nvSpPr>
          <p:spPr>
            <a:xfrm>
              <a:off x="3647728" y="4089566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+mn-ea"/>
                  <a:ea typeface="+mn-ea"/>
                </a:rPr>
                <a:t>餐馆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B26A729-CD02-27CC-C68A-6B59EEFD81A7}"/>
                </a:ext>
              </a:extLst>
            </p:cNvPr>
            <p:cNvSpPr txBox="1"/>
            <p:nvPr/>
          </p:nvSpPr>
          <p:spPr>
            <a:xfrm>
              <a:off x="4633488" y="2925691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+mn-ea"/>
                  <a:ea typeface="+mn-ea"/>
                </a:rPr>
                <a:t>书店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D9DCE6B-D8E5-16ED-D17B-B5BD13CE2ACA}"/>
                </a:ext>
              </a:extLst>
            </p:cNvPr>
            <p:cNvSpPr txBox="1"/>
            <p:nvPr/>
          </p:nvSpPr>
          <p:spPr>
            <a:xfrm>
              <a:off x="7604409" y="2236802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440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AA195C6-C863-DA35-087F-2D9A0ACCFB64}"/>
                </a:ext>
              </a:extLst>
            </p:cNvPr>
            <p:cNvSpPr txBox="1"/>
            <p:nvPr/>
          </p:nvSpPr>
          <p:spPr>
            <a:xfrm>
              <a:off x="6424228" y="3689456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329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F58A5DB-74F5-D39F-00C8-79FD46209B51}"/>
                </a:ext>
              </a:extLst>
            </p:cNvPr>
            <p:cNvSpPr txBox="1"/>
            <p:nvPr/>
          </p:nvSpPr>
          <p:spPr>
            <a:xfrm>
              <a:off x="8400256" y="4613066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125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B429791-30D5-3274-8F28-C8234A396C8D}"/>
                </a:ext>
              </a:extLst>
            </p:cNvPr>
            <p:cNvSpPr txBox="1"/>
            <p:nvPr/>
          </p:nvSpPr>
          <p:spPr>
            <a:xfrm>
              <a:off x="5202552" y="4725144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510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A3E63BA-F7A9-FCD5-D0F6-44E54BC9078A}"/>
                </a:ext>
              </a:extLst>
            </p:cNvPr>
            <p:cNvSpPr txBox="1"/>
            <p:nvPr/>
          </p:nvSpPr>
          <p:spPr>
            <a:xfrm>
              <a:off x="5518899" y="5739394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410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85F7B98-7C4C-7C39-BD49-EAF30CD52AA2}"/>
                </a:ext>
              </a:extLst>
            </p:cNvPr>
            <p:cNvSpPr txBox="1"/>
            <p:nvPr/>
          </p:nvSpPr>
          <p:spPr>
            <a:xfrm>
              <a:off x="3365340" y="4718800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218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AE74914-A97E-61EF-3A21-FA157FFA4108}"/>
                </a:ext>
              </a:extLst>
            </p:cNvPr>
            <p:cNvSpPr txBox="1"/>
            <p:nvPr/>
          </p:nvSpPr>
          <p:spPr>
            <a:xfrm>
              <a:off x="4631206" y="3442892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75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2625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41AAB65-FB5B-6B32-2477-004EDF2DD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48" y="644760"/>
            <a:ext cx="5927158" cy="30963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7AF066A-52A9-CD4C-3DAD-E05E7DAADE7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87194" y="644760"/>
            <a:ext cx="5927158" cy="3096344"/>
          </a:xfrm>
          <a:prstGeom prst="rect">
            <a:avLst/>
          </a:prstGeom>
        </p:spPr>
      </p:pic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8B28D79B-5235-17A7-FEA0-666B1D92178E}"/>
              </a:ext>
            </a:extLst>
          </p:cNvPr>
          <p:cNvCxnSpPr>
            <a:cxnSpLocks/>
          </p:cNvCxnSpPr>
          <p:nvPr/>
        </p:nvCxnSpPr>
        <p:spPr>
          <a:xfrm flipV="1">
            <a:off x="1703512" y="2372952"/>
            <a:ext cx="648072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F6CF42D6-513A-86D6-6C40-1F6E8B1FF0EE}"/>
              </a:ext>
            </a:extLst>
          </p:cNvPr>
          <p:cNvCxnSpPr>
            <a:cxnSpLocks/>
          </p:cNvCxnSpPr>
          <p:nvPr/>
        </p:nvCxnSpPr>
        <p:spPr>
          <a:xfrm flipV="1">
            <a:off x="2728899" y="1659584"/>
            <a:ext cx="317995" cy="3533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70E79C1B-6F77-4BFB-50BA-69070646FF94}"/>
              </a:ext>
            </a:extLst>
          </p:cNvPr>
          <p:cNvSpPr/>
          <p:nvPr/>
        </p:nvSpPr>
        <p:spPr>
          <a:xfrm>
            <a:off x="3530600" y="995789"/>
            <a:ext cx="1841297" cy="719675"/>
          </a:xfrm>
          <a:custGeom>
            <a:avLst/>
            <a:gdLst>
              <a:gd name="connsiteX0" fmla="*/ 0 w 1841297"/>
              <a:gd name="connsiteY0" fmla="*/ 323435 h 719675"/>
              <a:gd name="connsiteX1" fmla="*/ 223520 w 1841297"/>
              <a:gd name="connsiteY1" fmla="*/ 201515 h 719675"/>
              <a:gd name="connsiteX2" fmla="*/ 711200 w 1841297"/>
              <a:gd name="connsiteY2" fmla="*/ 33875 h 719675"/>
              <a:gd name="connsiteX3" fmla="*/ 1198880 w 1841297"/>
              <a:gd name="connsiteY3" fmla="*/ 8475 h 719675"/>
              <a:gd name="connsiteX4" fmla="*/ 1554480 w 1841297"/>
              <a:gd name="connsiteY4" fmla="*/ 140555 h 719675"/>
              <a:gd name="connsiteX5" fmla="*/ 1742440 w 1841297"/>
              <a:gd name="connsiteY5" fmla="*/ 379315 h 719675"/>
              <a:gd name="connsiteX6" fmla="*/ 1828800 w 1841297"/>
              <a:gd name="connsiteY6" fmla="*/ 633315 h 719675"/>
              <a:gd name="connsiteX7" fmla="*/ 1838960 w 1841297"/>
              <a:gd name="connsiteY7" fmla="*/ 719675 h 71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1297" h="719675">
                <a:moveTo>
                  <a:pt x="0" y="323435"/>
                </a:moveTo>
                <a:cubicBezTo>
                  <a:pt x="52493" y="286605"/>
                  <a:pt x="104987" y="249775"/>
                  <a:pt x="223520" y="201515"/>
                </a:cubicBezTo>
                <a:cubicBezTo>
                  <a:pt x="342053" y="153255"/>
                  <a:pt x="548640" y="66048"/>
                  <a:pt x="711200" y="33875"/>
                </a:cubicBezTo>
                <a:cubicBezTo>
                  <a:pt x="873760" y="1702"/>
                  <a:pt x="1058333" y="-9305"/>
                  <a:pt x="1198880" y="8475"/>
                </a:cubicBezTo>
                <a:cubicBezTo>
                  <a:pt x="1339427" y="26255"/>
                  <a:pt x="1463887" y="78748"/>
                  <a:pt x="1554480" y="140555"/>
                </a:cubicBezTo>
                <a:cubicBezTo>
                  <a:pt x="1645073" y="202362"/>
                  <a:pt x="1696720" y="297188"/>
                  <a:pt x="1742440" y="379315"/>
                </a:cubicBezTo>
                <a:cubicBezTo>
                  <a:pt x="1788160" y="461442"/>
                  <a:pt x="1812713" y="576588"/>
                  <a:pt x="1828800" y="633315"/>
                </a:cubicBezTo>
                <a:cubicBezTo>
                  <a:pt x="1844887" y="690042"/>
                  <a:pt x="1841923" y="704858"/>
                  <a:pt x="1838960" y="719675"/>
                </a:cubicBezTo>
              </a:path>
            </a:pathLst>
          </a:cu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7650D9ED-5B63-D382-BB02-9FA6284E7F80}"/>
              </a:ext>
            </a:extLst>
          </p:cNvPr>
          <p:cNvCxnSpPr>
            <a:cxnSpLocks/>
          </p:cNvCxnSpPr>
          <p:nvPr/>
        </p:nvCxnSpPr>
        <p:spPr>
          <a:xfrm flipH="1">
            <a:off x="1813560" y="2163774"/>
            <a:ext cx="3265170" cy="11849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E4C340BC-D044-1258-6662-E9E3520E14AE}"/>
              </a:ext>
            </a:extLst>
          </p:cNvPr>
          <p:cNvSpPr txBox="1"/>
          <p:nvPr/>
        </p:nvSpPr>
        <p:spPr>
          <a:xfrm>
            <a:off x="2991537" y="3644927"/>
            <a:ext cx="9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①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6C2BCF9-19FF-7ECE-3E7E-ADB706F0FA0A}"/>
              </a:ext>
            </a:extLst>
          </p:cNvPr>
          <p:cNvSpPr txBox="1"/>
          <p:nvPr/>
        </p:nvSpPr>
        <p:spPr>
          <a:xfrm>
            <a:off x="8396165" y="3644927"/>
            <a:ext cx="9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②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FC4626B7-6D7F-702C-BA37-ACBE9AA1AA58}"/>
              </a:ext>
            </a:extLst>
          </p:cNvPr>
          <p:cNvCxnSpPr>
            <a:cxnSpLocks/>
          </p:cNvCxnSpPr>
          <p:nvPr/>
        </p:nvCxnSpPr>
        <p:spPr>
          <a:xfrm flipV="1">
            <a:off x="7213058" y="2372952"/>
            <a:ext cx="648072" cy="720080"/>
          </a:xfrm>
          <a:prstGeom prst="straightConnector1">
            <a:avLst/>
          </a:prstGeom>
          <a:ln w="38100">
            <a:solidFill>
              <a:srgbClr val="EC78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347CEB1F-30EB-9200-6F59-3181D9143DFA}"/>
              </a:ext>
            </a:extLst>
          </p:cNvPr>
          <p:cNvCxnSpPr>
            <a:cxnSpLocks/>
          </p:cNvCxnSpPr>
          <p:nvPr/>
        </p:nvCxnSpPr>
        <p:spPr>
          <a:xfrm flipV="1">
            <a:off x="8206854" y="1614852"/>
            <a:ext cx="317995" cy="353328"/>
          </a:xfrm>
          <a:prstGeom prst="straightConnector1">
            <a:avLst/>
          </a:prstGeom>
          <a:ln w="38100">
            <a:solidFill>
              <a:srgbClr val="EC78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7348B897-0AF1-E18F-8F7E-3156301E39EC}"/>
              </a:ext>
            </a:extLst>
          </p:cNvPr>
          <p:cNvCxnSpPr>
            <a:cxnSpLocks/>
          </p:cNvCxnSpPr>
          <p:nvPr/>
        </p:nvCxnSpPr>
        <p:spPr>
          <a:xfrm flipH="1">
            <a:off x="8291247" y="1659584"/>
            <a:ext cx="317995" cy="353328"/>
          </a:xfrm>
          <a:prstGeom prst="straightConnector1">
            <a:avLst/>
          </a:prstGeom>
          <a:ln w="38100">
            <a:solidFill>
              <a:srgbClr val="EC78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B9C0C549-D555-5BFF-ACA8-C2664C93D905}"/>
              </a:ext>
            </a:extLst>
          </p:cNvPr>
          <p:cNvCxnSpPr>
            <a:cxnSpLocks/>
          </p:cNvCxnSpPr>
          <p:nvPr/>
        </p:nvCxnSpPr>
        <p:spPr>
          <a:xfrm flipV="1">
            <a:off x="8290560" y="2063568"/>
            <a:ext cx="2139696" cy="67056"/>
          </a:xfrm>
          <a:prstGeom prst="straightConnector1">
            <a:avLst/>
          </a:prstGeom>
          <a:ln w="38100">
            <a:solidFill>
              <a:srgbClr val="EC78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918A5F14-53BA-7D54-8269-2A7849CEDA69}"/>
              </a:ext>
            </a:extLst>
          </p:cNvPr>
          <p:cNvCxnSpPr>
            <a:cxnSpLocks/>
          </p:cNvCxnSpPr>
          <p:nvPr/>
        </p:nvCxnSpPr>
        <p:spPr>
          <a:xfrm flipH="1">
            <a:off x="7324293" y="2163774"/>
            <a:ext cx="3265170" cy="1184910"/>
          </a:xfrm>
          <a:prstGeom prst="straightConnector1">
            <a:avLst/>
          </a:prstGeom>
          <a:ln w="38100">
            <a:solidFill>
              <a:srgbClr val="EC78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5F4CE408-BCF6-5755-9104-8E7183DB3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4282923"/>
            <a:ext cx="79627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方案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218+75+440+510=1243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（米）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B1B16D7-FD75-C809-62BD-4E747D723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4967730"/>
            <a:ext cx="75200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方案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218+75+75+329+510=1207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（米）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B4551A1-F1F7-02E2-564E-C719C0198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5652537"/>
            <a:ext cx="71287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FF0000"/>
                </a:solidFill>
                <a:latin typeface="+mn-lt"/>
                <a:ea typeface="+mj-ea"/>
              </a:defRPr>
            </a:lvl1pPr>
            <a:lvl2pPr marL="742950" indent="-285750"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dirty="0"/>
              <a:t>因为</a:t>
            </a:r>
            <a:r>
              <a:rPr lang="en-US" altLang="zh-CN" b="1" dirty="0"/>
              <a:t>1207</a:t>
            </a:r>
            <a:r>
              <a:rPr lang="zh-CN" altLang="en-US" dirty="0"/>
              <a:t>＜</a:t>
            </a:r>
            <a:r>
              <a:rPr lang="en-US" altLang="zh-CN" b="1" dirty="0"/>
              <a:t>1243</a:t>
            </a:r>
            <a:r>
              <a:rPr lang="zh-CN" altLang="en-US" dirty="0"/>
              <a:t>，所以方案</a:t>
            </a:r>
            <a:r>
              <a:rPr lang="en-US" altLang="zh-CN" b="1" dirty="0"/>
              <a:t>2</a:t>
            </a:r>
            <a:r>
              <a:rPr lang="zh-CN" altLang="en-US" dirty="0"/>
              <a:t>最近。</a:t>
            </a:r>
          </a:p>
        </p:txBody>
      </p:sp>
    </p:spTree>
    <p:extLst>
      <p:ext uri="{BB962C8B-B14F-4D97-AF65-F5344CB8AC3E}">
        <p14:creationId xmlns:p14="http://schemas.microsoft.com/office/powerpoint/2010/main" val="71597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/>
      <p:bldP spid="16" grpId="0"/>
      <p:bldP spid="26" grpId="0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627EEE-CF2C-0BCE-BDDA-ED70831553F7}"/>
              </a:ext>
            </a:extLst>
          </p:cNvPr>
          <p:cNvSpPr txBox="1"/>
          <p:nvPr/>
        </p:nvSpPr>
        <p:spPr>
          <a:xfrm>
            <a:off x="1157199" y="1268760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把下面的竖式填写完整。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3A87E00-079B-9F1A-0373-7FC47077C044}"/>
              </a:ext>
            </a:extLst>
          </p:cNvPr>
          <p:cNvSpPr/>
          <p:nvPr/>
        </p:nvSpPr>
        <p:spPr>
          <a:xfrm>
            <a:off x="500743" y="132160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7C38D7AB-B89B-F2E2-A681-42A63B918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509326"/>
            <a:ext cx="38884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91E62E4-C54C-A2D9-7FE0-D90102B21B5F}"/>
              </a:ext>
            </a:extLst>
          </p:cNvPr>
          <p:cNvGrpSpPr/>
          <p:nvPr/>
        </p:nvGrpSpPr>
        <p:grpSpPr>
          <a:xfrm>
            <a:off x="767408" y="2414415"/>
            <a:ext cx="3168352" cy="2184516"/>
            <a:chOff x="767408" y="2211801"/>
            <a:chExt cx="3168352" cy="218451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62C2C86-385C-8819-80FB-D3E95F409162}"/>
                </a:ext>
              </a:extLst>
            </p:cNvPr>
            <p:cNvSpPr txBox="1"/>
            <p:nvPr/>
          </p:nvSpPr>
          <p:spPr>
            <a:xfrm>
              <a:off x="1415480" y="2212636"/>
              <a:ext cx="216024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3    </a:t>
              </a:r>
              <a:r>
                <a:rPr lang="en-US" altLang="zh-CN" dirty="0">
                  <a:solidFill>
                    <a:schemeClr val="bg1"/>
                  </a:solidFill>
                </a:rPr>
                <a:t>3</a:t>
              </a:r>
              <a:r>
                <a:rPr lang="en-US" altLang="zh-CN" dirty="0"/>
                <a:t>    6</a:t>
              </a:r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A8B5638-CC6D-D069-2481-94C08C83F242}"/>
                </a:ext>
              </a:extLst>
            </p:cNvPr>
            <p:cNvSpPr txBox="1"/>
            <p:nvPr/>
          </p:nvSpPr>
          <p:spPr>
            <a:xfrm>
              <a:off x="767408" y="2976907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+   4    </a:t>
              </a:r>
              <a:r>
                <a:rPr lang="en-US" altLang="zh-CN" dirty="0">
                  <a:solidFill>
                    <a:schemeClr val="tx1"/>
                  </a:solidFill>
                </a:rPr>
                <a:t>6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CBC09BA-1063-54C7-ACB3-3EC256BBB6A1}"/>
                </a:ext>
              </a:extLst>
            </p:cNvPr>
            <p:cNvSpPr/>
            <p:nvPr/>
          </p:nvSpPr>
          <p:spPr>
            <a:xfrm>
              <a:off x="2350403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AB7A235-B556-A494-BD05-3BA596BF8735}"/>
                </a:ext>
              </a:extLst>
            </p:cNvPr>
            <p:cNvSpPr txBox="1"/>
            <p:nvPr/>
          </p:nvSpPr>
          <p:spPr>
            <a:xfrm>
              <a:off x="767408" y="3749986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8    0    9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B535B2F-6312-9E76-636D-1876D0918EE5}"/>
                </a:ext>
              </a:extLst>
            </p:cNvPr>
            <p:cNvSpPr/>
            <p:nvPr/>
          </p:nvSpPr>
          <p:spPr>
            <a:xfrm>
              <a:off x="3033832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A2599DE5-0908-B972-A32D-E49FD1EB386A}"/>
                </a:ext>
              </a:extLst>
            </p:cNvPr>
            <p:cNvCxnSpPr/>
            <p:nvPr/>
          </p:nvCxnSpPr>
          <p:spPr>
            <a:xfrm>
              <a:off x="1088572" y="3749986"/>
              <a:ext cx="28471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E1733D2-961C-FB7E-19AF-587093FAF8E0}"/>
              </a:ext>
            </a:extLst>
          </p:cNvPr>
          <p:cNvGrpSpPr/>
          <p:nvPr/>
        </p:nvGrpSpPr>
        <p:grpSpPr>
          <a:xfrm>
            <a:off x="4295800" y="2414415"/>
            <a:ext cx="3384376" cy="2184516"/>
            <a:chOff x="4403812" y="2211801"/>
            <a:chExt cx="3384376" cy="2184516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3F95EC7-69B0-E20D-61EE-D54E7752DAC2}"/>
                </a:ext>
              </a:extLst>
            </p:cNvPr>
            <p:cNvSpPr txBox="1"/>
            <p:nvPr/>
          </p:nvSpPr>
          <p:spPr>
            <a:xfrm>
              <a:off x="4763852" y="2212636"/>
              <a:ext cx="2664296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chemeClr val="bg1"/>
                  </a:solidFill>
                </a:rPr>
                <a:t>3</a:t>
              </a:r>
              <a:r>
                <a:rPr lang="en-US" altLang="zh-CN" dirty="0"/>
                <a:t>    3      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F3B9462-2F40-669C-D607-0F0AE2506A3F}"/>
                </a:ext>
              </a:extLst>
            </p:cNvPr>
            <p:cNvSpPr txBox="1"/>
            <p:nvPr/>
          </p:nvSpPr>
          <p:spPr>
            <a:xfrm>
              <a:off x="4403812" y="2976907"/>
              <a:ext cx="30243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−        5    </a:t>
              </a:r>
              <a:r>
                <a:rPr lang="en-US" altLang="zh-CN" dirty="0">
                  <a:solidFill>
                    <a:schemeClr val="tx1"/>
                  </a:solidFill>
                </a:rPr>
                <a:t>7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926C6A7-8465-CA6A-80C6-7DC0AEDA4DF6}"/>
                </a:ext>
              </a:extLst>
            </p:cNvPr>
            <p:cNvSpPr txBox="1"/>
            <p:nvPr/>
          </p:nvSpPr>
          <p:spPr>
            <a:xfrm>
              <a:off x="4619836" y="3749986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7    4    6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F0EC1E2-0452-D6E4-5704-3A1E237C1341}"/>
                </a:ext>
              </a:extLst>
            </p:cNvPr>
            <p:cNvSpPr/>
            <p:nvPr/>
          </p:nvSpPr>
          <p:spPr>
            <a:xfrm>
              <a:off x="6886260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01E17A06-8235-0D3E-E4A3-1C4E31CD7530}"/>
                </a:ext>
              </a:extLst>
            </p:cNvPr>
            <p:cNvCxnSpPr>
              <a:cxnSpLocks/>
            </p:cNvCxnSpPr>
            <p:nvPr/>
          </p:nvCxnSpPr>
          <p:spPr>
            <a:xfrm>
              <a:off x="4509068" y="3749986"/>
              <a:ext cx="32791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554FC74-8985-0B1F-31DA-4C2DF973742F}"/>
                </a:ext>
              </a:extLst>
            </p:cNvPr>
            <p:cNvSpPr/>
            <p:nvPr/>
          </p:nvSpPr>
          <p:spPr>
            <a:xfrm>
              <a:off x="6204012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5215FF5-247F-23E9-4D0F-366C6BE9AF34}"/>
                </a:ext>
              </a:extLst>
            </p:cNvPr>
            <p:cNvSpPr/>
            <p:nvPr/>
          </p:nvSpPr>
          <p:spPr>
            <a:xfrm>
              <a:off x="4835932" y="221256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FA47762-C7EF-9A4E-D6B9-64761C6DD865}"/>
                </a:ext>
              </a:extLst>
            </p:cNvPr>
            <p:cNvSpPr/>
            <p:nvPr/>
          </p:nvSpPr>
          <p:spPr>
            <a:xfrm>
              <a:off x="6886260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E3406FFF-B432-FBCF-075C-03A1A7BB7DA6}"/>
              </a:ext>
            </a:extLst>
          </p:cNvPr>
          <p:cNvGrpSpPr/>
          <p:nvPr/>
        </p:nvGrpSpPr>
        <p:grpSpPr>
          <a:xfrm>
            <a:off x="8040216" y="2386767"/>
            <a:ext cx="3384376" cy="2239812"/>
            <a:chOff x="8040216" y="2210968"/>
            <a:chExt cx="3384376" cy="2239812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92DF6193-BA26-C010-60BB-46F0C4A6242F}"/>
                </a:ext>
              </a:extLst>
            </p:cNvPr>
            <p:cNvSpPr txBox="1"/>
            <p:nvPr/>
          </p:nvSpPr>
          <p:spPr>
            <a:xfrm>
              <a:off x="8400256" y="2212636"/>
              <a:ext cx="2664296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chemeClr val="tx1"/>
                  </a:solidFill>
                </a:rPr>
                <a:t>9    5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2438F99B-C022-F809-EF1D-7C75022F0A6C}"/>
                </a:ext>
              </a:extLst>
            </p:cNvPr>
            <p:cNvSpPr txBox="1"/>
            <p:nvPr/>
          </p:nvSpPr>
          <p:spPr>
            <a:xfrm>
              <a:off x="8040216" y="2976907"/>
              <a:ext cx="30243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+        3    </a:t>
              </a:r>
              <a:r>
                <a:rPr lang="en-US" altLang="zh-CN" dirty="0">
                  <a:solidFill>
                    <a:schemeClr val="bg1"/>
                  </a:solidFill>
                </a:rPr>
                <a:t>7</a:t>
              </a:r>
              <a:r>
                <a:rPr lang="en-US" altLang="zh-CN" dirty="0">
                  <a:solidFill>
                    <a:schemeClr val="tx1"/>
                  </a:solidFill>
                </a:rPr>
                <a:t>    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D1360AD-CB21-9DC0-559D-575A18A4D594}"/>
                </a:ext>
              </a:extLst>
            </p:cNvPr>
            <p:cNvSpPr txBox="1"/>
            <p:nvPr/>
          </p:nvSpPr>
          <p:spPr>
            <a:xfrm>
              <a:off x="8145472" y="3749986"/>
              <a:ext cx="291908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7    7    3    4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1B36F4E-ED7B-394B-2734-B57975DFE9E4}"/>
                </a:ext>
              </a:extLst>
            </p:cNvPr>
            <p:cNvSpPr/>
            <p:nvPr/>
          </p:nvSpPr>
          <p:spPr>
            <a:xfrm>
              <a:off x="9842616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43F91D34-5A4D-D94B-9154-BDF946AA0928}"/>
                </a:ext>
              </a:extLst>
            </p:cNvPr>
            <p:cNvCxnSpPr>
              <a:cxnSpLocks/>
            </p:cNvCxnSpPr>
            <p:nvPr/>
          </p:nvCxnSpPr>
          <p:spPr>
            <a:xfrm>
              <a:off x="8145472" y="3749986"/>
              <a:ext cx="32791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82B777F2-FF48-CFD1-1F8B-D643AAEF8D22}"/>
                </a:ext>
              </a:extLst>
            </p:cNvPr>
            <p:cNvSpPr/>
            <p:nvPr/>
          </p:nvSpPr>
          <p:spPr>
            <a:xfrm>
              <a:off x="10522664" y="2210968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D69D406D-F1AE-DC8C-ED3B-E38A66EB5D8A}"/>
                </a:ext>
              </a:extLst>
            </p:cNvPr>
            <p:cNvSpPr/>
            <p:nvPr/>
          </p:nvSpPr>
          <p:spPr>
            <a:xfrm>
              <a:off x="8472336" y="3802780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F409592A-18B6-24AF-96C2-E3D339F6AE03}"/>
                </a:ext>
              </a:extLst>
            </p:cNvPr>
            <p:cNvSpPr/>
            <p:nvPr/>
          </p:nvSpPr>
          <p:spPr>
            <a:xfrm>
              <a:off x="9157476" y="3802780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99A94D40-C882-FBF4-2FF6-455976DA684B}"/>
              </a:ext>
            </a:extLst>
          </p:cNvPr>
          <p:cNvSpPr txBox="1"/>
          <p:nvPr/>
        </p:nvSpPr>
        <p:spPr>
          <a:xfrm>
            <a:off x="3180330" y="3177852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95FAD61-0CED-3E2F-254F-C9AD830F1116}"/>
              </a:ext>
            </a:extLst>
          </p:cNvPr>
          <p:cNvSpPr txBox="1"/>
          <p:nvPr/>
        </p:nvSpPr>
        <p:spPr>
          <a:xfrm>
            <a:off x="2467333" y="2415250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187A7A2-92A9-7472-E808-B80A46E5DA28}"/>
              </a:ext>
            </a:extLst>
          </p:cNvPr>
          <p:cNvSpPr txBox="1"/>
          <p:nvPr/>
        </p:nvSpPr>
        <p:spPr>
          <a:xfrm>
            <a:off x="2162673" y="3516914"/>
            <a:ext cx="59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7D911B6-6FD6-8553-D493-904EB35B2CB1}"/>
              </a:ext>
            </a:extLst>
          </p:cNvPr>
          <p:cNvSpPr txBox="1"/>
          <p:nvPr/>
        </p:nvSpPr>
        <p:spPr>
          <a:xfrm>
            <a:off x="4857882" y="2415250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329F361E-619E-26AC-F13F-FBD0AC07A43D}"/>
              </a:ext>
            </a:extLst>
          </p:cNvPr>
          <p:cNvSpPr/>
          <p:nvPr/>
        </p:nvSpPr>
        <p:spPr>
          <a:xfrm>
            <a:off x="5707320" y="2234384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AB7358C-5904-C352-97B3-59BA471E7704}"/>
              </a:ext>
            </a:extLst>
          </p:cNvPr>
          <p:cNvSpPr/>
          <p:nvPr/>
        </p:nvSpPr>
        <p:spPr>
          <a:xfrm>
            <a:off x="5051920" y="2234384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16DB239-FF85-7F7B-E3B2-75D699AAAA16}"/>
              </a:ext>
            </a:extLst>
          </p:cNvPr>
          <p:cNvSpPr txBox="1"/>
          <p:nvPr/>
        </p:nvSpPr>
        <p:spPr>
          <a:xfrm>
            <a:off x="6223135" y="2415250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07B7216-496F-2D4A-B5C2-0E5F614BE35D}"/>
              </a:ext>
            </a:extLst>
          </p:cNvPr>
          <p:cNvSpPr txBox="1"/>
          <p:nvPr/>
        </p:nvSpPr>
        <p:spPr>
          <a:xfrm>
            <a:off x="6896018" y="2413919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4BA4618-74F8-CEF2-394C-65770CB0C74A}"/>
              </a:ext>
            </a:extLst>
          </p:cNvPr>
          <p:cNvSpPr txBox="1"/>
          <p:nvPr/>
        </p:nvSpPr>
        <p:spPr>
          <a:xfrm>
            <a:off x="6896018" y="3193748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18BE5CFB-EB47-082B-A215-4E47A4256861}"/>
              </a:ext>
            </a:extLst>
          </p:cNvPr>
          <p:cNvSpPr txBox="1"/>
          <p:nvPr/>
        </p:nvSpPr>
        <p:spPr>
          <a:xfrm>
            <a:off x="4673496" y="4656724"/>
            <a:ext cx="32329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答案不唯一。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2BB7AB1D-0328-86E1-9595-EDDACFD089EE}"/>
              </a:ext>
            </a:extLst>
          </p:cNvPr>
          <p:cNvSpPr txBox="1"/>
          <p:nvPr/>
        </p:nvSpPr>
        <p:spPr>
          <a:xfrm>
            <a:off x="10632504" y="2413919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27428DD-4DBE-0B17-C717-A779BBCA6E2D}"/>
              </a:ext>
            </a:extLst>
          </p:cNvPr>
          <p:cNvSpPr txBox="1"/>
          <p:nvPr/>
        </p:nvSpPr>
        <p:spPr>
          <a:xfrm>
            <a:off x="10482525" y="3516914"/>
            <a:ext cx="59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581992C-BBA9-381E-4D05-19AD837F98EB}"/>
              </a:ext>
            </a:extLst>
          </p:cNvPr>
          <p:cNvSpPr txBox="1"/>
          <p:nvPr/>
        </p:nvSpPr>
        <p:spPr>
          <a:xfrm>
            <a:off x="9961700" y="3160680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E4CF37B-21F8-4F37-C2CD-4A9E216B122F}"/>
              </a:ext>
            </a:extLst>
          </p:cNvPr>
          <p:cNvSpPr txBox="1"/>
          <p:nvPr/>
        </p:nvSpPr>
        <p:spPr>
          <a:xfrm>
            <a:off x="9537806" y="3516914"/>
            <a:ext cx="59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9CF0BB69-298E-F2E6-49FD-F2E3978F94E7}"/>
              </a:ext>
            </a:extLst>
          </p:cNvPr>
          <p:cNvSpPr txBox="1"/>
          <p:nvPr/>
        </p:nvSpPr>
        <p:spPr>
          <a:xfrm>
            <a:off x="9282233" y="3969774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CC727237-60D2-9345-066F-583C24012C11}"/>
              </a:ext>
            </a:extLst>
          </p:cNvPr>
          <p:cNvSpPr txBox="1"/>
          <p:nvPr/>
        </p:nvSpPr>
        <p:spPr>
          <a:xfrm>
            <a:off x="8596897" y="3969774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376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 animBg="1"/>
      <p:bldP spid="53" grpId="0" animBg="1"/>
      <p:bldP spid="54" grpId="0"/>
      <p:bldP spid="55" grpId="0"/>
      <p:bldP spid="56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9E6F8BF-A49C-C211-E54A-D2EE122DB114}"/>
              </a:ext>
            </a:extLst>
          </p:cNvPr>
          <p:cNvSpPr txBox="1"/>
          <p:nvPr/>
        </p:nvSpPr>
        <p:spPr>
          <a:xfrm>
            <a:off x="1157199" y="1034074"/>
            <a:ext cx="10534058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小宇计算两个三位数相加时，把一个加数十位上的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错看成了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，把另一个加数百位上的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错看成了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，算得的结果是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569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。这道题正确的计算结果是多少？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C3E0993-A353-5D87-3207-7228FCC36F2A}"/>
              </a:ext>
            </a:extLst>
          </p:cNvPr>
          <p:cNvSpPr/>
          <p:nvPr/>
        </p:nvSpPr>
        <p:spPr>
          <a:xfrm>
            <a:off x="500743" y="108692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CC6FD62A-D977-A074-DD15-FB9172698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602026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32C55C7-0FAF-CA83-D67C-65D8EDB23D82}"/>
              </a:ext>
            </a:extLst>
          </p:cNvPr>
          <p:cNvGrpSpPr/>
          <p:nvPr/>
        </p:nvGrpSpPr>
        <p:grpSpPr>
          <a:xfrm>
            <a:off x="1559496" y="3429000"/>
            <a:ext cx="3168352" cy="2184516"/>
            <a:chOff x="767408" y="2211801"/>
            <a:chExt cx="3168352" cy="2184516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A91BADA-D935-853B-71BE-1A5E212A0FDA}"/>
                </a:ext>
              </a:extLst>
            </p:cNvPr>
            <p:cNvSpPr txBox="1"/>
            <p:nvPr/>
          </p:nvSpPr>
          <p:spPr>
            <a:xfrm>
              <a:off x="1415480" y="2212636"/>
              <a:ext cx="216024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chemeClr val="tx1"/>
                  </a:solidFill>
                </a:rPr>
                <a:t>3    </a:t>
              </a:r>
              <a:r>
                <a:rPr lang="en-US" altLang="zh-CN" dirty="0">
                  <a:solidFill>
                    <a:srgbClr val="FF0000"/>
                  </a:solidFill>
                </a:rPr>
                <a:t>8</a:t>
              </a:r>
              <a:r>
                <a:rPr lang="en-US" altLang="zh-CN" dirty="0">
                  <a:solidFill>
                    <a:schemeClr val="tx1"/>
                  </a:solidFill>
                </a:rPr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8D08773-CE46-CBA8-6967-3F09CCD26ED2}"/>
                </a:ext>
              </a:extLst>
            </p:cNvPr>
            <p:cNvSpPr txBox="1"/>
            <p:nvPr/>
          </p:nvSpPr>
          <p:spPr>
            <a:xfrm>
              <a:off x="767408" y="2976907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rgbClr val="FF0000"/>
                  </a:solidFill>
                </a:rPr>
                <a:t>+   3</a:t>
              </a:r>
              <a:r>
                <a:rPr lang="en-US" altLang="zh-CN" dirty="0"/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r>
                <a:rPr lang="en-US" altLang="zh-CN" dirty="0">
                  <a:solidFill>
                    <a:schemeClr val="tx1"/>
                  </a:solidFill>
                </a:rPr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A6C78B7-2F19-E9BC-4930-0A39CF0582B7}"/>
                </a:ext>
              </a:extLst>
            </p:cNvPr>
            <p:cNvSpPr/>
            <p:nvPr/>
          </p:nvSpPr>
          <p:spPr>
            <a:xfrm>
              <a:off x="1638736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43EA015-9804-5AC8-B814-0191E8B37361}"/>
                </a:ext>
              </a:extLst>
            </p:cNvPr>
            <p:cNvSpPr txBox="1"/>
            <p:nvPr/>
          </p:nvSpPr>
          <p:spPr>
            <a:xfrm>
              <a:off x="767408" y="3749986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rgbClr val="FF0000"/>
                  </a:solidFill>
                </a:rPr>
                <a:t>5    6    9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AFE586F-DE40-6BA7-B995-9A551EC2C2A0}"/>
                </a:ext>
              </a:extLst>
            </p:cNvPr>
            <p:cNvSpPr/>
            <p:nvPr/>
          </p:nvSpPr>
          <p:spPr>
            <a:xfrm>
              <a:off x="3033832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A426420-8E1E-2891-F2C4-3F5F987CC492}"/>
                </a:ext>
              </a:extLst>
            </p:cNvPr>
            <p:cNvCxnSpPr/>
            <p:nvPr/>
          </p:nvCxnSpPr>
          <p:spPr>
            <a:xfrm>
              <a:off x="1088572" y="3749986"/>
              <a:ext cx="284718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F2DEAF6-72BD-872F-4D36-E40D33C0D1F9}"/>
                </a:ext>
              </a:extLst>
            </p:cNvPr>
            <p:cNvSpPr/>
            <p:nvPr/>
          </p:nvSpPr>
          <p:spPr>
            <a:xfrm>
              <a:off x="2350403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8C2611A-F7DB-830D-FC37-AD6E21DFFEB2}"/>
                </a:ext>
              </a:extLst>
            </p:cNvPr>
            <p:cNvSpPr/>
            <p:nvPr/>
          </p:nvSpPr>
          <p:spPr>
            <a:xfrm>
              <a:off x="3033832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A88286E-62B5-AA47-AF6C-C409550ECCB0}"/>
              </a:ext>
            </a:extLst>
          </p:cNvPr>
          <p:cNvGrpSpPr/>
          <p:nvPr/>
        </p:nvGrpSpPr>
        <p:grpSpPr>
          <a:xfrm>
            <a:off x="4762524" y="3429000"/>
            <a:ext cx="3168352" cy="1538185"/>
            <a:chOff x="767408" y="2211801"/>
            <a:chExt cx="3168352" cy="1538185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C970A06-A8F2-E9A3-5D7C-7B78AD54D5DD}"/>
                </a:ext>
              </a:extLst>
            </p:cNvPr>
            <p:cNvSpPr txBox="1"/>
            <p:nvPr/>
          </p:nvSpPr>
          <p:spPr>
            <a:xfrm>
              <a:off x="1415480" y="2212636"/>
              <a:ext cx="216024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chemeClr val="tx1"/>
                  </a:solidFill>
                </a:rPr>
                <a:t>3    </a:t>
              </a:r>
              <a:r>
                <a:rPr lang="en-US" altLang="zh-CN" dirty="0">
                  <a:solidFill>
                    <a:srgbClr val="FF0000"/>
                  </a:solidFill>
                </a:rPr>
                <a:t>6</a:t>
              </a:r>
              <a:r>
                <a:rPr lang="en-US" altLang="zh-CN" dirty="0">
                  <a:solidFill>
                    <a:schemeClr val="tx1"/>
                  </a:solidFill>
                </a:rPr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DC0F827-7E0A-4CE9-523C-6F8E2F16E844}"/>
                </a:ext>
              </a:extLst>
            </p:cNvPr>
            <p:cNvSpPr txBox="1"/>
            <p:nvPr/>
          </p:nvSpPr>
          <p:spPr>
            <a:xfrm>
              <a:off x="767408" y="2976907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rgbClr val="FF0000"/>
                  </a:solidFill>
                </a:rPr>
                <a:t>+   5</a:t>
              </a:r>
              <a:r>
                <a:rPr lang="en-US" altLang="zh-CN" dirty="0"/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r>
                <a:rPr lang="en-US" altLang="zh-CN" dirty="0">
                  <a:solidFill>
                    <a:schemeClr val="tx1"/>
                  </a:solidFill>
                </a:rPr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4E1E506-0944-5B82-B2A0-7004A9A9231C}"/>
                </a:ext>
              </a:extLst>
            </p:cNvPr>
            <p:cNvSpPr/>
            <p:nvPr/>
          </p:nvSpPr>
          <p:spPr>
            <a:xfrm>
              <a:off x="1638736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C5A2344-0067-4722-B571-0776C6D52FEF}"/>
                </a:ext>
              </a:extLst>
            </p:cNvPr>
            <p:cNvSpPr/>
            <p:nvPr/>
          </p:nvSpPr>
          <p:spPr>
            <a:xfrm>
              <a:off x="3033832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9E082308-2CD2-2F1C-3F59-D96DBB98EF3B}"/>
                </a:ext>
              </a:extLst>
            </p:cNvPr>
            <p:cNvCxnSpPr/>
            <p:nvPr/>
          </p:nvCxnSpPr>
          <p:spPr>
            <a:xfrm>
              <a:off x="1088572" y="3749986"/>
              <a:ext cx="284718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087DD8B-1C54-277E-5D6C-7DB285B795F8}"/>
                </a:ext>
              </a:extLst>
            </p:cNvPr>
            <p:cNvSpPr/>
            <p:nvPr/>
          </p:nvSpPr>
          <p:spPr>
            <a:xfrm>
              <a:off x="2350403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E736AF4-9168-CBE1-1AD5-030B665D6872}"/>
                </a:ext>
              </a:extLst>
            </p:cNvPr>
            <p:cNvSpPr/>
            <p:nvPr/>
          </p:nvSpPr>
          <p:spPr>
            <a:xfrm>
              <a:off x="3033832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DD48E500-0DF1-8349-782C-7C96A3131649}"/>
              </a:ext>
            </a:extLst>
          </p:cNvPr>
          <p:cNvSpPr txBox="1"/>
          <p:nvPr/>
        </p:nvSpPr>
        <p:spPr>
          <a:xfrm>
            <a:off x="3268212" y="4192437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9A1D06F-0DAA-FC25-05A9-AF215B9406AC}"/>
              </a:ext>
            </a:extLst>
          </p:cNvPr>
          <p:cNvSpPr txBox="1"/>
          <p:nvPr/>
        </p:nvSpPr>
        <p:spPr>
          <a:xfrm>
            <a:off x="2569879" y="3429835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CCB80A2-D696-93BC-D8A6-8D87805EA6A6}"/>
              </a:ext>
            </a:extLst>
          </p:cNvPr>
          <p:cNvSpPr txBox="1"/>
          <p:nvPr/>
        </p:nvSpPr>
        <p:spPr>
          <a:xfrm>
            <a:off x="5772350" y="3429835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F354D84-CB60-D112-125B-0B589E666AF2}"/>
              </a:ext>
            </a:extLst>
          </p:cNvPr>
          <p:cNvSpPr txBox="1"/>
          <p:nvPr/>
        </p:nvSpPr>
        <p:spPr>
          <a:xfrm>
            <a:off x="6461372" y="4192437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ABA6BD5-39D7-B41A-41D2-74DB6CF19B75}"/>
              </a:ext>
            </a:extLst>
          </p:cNvPr>
          <p:cNvSpPr txBox="1"/>
          <p:nvPr/>
        </p:nvSpPr>
        <p:spPr>
          <a:xfrm>
            <a:off x="7167995" y="4983933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ED13307-AF9F-7D5D-0CBF-17B01F79BD6A}"/>
              </a:ext>
            </a:extLst>
          </p:cNvPr>
          <p:cNvSpPr txBox="1"/>
          <p:nvPr/>
        </p:nvSpPr>
        <p:spPr>
          <a:xfrm>
            <a:off x="6464118" y="4967184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FB7FE86-1CE0-7D88-AF3B-368CFDF6CFDA}"/>
              </a:ext>
            </a:extLst>
          </p:cNvPr>
          <p:cNvSpPr txBox="1"/>
          <p:nvPr/>
        </p:nvSpPr>
        <p:spPr>
          <a:xfrm>
            <a:off x="5774842" y="4967184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4542EB3-82F7-C463-1E1A-70E9D7BE6EE2}"/>
              </a:ext>
            </a:extLst>
          </p:cNvPr>
          <p:cNvSpPr txBox="1"/>
          <p:nvPr/>
        </p:nvSpPr>
        <p:spPr>
          <a:xfrm>
            <a:off x="2829718" y="4522268"/>
            <a:ext cx="59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80C2FAD-E27E-2B75-15D7-7133B449CCB0}"/>
              </a:ext>
            </a:extLst>
          </p:cNvPr>
          <p:cNvSpPr txBox="1"/>
          <p:nvPr/>
        </p:nvSpPr>
        <p:spPr>
          <a:xfrm>
            <a:off x="6048685" y="4522268"/>
            <a:ext cx="59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2DBA2E7-11DB-BB63-443D-E78666FEC5C6}"/>
              </a:ext>
            </a:extLst>
          </p:cNvPr>
          <p:cNvSpPr txBox="1"/>
          <p:nvPr/>
        </p:nvSpPr>
        <p:spPr>
          <a:xfrm>
            <a:off x="8606322" y="3722647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569−20=549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BC37A92-2BDD-BE09-106D-9C9C51D3C7EB}"/>
              </a:ext>
            </a:extLst>
          </p:cNvPr>
          <p:cNvSpPr txBox="1"/>
          <p:nvPr/>
        </p:nvSpPr>
        <p:spPr>
          <a:xfrm>
            <a:off x="8606322" y="4537448"/>
            <a:ext cx="3178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549+200=749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91C3964-7B4D-2BEA-1803-72D088556DEE}"/>
              </a:ext>
            </a:extLst>
          </p:cNvPr>
          <p:cNvSpPr txBox="1"/>
          <p:nvPr/>
        </p:nvSpPr>
        <p:spPr>
          <a:xfrm>
            <a:off x="1762082" y="5733256"/>
            <a:ext cx="8352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口答：这到题正确的计算结果是</a:t>
            </a:r>
            <a:r>
              <a:rPr lang="en-US" altLang="zh-CN" sz="3600" b="1" dirty="0">
                <a:solidFill>
                  <a:srgbClr val="FF0000"/>
                </a:solidFill>
                <a:effectLst/>
                <a:latin typeface="+mn-lt"/>
                <a:ea typeface="+mj-ea"/>
              </a:rPr>
              <a:t>749</a:t>
            </a:r>
            <a:r>
              <a:rPr lang="zh-CN" altLang="en-US" sz="36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。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7373EC8-FF0C-F5BD-5512-C8B88A789024}"/>
              </a:ext>
            </a:extLst>
          </p:cNvPr>
          <p:cNvSpPr txBox="1"/>
          <p:nvPr/>
        </p:nvSpPr>
        <p:spPr>
          <a:xfrm>
            <a:off x="7842215" y="3032171"/>
            <a:ext cx="2031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0000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方法二：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B68BC13-1B3D-C905-4633-AF91E111F560}"/>
              </a:ext>
            </a:extLst>
          </p:cNvPr>
          <p:cNvSpPr txBox="1"/>
          <p:nvPr/>
        </p:nvSpPr>
        <p:spPr>
          <a:xfrm>
            <a:off x="623392" y="3032171"/>
            <a:ext cx="2031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0000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方法一：</a:t>
            </a:r>
          </a:p>
        </p:txBody>
      </p:sp>
    </p:spTree>
    <p:extLst>
      <p:ext uri="{BB962C8B-B14F-4D97-AF65-F5344CB8AC3E}">
        <p14:creationId xmlns:p14="http://schemas.microsoft.com/office/powerpoint/2010/main" val="148518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8" grpId="0"/>
      <p:bldP spid="39" grpId="0"/>
      <p:bldP spid="40" grpId="0"/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A5E4C9A-4732-41B8-44A0-5050BF5EE434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CFAD6857-A051-5F4A-1A46-829C13F8C244}"/>
              </a:ext>
            </a:extLst>
          </p:cNvPr>
          <p:cNvSpPr/>
          <p:nvPr/>
        </p:nvSpPr>
        <p:spPr>
          <a:xfrm>
            <a:off x="782656" y="1972153"/>
            <a:ext cx="701285" cy="4160236"/>
          </a:xfrm>
          <a:prstGeom prst="roundRect">
            <a:avLst/>
          </a:prstGeom>
          <a:solidFill>
            <a:srgbClr val="FEEB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3200" b="1" dirty="0">
                <a:solidFill>
                  <a:srgbClr val="037FB7"/>
                </a:solidFill>
                <a:effectLst/>
                <a:latin typeface="FZZJ-ZSZKJW--GB1-0"/>
              </a:rPr>
              <a:t>万以内的加法和减法</a:t>
            </a:r>
            <a:endParaRPr lang="zh-CN" altLang="en-US" sz="3200" b="1" dirty="0">
              <a:solidFill>
                <a:srgbClr val="037FB7"/>
              </a:solidFill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E7DC5732-0D9D-DA04-7242-E1EBE8E73373}"/>
              </a:ext>
            </a:extLst>
          </p:cNvPr>
          <p:cNvSpPr/>
          <p:nvPr/>
        </p:nvSpPr>
        <p:spPr>
          <a:xfrm>
            <a:off x="1991544" y="1768627"/>
            <a:ext cx="3149556" cy="1088831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相同计数单位的个数相加、减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9499601F-CD66-C28F-CFB4-B4FB9E0F393A}"/>
              </a:ext>
            </a:extLst>
          </p:cNvPr>
          <p:cNvSpPr/>
          <p:nvPr/>
        </p:nvSpPr>
        <p:spPr>
          <a:xfrm>
            <a:off x="5582546" y="1309411"/>
            <a:ext cx="1224136" cy="5847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加法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11C4E41A-856F-4AC2-8B32-95495AA41345}"/>
              </a:ext>
            </a:extLst>
          </p:cNvPr>
          <p:cNvSpPr/>
          <p:nvPr/>
        </p:nvSpPr>
        <p:spPr>
          <a:xfrm>
            <a:off x="5582546" y="2365946"/>
            <a:ext cx="1224136" cy="5847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减法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FD66AB1-66FD-67A2-49D8-0D635A11AF41}"/>
              </a:ext>
            </a:extLst>
          </p:cNvPr>
          <p:cNvSpPr/>
          <p:nvPr/>
        </p:nvSpPr>
        <p:spPr>
          <a:xfrm>
            <a:off x="7695015" y="1124744"/>
            <a:ext cx="3600400" cy="954107"/>
          </a:xfrm>
          <a:prstGeom prst="roundRect">
            <a:avLst>
              <a:gd name="adj" fmla="val 8014"/>
            </a:avLst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哪一位满十，就向前一位进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1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3BE04CA-C3C6-0EE7-4ECD-E623950C6F67}"/>
              </a:ext>
            </a:extLst>
          </p:cNvPr>
          <p:cNvSpPr/>
          <p:nvPr/>
        </p:nvSpPr>
        <p:spPr>
          <a:xfrm>
            <a:off x="7695015" y="2181279"/>
            <a:ext cx="3600400" cy="954107"/>
          </a:xfrm>
          <a:prstGeom prst="roundRect">
            <a:avLst>
              <a:gd name="adj" fmla="val 7731"/>
            </a:avLst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哪一位不够减，就从前一位退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作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10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7F269D9-56F2-DC57-F887-E006D12C7443}"/>
              </a:ext>
            </a:extLst>
          </p:cNvPr>
          <p:cNvSpPr/>
          <p:nvPr/>
        </p:nvSpPr>
        <p:spPr>
          <a:xfrm>
            <a:off x="1991544" y="3841247"/>
            <a:ext cx="2777025" cy="10663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加、减法各部分间的关系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CB0D066E-059A-8BCA-1468-10B09AC3FEF8}"/>
              </a:ext>
            </a:extLst>
          </p:cNvPr>
          <p:cNvSpPr/>
          <p:nvPr/>
        </p:nvSpPr>
        <p:spPr>
          <a:xfrm>
            <a:off x="5582546" y="3467496"/>
            <a:ext cx="1224136" cy="5847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加法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33D3280C-3777-7A02-F7E9-1E41AFCE917E}"/>
              </a:ext>
            </a:extLst>
          </p:cNvPr>
          <p:cNvSpPr/>
          <p:nvPr/>
        </p:nvSpPr>
        <p:spPr>
          <a:xfrm>
            <a:off x="5582546" y="4874136"/>
            <a:ext cx="1224136" cy="5847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减法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D800C317-D1F4-C8BC-1996-C30A1111B982}"/>
              </a:ext>
            </a:extLst>
          </p:cNvPr>
          <p:cNvSpPr/>
          <p:nvPr/>
        </p:nvSpPr>
        <p:spPr>
          <a:xfrm>
            <a:off x="7689606" y="3282829"/>
            <a:ext cx="3769832" cy="95410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=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加数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+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加数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加数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=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和−另一个加数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AC099771-8BCC-5F81-EF75-EAAB858AF6D1}"/>
              </a:ext>
            </a:extLst>
          </p:cNvPr>
          <p:cNvSpPr/>
          <p:nvPr/>
        </p:nvSpPr>
        <p:spPr>
          <a:xfrm>
            <a:off x="7689606" y="4374435"/>
            <a:ext cx="3058752" cy="1584176"/>
          </a:xfrm>
          <a:prstGeom prst="roundRect">
            <a:avLst>
              <a:gd name="adj" fmla="val 10188"/>
            </a:avLst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差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=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被减数−减数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减数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=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被减数−差</a:t>
            </a:r>
          </a:p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被减数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=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减数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+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cs typeface="+mn-cs"/>
              </a:rPr>
              <a:t>差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CD63888C-9889-8493-2B54-B4F0BD3AAAC9}"/>
              </a:ext>
            </a:extLst>
          </p:cNvPr>
          <p:cNvSpPr/>
          <p:nvPr/>
        </p:nvSpPr>
        <p:spPr>
          <a:xfrm>
            <a:off x="1991545" y="5666225"/>
            <a:ext cx="1872208" cy="58477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解决问题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C1518873-B9AF-B41A-09F3-F64480B8331A}"/>
              </a:ext>
            </a:extLst>
          </p:cNvPr>
          <p:cNvSpPr/>
          <p:nvPr/>
        </p:nvSpPr>
        <p:spPr>
          <a:xfrm>
            <a:off x="4502395" y="5666225"/>
            <a:ext cx="2990463" cy="58477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C78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cs typeface="+mn-cs"/>
              </a:rPr>
              <a:t>用估算解决问题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cxnSp>
        <p:nvCxnSpPr>
          <p:cNvPr id="18" name="连接符: 肘形 17">
            <a:extLst>
              <a:ext uri="{FF2B5EF4-FFF2-40B4-BE49-F238E27FC236}">
                <a16:creationId xmlns:a16="http://schemas.microsoft.com/office/drawing/2014/main" id="{ECC0A769-1644-7799-A948-00D79D18FC69}"/>
              </a:ext>
            </a:extLst>
          </p:cNvPr>
          <p:cNvCxnSpPr>
            <a:stCxn id="3" idx="3"/>
            <a:endCxn id="4" idx="1"/>
          </p:cNvCxnSpPr>
          <p:nvPr/>
        </p:nvCxnSpPr>
        <p:spPr>
          <a:xfrm flipV="1">
            <a:off x="1483941" y="2313043"/>
            <a:ext cx="507603" cy="1739228"/>
          </a:xfrm>
          <a:prstGeom prst="bentConnector3">
            <a:avLst/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连接符: 肘形 18">
            <a:extLst>
              <a:ext uri="{FF2B5EF4-FFF2-40B4-BE49-F238E27FC236}">
                <a16:creationId xmlns:a16="http://schemas.microsoft.com/office/drawing/2014/main" id="{F2FD04B4-8A94-4680-4861-205E43D7EC93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>
            <a:off x="1483941" y="4052271"/>
            <a:ext cx="507603" cy="322164"/>
          </a:xfrm>
          <a:prstGeom prst="bentConnector3">
            <a:avLst/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连接符: 肘形 23">
            <a:extLst>
              <a:ext uri="{FF2B5EF4-FFF2-40B4-BE49-F238E27FC236}">
                <a16:creationId xmlns:a16="http://schemas.microsoft.com/office/drawing/2014/main" id="{BFD761D2-DA8B-BF84-396A-C556D1A66B70}"/>
              </a:ext>
            </a:extLst>
          </p:cNvPr>
          <p:cNvCxnSpPr>
            <a:cxnSpLocks/>
            <a:stCxn id="3" idx="3"/>
            <a:endCxn id="15" idx="1"/>
          </p:cNvCxnSpPr>
          <p:nvPr/>
        </p:nvCxnSpPr>
        <p:spPr>
          <a:xfrm>
            <a:off x="1483941" y="4052271"/>
            <a:ext cx="507604" cy="1906342"/>
          </a:xfrm>
          <a:prstGeom prst="bentConnector3">
            <a:avLst>
              <a:gd name="adj1" fmla="val 50000"/>
            </a:avLst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C9793C20-E61D-C7AB-9A89-31102CB7A803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6806682" y="1601798"/>
            <a:ext cx="888333" cy="1"/>
          </a:xfrm>
          <a:prstGeom prst="straightConnector1">
            <a:avLst/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025CC34A-3099-4F24-D96B-90A0C9501686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 flipV="1">
            <a:off x="6806682" y="2658333"/>
            <a:ext cx="888333" cy="1"/>
          </a:xfrm>
          <a:prstGeom prst="straightConnector1">
            <a:avLst/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742AB071-CE9C-8E76-7B45-2D8FA4376341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 flipV="1">
            <a:off x="6806682" y="3759883"/>
            <a:ext cx="882924" cy="1"/>
          </a:xfrm>
          <a:prstGeom prst="straightConnector1">
            <a:avLst/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FABCECF0-A8B3-7421-1449-09B9479B157E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 flipV="1">
            <a:off x="6806682" y="5166523"/>
            <a:ext cx="882924" cy="1"/>
          </a:xfrm>
          <a:prstGeom prst="straightConnector1">
            <a:avLst/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0EEBE0A6-9C97-8F9F-BFA2-BFFE39A68C07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>
            <a:off x="3863753" y="5958613"/>
            <a:ext cx="638642" cy="0"/>
          </a:xfrm>
          <a:prstGeom prst="straightConnector1">
            <a:avLst/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连接符: 肘形 40">
            <a:extLst>
              <a:ext uri="{FF2B5EF4-FFF2-40B4-BE49-F238E27FC236}">
                <a16:creationId xmlns:a16="http://schemas.microsoft.com/office/drawing/2014/main" id="{8082CDED-967C-B214-D145-E675722756DA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 flipV="1">
            <a:off x="5141100" y="1601799"/>
            <a:ext cx="441446" cy="711244"/>
          </a:xfrm>
          <a:prstGeom prst="bentConnector3">
            <a:avLst>
              <a:gd name="adj1" fmla="val 50000"/>
            </a:avLst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连接符: 肘形 43">
            <a:extLst>
              <a:ext uri="{FF2B5EF4-FFF2-40B4-BE49-F238E27FC236}">
                <a16:creationId xmlns:a16="http://schemas.microsoft.com/office/drawing/2014/main" id="{EE324266-CA9D-FFC4-6E47-D0F3AE473A7B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>
            <a:off x="5141100" y="2313043"/>
            <a:ext cx="441446" cy="345291"/>
          </a:xfrm>
          <a:prstGeom prst="bentConnector3">
            <a:avLst>
              <a:gd name="adj1" fmla="val 50000"/>
            </a:avLst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连接符: 肘形 46">
            <a:extLst>
              <a:ext uri="{FF2B5EF4-FFF2-40B4-BE49-F238E27FC236}">
                <a16:creationId xmlns:a16="http://schemas.microsoft.com/office/drawing/2014/main" id="{5F22ACC2-B3F9-AE9F-6B8A-A07A9704958D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 flipV="1">
            <a:off x="4768569" y="3759884"/>
            <a:ext cx="813977" cy="614551"/>
          </a:xfrm>
          <a:prstGeom prst="bentConnector3">
            <a:avLst>
              <a:gd name="adj1" fmla="val 50000"/>
            </a:avLst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连接符: 肘形 49">
            <a:extLst>
              <a:ext uri="{FF2B5EF4-FFF2-40B4-BE49-F238E27FC236}">
                <a16:creationId xmlns:a16="http://schemas.microsoft.com/office/drawing/2014/main" id="{0C18D070-B12B-45EE-8824-33F549FC7918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4768569" y="4374435"/>
            <a:ext cx="813977" cy="792089"/>
          </a:xfrm>
          <a:prstGeom prst="bentConnector3">
            <a:avLst>
              <a:gd name="adj1" fmla="val 50000"/>
            </a:avLst>
          </a:prstGeom>
          <a:ln w="19050">
            <a:solidFill>
              <a:srgbClr val="E268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686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AA7E0-E98B-782B-75CF-1658CD4C76DC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6.3,&quot;left&quot;:38.88748031496063,&quot;top&quot;:102.05,&quot;width&quot;:378.8625196850394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6.3,&quot;left&quot;:38.88748031496063,&quot;top&quot;:102.05,&quot;width&quot;:378.8625196850394}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3539</TotalTime>
  <Words>1299</Words>
  <Application>Microsoft Office PowerPoint</Application>
  <PresentationFormat>宽屏</PresentationFormat>
  <Paragraphs>333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FZZJ-ZSZKJW--GB1-0</vt:lpstr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152</cp:revision>
  <dcterms:created xsi:type="dcterms:W3CDTF">2015-08-27T07:30:00Z</dcterms:created>
  <dcterms:modified xsi:type="dcterms:W3CDTF">2026-01-19T01:20:25Z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