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handoutMasterIdLst>
    <p:handoutMasterId r:id="rId19"/>
  </p:handoutMasterIdLst>
  <p:sldIdLst>
    <p:sldId id="263" r:id="rId2"/>
    <p:sldId id="368" r:id="rId3"/>
    <p:sldId id="264" r:id="rId4"/>
    <p:sldId id="344" r:id="rId5"/>
    <p:sldId id="369" r:id="rId6"/>
    <p:sldId id="370" r:id="rId7"/>
    <p:sldId id="371" r:id="rId8"/>
    <p:sldId id="381" r:id="rId9"/>
    <p:sldId id="382" r:id="rId10"/>
    <p:sldId id="372" r:id="rId11"/>
    <p:sldId id="373" r:id="rId12"/>
    <p:sldId id="374" r:id="rId13"/>
    <p:sldId id="376" r:id="rId14"/>
    <p:sldId id="377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CE0"/>
    <a:srgbClr val="F00C08"/>
    <a:srgbClr val="3333CC"/>
    <a:srgbClr val="F9B6AE"/>
    <a:srgbClr val="118A8D"/>
    <a:srgbClr val="22C0C4"/>
    <a:srgbClr val="FFFFFF"/>
    <a:srgbClr val="CAD7D7"/>
    <a:srgbClr val="1CA1A4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4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6952"/>
            <a:ext cx="6624736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万以内的加法</a:t>
            </a:r>
            <a:endParaRPr lang="en-US" altLang="zh-CN" sz="66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914377"/>
            <a:r>
              <a:rPr lang="zh-CN" altLang="en-US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（一次进位）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1" name="文本框 12">
            <a:extLst>
              <a:ext uri="{FF2B5EF4-FFF2-40B4-BE49-F238E27FC236}">
                <a16:creationId xmlns:a16="http://schemas.microsoft.com/office/drawing/2014/main" id="{489DCF9E-E11B-46B7-A99E-05249A9895F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74656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523D5FC-0E49-C756-8811-0AA7355C7A43}"/>
              </a:ext>
            </a:extLst>
          </p:cNvPr>
          <p:cNvSpPr txBox="1"/>
          <p:nvPr/>
        </p:nvSpPr>
        <p:spPr>
          <a:xfrm>
            <a:off x="767408" y="1054477"/>
            <a:ext cx="174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ea"/>
                <a:ea typeface="+mn-ea"/>
              </a:rPr>
              <a:t>口算。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32B0F7-32FE-4A63-D845-8B80ADFDCFE4}"/>
              </a:ext>
            </a:extLst>
          </p:cNvPr>
          <p:cNvSpPr txBox="1"/>
          <p:nvPr/>
        </p:nvSpPr>
        <p:spPr>
          <a:xfrm>
            <a:off x="983432" y="1774557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23+34=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9F5CCF-B62E-CA53-53BD-0A19A6737919}"/>
              </a:ext>
            </a:extLst>
          </p:cNvPr>
          <p:cNvSpPr txBox="1"/>
          <p:nvPr/>
        </p:nvSpPr>
        <p:spPr>
          <a:xfrm>
            <a:off x="983432" y="256664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40+30=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1EE8BB-1D25-CD01-E4CB-C3BF0E23A3A2}"/>
              </a:ext>
            </a:extLst>
          </p:cNvPr>
          <p:cNvSpPr txBox="1"/>
          <p:nvPr/>
        </p:nvSpPr>
        <p:spPr>
          <a:xfrm>
            <a:off x="983432" y="3358733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25+75=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FE94B3-894C-0979-99AE-398BE4103141}"/>
              </a:ext>
            </a:extLst>
          </p:cNvPr>
          <p:cNvSpPr txBox="1"/>
          <p:nvPr/>
        </p:nvSpPr>
        <p:spPr>
          <a:xfrm>
            <a:off x="4511824" y="1774557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47+36=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BA2FF9D-E537-3286-7EF4-BE758B78DFB1}"/>
              </a:ext>
            </a:extLst>
          </p:cNvPr>
          <p:cNvSpPr txBox="1"/>
          <p:nvPr/>
        </p:nvSpPr>
        <p:spPr>
          <a:xfrm>
            <a:off x="4511824" y="256664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55+36=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BAA4728-C7EB-89B7-A483-258533C5AB3A}"/>
              </a:ext>
            </a:extLst>
          </p:cNvPr>
          <p:cNvSpPr txBox="1"/>
          <p:nvPr/>
        </p:nvSpPr>
        <p:spPr>
          <a:xfrm>
            <a:off x="4511824" y="3358733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42+54=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0F9D438-0383-93FE-2D38-C46E0375AC7D}"/>
              </a:ext>
            </a:extLst>
          </p:cNvPr>
          <p:cNvSpPr txBox="1"/>
          <p:nvPr/>
        </p:nvSpPr>
        <p:spPr>
          <a:xfrm>
            <a:off x="8040216" y="177455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200+600=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22E62B7-A97C-DE4C-F278-5D0DA25D6F4C}"/>
              </a:ext>
            </a:extLst>
          </p:cNvPr>
          <p:cNvSpPr txBox="1"/>
          <p:nvPr/>
        </p:nvSpPr>
        <p:spPr>
          <a:xfrm>
            <a:off x="8040216" y="2566645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900+800=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731A4E1-3ABA-0C9D-8005-745F81734094}"/>
              </a:ext>
            </a:extLst>
          </p:cNvPr>
          <p:cNvSpPr txBox="1"/>
          <p:nvPr/>
        </p:nvSpPr>
        <p:spPr>
          <a:xfrm>
            <a:off x="8040216" y="3358733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5000+3000=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3256BC7-E199-ABB2-789F-7CAE45DDD9AF}"/>
              </a:ext>
            </a:extLst>
          </p:cNvPr>
          <p:cNvSpPr txBox="1"/>
          <p:nvPr/>
        </p:nvSpPr>
        <p:spPr>
          <a:xfrm>
            <a:off x="2514670" y="177455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3A120CE-9176-79E1-D3BB-0AFBFB10B9EB}"/>
              </a:ext>
            </a:extLst>
          </p:cNvPr>
          <p:cNvSpPr txBox="1"/>
          <p:nvPr/>
        </p:nvSpPr>
        <p:spPr>
          <a:xfrm>
            <a:off x="2508721" y="256664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78E102D-873A-A7F8-C260-0F6EF12F7CF0}"/>
              </a:ext>
            </a:extLst>
          </p:cNvPr>
          <p:cNvSpPr txBox="1"/>
          <p:nvPr/>
        </p:nvSpPr>
        <p:spPr>
          <a:xfrm>
            <a:off x="2508720" y="3358733"/>
            <a:ext cx="113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AFE6DAA-3783-A9A3-C8C9-6B6131FBA16B}"/>
              </a:ext>
            </a:extLst>
          </p:cNvPr>
          <p:cNvSpPr txBox="1"/>
          <p:nvPr/>
        </p:nvSpPr>
        <p:spPr>
          <a:xfrm>
            <a:off x="5997319" y="177455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818635A-F147-71A0-3EB3-6C2B7B821614}"/>
              </a:ext>
            </a:extLst>
          </p:cNvPr>
          <p:cNvSpPr txBox="1"/>
          <p:nvPr/>
        </p:nvSpPr>
        <p:spPr>
          <a:xfrm>
            <a:off x="5997319" y="256664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F315DE6-8EC9-D75C-6A95-90979077A9D2}"/>
              </a:ext>
            </a:extLst>
          </p:cNvPr>
          <p:cNvSpPr txBox="1"/>
          <p:nvPr/>
        </p:nvSpPr>
        <p:spPr>
          <a:xfrm>
            <a:off x="5997319" y="3358732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AD4CE30-0F7F-3C9F-E317-52050C17DB87}"/>
              </a:ext>
            </a:extLst>
          </p:cNvPr>
          <p:cNvSpPr txBox="1"/>
          <p:nvPr/>
        </p:nvSpPr>
        <p:spPr>
          <a:xfrm>
            <a:off x="9984432" y="177455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B487B5-5502-17BA-EBDA-8DDD45144C95}"/>
              </a:ext>
            </a:extLst>
          </p:cNvPr>
          <p:cNvSpPr txBox="1"/>
          <p:nvPr/>
        </p:nvSpPr>
        <p:spPr>
          <a:xfrm>
            <a:off x="9984432" y="256664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1700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77D49AC-2E1A-3EA6-6A7E-BA3995A447CD}"/>
              </a:ext>
            </a:extLst>
          </p:cNvPr>
          <p:cNvSpPr txBox="1"/>
          <p:nvPr/>
        </p:nvSpPr>
        <p:spPr>
          <a:xfrm>
            <a:off x="10452484" y="335873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27DE450-8792-5A5D-48A0-DF78E779F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4306720"/>
            <a:ext cx="1903074" cy="2045185"/>
          </a:xfrm>
          <a:prstGeom prst="rect">
            <a:avLst/>
          </a:prstGeom>
        </p:spPr>
      </p:pic>
      <p:sp>
        <p:nvSpPr>
          <p:cNvPr id="26" name="圆角矩形标注 5">
            <a:extLst>
              <a:ext uri="{FF2B5EF4-FFF2-40B4-BE49-F238E27FC236}">
                <a16:creationId xmlns:a16="http://schemas.microsoft.com/office/drawing/2014/main" id="{C3B16C59-F9F7-8B4F-67C5-3210690CCFE8}"/>
              </a:ext>
            </a:extLst>
          </p:cNvPr>
          <p:cNvSpPr/>
          <p:nvPr/>
        </p:nvSpPr>
        <p:spPr bwMode="auto">
          <a:xfrm>
            <a:off x="4423308" y="4581128"/>
            <a:ext cx="4949056" cy="646331"/>
          </a:xfrm>
          <a:prstGeom prst="wedgeRoundRectCallout">
            <a:avLst>
              <a:gd name="adj1" fmla="val 58346"/>
              <a:gd name="adj2" fmla="val 208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说一说你是怎样计算的？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416D07F-AA11-4B3E-4FEA-B29D17B10CDD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2C8A53-16BA-C98F-C4A9-A4E943C3FE61}"/>
              </a:ext>
            </a:extLst>
          </p:cNvPr>
          <p:cNvSpPr txBox="1"/>
          <p:nvPr/>
        </p:nvSpPr>
        <p:spPr>
          <a:xfrm>
            <a:off x="1235460" y="5302622"/>
            <a:ext cx="9721080" cy="11440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+mj-ea"/>
                <a:ea typeface="+mj-ea"/>
              </a:defRPr>
            </a:lvl1pPr>
          </a:lstStyle>
          <a:p>
            <a:pPr eaLnBrk="1" hangingPunct="1">
              <a:lnSpc>
                <a:spcPct val="114000"/>
              </a:lnSpc>
            </a:pPr>
            <a:r>
              <a:rPr lang="zh-CN" altLang="en-US" dirty="0"/>
              <a:t>    湿地与森林、海洋并称全球三大生态系统，有着</a:t>
            </a:r>
            <a:r>
              <a:rPr lang="en-US" altLang="zh-CN" dirty="0"/>
              <a:t>“</a:t>
            </a:r>
            <a:r>
              <a:rPr lang="zh-CN" altLang="en-US" dirty="0"/>
              <a:t>地球之肾</a:t>
            </a:r>
            <a:r>
              <a:rPr lang="en-US" altLang="zh-CN" dirty="0"/>
              <a:t>”</a:t>
            </a:r>
            <a:r>
              <a:rPr lang="zh-CN" altLang="en-US" dirty="0"/>
              <a:t>的美誉。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204626-A343-1A1E-1493-F3ED30C3E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721" y="1289776"/>
            <a:ext cx="5616624" cy="367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2C7E4DA-CD00-FC4D-598C-278001DCB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174441"/>
            <a:ext cx="5410893" cy="390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3B3DBE0-4FBE-42BD-155E-D4E2E8DC0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627" y="1057727"/>
            <a:ext cx="7366188" cy="414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FCAE316-EBFD-3E83-10F5-CA26D420838D}"/>
              </a:ext>
            </a:extLst>
          </p:cNvPr>
          <p:cNvSpPr txBox="1"/>
          <p:nvPr/>
        </p:nvSpPr>
        <p:spPr>
          <a:xfrm>
            <a:off x="735426" y="488689"/>
            <a:ext cx="1440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湿地</a:t>
            </a:r>
            <a:endParaRPr lang="zh-CN" altLang="en-US" sz="32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B45DB37-A4B7-42AB-853A-AAA0023E4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520" y="416477"/>
            <a:ext cx="4458264" cy="300711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3EB750E-A079-4851-8C68-0241DE82F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910" y="416477"/>
            <a:ext cx="4431113" cy="300711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D87661D-F1AF-4C9D-9A6B-ACAA2FCB5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331" y="3504425"/>
            <a:ext cx="4512685" cy="300711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1FA66A1-D5F8-4D9E-B364-112BADF4F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504425"/>
            <a:ext cx="4464496" cy="3007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BCF4F55-DCE1-A4B1-3F8B-2C8BB53C780D}"/>
              </a:ext>
            </a:extLst>
          </p:cNvPr>
          <p:cNvSpPr txBox="1"/>
          <p:nvPr/>
        </p:nvSpPr>
        <p:spPr>
          <a:xfrm>
            <a:off x="767408" y="548680"/>
            <a:ext cx="63535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中国湿地三种动物类群的种数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AB6486D-30C2-B743-B151-608687152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366192"/>
              </p:ext>
            </p:extLst>
          </p:nvPr>
        </p:nvGraphicFramePr>
        <p:xfrm>
          <a:off x="919841" y="1340768"/>
          <a:ext cx="6048672" cy="2376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395969523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168725389"/>
                    </a:ext>
                  </a:extLst>
                </a:gridCol>
              </a:tblGrid>
              <a:tr h="5940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类群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种数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64539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鸟类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271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335349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爬行类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122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149240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哺（</a:t>
                      </a:r>
                      <a:r>
                        <a:rPr lang="en-US" altLang="zh-CN" sz="3200" b="1" dirty="0" err="1">
                          <a:latin typeface="+mn-lt"/>
                          <a:ea typeface="+mn-ea"/>
                        </a:rPr>
                        <a:t>bǔ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）乳类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868339"/>
                  </a:ext>
                </a:extLst>
              </a:tr>
            </a:tbl>
          </a:graphicData>
        </a:graphic>
      </p:graphicFrame>
      <p:pic>
        <p:nvPicPr>
          <p:cNvPr id="6" name="Picture 28">
            <a:extLst>
              <a:ext uri="{FF2B5EF4-FFF2-40B4-BE49-F238E27FC236}">
                <a16:creationId xmlns:a16="http://schemas.microsoft.com/office/drawing/2014/main" id="{FD9F9A88-65DD-D708-413D-1DC3CD035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0212" y="2852936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">
            <a:extLst>
              <a:ext uri="{FF2B5EF4-FFF2-40B4-BE49-F238E27FC236}">
                <a16:creationId xmlns:a16="http://schemas.microsoft.com/office/drawing/2014/main" id="{788BE946-8BB5-828F-2E45-804F6F05D392}"/>
              </a:ext>
            </a:extLst>
          </p:cNvPr>
          <p:cNvSpPr/>
          <p:nvPr/>
        </p:nvSpPr>
        <p:spPr bwMode="auto">
          <a:xfrm>
            <a:off x="7303628" y="1294520"/>
            <a:ext cx="4120964" cy="1224136"/>
          </a:xfrm>
          <a:prstGeom prst="wedgeRoundRectCallout">
            <a:avLst>
              <a:gd name="adj1" fmla="val 26421"/>
              <a:gd name="adj2" fmla="val 8260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湿地孕育了多种多样的野生动物。</a:t>
            </a:r>
          </a:p>
        </p:txBody>
      </p:sp>
      <p:sp>
        <p:nvSpPr>
          <p:cNvPr id="14" name="圆角矩形标注 5">
            <a:extLst>
              <a:ext uri="{FF2B5EF4-FFF2-40B4-BE49-F238E27FC236}">
                <a16:creationId xmlns:a16="http://schemas.microsoft.com/office/drawing/2014/main" id="{749A8431-65CD-C1E5-89A5-1A555A2BAB92}"/>
              </a:ext>
            </a:extLst>
          </p:cNvPr>
          <p:cNvSpPr/>
          <p:nvPr/>
        </p:nvSpPr>
        <p:spPr bwMode="auto">
          <a:xfrm>
            <a:off x="7304710" y="1294520"/>
            <a:ext cx="4120964" cy="1224136"/>
          </a:xfrm>
          <a:prstGeom prst="wedgeRoundRectCallout">
            <a:avLst>
              <a:gd name="adj1" fmla="val 26421"/>
              <a:gd name="adj2" fmla="val 8260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你能提出哪些用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加法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解决的数学问题？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D71B9F3-F310-9331-CA29-0DA6AACE58EF}"/>
              </a:ext>
            </a:extLst>
          </p:cNvPr>
          <p:cNvSpPr txBox="1"/>
          <p:nvPr/>
        </p:nvSpPr>
        <p:spPr>
          <a:xfrm>
            <a:off x="919841" y="3898786"/>
            <a:ext cx="92086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我国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</a:rPr>
              <a:t>湿地共有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鸟类和哺乳类动物多少种？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D369298-0640-4241-6197-B08C347CF355}"/>
              </a:ext>
            </a:extLst>
          </p:cNvPr>
          <p:cNvSpPr txBox="1"/>
          <p:nvPr/>
        </p:nvSpPr>
        <p:spPr>
          <a:xfrm>
            <a:off x="919841" y="5489373"/>
            <a:ext cx="27998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6A11E44-89DF-523C-812B-2DB7D23E95CE}"/>
              </a:ext>
            </a:extLst>
          </p:cNvPr>
          <p:cNvSpPr txBox="1"/>
          <p:nvPr/>
        </p:nvSpPr>
        <p:spPr>
          <a:xfrm>
            <a:off x="919841" y="4694080"/>
            <a:ext cx="92086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我国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</a:rPr>
              <a:t>湿地共有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鸟类和爬行类动物多少种？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5D3DBA2-F6A3-08B1-020E-3D5D297BE043}"/>
              </a:ext>
            </a:extLst>
          </p:cNvPr>
          <p:cNvSpPr txBox="1"/>
          <p:nvPr/>
        </p:nvSpPr>
        <p:spPr>
          <a:xfrm>
            <a:off x="8563249" y="3868008"/>
            <a:ext cx="2285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271+31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EBF7428-328D-2DF1-CFD4-0D67AF052226}"/>
              </a:ext>
            </a:extLst>
          </p:cNvPr>
          <p:cNvCxnSpPr/>
          <p:nvPr/>
        </p:nvCxnSpPr>
        <p:spPr>
          <a:xfrm>
            <a:off x="919841" y="4514339"/>
            <a:ext cx="7408407" cy="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流程图: 可选过程 22">
            <a:extLst>
              <a:ext uri="{FF2B5EF4-FFF2-40B4-BE49-F238E27FC236}">
                <a16:creationId xmlns:a16="http://schemas.microsoft.com/office/drawing/2014/main" id="{6B1BE19C-EAA9-CF91-FE54-CD75B5BD814A}"/>
              </a:ext>
            </a:extLst>
          </p:cNvPr>
          <p:cNvSpPr/>
          <p:nvPr/>
        </p:nvSpPr>
        <p:spPr>
          <a:xfrm>
            <a:off x="733698" y="4664083"/>
            <a:ext cx="10631153" cy="1491693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3333CC"/>
                </a:solidFill>
              </a:rPr>
              <a:t>活动要求：</a:t>
            </a:r>
            <a:r>
              <a:rPr lang="en-US" altLang="zh-CN" sz="3200" b="1" dirty="0">
                <a:solidFill>
                  <a:srgbClr val="3333CC"/>
                </a:solidFill>
              </a:rPr>
              <a:t>1.</a:t>
            </a:r>
            <a:r>
              <a:rPr lang="zh-CN" altLang="en-US" sz="3200" b="1" dirty="0">
                <a:solidFill>
                  <a:srgbClr val="3333CC"/>
                </a:solidFill>
              </a:rPr>
              <a:t>先独立思考，把你的方法写下来。</a:t>
            </a:r>
            <a:endParaRPr lang="en-US" altLang="zh-CN" sz="3200" b="1" dirty="0">
              <a:solidFill>
                <a:srgbClr val="3333C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3333CC"/>
                </a:solidFill>
              </a:rPr>
              <a:t>                    2.</a:t>
            </a:r>
            <a:r>
              <a:rPr lang="zh-CN" altLang="en-US" sz="3200" b="1" dirty="0">
                <a:solidFill>
                  <a:srgbClr val="3333CC"/>
                </a:solidFill>
              </a:rPr>
              <a:t>算完后在小组内互相说一说你是怎样想的。</a:t>
            </a: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4" grpId="0" animBg="1"/>
      <p:bldP spid="17" grpId="0"/>
      <p:bldP spid="18" grpId="0"/>
      <p:bldP spid="19" grpId="0"/>
      <p:bldP spid="20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4BDE815A-4AC8-C5D8-F798-FC4C81B2FF60}"/>
              </a:ext>
            </a:extLst>
          </p:cNvPr>
          <p:cNvSpPr/>
          <p:nvPr/>
        </p:nvSpPr>
        <p:spPr>
          <a:xfrm>
            <a:off x="667406" y="602517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F27039-3B12-88DA-E26C-25BE95B7AAF0}"/>
              </a:ext>
            </a:extLst>
          </p:cNvPr>
          <p:cNvSpPr txBox="1"/>
          <p:nvPr/>
        </p:nvSpPr>
        <p:spPr>
          <a:xfrm>
            <a:off x="657036" y="684481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DBF6C37A-62B3-B195-0001-F6625221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673324"/>
            <a:ext cx="9975468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我国湿地共有鸟类和哺乳类动物多少种？</a:t>
            </a:r>
            <a:endParaRPr lang="en-US" altLang="zh-CN" sz="36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8B8268-61C3-468D-48BE-E0FA3512F7DE}"/>
              </a:ext>
            </a:extLst>
          </p:cNvPr>
          <p:cNvSpPr txBox="1"/>
          <p:nvPr/>
        </p:nvSpPr>
        <p:spPr>
          <a:xfrm>
            <a:off x="2372776" y="1556792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271+31=______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0" name="圆角矩形标注 5">
            <a:extLst>
              <a:ext uri="{FF2B5EF4-FFF2-40B4-BE49-F238E27FC236}">
                <a16:creationId xmlns:a16="http://schemas.microsoft.com/office/drawing/2014/main" id="{590BBCE1-29A8-09A1-8008-988292E92C14}"/>
              </a:ext>
            </a:extLst>
          </p:cNvPr>
          <p:cNvSpPr/>
          <p:nvPr/>
        </p:nvSpPr>
        <p:spPr bwMode="auto">
          <a:xfrm>
            <a:off x="6645636" y="1602347"/>
            <a:ext cx="3759842" cy="668645"/>
          </a:xfrm>
          <a:prstGeom prst="wedgeRoundRectCallout">
            <a:avLst>
              <a:gd name="adj1" fmla="val 41559"/>
              <a:gd name="adj2" fmla="val 11889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竖式应该怎样写？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3EBC739-8E70-70A2-7234-1CD2157AEF37}"/>
              </a:ext>
            </a:extLst>
          </p:cNvPr>
          <p:cNvGrpSpPr/>
          <p:nvPr/>
        </p:nvGrpSpPr>
        <p:grpSpPr>
          <a:xfrm>
            <a:off x="2927648" y="2420888"/>
            <a:ext cx="2243792" cy="1839425"/>
            <a:chOff x="2927648" y="2519215"/>
            <a:chExt cx="2243792" cy="1839425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14ACB34-8E9A-974F-B02D-5408E9E3F73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2  7  1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45A31DB-26DD-D424-32DF-2AD5DC66F754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 3  1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F098276-1E6F-13EC-EE7F-51F1DADA65CA}"/>
                </a:ext>
              </a:extLst>
            </p:cNvPr>
            <p:cNvCxnSpPr>
              <a:cxnSpLocks/>
            </p:cNvCxnSpPr>
            <p:nvPr/>
          </p:nvCxnSpPr>
          <p:spPr>
            <a:xfrm>
              <a:off x="2927648" y="3752165"/>
              <a:ext cx="22437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C91F1C8-232C-B872-C83C-8F3030F298CB}"/>
                </a:ext>
              </a:extLst>
            </p:cNvPr>
            <p:cNvSpPr/>
            <p:nvPr/>
          </p:nvSpPr>
          <p:spPr>
            <a:xfrm>
              <a:off x="4619836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791D3F1-B341-91BB-4B72-0E3C26766A59}"/>
                </a:ext>
              </a:extLst>
            </p:cNvPr>
            <p:cNvSpPr/>
            <p:nvPr/>
          </p:nvSpPr>
          <p:spPr>
            <a:xfrm>
              <a:off x="4151784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CB94296-FBD0-C493-3FC6-C0EA82DACEFC}"/>
                </a:ext>
              </a:extLst>
            </p:cNvPr>
            <p:cNvSpPr/>
            <p:nvPr/>
          </p:nvSpPr>
          <p:spPr>
            <a:xfrm>
              <a:off x="3683732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A771AFF5-FC2B-5F4C-E3F1-1E8C43F9D2C5}"/>
              </a:ext>
            </a:extLst>
          </p:cNvPr>
          <p:cNvSpPr txBox="1"/>
          <p:nvPr/>
        </p:nvSpPr>
        <p:spPr>
          <a:xfrm>
            <a:off x="5447928" y="2924944"/>
            <a:ext cx="375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</a:t>
            </a:r>
            <a:r>
              <a:rPr lang="zh-CN" altLang="en-US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相同数位对齐；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AFEA514-50AD-EE39-5F16-01B967F82198}"/>
              </a:ext>
            </a:extLst>
          </p:cNvPr>
          <p:cNvSpPr txBox="1"/>
          <p:nvPr/>
        </p:nvSpPr>
        <p:spPr>
          <a:xfrm>
            <a:off x="5447928" y="3630852"/>
            <a:ext cx="375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</a:t>
            </a:r>
            <a:r>
              <a:rPr lang="zh-CN" altLang="en-US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从</a:t>
            </a:r>
            <a:r>
              <a:rPr lang="zh-CN" altLang="en-US" sz="3200" dirty="0">
                <a:solidFill>
                  <a:srgbClr val="F00C0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个位</a:t>
            </a:r>
            <a:r>
              <a:rPr lang="zh-CN" altLang="en-US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算起；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ADECBD3-DDD4-12DD-DCB9-7587D53393FE}"/>
              </a:ext>
            </a:extLst>
          </p:cNvPr>
          <p:cNvSpPr txBox="1"/>
          <p:nvPr/>
        </p:nvSpPr>
        <p:spPr>
          <a:xfrm>
            <a:off x="4610505" y="368555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圆角矩形标注 5">
            <a:extLst>
              <a:ext uri="{FF2B5EF4-FFF2-40B4-BE49-F238E27FC236}">
                <a16:creationId xmlns:a16="http://schemas.microsoft.com/office/drawing/2014/main" id="{A2ECA95F-8C8E-25BC-6ABA-304A3F1992DB}"/>
              </a:ext>
            </a:extLst>
          </p:cNvPr>
          <p:cNvSpPr/>
          <p:nvPr/>
        </p:nvSpPr>
        <p:spPr bwMode="auto">
          <a:xfrm>
            <a:off x="6702639" y="1390715"/>
            <a:ext cx="3645835" cy="1207893"/>
          </a:xfrm>
          <a:prstGeom prst="wedgeRoundRectCallout">
            <a:avLst>
              <a:gd name="adj1" fmla="val 40707"/>
              <a:gd name="adj2" fmla="val 748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十位上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相加等于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，怎样写？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C229C347-C535-35B2-80D0-E5556F403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23" y="4583352"/>
            <a:ext cx="1576145" cy="1641699"/>
          </a:xfrm>
          <a:prstGeom prst="rect">
            <a:avLst/>
          </a:prstGeom>
        </p:spPr>
      </p:pic>
      <p:sp>
        <p:nvSpPr>
          <p:cNvPr id="28" name="圆角矩形标注 5">
            <a:extLst>
              <a:ext uri="{FF2B5EF4-FFF2-40B4-BE49-F238E27FC236}">
                <a16:creationId xmlns:a16="http://schemas.microsoft.com/office/drawing/2014/main" id="{313830F7-EDD4-8B81-7F6A-1718B2B37B42}"/>
              </a:ext>
            </a:extLst>
          </p:cNvPr>
          <p:cNvSpPr/>
          <p:nvPr/>
        </p:nvSpPr>
        <p:spPr bwMode="auto">
          <a:xfrm>
            <a:off x="2896458" y="5301208"/>
            <a:ext cx="4004157" cy="646331"/>
          </a:xfrm>
          <a:prstGeom prst="wedgeRoundRectCallout">
            <a:avLst>
              <a:gd name="adj1" fmla="val -61558"/>
              <a:gd name="adj2" fmla="val -3342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十位写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向百位进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8D99369-DBE1-BD3B-4A65-292F5B21AEE5}"/>
              </a:ext>
            </a:extLst>
          </p:cNvPr>
          <p:cNvSpPr txBox="1"/>
          <p:nvPr/>
        </p:nvSpPr>
        <p:spPr>
          <a:xfrm>
            <a:off x="4141253" y="368555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84841AF-8AD4-79C5-ECE7-A559F554FA41}"/>
              </a:ext>
            </a:extLst>
          </p:cNvPr>
          <p:cNvSpPr txBox="1"/>
          <p:nvPr/>
        </p:nvSpPr>
        <p:spPr>
          <a:xfrm>
            <a:off x="3974287" y="334284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69B0F5D-393F-C4F8-8585-833D753599F6}"/>
              </a:ext>
            </a:extLst>
          </p:cNvPr>
          <p:cNvSpPr txBox="1"/>
          <p:nvPr/>
        </p:nvSpPr>
        <p:spPr>
          <a:xfrm>
            <a:off x="3672002" y="368555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DE242CA-5106-EAD7-47A6-F17E2FDFF183}"/>
              </a:ext>
            </a:extLst>
          </p:cNvPr>
          <p:cNvSpPr txBox="1"/>
          <p:nvPr/>
        </p:nvSpPr>
        <p:spPr>
          <a:xfrm>
            <a:off x="2896458" y="4496762"/>
            <a:ext cx="5512131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注意：十位满十向百位进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。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150916D8-860F-4283-9B1D-9A3F8AAC6558}"/>
              </a:ext>
            </a:extLst>
          </p:cNvPr>
          <p:cNvSpPr txBox="1"/>
          <p:nvPr/>
        </p:nvSpPr>
        <p:spPr>
          <a:xfrm>
            <a:off x="4184909" y="1556792"/>
            <a:ext cx="252851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302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（种）</a:t>
            </a:r>
          </a:p>
        </p:txBody>
      </p:sp>
      <p:pic>
        <p:nvPicPr>
          <p:cNvPr id="36" name="Picture 28">
            <a:extLst>
              <a:ext uri="{FF2B5EF4-FFF2-40B4-BE49-F238E27FC236}">
                <a16:creationId xmlns:a16="http://schemas.microsoft.com/office/drawing/2014/main" id="{9E2DF5B8-F072-A8E3-8579-E08E537ED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83106" y="213468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0" grpId="0"/>
      <p:bldP spid="21" grpId="0"/>
      <p:bldP spid="22" grpId="0"/>
      <p:bldP spid="26" grpId="0" animBg="1"/>
      <p:bldP spid="28" grpId="0" animBg="1"/>
      <p:bldP spid="29" grpId="0"/>
      <p:bldP spid="30" grpId="0"/>
      <p:bldP spid="31" grpId="0"/>
      <p:bldP spid="32" grpId="0" animBg="1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93EB42EA-B8B1-9CBE-5E1C-FBA6D01FD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4341660"/>
            <a:ext cx="1312704" cy="1858931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051D91DE-6E9C-71C8-B5AE-BD5F7382A174}"/>
              </a:ext>
            </a:extLst>
          </p:cNvPr>
          <p:cNvSpPr txBox="1"/>
          <p:nvPr/>
        </p:nvSpPr>
        <p:spPr>
          <a:xfrm>
            <a:off x="1559496" y="980728"/>
            <a:ext cx="638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lt"/>
                <a:ea typeface="+mn-ea"/>
              </a:rPr>
              <a:t>试一试：</a:t>
            </a:r>
            <a:r>
              <a:rPr lang="en-US" altLang="zh-CN" sz="3600" b="1" dirty="0">
                <a:latin typeface="+mn-lt"/>
                <a:ea typeface="+mn-ea"/>
              </a:rPr>
              <a:t>271+903=______</a:t>
            </a:r>
            <a:endParaRPr lang="zh-CN" altLang="en-US" sz="3600" b="1" dirty="0">
              <a:latin typeface="+mn-lt"/>
              <a:ea typeface="+mn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33CF208-2179-FEC5-536E-422E3B65927B}"/>
              </a:ext>
            </a:extLst>
          </p:cNvPr>
          <p:cNvGrpSpPr/>
          <p:nvPr/>
        </p:nvGrpSpPr>
        <p:grpSpPr>
          <a:xfrm>
            <a:off x="2999656" y="2060848"/>
            <a:ext cx="2570922" cy="1232950"/>
            <a:chOff x="2495600" y="2519215"/>
            <a:chExt cx="2570922" cy="123295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EEADD7E-D65B-672F-81A2-292FF1034884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2  7  1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D3E5305-8FF2-ACD7-8DCC-D7C0B471714A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9  0  3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DF519E53-1195-85A3-0CC9-9DC46B411CA0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53DAF38F-5CD7-ACF9-CC44-CE03D2FF6D42}"/>
              </a:ext>
            </a:extLst>
          </p:cNvPr>
          <p:cNvSpPr txBox="1"/>
          <p:nvPr/>
        </p:nvSpPr>
        <p:spPr>
          <a:xfrm>
            <a:off x="5112653" y="3281222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19B23F0-370F-5031-8378-4AD7E558465D}"/>
              </a:ext>
            </a:extLst>
          </p:cNvPr>
          <p:cNvSpPr txBox="1"/>
          <p:nvPr/>
        </p:nvSpPr>
        <p:spPr>
          <a:xfrm>
            <a:off x="4637370" y="3281222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02D49966-0D12-3860-0293-82F71D4B878B}"/>
              </a:ext>
            </a:extLst>
          </p:cNvPr>
          <p:cNvSpPr/>
          <p:nvPr/>
        </p:nvSpPr>
        <p:spPr>
          <a:xfrm>
            <a:off x="4218940" y="2125980"/>
            <a:ext cx="353060" cy="1115060"/>
          </a:xfrm>
          <a:prstGeom prst="roundRect">
            <a:avLst/>
          </a:prstGeom>
          <a:noFill/>
          <a:ln w="1905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标注 5">
            <a:extLst>
              <a:ext uri="{FF2B5EF4-FFF2-40B4-BE49-F238E27FC236}">
                <a16:creationId xmlns:a16="http://schemas.microsoft.com/office/drawing/2014/main" id="{35CF7331-A4DB-A383-1288-8D29A8656FFF}"/>
              </a:ext>
            </a:extLst>
          </p:cNvPr>
          <p:cNvSpPr/>
          <p:nvPr/>
        </p:nvSpPr>
        <p:spPr bwMode="auto">
          <a:xfrm>
            <a:off x="6019140" y="2033147"/>
            <a:ext cx="3645835" cy="1207893"/>
          </a:xfrm>
          <a:prstGeom prst="wedgeRoundRectCallout">
            <a:avLst>
              <a:gd name="adj1" fmla="val -93654"/>
              <a:gd name="adj2" fmla="val 610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百位上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相加等于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，怎样写？</a:t>
            </a:r>
          </a:p>
        </p:txBody>
      </p:sp>
      <p:sp>
        <p:nvSpPr>
          <p:cNvPr id="19" name="圆角矩形标注 5">
            <a:extLst>
              <a:ext uri="{FF2B5EF4-FFF2-40B4-BE49-F238E27FC236}">
                <a16:creationId xmlns:a16="http://schemas.microsoft.com/office/drawing/2014/main" id="{B329546E-FF7C-F57E-0F21-89B22B0AB9FB}"/>
              </a:ext>
            </a:extLst>
          </p:cNvPr>
          <p:cNvSpPr/>
          <p:nvPr/>
        </p:nvSpPr>
        <p:spPr bwMode="auto">
          <a:xfrm>
            <a:off x="2768762" y="4624795"/>
            <a:ext cx="4004157" cy="646331"/>
          </a:xfrm>
          <a:prstGeom prst="wedgeRoundRectCallout">
            <a:avLst>
              <a:gd name="adj1" fmla="val -60160"/>
              <a:gd name="adj2" fmla="val 2865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百位写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向千位进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65E4234-47D0-883B-D1D1-5C653D51226B}"/>
              </a:ext>
            </a:extLst>
          </p:cNvPr>
          <p:cNvSpPr txBox="1"/>
          <p:nvPr/>
        </p:nvSpPr>
        <p:spPr>
          <a:xfrm>
            <a:off x="4194777" y="3281222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74D8275-2A59-514B-9948-D93CC831E3EA}"/>
              </a:ext>
            </a:extLst>
          </p:cNvPr>
          <p:cNvSpPr txBox="1"/>
          <p:nvPr/>
        </p:nvSpPr>
        <p:spPr>
          <a:xfrm>
            <a:off x="3746634" y="3281222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5EA198-B821-02F1-D2D0-EF11F44BFFB9}"/>
              </a:ext>
            </a:extLst>
          </p:cNvPr>
          <p:cNvSpPr txBox="1"/>
          <p:nvPr/>
        </p:nvSpPr>
        <p:spPr>
          <a:xfrm>
            <a:off x="5491943" y="980727"/>
            <a:ext cx="157614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1174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9" grpId="0" animBg="1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D6903F8-6602-F955-0956-854E28737223}"/>
              </a:ext>
            </a:extLst>
          </p:cNvPr>
          <p:cNvGrpSpPr/>
          <p:nvPr/>
        </p:nvGrpSpPr>
        <p:grpSpPr>
          <a:xfrm>
            <a:off x="8163921" y="1308178"/>
            <a:ext cx="2570922" cy="1232950"/>
            <a:chOff x="2495600" y="2519215"/>
            <a:chExt cx="2570922" cy="123295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37ADD2A4-CD10-15C1-E0E6-5CEEF3759800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2  6  3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053D75C-EEBA-93AA-A2FE-E40ABB6B6B86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3  7  6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4A9F9B14-A0DD-70BD-3188-911BD24EDBE2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F9C7E67-EE00-43E0-040A-0D5F4873B4EB}"/>
              </a:ext>
            </a:extLst>
          </p:cNvPr>
          <p:cNvSpPr txBox="1"/>
          <p:nvPr/>
        </p:nvSpPr>
        <p:spPr>
          <a:xfrm>
            <a:off x="839416" y="548680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小试牛刀：算一算。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1919F750-59C0-A766-6E44-4443F86BA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0530" y="79490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95ED62F-87DA-318C-32D2-D80D4CB763EA}"/>
              </a:ext>
            </a:extLst>
          </p:cNvPr>
          <p:cNvGrpSpPr/>
          <p:nvPr/>
        </p:nvGrpSpPr>
        <p:grpSpPr>
          <a:xfrm>
            <a:off x="4882776" y="1308178"/>
            <a:ext cx="2243792" cy="1232950"/>
            <a:chOff x="2927648" y="2519215"/>
            <a:chExt cx="2243792" cy="123295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7C875FF-E3B7-E994-D8D2-23F223454139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4  7  5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22E15E5-3705-4189-C5FA-C9F4689BD0BC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 8  3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74C7CAE9-B0B8-4C4B-1897-FB30E0F1900A}"/>
                </a:ext>
              </a:extLst>
            </p:cNvPr>
            <p:cNvCxnSpPr>
              <a:cxnSpLocks/>
            </p:cNvCxnSpPr>
            <p:nvPr/>
          </p:nvCxnSpPr>
          <p:spPr>
            <a:xfrm>
              <a:off x="2927648" y="3752165"/>
              <a:ext cx="22437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0B6CA84-DB8E-F104-16C6-DD7259B56364}"/>
              </a:ext>
            </a:extLst>
          </p:cNvPr>
          <p:cNvGrpSpPr/>
          <p:nvPr/>
        </p:nvGrpSpPr>
        <p:grpSpPr>
          <a:xfrm>
            <a:off x="1431466" y="1308178"/>
            <a:ext cx="2216262" cy="1232950"/>
            <a:chOff x="2927648" y="2519215"/>
            <a:chExt cx="2216262" cy="123295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34AB3F7-A467-EA5E-6436-7497F46D03B3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3ECD8E6-CBA7-CBD9-4EEC-F5C057FF2AE1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8  2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4CB44981-4B35-0530-091F-EC1D9F8DBD2A}"/>
                </a:ext>
              </a:extLst>
            </p:cNvPr>
            <p:cNvCxnSpPr>
              <a:cxnSpLocks/>
            </p:cNvCxnSpPr>
            <p:nvPr/>
          </p:nvCxnSpPr>
          <p:spPr>
            <a:xfrm>
              <a:off x="3184481" y="3752165"/>
              <a:ext cx="195942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8597151-0D06-83E7-6493-46591A6E21B9}"/>
              </a:ext>
            </a:extLst>
          </p:cNvPr>
          <p:cNvGrpSpPr/>
          <p:nvPr/>
        </p:nvGrpSpPr>
        <p:grpSpPr>
          <a:xfrm>
            <a:off x="1076806" y="3189200"/>
            <a:ext cx="2570922" cy="1232950"/>
            <a:chOff x="2495600" y="2519215"/>
            <a:chExt cx="2570922" cy="123295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705B128-0AB3-AEE6-8EB5-DDABD88C32B2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3  6  0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A21650E-D289-A837-1A1D-8D70ABCC4FD8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8  2  0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AEEB8EFC-0FFB-1B36-8F75-7BB5400CEEA7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EF691B2-10F3-5E22-974D-BE9ECA0FADF5}"/>
              </a:ext>
            </a:extLst>
          </p:cNvPr>
          <p:cNvGrpSpPr/>
          <p:nvPr/>
        </p:nvGrpSpPr>
        <p:grpSpPr>
          <a:xfrm>
            <a:off x="4556525" y="3189200"/>
            <a:ext cx="2570922" cy="1232950"/>
            <a:chOff x="2495600" y="2519215"/>
            <a:chExt cx="2570922" cy="1232950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E237405-4948-5887-92DE-B48C78CA4CEA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4  4  5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47E1DC7-2281-1E9C-12A9-086B3AD0C2B3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8  1  3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744CEFA5-9016-3576-4DB5-152373D7411C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B03F593-93C5-5854-7800-EE383C4207A1}"/>
              </a:ext>
            </a:extLst>
          </p:cNvPr>
          <p:cNvGrpSpPr/>
          <p:nvPr/>
        </p:nvGrpSpPr>
        <p:grpSpPr>
          <a:xfrm>
            <a:off x="8166935" y="3189200"/>
            <a:ext cx="2570922" cy="1232950"/>
            <a:chOff x="2495600" y="2519215"/>
            <a:chExt cx="2570922" cy="1232950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3A45A33-D14B-E595-ECF0-C09F17352F1E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7  6  5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D0DF19A-8B99-33C2-3030-5B710B199A32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5  2  4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2CF3901F-D5E3-0CAA-778E-295A9F744C43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68521DB5-7E6D-0417-0C09-500455668B92}"/>
              </a:ext>
            </a:extLst>
          </p:cNvPr>
          <p:cNvSpPr txBox="1"/>
          <p:nvPr/>
        </p:nvSpPr>
        <p:spPr>
          <a:xfrm>
            <a:off x="3092695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40E0C17-5148-2169-1AF1-50BE2208B6ED}"/>
              </a:ext>
            </a:extLst>
          </p:cNvPr>
          <p:cNvSpPr txBox="1"/>
          <p:nvPr/>
        </p:nvSpPr>
        <p:spPr>
          <a:xfrm>
            <a:off x="2649070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E0B83E9-75BC-F0A1-56BD-C5C985B8BBBF}"/>
              </a:ext>
            </a:extLst>
          </p:cNvPr>
          <p:cNvSpPr txBox="1"/>
          <p:nvPr/>
        </p:nvSpPr>
        <p:spPr>
          <a:xfrm>
            <a:off x="2222456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BFB589F-2B2C-F469-79E0-1590C548A5F6}"/>
              </a:ext>
            </a:extLst>
          </p:cNvPr>
          <p:cNvSpPr txBox="1"/>
          <p:nvPr/>
        </p:nvSpPr>
        <p:spPr>
          <a:xfrm>
            <a:off x="6547023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1F2F924-652E-1C69-2A51-FFC308336A91}"/>
              </a:ext>
            </a:extLst>
          </p:cNvPr>
          <p:cNvSpPr txBox="1"/>
          <p:nvPr/>
        </p:nvSpPr>
        <p:spPr>
          <a:xfrm>
            <a:off x="6105659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486172B-B2FD-17CE-2DA2-ACABBC9166A2}"/>
              </a:ext>
            </a:extLst>
          </p:cNvPr>
          <p:cNvSpPr txBox="1"/>
          <p:nvPr/>
        </p:nvSpPr>
        <p:spPr>
          <a:xfrm>
            <a:off x="5931175" y="2231097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96FA4F5-B5C1-73F3-9D08-5BE7E8A49E2F}"/>
              </a:ext>
            </a:extLst>
          </p:cNvPr>
          <p:cNvSpPr txBox="1"/>
          <p:nvPr/>
        </p:nvSpPr>
        <p:spPr>
          <a:xfrm>
            <a:off x="5662034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9FF8C4E-89D1-8A51-96E5-6613F08AB3AC}"/>
              </a:ext>
            </a:extLst>
          </p:cNvPr>
          <p:cNvSpPr txBox="1"/>
          <p:nvPr/>
        </p:nvSpPr>
        <p:spPr>
          <a:xfrm>
            <a:off x="10277544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9879EE1-214F-C80E-4263-41BF62C76D52}"/>
              </a:ext>
            </a:extLst>
          </p:cNvPr>
          <p:cNvSpPr txBox="1"/>
          <p:nvPr/>
        </p:nvSpPr>
        <p:spPr>
          <a:xfrm>
            <a:off x="9821018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0278645-6690-D07C-2974-0ACE6977AC22}"/>
              </a:ext>
            </a:extLst>
          </p:cNvPr>
          <p:cNvSpPr txBox="1"/>
          <p:nvPr/>
        </p:nvSpPr>
        <p:spPr>
          <a:xfrm>
            <a:off x="9649344" y="2231097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B626DC6-5741-FA6D-CAA6-4217023B8014}"/>
              </a:ext>
            </a:extLst>
          </p:cNvPr>
          <p:cNvSpPr txBox="1"/>
          <p:nvPr/>
        </p:nvSpPr>
        <p:spPr>
          <a:xfrm>
            <a:off x="9349554" y="248582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CC74968-A661-4FBA-AFCF-AD21687A7DD3}"/>
              </a:ext>
            </a:extLst>
          </p:cNvPr>
          <p:cNvSpPr txBox="1"/>
          <p:nvPr/>
        </p:nvSpPr>
        <p:spPr>
          <a:xfrm>
            <a:off x="3184808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14573D0-1B73-C047-6090-ADC3652F4D82}"/>
              </a:ext>
            </a:extLst>
          </p:cNvPr>
          <p:cNvSpPr txBox="1"/>
          <p:nvPr/>
        </p:nvSpPr>
        <p:spPr>
          <a:xfrm>
            <a:off x="2724227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57D1F09-D17C-2577-DDC8-27AAA463B52A}"/>
              </a:ext>
            </a:extLst>
          </p:cNvPr>
          <p:cNvSpPr txBox="1"/>
          <p:nvPr/>
        </p:nvSpPr>
        <p:spPr>
          <a:xfrm>
            <a:off x="2262584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85B3595-C8AF-8611-7D54-89C55D362745}"/>
              </a:ext>
            </a:extLst>
          </p:cNvPr>
          <p:cNvSpPr txBox="1"/>
          <p:nvPr/>
        </p:nvSpPr>
        <p:spPr>
          <a:xfrm>
            <a:off x="1858350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2D62A8B-2770-75B8-CC9B-949BABFDC6F6}"/>
              </a:ext>
            </a:extLst>
          </p:cNvPr>
          <p:cNvSpPr txBox="1"/>
          <p:nvPr/>
        </p:nvSpPr>
        <p:spPr>
          <a:xfrm>
            <a:off x="6654136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7F10C45-EDD6-D286-7309-6EB5291F8D73}"/>
              </a:ext>
            </a:extLst>
          </p:cNvPr>
          <p:cNvSpPr txBox="1"/>
          <p:nvPr/>
        </p:nvSpPr>
        <p:spPr>
          <a:xfrm>
            <a:off x="6211192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A45BBFD-7E51-2FD9-871D-909716AAF7EF}"/>
              </a:ext>
            </a:extLst>
          </p:cNvPr>
          <p:cNvSpPr txBox="1"/>
          <p:nvPr/>
        </p:nvSpPr>
        <p:spPr>
          <a:xfrm>
            <a:off x="5763604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137F7EF-6578-17BA-8225-F9802B556C72}"/>
              </a:ext>
            </a:extLst>
          </p:cNvPr>
          <p:cNvSpPr txBox="1"/>
          <p:nvPr/>
        </p:nvSpPr>
        <p:spPr>
          <a:xfrm>
            <a:off x="5328167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E23AABE-8FE6-4969-AD22-5E65AF78B699}"/>
              </a:ext>
            </a:extLst>
          </p:cNvPr>
          <p:cNvSpPr txBox="1"/>
          <p:nvPr/>
        </p:nvSpPr>
        <p:spPr>
          <a:xfrm>
            <a:off x="10277543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56F8844-172C-0FDB-37C2-F395DE6DE9E8}"/>
              </a:ext>
            </a:extLst>
          </p:cNvPr>
          <p:cNvSpPr txBox="1"/>
          <p:nvPr/>
        </p:nvSpPr>
        <p:spPr>
          <a:xfrm>
            <a:off x="9821018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2D9B6D5-E421-229C-998D-2AE4BFBD9DD4}"/>
              </a:ext>
            </a:extLst>
          </p:cNvPr>
          <p:cNvSpPr txBox="1"/>
          <p:nvPr/>
        </p:nvSpPr>
        <p:spPr>
          <a:xfrm>
            <a:off x="9364493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ED12200-83A8-C935-4382-17311BD363EE}"/>
              </a:ext>
            </a:extLst>
          </p:cNvPr>
          <p:cNvSpPr txBox="1"/>
          <p:nvPr/>
        </p:nvSpPr>
        <p:spPr>
          <a:xfrm>
            <a:off x="8942053" y="436684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D98BCEE-E23D-3277-042A-001CD55B60EF}"/>
              </a:ext>
            </a:extLst>
          </p:cNvPr>
          <p:cNvSpPr txBox="1"/>
          <p:nvPr/>
        </p:nvSpPr>
        <p:spPr>
          <a:xfrm>
            <a:off x="828376" y="5394525"/>
            <a:ext cx="1053524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>
                <a:solidFill>
                  <a:srgbClr val="231F20"/>
                </a:solidFill>
                <a:effectLst/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比较三位数的加法与两位数加法，你发现了什么？</a:t>
            </a:r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CA72107E-FD93-0561-295E-710B0C861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10" y="4727417"/>
            <a:ext cx="1576145" cy="1641699"/>
          </a:xfrm>
          <a:prstGeom prst="rect">
            <a:avLst/>
          </a:prstGeom>
        </p:spPr>
      </p:pic>
      <p:sp>
        <p:nvSpPr>
          <p:cNvPr id="61" name="圆角矩形标注 5">
            <a:extLst>
              <a:ext uri="{FF2B5EF4-FFF2-40B4-BE49-F238E27FC236}">
                <a16:creationId xmlns:a16="http://schemas.microsoft.com/office/drawing/2014/main" id="{4DF28721-2D97-804F-1F23-8D4B4070CE60}"/>
              </a:ext>
            </a:extLst>
          </p:cNvPr>
          <p:cNvSpPr/>
          <p:nvPr/>
        </p:nvSpPr>
        <p:spPr bwMode="auto">
          <a:xfrm>
            <a:off x="2455517" y="5122181"/>
            <a:ext cx="6086430" cy="1259147"/>
          </a:xfrm>
          <a:prstGeom prst="wedgeRoundRectCallout">
            <a:avLst>
              <a:gd name="adj1" fmla="val -56786"/>
              <a:gd name="adj2" fmla="val -297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三位数的加法与两位数</a:t>
            </a:r>
            <a:r>
              <a:rPr lang="zh-CN" altLang="en-US" sz="3200" b="1">
                <a:latin typeface="+mn-lt"/>
                <a:ea typeface="楷体" panose="02010609060101010101" pitchFamily="49" charset="-122"/>
              </a:rPr>
              <a:t>的加法，计算方法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是一样的。</a:t>
            </a:r>
          </a:p>
        </p:txBody>
      </p:sp>
    </p:spTree>
    <p:extLst>
      <p:ext uri="{BB962C8B-B14F-4D97-AF65-F5344CB8AC3E}">
        <p14:creationId xmlns:p14="http://schemas.microsoft.com/office/powerpoint/2010/main" val="418929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9" grpId="0"/>
      <p:bldP spid="59" grpId="1"/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4482C6D4-B554-B2AE-E821-43362DBE4FA9}"/>
              </a:ext>
            </a:extLst>
          </p:cNvPr>
          <p:cNvSpPr/>
          <p:nvPr/>
        </p:nvSpPr>
        <p:spPr>
          <a:xfrm>
            <a:off x="1487488" y="2096360"/>
            <a:ext cx="9289032" cy="2659226"/>
          </a:xfrm>
          <a:prstGeom prst="roundRect">
            <a:avLst>
              <a:gd name="adj" fmla="val 13423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98BF73-6EF5-B8E7-7B65-64C93CCF750D}"/>
              </a:ext>
            </a:extLst>
          </p:cNvPr>
          <p:cNvSpPr txBox="1"/>
          <p:nvPr/>
        </p:nvSpPr>
        <p:spPr>
          <a:xfrm>
            <a:off x="875420" y="649088"/>
            <a:ext cx="10477164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讨论：回顾百以内的加法计算方法，万以内的加法计算要注意什么？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DB4C638-6048-CBC7-EF6C-C51E404311BA}"/>
              </a:ext>
            </a:extLst>
          </p:cNvPr>
          <p:cNvSpPr txBox="1"/>
          <p:nvPr/>
        </p:nvSpPr>
        <p:spPr>
          <a:xfrm>
            <a:off x="1703512" y="235801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effectLst/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3600" dirty="0">
                <a:solidFill>
                  <a:srgbClr val="3333CC"/>
                </a:solidFill>
                <a:effectLst/>
                <a:latin typeface="+mn-lt"/>
                <a:ea typeface="黑体" panose="02010609060101010101" pitchFamily="49" charset="-122"/>
              </a:rPr>
              <a:t>相同数位对齐；</a:t>
            </a:r>
            <a:endParaRPr lang="zh-CN" altLang="en-US" sz="44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49A561-3494-4AEC-3DDD-260603734FAB}"/>
              </a:ext>
            </a:extLst>
          </p:cNvPr>
          <p:cNvSpPr txBox="1"/>
          <p:nvPr/>
        </p:nvSpPr>
        <p:spPr>
          <a:xfrm>
            <a:off x="1703512" y="3115804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从个位加起；</a:t>
            </a:r>
            <a:endParaRPr lang="zh-CN" altLang="en-US" sz="44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CFEF420-8E2A-1E8C-6337-5E1CE623176A}"/>
              </a:ext>
            </a:extLst>
          </p:cNvPr>
          <p:cNvSpPr txBox="1"/>
          <p:nvPr/>
        </p:nvSpPr>
        <p:spPr>
          <a:xfrm>
            <a:off x="1703512" y="3873589"/>
            <a:ext cx="9145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哪一位上的数相加满十，就向前一位进</a:t>
            </a:r>
            <a:r>
              <a:rPr lang="en-US" altLang="zh-CN" sz="36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44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2D9DDF1-7AED-AFB3-F319-AB6011473FA3}"/>
              </a:ext>
            </a:extLst>
          </p:cNvPr>
          <p:cNvSpPr/>
          <p:nvPr/>
        </p:nvSpPr>
        <p:spPr>
          <a:xfrm>
            <a:off x="2090057" y="2358019"/>
            <a:ext cx="2817846" cy="660856"/>
          </a:xfrm>
          <a:prstGeom prst="rect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AA54660-A382-77C8-1FD9-7EEA454B843D}"/>
              </a:ext>
            </a:extLst>
          </p:cNvPr>
          <p:cNvSpPr txBox="1"/>
          <p:nvPr/>
        </p:nvSpPr>
        <p:spPr>
          <a:xfrm>
            <a:off x="5012651" y="2324754"/>
            <a:ext cx="1080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8000" dirty="0">
                <a:solidFill>
                  <a:srgbClr val="F00C08"/>
                </a:solidFill>
              </a:rPr>
              <a:t>？</a:t>
            </a:r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AEB8D1E6-F728-97F3-D7E0-4B3A403DF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904" y="4581596"/>
            <a:ext cx="1535416" cy="1727724"/>
          </a:xfrm>
          <a:prstGeom prst="rect">
            <a:avLst/>
          </a:prstGeom>
        </p:spPr>
      </p:pic>
      <p:sp>
        <p:nvSpPr>
          <p:cNvPr id="16" name="圆角矩形标注 5">
            <a:extLst>
              <a:ext uri="{FF2B5EF4-FFF2-40B4-BE49-F238E27FC236}">
                <a16:creationId xmlns:a16="http://schemas.microsoft.com/office/drawing/2014/main" id="{79760181-C404-9D63-74CA-3F5CA27AA95D}"/>
              </a:ext>
            </a:extLst>
          </p:cNvPr>
          <p:cNvSpPr/>
          <p:nvPr/>
        </p:nvSpPr>
        <p:spPr bwMode="auto">
          <a:xfrm>
            <a:off x="3215680" y="4946191"/>
            <a:ext cx="6120680" cy="1272851"/>
          </a:xfrm>
          <a:prstGeom prst="wedgeRoundRectCallout">
            <a:avLst>
              <a:gd name="adj1" fmla="val 57244"/>
              <a:gd name="adj2" fmla="val 66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相同数位对齐，是为了便于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相同计数单位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的个数相加。</a:t>
            </a:r>
          </a:p>
        </p:txBody>
      </p:sp>
    </p:spTree>
    <p:extLst>
      <p:ext uri="{BB962C8B-B14F-4D97-AF65-F5344CB8AC3E}">
        <p14:creationId xmlns:p14="http://schemas.microsoft.com/office/powerpoint/2010/main" val="15745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7" grpId="0"/>
      <p:bldP spid="8" grpId="0"/>
      <p:bldP spid="11" grpId="0" animBg="1"/>
      <p:bldP spid="12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2881AD7-BD60-4A8A-8D03-4171370C2F82}"/>
              </a:ext>
            </a:extLst>
          </p:cNvPr>
          <p:cNvSpPr txBox="1"/>
          <p:nvPr/>
        </p:nvSpPr>
        <p:spPr>
          <a:xfrm>
            <a:off x="1271464" y="115130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20414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490" y="13918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知识运用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4AC3F0F-6864-859D-941C-233448DAE8EA}"/>
              </a:ext>
            </a:extLst>
          </p:cNvPr>
          <p:cNvSpPr txBox="1"/>
          <p:nvPr/>
        </p:nvSpPr>
        <p:spPr>
          <a:xfrm>
            <a:off x="1271464" y="206565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26+145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434CAE-FB4B-D41D-E505-EB97D2327916}"/>
              </a:ext>
            </a:extLst>
          </p:cNvPr>
          <p:cNvSpPr txBox="1"/>
          <p:nvPr/>
        </p:nvSpPr>
        <p:spPr>
          <a:xfrm>
            <a:off x="4871864" y="206565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789+603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3D5E5F3-36FF-AC85-523C-E90B95262B3C}"/>
              </a:ext>
            </a:extLst>
          </p:cNvPr>
          <p:cNvSpPr txBox="1"/>
          <p:nvPr/>
        </p:nvSpPr>
        <p:spPr>
          <a:xfrm>
            <a:off x="8472264" y="206565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438+527</a:t>
            </a:r>
            <a:endParaRPr lang="zh-CN" altLang="en-US" sz="3600" b="1" dirty="0">
              <a:latin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189D229-8109-1A66-89A4-F2A7A2CA1D93}"/>
              </a:ext>
            </a:extLst>
          </p:cNvPr>
          <p:cNvGrpSpPr/>
          <p:nvPr/>
        </p:nvGrpSpPr>
        <p:grpSpPr>
          <a:xfrm>
            <a:off x="1055440" y="2996952"/>
            <a:ext cx="2243792" cy="1232950"/>
            <a:chOff x="2927648" y="2519215"/>
            <a:chExt cx="2243792" cy="123295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1610115-A019-354A-3FEA-5A1FCA8B0F76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1  4  5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FC88F73-39E7-2938-2C77-06693320195D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+       2  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5B21B98-03F6-7553-F209-238FCF5BB5EB}"/>
                </a:ext>
              </a:extLst>
            </p:cNvPr>
            <p:cNvCxnSpPr>
              <a:cxnSpLocks/>
            </p:cNvCxnSpPr>
            <p:nvPr/>
          </p:nvCxnSpPr>
          <p:spPr>
            <a:xfrm>
              <a:off x="2927648" y="3752165"/>
              <a:ext cx="2243792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C3B078E-F1C3-71A8-E267-1F7D0168B902}"/>
              </a:ext>
            </a:extLst>
          </p:cNvPr>
          <p:cNvSpPr txBox="1"/>
          <p:nvPr/>
        </p:nvSpPr>
        <p:spPr>
          <a:xfrm>
            <a:off x="2719687" y="4174598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7C8EE5D-E33E-A6CB-F5F5-56138184FE9B}"/>
              </a:ext>
            </a:extLst>
          </p:cNvPr>
          <p:cNvSpPr txBox="1"/>
          <p:nvPr/>
        </p:nvSpPr>
        <p:spPr>
          <a:xfrm>
            <a:off x="2278323" y="4174598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23D1419-0A06-B200-EA12-1F335F5D64B1}"/>
              </a:ext>
            </a:extLst>
          </p:cNvPr>
          <p:cNvSpPr txBox="1"/>
          <p:nvPr/>
        </p:nvSpPr>
        <p:spPr>
          <a:xfrm>
            <a:off x="2576419" y="391987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AC6A81E-7C94-B21A-4C80-B4AFCD468052}"/>
              </a:ext>
            </a:extLst>
          </p:cNvPr>
          <p:cNvSpPr txBox="1"/>
          <p:nvPr/>
        </p:nvSpPr>
        <p:spPr>
          <a:xfrm>
            <a:off x="1834698" y="4174598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91E68D6-AFE2-BC28-6DD4-8B388234F1B5}"/>
              </a:ext>
            </a:extLst>
          </p:cNvPr>
          <p:cNvSpPr txBox="1"/>
          <p:nvPr/>
        </p:nvSpPr>
        <p:spPr>
          <a:xfrm>
            <a:off x="2783633" y="2065654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=171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AD58504-804A-6D96-F891-AB3F6F884708}"/>
              </a:ext>
            </a:extLst>
          </p:cNvPr>
          <p:cNvGrpSpPr/>
          <p:nvPr/>
        </p:nvGrpSpPr>
        <p:grpSpPr>
          <a:xfrm>
            <a:off x="4295801" y="3002631"/>
            <a:ext cx="2570922" cy="1232950"/>
            <a:chOff x="2495600" y="2519215"/>
            <a:chExt cx="2570922" cy="123295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63A901F-6B4C-B446-A60C-235DDD5A245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7  8  9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F06FD57-4E20-F8AE-0F73-710023B0CE52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+    6  0  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40A1446-330E-ACEE-4C5A-60B8EF5D59B3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85CF38E7-3DC4-436E-06C5-704FE2C8B06D}"/>
              </a:ext>
            </a:extLst>
          </p:cNvPr>
          <p:cNvSpPr txBox="1"/>
          <p:nvPr/>
        </p:nvSpPr>
        <p:spPr>
          <a:xfrm>
            <a:off x="6409424" y="418027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0CEB40D-D057-E5B7-426F-18284C643768}"/>
              </a:ext>
            </a:extLst>
          </p:cNvPr>
          <p:cNvSpPr txBox="1"/>
          <p:nvPr/>
        </p:nvSpPr>
        <p:spPr>
          <a:xfrm>
            <a:off x="5952898" y="418027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375999A-605D-925A-0E44-FABF3DADDEF8}"/>
              </a:ext>
            </a:extLst>
          </p:cNvPr>
          <p:cNvSpPr txBox="1"/>
          <p:nvPr/>
        </p:nvSpPr>
        <p:spPr>
          <a:xfrm>
            <a:off x="6242080" y="392555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D7913EB-807F-7F59-4F21-DD265D45C6CE}"/>
              </a:ext>
            </a:extLst>
          </p:cNvPr>
          <p:cNvSpPr txBox="1"/>
          <p:nvPr/>
        </p:nvSpPr>
        <p:spPr>
          <a:xfrm>
            <a:off x="5481434" y="418027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EA22ABB-5EE8-276A-5D1E-7AA3DF0087BE}"/>
              </a:ext>
            </a:extLst>
          </p:cNvPr>
          <p:cNvSpPr txBox="1"/>
          <p:nvPr/>
        </p:nvSpPr>
        <p:spPr>
          <a:xfrm>
            <a:off x="5068848" y="418027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C629119-D173-7941-266F-6F4213B2B67B}"/>
              </a:ext>
            </a:extLst>
          </p:cNvPr>
          <p:cNvSpPr txBox="1"/>
          <p:nvPr/>
        </p:nvSpPr>
        <p:spPr>
          <a:xfrm>
            <a:off x="6550064" y="2065654"/>
            <a:ext cx="1850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=1392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2CE8C1F-E5A9-0C2A-6D64-9DE5D7569AAE}"/>
              </a:ext>
            </a:extLst>
          </p:cNvPr>
          <p:cNvGrpSpPr/>
          <p:nvPr/>
        </p:nvGrpSpPr>
        <p:grpSpPr>
          <a:xfrm>
            <a:off x="7968208" y="3002631"/>
            <a:ext cx="2570922" cy="1232950"/>
            <a:chOff x="2495600" y="2519215"/>
            <a:chExt cx="2570922" cy="1232950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D550FA9-7632-C55C-CDF3-E18367B3381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4  3  8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7E6B23A-3379-7DDE-4BAB-7710FAD964A8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+    5  2  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7D2B5B91-893A-0725-40F5-F6A6FC57BF08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8FB81EB0-DC59-A82D-376B-D33F50C64E4F}"/>
              </a:ext>
            </a:extLst>
          </p:cNvPr>
          <p:cNvSpPr txBox="1"/>
          <p:nvPr/>
        </p:nvSpPr>
        <p:spPr>
          <a:xfrm>
            <a:off x="10081831" y="418027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E767B59-F3B8-1A96-486F-FDD9989072E5}"/>
              </a:ext>
            </a:extLst>
          </p:cNvPr>
          <p:cNvSpPr txBox="1"/>
          <p:nvPr/>
        </p:nvSpPr>
        <p:spPr>
          <a:xfrm>
            <a:off x="9625305" y="418027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53CA2E7-46E5-2770-0421-C0518F6B3DBF}"/>
              </a:ext>
            </a:extLst>
          </p:cNvPr>
          <p:cNvSpPr txBox="1"/>
          <p:nvPr/>
        </p:nvSpPr>
        <p:spPr>
          <a:xfrm>
            <a:off x="9914487" y="392555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83DC784-EE23-38F1-1F20-36CD92E2F762}"/>
              </a:ext>
            </a:extLst>
          </p:cNvPr>
          <p:cNvSpPr txBox="1"/>
          <p:nvPr/>
        </p:nvSpPr>
        <p:spPr>
          <a:xfrm>
            <a:off x="9153841" y="418027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762D580-8098-6E87-D0D3-44D4A114CAFB}"/>
              </a:ext>
            </a:extLst>
          </p:cNvPr>
          <p:cNvSpPr txBox="1"/>
          <p:nvPr/>
        </p:nvSpPr>
        <p:spPr>
          <a:xfrm>
            <a:off x="10128449" y="206565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=965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7" grpId="0"/>
      <p:bldP spid="28" grpId="0"/>
      <p:bldP spid="29" grpId="0"/>
      <p:bldP spid="30" grpId="0"/>
      <p:bldP spid="31" grpId="0"/>
      <p:bldP spid="32" grpId="0"/>
      <p:bldP spid="37" grpId="0"/>
      <p:bldP spid="38" grpId="0"/>
      <p:bldP spid="39" grpId="0"/>
      <p:bldP spid="40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33BFC2C0-F591-CFAE-8D4D-705EC761070C}"/>
              </a:ext>
            </a:extLst>
          </p:cNvPr>
          <p:cNvSpPr/>
          <p:nvPr/>
        </p:nvSpPr>
        <p:spPr>
          <a:xfrm>
            <a:off x="653669" y="141277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65F691A7-BE11-5CA8-269B-7C343E86B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160049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0633A72-2486-E6EB-F867-AF4F5C5E1EB6}"/>
              </a:ext>
            </a:extLst>
          </p:cNvPr>
          <p:cNvGrpSpPr/>
          <p:nvPr/>
        </p:nvGrpSpPr>
        <p:grpSpPr>
          <a:xfrm>
            <a:off x="1076806" y="2188324"/>
            <a:ext cx="2570922" cy="1232950"/>
            <a:chOff x="2495600" y="2519215"/>
            <a:chExt cx="2570922" cy="123295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C5626A3-95D1-504F-793B-AA96E601F8EA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F77BB5A-4BAE-8731-35F5-5870FE9F2A52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4  3  0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1AA8F9B-2445-B03E-C3AB-5D3C32DE4981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C3011B4-97E8-22A2-8D45-45CBB036BBFD}"/>
              </a:ext>
            </a:extLst>
          </p:cNvPr>
          <p:cNvGrpSpPr/>
          <p:nvPr/>
        </p:nvGrpSpPr>
        <p:grpSpPr>
          <a:xfrm>
            <a:off x="4556525" y="2188324"/>
            <a:ext cx="2570922" cy="1232950"/>
            <a:chOff x="2495600" y="2519215"/>
            <a:chExt cx="2570922" cy="123295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2C7ED69-3396-EE30-3775-8DD38CCEB63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5  7  0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9EBC753-8312-C5EB-7C7E-26AD562C5394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3  4  0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7661F8C-28BC-142D-DF9F-0CD8CD62408D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ADB800E-C036-1562-6684-B941323BA0DA}"/>
              </a:ext>
            </a:extLst>
          </p:cNvPr>
          <p:cNvGrpSpPr/>
          <p:nvPr/>
        </p:nvGrpSpPr>
        <p:grpSpPr>
          <a:xfrm>
            <a:off x="8166935" y="2188324"/>
            <a:ext cx="2570922" cy="1232950"/>
            <a:chOff x="2495600" y="2519215"/>
            <a:chExt cx="2570922" cy="123295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8684D23-3275-553A-1AE0-E0D6859A1DD3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5  9  2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714019A-D571-1769-2F01-A3784DC4A2E6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2  3  0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25F0117-DA3C-72B5-1D2F-466460B83E9A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FFE1352F-25C3-13F8-6395-D5A2C258A8B3}"/>
              </a:ext>
            </a:extLst>
          </p:cNvPr>
          <p:cNvSpPr txBox="1"/>
          <p:nvPr/>
        </p:nvSpPr>
        <p:spPr>
          <a:xfrm>
            <a:off x="3184808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536CAF3-0F2E-3560-782C-B536E90042F0}"/>
              </a:ext>
            </a:extLst>
          </p:cNvPr>
          <p:cNvSpPr txBox="1"/>
          <p:nvPr/>
        </p:nvSpPr>
        <p:spPr>
          <a:xfrm>
            <a:off x="2724227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366DF95-0FE1-663E-F9D4-963BF5686E32}"/>
              </a:ext>
            </a:extLst>
          </p:cNvPr>
          <p:cNvSpPr txBox="1"/>
          <p:nvPr/>
        </p:nvSpPr>
        <p:spPr>
          <a:xfrm>
            <a:off x="2262584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71BE2CF-C9DF-D56C-4124-E0256BEE76ED}"/>
              </a:ext>
            </a:extLst>
          </p:cNvPr>
          <p:cNvSpPr txBox="1"/>
          <p:nvPr/>
        </p:nvSpPr>
        <p:spPr>
          <a:xfrm>
            <a:off x="1858350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AA55AE4-9832-B212-0443-9709FFA7BBAF}"/>
              </a:ext>
            </a:extLst>
          </p:cNvPr>
          <p:cNvSpPr txBox="1"/>
          <p:nvPr/>
        </p:nvSpPr>
        <p:spPr>
          <a:xfrm>
            <a:off x="6654136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F354784-03C4-5ABC-40A2-34944FAED864}"/>
              </a:ext>
            </a:extLst>
          </p:cNvPr>
          <p:cNvSpPr txBox="1"/>
          <p:nvPr/>
        </p:nvSpPr>
        <p:spPr>
          <a:xfrm>
            <a:off x="6211192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7D98C01-1904-D0CF-9630-D033B9D399A8}"/>
              </a:ext>
            </a:extLst>
          </p:cNvPr>
          <p:cNvSpPr txBox="1"/>
          <p:nvPr/>
        </p:nvSpPr>
        <p:spPr>
          <a:xfrm>
            <a:off x="6046432" y="311396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53EA7B8-43BC-99DB-683D-5D6A5298B55D}"/>
              </a:ext>
            </a:extLst>
          </p:cNvPr>
          <p:cNvSpPr txBox="1"/>
          <p:nvPr/>
        </p:nvSpPr>
        <p:spPr>
          <a:xfrm>
            <a:off x="5729913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6E04499-46E9-D5BA-EAE7-0330F1002078}"/>
              </a:ext>
            </a:extLst>
          </p:cNvPr>
          <p:cNvSpPr txBox="1"/>
          <p:nvPr/>
        </p:nvSpPr>
        <p:spPr>
          <a:xfrm>
            <a:off x="10277543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39D985C-01D3-D048-F526-C7F5B70325CC}"/>
              </a:ext>
            </a:extLst>
          </p:cNvPr>
          <p:cNvSpPr txBox="1"/>
          <p:nvPr/>
        </p:nvSpPr>
        <p:spPr>
          <a:xfrm>
            <a:off x="9821018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8CA3076-0AD6-70DD-A35A-AAE73DE06B9A}"/>
              </a:ext>
            </a:extLst>
          </p:cNvPr>
          <p:cNvSpPr txBox="1"/>
          <p:nvPr/>
        </p:nvSpPr>
        <p:spPr>
          <a:xfrm>
            <a:off x="9652337" y="311396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0203C11-962B-9071-EE64-CE485D7021E1}"/>
              </a:ext>
            </a:extLst>
          </p:cNvPr>
          <p:cNvSpPr txBox="1"/>
          <p:nvPr/>
        </p:nvSpPr>
        <p:spPr>
          <a:xfrm>
            <a:off x="9364493" y="336596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30" grpId="0"/>
      <p:bldP spid="31" grpId="0"/>
      <p:bldP spid="32" grpId="0"/>
      <p:bldP spid="33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83671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8895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36E854-DAF8-CE5D-F00F-05ED08154B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623"/>
          <a:stretch/>
        </p:blipFill>
        <p:spPr>
          <a:xfrm>
            <a:off x="687770" y="1667712"/>
            <a:ext cx="10854764" cy="13411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D8DD610-CF39-446B-027A-41BF6103C9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48"/>
          <a:stretch/>
        </p:blipFill>
        <p:spPr>
          <a:xfrm>
            <a:off x="677506" y="4453688"/>
            <a:ext cx="10854764" cy="1520667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4D46CD9-295F-A33E-6D21-8ADD3AFAFBE2}"/>
              </a:ext>
            </a:extLst>
          </p:cNvPr>
          <p:cNvCxnSpPr>
            <a:cxnSpLocks/>
          </p:cNvCxnSpPr>
          <p:nvPr/>
        </p:nvCxnSpPr>
        <p:spPr>
          <a:xfrm flipV="1">
            <a:off x="1919536" y="3008819"/>
            <a:ext cx="5472608" cy="1485131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F8E0FAD-046F-8797-29F0-8853A878E03F}"/>
              </a:ext>
            </a:extLst>
          </p:cNvPr>
          <p:cNvCxnSpPr>
            <a:cxnSpLocks/>
          </p:cNvCxnSpPr>
          <p:nvPr/>
        </p:nvCxnSpPr>
        <p:spPr>
          <a:xfrm flipH="1" flipV="1">
            <a:off x="2207568" y="3035702"/>
            <a:ext cx="2520280" cy="1617434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A112050-885F-C5EE-87CB-CA954BE0EB6B}"/>
              </a:ext>
            </a:extLst>
          </p:cNvPr>
          <p:cNvCxnSpPr>
            <a:cxnSpLocks/>
          </p:cNvCxnSpPr>
          <p:nvPr/>
        </p:nvCxnSpPr>
        <p:spPr>
          <a:xfrm flipH="1">
            <a:off x="7528560" y="2975104"/>
            <a:ext cx="2599888" cy="1617216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C4F4B41-3BB7-A7CE-C80A-1837FBA12A64}"/>
              </a:ext>
            </a:extLst>
          </p:cNvPr>
          <p:cNvCxnSpPr>
            <a:cxnSpLocks/>
          </p:cNvCxnSpPr>
          <p:nvPr/>
        </p:nvCxnSpPr>
        <p:spPr>
          <a:xfrm flipH="1" flipV="1">
            <a:off x="4919787" y="3035702"/>
            <a:ext cx="5352677" cy="1583501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126485"/>
            <a:ext cx="8261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6F1A1DC-2EEA-4900-4FED-750E5159810C}"/>
              </a:ext>
            </a:extLst>
          </p:cNvPr>
          <p:cNvSpPr txBox="1"/>
          <p:nvPr/>
        </p:nvSpPr>
        <p:spPr>
          <a:xfrm>
            <a:off x="2169509" y="1918573"/>
            <a:ext cx="3020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271+31=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302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498DC94-9903-1E3A-7929-795248E5883D}"/>
              </a:ext>
            </a:extLst>
          </p:cNvPr>
          <p:cNvGrpSpPr/>
          <p:nvPr/>
        </p:nvGrpSpPr>
        <p:grpSpPr>
          <a:xfrm>
            <a:off x="2135560" y="2778918"/>
            <a:ext cx="2258921" cy="1911001"/>
            <a:chOff x="2135560" y="2742135"/>
            <a:chExt cx="2258921" cy="1911001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4964C31-3B43-2290-CE1B-B69844DC5AAD}"/>
                </a:ext>
              </a:extLst>
            </p:cNvPr>
            <p:cNvGrpSpPr/>
            <p:nvPr/>
          </p:nvGrpSpPr>
          <p:grpSpPr>
            <a:xfrm>
              <a:off x="2135560" y="2742135"/>
              <a:ext cx="2243792" cy="1839425"/>
              <a:chOff x="2927648" y="2519215"/>
              <a:chExt cx="2243792" cy="18394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E991F94-AB8F-AA7F-AD80-EEF93F5294D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2  7  1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43E3834-D485-D296-5A5D-EC20BD5E1474}"/>
                  </a:ext>
                </a:extLst>
              </p:cNvPr>
              <p:cNvSpPr txBox="1"/>
              <p:nvPr/>
            </p:nvSpPr>
            <p:spPr>
              <a:xfrm>
                <a:off x="2927648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3  1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E9A8214A-8127-96A9-F3F4-31F42FF46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7648" y="3752165"/>
                <a:ext cx="224379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F74B2169-6B79-0F3F-141C-843BB772BEB9}"/>
                  </a:ext>
                </a:extLst>
              </p:cNvPr>
              <p:cNvSpPr/>
              <p:nvPr/>
            </p:nvSpPr>
            <p:spPr>
              <a:xfrm>
                <a:off x="4619836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CD5621A-627C-4BB9-FDA0-E2E70AC6F9DD}"/>
                  </a:ext>
                </a:extLst>
              </p:cNvPr>
              <p:cNvSpPr/>
              <p:nvPr/>
            </p:nvSpPr>
            <p:spPr>
              <a:xfrm>
                <a:off x="4151784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2B2F125D-DD0B-43B7-8EBD-6BFF07A22262}"/>
                  </a:ext>
                </a:extLst>
              </p:cNvPr>
              <p:cNvSpPr/>
              <p:nvPr/>
            </p:nvSpPr>
            <p:spPr>
              <a:xfrm>
                <a:off x="3683732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7D998C-3713-3BCD-0167-F2A63E17369B}"/>
                </a:ext>
              </a:extLst>
            </p:cNvPr>
            <p:cNvSpPr txBox="1"/>
            <p:nvPr/>
          </p:nvSpPr>
          <p:spPr>
            <a:xfrm>
              <a:off x="3818417" y="4006805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5D80211-45B2-0AC0-422C-6FBCFAD75754}"/>
                </a:ext>
              </a:extLst>
            </p:cNvPr>
            <p:cNvSpPr txBox="1"/>
            <p:nvPr/>
          </p:nvSpPr>
          <p:spPr>
            <a:xfrm>
              <a:off x="3349165" y="4006805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C28DED1-509A-A870-6E8E-CC4DF85D3831}"/>
                </a:ext>
              </a:extLst>
            </p:cNvPr>
            <p:cNvSpPr txBox="1"/>
            <p:nvPr/>
          </p:nvSpPr>
          <p:spPr>
            <a:xfrm>
              <a:off x="3182199" y="366408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9C9D235-1FAC-E90F-DC52-293B75B2EDAE}"/>
                </a:ext>
              </a:extLst>
            </p:cNvPr>
            <p:cNvSpPr txBox="1"/>
            <p:nvPr/>
          </p:nvSpPr>
          <p:spPr>
            <a:xfrm>
              <a:off x="2879914" y="4006805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CF55F46-A56D-8B4F-346E-4CE4404F0F5F}"/>
              </a:ext>
            </a:extLst>
          </p:cNvPr>
          <p:cNvGrpSpPr/>
          <p:nvPr/>
        </p:nvGrpSpPr>
        <p:grpSpPr>
          <a:xfrm>
            <a:off x="5577712" y="2823214"/>
            <a:ext cx="2689061" cy="1866705"/>
            <a:chOff x="5020310" y="2954800"/>
            <a:chExt cx="2689061" cy="1866705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0E8CF551-4248-B593-ACD6-28511A6E7090}"/>
                </a:ext>
              </a:extLst>
            </p:cNvPr>
            <p:cNvGrpSpPr/>
            <p:nvPr/>
          </p:nvGrpSpPr>
          <p:grpSpPr>
            <a:xfrm>
              <a:off x="5020310" y="2954800"/>
              <a:ext cx="2570922" cy="1232950"/>
              <a:chOff x="2495600" y="2519215"/>
              <a:chExt cx="2570922" cy="1232950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22F766E-D139-81CB-85FB-E748FC6488E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2  7  1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656D052-CEDC-DD96-A4C5-E216FF8AA42A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9  0  3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A0DE2F7E-20FA-82DC-57F0-CDB3CC848C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3626" y="3752165"/>
                <a:ext cx="21928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BEB7FA1-A8F8-901F-C5DB-CA9B8D92649E}"/>
                </a:ext>
              </a:extLst>
            </p:cNvPr>
            <p:cNvSpPr txBox="1"/>
            <p:nvPr/>
          </p:nvSpPr>
          <p:spPr>
            <a:xfrm>
              <a:off x="7133307" y="4175174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689B55F-5240-C7A0-BF71-91706A13CE38}"/>
                </a:ext>
              </a:extLst>
            </p:cNvPr>
            <p:cNvSpPr txBox="1"/>
            <p:nvPr/>
          </p:nvSpPr>
          <p:spPr>
            <a:xfrm>
              <a:off x="6658024" y="4175174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D5D4DB0-CABA-06AB-ABFF-22B54DEBE723}"/>
                </a:ext>
              </a:extLst>
            </p:cNvPr>
            <p:cNvSpPr txBox="1"/>
            <p:nvPr/>
          </p:nvSpPr>
          <p:spPr>
            <a:xfrm>
              <a:off x="6215431" y="4175174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3134451-9B3C-F189-C23D-9052C0FDE243}"/>
                </a:ext>
              </a:extLst>
            </p:cNvPr>
            <p:cNvSpPr txBox="1"/>
            <p:nvPr/>
          </p:nvSpPr>
          <p:spPr>
            <a:xfrm>
              <a:off x="5767288" y="4175174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DF2C2D4E-12CF-2AA0-B819-296C0B664F8B}"/>
              </a:ext>
            </a:extLst>
          </p:cNvPr>
          <p:cNvSpPr txBox="1"/>
          <p:nvPr/>
        </p:nvSpPr>
        <p:spPr>
          <a:xfrm>
            <a:off x="5993167" y="1918573"/>
            <a:ext cx="3596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271+903=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1174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A6B2AA6-094B-551F-E84F-9549B71FD5DC}"/>
              </a:ext>
            </a:extLst>
          </p:cNvPr>
          <p:cNvSpPr/>
          <p:nvPr/>
        </p:nvSpPr>
        <p:spPr>
          <a:xfrm>
            <a:off x="1096314" y="4903933"/>
            <a:ext cx="9999372" cy="1261371"/>
          </a:xfrm>
          <a:prstGeom prst="rect">
            <a:avLst/>
          </a:prstGeom>
          <a:solidFill>
            <a:srgbClr val="FFFCE0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相同数位对齐，从个位加起，哪一位上的数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相加满十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，要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向前一位进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656</Words>
  <Application>Microsoft Office PowerPoint</Application>
  <PresentationFormat>宽屏</PresentationFormat>
  <Paragraphs>190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45</cp:revision>
  <dcterms:created xsi:type="dcterms:W3CDTF">2015-08-27T07:30:00Z</dcterms:created>
  <dcterms:modified xsi:type="dcterms:W3CDTF">2026-03-02T08:51:08Z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