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9"/>
  </p:notesMasterIdLst>
  <p:handoutMasterIdLst>
    <p:handoutMasterId r:id="rId20"/>
  </p:handoutMasterIdLst>
  <p:sldIdLst>
    <p:sldId id="263" r:id="rId2"/>
    <p:sldId id="368" r:id="rId3"/>
    <p:sldId id="264" r:id="rId4"/>
    <p:sldId id="344" r:id="rId5"/>
    <p:sldId id="370" r:id="rId6"/>
    <p:sldId id="369" r:id="rId7"/>
    <p:sldId id="371" r:id="rId8"/>
    <p:sldId id="372" r:id="rId9"/>
    <p:sldId id="373" r:id="rId10"/>
    <p:sldId id="374" r:id="rId11"/>
    <p:sldId id="375" r:id="rId12"/>
    <p:sldId id="381" r:id="rId13"/>
    <p:sldId id="382" r:id="rId14"/>
    <p:sldId id="376" r:id="rId15"/>
    <p:sldId id="377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FFFCE0"/>
    <a:srgbClr val="3333CC"/>
    <a:srgbClr val="F9B6AE"/>
    <a:srgbClr val="118A8D"/>
    <a:srgbClr val="22C0C4"/>
    <a:srgbClr val="FFFFFF"/>
    <a:srgbClr val="CAD7D7"/>
    <a:srgbClr val="1CA1A4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68" d="100"/>
          <a:sy n="68" d="100"/>
        </p:scale>
        <p:origin x="48" y="106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2026/1/17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2135560" y="1700808"/>
            <a:ext cx="7920880" cy="1080000"/>
            <a:chOff x="950552" y="1314629"/>
            <a:chExt cx="7920880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6918198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万以内的加法和减法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354774" y="2996952"/>
            <a:ext cx="9482453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万以内的减法</a:t>
            </a:r>
            <a:endParaRPr lang="en-US" altLang="zh-CN" sz="6000" b="1" dirty="0">
              <a:solidFill>
                <a:srgbClr val="22C0C4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914377"/>
            <a:r>
              <a:rPr lang="zh-CN" altLang="en-US" sz="6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（一次退位、连续退位）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文本框 12">
            <a:extLst>
              <a:ext uri="{FF2B5EF4-FFF2-40B4-BE49-F238E27FC236}">
                <a16:creationId xmlns:a16="http://schemas.microsoft.com/office/drawing/2014/main" id="{489DCF9E-E11B-46B7-A99E-05249A9895F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74656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9B7F663-BD3F-A959-72E4-884F0681C7CE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523D5FC-0E49-C756-8811-0AA7355C7A43}"/>
              </a:ext>
            </a:extLst>
          </p:cNvPr>
          <p:cNvSpPr txBox="1"/>
          <p:nvPr/>
        </p:nvSpPr>
        <p:spPr>
          <a:xfrm>
            <a:off x="767408" y="1054477"/>
            <a:ext cx="174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+mn-ea"/>
                <a:ea typeface="+mn-ea"/>
              </a:rPr>
              <a:t>口算。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32B0F7-32FE-4A63-D845-8B80ADFDCFE4}"/>
              </a:ext>
            </a:extLst>
          </p:cNvPr>
          <p:cNvSpPr txBox="1"/>
          <p:nvPr/>
        </p:nvSpPr>
        <p:spPr>
          <a:xfrm>
            <a:off x="983432" y="1774557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36−24=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9F5CCF-B62E-CA53-53BD-0A19A6737919}"/>
              </a:ext>
            </a:extLst>
          </p:cNvPr>
          <p:cNvSpPr txBox="1"/>
          <p:nvPr/>
        </p:nvSpPr>
        <p:spPr>
          <a:xfrm>
            <a:off x="983432" y="256664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40−30=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31EE8BB-1D25-CD01-E4CB-C3BF0E23A3A2}"/>
              </a:ext>
            </a:extLst>
          </p:cNvPr>
          <p:cNvSpPr txBox="1"/>
          <p:nvPr/>
        </p:nvSpPr>
        <p:spPr>
          <a:xfrm>
            <a:off x="983432" y="3358733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95−75=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FE94B3-894C-0979-99AE-398BE4103141}"/>
              </a:ext>
            </a:extLst>
          </p:cNvPr>
          <p:cNvSpPr txBox="1"/>
          <p:nvPr/>
        </p:nvSpPr>
        <p:spPr>
          <a:xfrm>
            <a:off x="4511824" y="1774557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47−36=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BA2FF9D-E537-3286-7EF4-BE758B78DFB1}"/>
              </a:ext>
            </a:extLst>
          </p:cNvPr>
          <p:cNvSpPr txBox="1"/>
          <p:nvPr/>
        </p:nvSpPr>
        <p:spPr>
          <a:xfrm>
            <a:off x="4511824" y="2566645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58−49=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BAA4728-C7EB-89B7-A483-258533C5AB3A}"/>
              </a:ext>
            </a:extLst>
          </p:cNvPr>
          <p:cNvSpPr txBox="1"/>
          <p:nvPr/>
        </p:nvSpPr>
        <p:spPr>
          <a:xfrm>
            <a:off x="4511824" y="3358733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42−24=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0F9D438-0383-93FE-2D38-C46E0375AC7D}"/>
              </a:ext>
            </a:extLst>
          </p:cNvPr>
          <p:cNvSpPr txBox="1"/>
          <p:nvPr/>
        </p:nvSpPr>
        <p:spPr>
          <a:xfrm>
            <a:off x="8040216" y="1774557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800−600=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22E62B7-A97C-DE4C-F278-5D0DA25D6F4C}"/>
              </a:ext>
            </a:extLst>
          </p:cNvPr>
          <p:cNvSpPr txBox="1"/>
          <p:nvPr/>
        </p:nvSpPr>
        <p:spPr>
          <a:xfrm>
            <a:off x="8040216" y="2566645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900−700=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731A4E1-3ABA-0C9D-8005-745F81734094}"/>
              </a:ext>
            </a:extLst>
          </p:cNvPr>
          <p:cNvSpPr txBox="1"/>
          <p:nvPr/>
        </p:nvSpPr>
        <p:spPr>
          <a:xfrm>
            <a:off x="8040216" y="3358733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4000−3000=</a:t>
            </a:r>
            <a:endParaRPr lang="zh-CN" altLang="en-US" sz="3600" b="1" dirty="0">
              <a:latin typeface="+mn-lt"/>
              <a:ea typeface="+mj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3256BC7-E199-ABB2-789F-7CAE45DDD9AF}"/>
              </a:ext>
            </a:extLst>
          </p:cNvPr>
          <p:cNvSpPr txBox="1"/>
          <p:nvPr/>
        </p:nvSpPr>
        <p:spPr>
          <a:xfrm>
            <a:off x="2514670" y="177455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3A120CE-9176-79E1-D3BB-0AFBFB10B9EB}"/>
              </a:ext>
            </a:extLst>
          </p:cNvPr>
          <p:cNvSpPr txBox="1"/>
          <p:nvPr/>
        </p:nvSpPr>
        <p:spPr>
          <a:xfrm>
            <a:off x="2508721" y="25666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78E102D-873A-A7F8-C260-0F6EF12F7CF0}"/>
              </a:ext>
            </a:extLst>
          </p:cNvPr>
          <p:cNvSpPr txBox="1"/>
          <p:nvPr/>
        </p:nvSpPr>
        <p:spPr>
          <a:xfrm>
            <a:off x="2508720" y="3358733"/>
            <a:ext cx="1139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AFE6DAA-3783-A9A3-C8C9-6B6131FBA16B}"/>
              </a:ext>
            </a:extLst>
          </p:cNvPr>
          <p:cNvSpPr txBox="1"/>
          <p:nvPr/>
        </p:nvSpPr>
        <p:spPr>
          <a:xfrm>
            <a:off x="5997319" y="177455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11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818635A-F147-71A0-3EB3-6C2B7B821614}"/>
              </a:ext>
            </a:extLst>
          </p:cNvPr>
          <p:cNvSpPr txBox="1"/>
          <p:nvPr/>
        </p:nvSpPr>
        <p:spPr>
          <a:xfrm>
            <a:off x="5997319" y="25666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F315DE6-8EC9-D75C-6A95-90979077A9D2}"/>
              </a:ext>
            </a:extLst>
          </p:cNvPr>
          <p:cNvSpPr txBox="1"/>
          <p:nvPr/>
        </p:nvSpPr>
        <p:spPr>
          <a:xfrm>
            <a:off x="5997319" y="3358732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18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AD4CE30-0F7F-3C9F-E317-52050C17DB87}"/>
              </a:ext>
            </a:extLst>
          </p:cNvPr>
          <p:cNvSpPr txBox="1"/>
          <p:nvPr/>
        </p:nvSpPr>
        <p:spPr>
          <a:xfrm>
            <a:off x="9984432" y="177455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B487B5-5502-17BA-EBDA-8DDD45144C95}"/>
              </a:ext>
            </a:extLst>
          </p:cNvPr>
          <p:cNvSpPr txBox="1"/>
          <p:nvPr/>
        </p:nvSpPr>
        <p:spPr>
          <a:xfrm>
            <a:off x="9984432" y="256664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77D49AC-2E1A-3EA6-6A7E-BA3995A447CD}"/>
              </a:ext>
            </a:extLst>
          </p:cNvPr>
          <p:cNvSpPr txBox="1"/>
          <p:nvPr/>
        </p:nvSpPr>
        <p:spPr>
          <a:xfrm>
            <a:off x="10452484" y="335873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1000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27DE450-8792-5A5D-48A0-DF78E779F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4392" y="4306720"/>
            <a:ext cx="1903074" cy="2045185"/>
          </a:xfrm>
          <a:prstGeom prst="rect">
            <a:avLst/>
          </a:prstGeom>
        </p:spPr>
      </p:pic>
      <p:sp>
        <p:nvSpPr>
          <p:cNvPr id="26" name="圆角矩形标注 5">
            <a:extLst>
              <a:ext uri="{FF2B5EF4-FFF2-40B4-BE49-F238E27FC236}">
                <a16:creationId xmlns:a16="http://schemas.microsoft.com/office/drawing/2014/main" id="{C3B16C59-F9F7-8B4F-67C5-3210690CCFE8}"/>
              </a:ext>
            </a:extLst>
          </p:cNvPr>
          <p:cNvSpPr/>
          <p:nvPr/>
        </p:nvSpPr>
        <p:spPr bwMode="auto">
          <a:xfrm>
            <a:off x="4423308" y="4581128"/>
            <a:ext cx="4949056" cy="646331"/>
          </a:xfrm>
          <a:prstGeom prst="wedgeRoundRectCallout">
            <a:avLst>
              <a:gd name="adj1" fmla="val 58346"/>
              <a:gd name="adj2" fmla="val 208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说一说你是怎样计算的？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16D07F-AA11-4B3E-4FEA-B29D17B10CDD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6C72ABA-A026-CDC7-0EE7-9637157FCA8F}"/>
              </a:ext>
            </a:extLst>
          </p:cNvPr>
          <p:cNvSpPr txBox="1"/>
          <p:nvPr/>
        </p:nvSpPr>
        <p:spPr>
          <a:xfrm>
            <a:off x="695400" y="1120660"/>
            <a:ext cx="10801200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        在“心连心”读书活动中，光明小学各年级同学捐赠了一些图书。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1FF6DC-BC86-539D-0CA8-28A8CDE6F360}"/>
              </a:ext>
            </a:extLst>
          </p:cNvPr>
          <p:cNvSpPr txBox="1"/>
          <p:nvPr/>
        </p:nvSpPr>
        <p:spPr>
          <a:xfrm>
            <a:off x="2188113" y="2492958"/>
            <a:ext cx="7815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光明小学各年级同学捐赠图书统计表</a:t>
            </a:r>
            <a:endParaRPr lang="zh-CN" altLang="en-US" sz="4000" dirty="0">
              <a:latin typeface="+mj-ea"/>
              <a:ea typeface="+mj-ea"/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B5B25A59-C7E5-DF0D-2E81-E64BE26379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941172"/>
              </p:ext>
            </p:extLst>
          </p:nvPr>
        </p:nvGraphicFramePr>
        <p:xfrm>
          <a:off x="1091445" y="3088247"/>
          <a:ext cx="10009110" cy="1215426"/>
        </p:xfrm>
        <a:graphic>
          <a:graphicData uri="http://schemas.openxmlformats.org/drawingml/2006/table">
            <a:tbl>
              <a:tblPr firstRow="1" firstCol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年级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一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二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三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四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五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六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捐赠图书</a:t>
                      </a: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本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124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145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213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278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301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28">
            <a:extLst>
              <a:ext uri="{FF2B5EF4-FFF2-40B4-BE49-F238E27FC236}">
                <a16:creationId xmlns:a16="http://schemas.microsoft.com/office/drawing/2014/main" id="{89A9FA01-9839-7A93-0D6E-1EB5A5F55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96400" y="486916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圆角矩形标注 5">
            <a:extLst>
              <a:ext uri="{FF2B5EF4-FFF2-40B4-BE49-F238E27FC236}">
                <a16:creationId xmlns:a16="http://schemas.microsoft.com/office/drawing/2014/main" id="{BDDE9A23-5F63-FDD7-F0B2-188C4D360086}"/>
              </a:ext>
            </a:extLst>
          </p:cNvPr>
          <p:cNvSpPr/>
          <p:nvPr/>
        </p:nvSpPr>
        <p:spPr bwMode="auto">
          <a:xfrm>
            <a:off x="4007768" y="4556827"/>
            <a:ext cx="5256584" cy="1224136"/>
          </a:xfrm>
          <a:prstGeom prst="wedgeRoundRectCallout">
            <a:avLst>
              <a:gd name="adj1" fmla="val 59969"/>
              <a:gd name="adj2" fmla="val 284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观察这个统计表，你能从中了解哪些信息？</a:t>
            </a:r>
          </a:p>
        </p:txBody>
      </p:sp>
      <p:sp>
        <p:nvSpPr>
          <p:cNvPr id="15" name="圆角矩形标注 5">
            <a:extLst>
              <a:ext uri="{FF2B5EF4-FFF2-40B4-BE49-F238E27FC236}">
                <a16:creationId xmlns:a16="http://schemas.microsoft.com/office/drawing/2014/main" id="{D31692E8-BC9D-FE20-FD87-2A76C0F64485}"/>
              </a:ext>
            </a:extLst>
          </p:cNvPr>
          <p:cNvSpPr/>
          <p:nvPr/>
        </p:nvSpPr>
        <p:spPr bwMode="auto">
          <a:xfrm>
            <a:off x="4294718" y="4556827"/>
            <a:ext cx="4969634" cy="1224136"/>
          </a:xfrm>
          <a:prstGeom prst="wedgeRoundRectCallout">
            <a:avLst>
              <a:gd name="adj1" fmla="val 60779"/>
              <a:gd name="adj2" fmla="val 2772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你能提出哪些用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减法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解决的数学问题？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3D7C603-1865-5805-5DC0-3B879089F9BF}"/>
              </a:ext>
            </a:extLst>
          </p:cNvPr>
          <p:cNvSpPr txBox="1"/>
          <p:nvPr/>
        </p:nvSpPr>
        <p:spPr>
          <a:xfrm>
            <a:off x="2188113" y="629620"/>
            <a:ext cx="78157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rgbClr val="231F20"/>
                </a:solidFill>
                <a:effectLst/>
                <a:latin typeface="+mj-ea"/>
                <a:ea typeface="+mj-ea"/>
              </a:rPr>
              <a:t>光明小学各年级同学捐赠图书统计表</a:t>
            </a:r>
            <a:endParaRPr lang="zh-CN" altLang="en-US" sz="4000" dirty="0">
              <a:latin typeface="+mj-ea"/>
              <a:ea typeface="+mj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A8E1CA6-92EE-91D7-2231-41A0E45EC9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727067"/>
              </p:ext>
            </p:extLst>
          </p:nvPr>
        </p:nvGraphicFramePr>
        <p:xfrm>
          <a:off x="1091445" y="1224909"/>
          <a:ext cx="10009110" cy="1215426"/>
        </p:xfrm>
        <a:graphic>
          <a:graphicData uri="http://schemas.openxmlformats.org/drawingml/2006/table">
            <a:tbl>
              <a:tblPr firstRow="1" firstCol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613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年级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一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二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三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四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五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六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7713"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捐赠图书</a:t>
                      </a: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本</a:t>
                      </a: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9FE"/>
                    </a:solidFill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124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145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213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278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609585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219170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82875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43833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3047924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657509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4267093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876678" algn="l" defTabSz="1219170" rtl="0" eaLnBrk="1" latinLnBrk="0" hangingPunct="1">
                        <a:defRPr sz="24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301</a:t>
                      </a:r>
                      <a:endParaRPr lang="zh-CN" sz="2800" b="1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248" marR="52248" marT="0" marB="0" anchor="ctr">
                    <a:lnL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C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矩形 1">
            <a:extLst>
              <a:ext uri="{FF2B5EF4-FFF2-40B4-BE49-F238E27FC236}">
                <a16:creationId xmlns:a16="http://schemas.microsoft.com/office/drawing/2014/main" id="{DC156A67-86D2-9B28-B70A-AEA4B0622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17" y="2577100"/>
            <a:ext cx="8908298" cy="60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+mn-lt"/>
                <a:ea typeface="+mn-ea"/>
              </a:rPr>
              <a:t>五年级同学比一年级同学多捐了多少本图书？</a:t>
            </a:r>
          </a:p>
        </p:txBody>
      </p:sp>
      <p:sp>
        <p:nvSpPr>
          <p:cNvPr id="13" name="矩形 1">
            <a:extLst>
              <a:ext uri="{FF2B5EF4-FFF2-40B4-BE49-F238E27FC236}">
                <a16:creationId xmlns:a16="http://schemas.microsoft.com/office/drawing/2014/main" id="{99BC1729-3EF2-C6B5-0B3B-A31412986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418" y="3330023"/>
            <a:ext cx="9476046" cy="604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+mn-lt"/>
                <a:ea typeface="+mn-ea"/>
              </a:rPr>
              <a:t>三年级同学比四年级同学少捐了多少本图书？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BA1EB513-2C41-2707-F329-86F591D19BE8}"/>
              </a:ext>
            </a:extLst>
          </p:cNvPr>
          <p:cNvSpPr/>
          <p:nvPr/>
        </p:nvSpPr>
        <p:spPr>
          <a:xfrm>
            <a:off x="8813642" y="1896117"/>
            <a:ext cx="891073" cy="475861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A0F727E-2A48-2E46-CB4F-904AFF0FF389}"/>
              </a:ext>
            </a:extLst>
          </p:cNvPr>
          <p:cNvSpPr/>
          <p:nvPr/>
        </p:nvSpPr>
        <p:spPr>
          <a:xfrm>
            <a:off x="3853381" y="1896117"/>
            <a:ext cx="891073" cy="475861"/>
          </a:xfrm>
          <a:prstGeom prst="ellipse">
            <a:avLst/>
          </a:prstGeom>
          <a:noFill/>
          <a:ln w="19050">
            <a:solidFill>
              <a:srgbClr val="F00C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24257BC-ABCB-29A8-6098-3BE9094896A0}"/>
              </a:ext>
            </a:extLst>
          </p:cNvPr>
          <p:cNvSpPr txBox="1"/>
          <p:nvPr/>
        </p:nvSpPr>
        <p:spPr>
          <a:xfrm>
            <a:off x="9259178" y="2577100"/>
            <a:ext cx="1949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+mn-lt"/>
                <a:ea typeface="+mj-ea"/>
              </a:rPr>
              <a:t>278−98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731E9A33-61A2-E9AD-4F10-732364ECE1F1}"/>
              </a:ext>
            </a:extLst>
          </p:cNvPr>
          <p:cNvSpPr/>
          <p:nvPr/>
        </p:nvSpPr>
        <p:spPr>
          <a:xfrm>
            <a:off x="6328046" y="1896117"/>
            <a:ext cx="891073" cy="475861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99E8943E-195F-10EB-77D8-1DE18A14E773}"/>
              </a:ext>
            </a:extLst>
          </p:cNvPr>
          <p:cNvSpPr/>
          <p:nvPr/>
        </p:nvSpPr>
        <p:spPr>
          <a:xfrm>
            <a:off x="7570844" y="1896117"/>
            <a:ext cx="891073" cy="475861"/>
          </a:xfrm>
          <a:prstGeom prst="ellipse">
            <a:avLst/>
          </a:prstGeom>
          <a:noFill/>
          <a:ln w="19050"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0E8225B-1192-C431-5A35-4F0D041343BE}"/>
              </a:ext>
            </a:extLst>
          </p:cNvPr>
          <p:cNvSpPr txBox="1"/>
          <p:nvPr/>
        </p:nvSpPr>
        <p:spPr>
          <a:xfrm>
            <a:off x="9259178" y="3330023"/>
            <a:ext cx="2136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3333CC"/>
                </a:solidFill>
                <a:latin typeface="+mn-lt"/>
                <a:ea typeface="+mj-ea"/>
              </a:rPr>
              <a:t>213−145</a:t>
            </a:r>
            <a:endParaRPr lang="zh-CN" altLang="en-US" sz="3200" b="1" dirty="0">
              <a:solidFill>
                <a:srgbClr val="3333CC"/>
              </a:solidFill>
              <a:latin typeface="+mn-lt"/>
              <a:ea typeface="+mj-ea"/>
            </a:endParaRPr>
          </a:p>
        </p:txBody>
      </p:sp>
      <p:sp>
        <p:nvSpPr>
          <p:cNvPr id="25" name="流程图: 可选过程 24">
            <a:extLst>
              <a:ext uri="{FF2B5EF4-FFF2-40B4-BE49-F238E27FC236}">
                <a16:creationId xmlns:a16="http://schemas.microsoft.com/office/drawing/2014/main" id="{1C44E21E-F9D5-7FE2-61DB-44E5623C1F58}"/>
              </a:ext>
            </a:extLst>
          </p:cNvPr>
          <p:cNvSpPr/>
          <p:nvPr/>
        </p:nvSpPr>
        <p:spPr>
          <a:xfrm>
            <a:off x="2527701" y="4093206"/>
            <a:ext cx="7136598" cy="2144106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3333CC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3333CC"/>
                </a:solidFill>
              </a:rPr>
              <a:t>活动要求：</a:t>
            </a:r>
            <a:endParaRPr lang="en-US" altLang="zh-CN" sz="3200" b="1" dirty="0">
              <a:solidFill>
                <a:srgbClr val="3333C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33CC"/>
                </a:solidFill>
              </a:rPr>
              <a:t>1.</a:t>
            </a:r>
            <a:r>
              <a:rPr lang="zh-CN" altLang="en-US" sz="3200" b="1" dirty="0">
                <a:solidFill>
                  <a:srgbClr val="3333CC"/>
                </a:solidFill>
              </a:rPr>
              <a:t>借助前面的学习经验尝试计算。</a:t>
            </a:r>
            <a:endParaRPr lang="en-US" altLang="zh-CN" sz="3200" b="1" dirty="0">
              <a:solidFill>
                <a:srgbClr val="3333CC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3333CC"/>
                </a:solidFill>
              </a:rPr>
              <a:t>2.</a:t>
            </a:r>
            <a:r>
              <a:rPr lang="zh-CN" altLang="en-US" sz="3200" b="1" dirty="0">
                <a:solidFill>
                  <a:srgbClr val="3333CC"/>
                </a:solidFill>
              </a:rPr>
              <a:t>同桌互相交流计算方法。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2" grpId="0" animBg="1"/>
      <p:bldP spid="23" grpId="0" animBg="1"/>
      <p:bldP spid="24" grpId="0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4BDE815A-4AC8-C5D8-F798-FC4C81B2FF60}"/>
              </a:ext>
            </a:extLst>
          </p:cNvPr>
          <p:cNvSpPr/>
          <p:nvPr/>
        </p:nvSpPr>
        <p:spPr>
          <a:xfrm>
            <a:off x="667406" y="602517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6F27039-3B12-88DA-E26C-25BE95B7AAF0}"/>
              </a:ext>
            </a:extLst>
          </p:cNvPr>
          <p:cNvSpPr txBox="1"/>
          <p:nvPr/>
        </p:nvSpPr>
        <p:spPr>
          <a:xfrm>
            <a:off x="657036" y="684481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DBF6C37A-62B3-B195-0001-F6625221C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673324"/>
            <a:ext cx="9975468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五年级同学比一年级同学多捐了多少本图书？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4105E5A-841A-8111-B7A4-31BBD5C49ABA}"/>
              </a:ext>
            </a:extLst>
          </p:cNvPr>
          <p:cNvSpPr txBox="1"/>
          <p:nvPr/>
        </p:nvSpPr>
        <p:spPr>
          <a:xfrm>
            <a:off x="2207568" y="1484784"/>
            <a:ext cx="3782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278−98=_______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655FB0D-49F6-CB74-FF5E-03697E553AA7}"/>
              </a:ext>
            </a:extLst>
          </p:cNvPr>
          <p:cNvGrpSpPr/>
          <p:nvPr/>
        </p:nvGrpSpPr>
        <p:grpSpPr>
          <a:xfrm>
            <a:off x="1572608" y="2420888"/>
            <a:ext cx="2192992" cy="1839425"/>
            <a:chOff x="2927648" y="2519215"/>
            <a:chExt cx="2192992" cy="183942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097A110-CE8C-634A-DE89-ADB9FDB4F3E0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2  7  8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B9A999D-E7F4-CFCC-6978-7D49ECB90EBC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 9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53E9B64A-B4FF-84CA-B4AA-49C1240FCCE1}"/>
                </a:ext>
              </a:extLst>
            </p:cNvPr>
            <p:cNvCxnSpPr>
              <a:cxnSpLocks/>
            </p:cNvCxnSpPr>
            <p:nvPr/>
          </p:nvCxnSpPr>
          <p:spPr>
            <a:xfrm>
              <a:off x="3032760" y="3752165"/>
              <a:ext cx="2087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09960F4-798C-DC4E-ED0F-46D7FAFC7443}"/>
                </a:ext>
              </a:extLst>
            </p:cNvPr>
            <p:cNvSpPr/>
            <p:nvPr/>
          </p:nvSpPr>
          <p:spPr>
            <a:xfrm>
              <a:off x="4619836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FE304073-DCC3-302E-D723-A5DFA64A3D46}"/>
                </a:ext>
              </a:extLst>
            </p:cNvPr>
            <p:cNvSpPr/>
            <p:nvPr/>
          </p:nvSpPr>
          <p:spPr>
            <a:xfrm>
              <a:off x="4151784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A23921AB-319C-B633-C1DB-40F7899999C5}"/>
                </a:ext>
              </a:extLst>
            </p:cNvPr>
            <p:cNvSpPr/>
            <p:nvPr/>
          </p:nvSpPr>
          <p:spPr>
            <a:xfrm>
              <a:off x="3683732" y="3849618"/>
              <a:ext cx="396044" cy="50902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8F3BCCE0-ACA5-2BEB-B11A-F2B0E32B3D39}"/>
              </a:ext>
            </a:extLst>
          </p:cNvPr>
          <p:cNvSpPr txBox="1"/>
          <p:nvPr/>
        </p:nvSpPr>
        <p:spPr>
          <a:xfrm>
            <a:off x="4053632" y="2921793"/>
            <a:ext cx="375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1.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相同数位对齐；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C4E0B14-1E46-815E-3353-DA026EEDCAEF}"/>
              </a:ext>
            </a:extLst>
          </p:cNvPr>
          <p:cNvSpPr txBox="1"/>
          <p:nvPr/>
        </p:nvSpPr>
        <p:spPr>
          <a:xfrm>
            <a:off x="4053632" y="3615915"/>
            <a:ext cx="37598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2.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从</a:t>
            </a:r>
            <a:r>
              <a:rPr lang="zh-CN" altLang="en-US" sz="3200" dirty="0">
                <a:solidFill>
                  <a:srgbClr val="F00C0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个位</a:t>
            </a:r>
            <a:r>
              <a:rPr lang="zh-CN" altLang="en-US" sz="32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算起；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66969227-7E0B-4271-C1E3-6F40092BD604}"/>
              </a:ext>
            </a:extLst>
          </p:cNvPr>
          <p:cNvSpPr txBox="1"/>
          <p:nvPr/>
        </p:nvSpPr>
        <p:spPr>
          <a:xfrm>
            <a:off x="3252096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D762D68F-4176-E7A8-B07C-49DD6942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06" y="4337443"/>
            <a:ext cx="1357599" cy="1922507"/>
          </a:xfrm>
          <a:prstGeom prst="rect">
            <a:avLst/>
          </a:prstGeom>
        </p:spPr>
      </p:pic>
      <p:sp>
        <p:nvSpPr>
          <p:cNvPr id="46" name="圆角矩形标注 5">
            <a:extLst>
              <a:ext uri="{FF2B5EF4-FFF2-40B4-BE49-F238E27FC236}">
                <a16:creationId xmlns:a16="http://schemas.microsoft.com/office/drawing/2014/main" id="{A6E56A75-5116-2F65-C33F-9E7E6CC24A8A}"/>
              </a:ext>
            </a:extLst>
          </p:cNvPr>
          <p:cNvSpPr/>
          <p:nvPr/>
        </p:nvSpPr>
        <p:spPr bwMode="auto">
          <a:xfrm>
            <a:off x="2291810" y="4722421"/>
            <a:ext cx="2896828" cy="646331"/>
          </a:xfrm>
          <a:prstGeom prst="wedgeRoundRectCallout">
            <a:avLst>
              <a:gd name="adj1" fmla="val -64280"/>
              <a:gd name="adj2" fmla="val 380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十位怎样算？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3D89D137-FD96-C1DC-6DCD-A2C5D527B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90834" y="4537590"/>
            <a:ext cx="1733760" cy="1805869"/>
          </a:xfrm>
          <a:prstGeom prst="rect">
            <a:avLst/>
          </a:prstGeom>
        </p:spPr>
      </p:pic>
      <p:sp>
        <p:nvSpPr>
          <p:cNvPr id="48" name="圆角矩形标注 5">
            <a:extLst>
              <a:ext uri="{FF2B5EF4-FFF2-40B4-BE49-F238E27FC236}">
                <a16:creationId xmlns:a16="http://schemas.microsoft.com/office/drawing/2014/main" id="{595173E3-6676-C1D2-30EF-204D26612360}"/>
              </a:ext>
            </a:extLst>
          </p:cNvPr>
          <p:cNvSpPr/>
          <p:nvPr/>
        </p:nvSpPr>
        <p:spPr bwMode="auto">
          <a:xfrm>
            <a:off x="6547230" y="4537590"/>
            <a:ext cx="2739583" cy="1298852"/>
          </a:xfrm>
          <a:prstGeom prst="wedgeRoundRectCallout">
            <a:avLst>
              <a:gd name="adj1" fmla="val 68440"/>
              <a:gd name="adj2" fmla="val 768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从百位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退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当</a:t>
            </a:r>
            <a:r>
              <a:rPr lang="en-US" altLang="zh-CN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再减。</a:t>
            </a: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6DF4C1C0-E3D4-B3CC-9188-AD5D189C7421}"/>
              </a:ext>
            </a:extLst>
          </p:cNvPr>
          <p:cNvSpPr/>
          <p:nvPr/>
        </p:nvSpPr>
        <p:spPr>
          <a:xfrm>
            <a:off x="2499410" y="24213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843F430-28D4-707F-61EA-38116CCE79EB}"/>
              </a:ext>
            </a:extLst>
          </p:cNvPr>
          <p:cNvSpPr txBox="1"/>
          <p:nvPr/>
        </p:nvSpPr>
        <p:spPr>
          <a:xfrm>
            <a:off x="2789124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2B8801-3B67-7409-4344-B0120A1AF4E9}"/>
              </a:ext>
            </a:extLst>
          </p:cNvPr>
          <p:cNvSpPr txBox="1"/>
          <p:nvPr/>
        </p:nvSpPr>
        <p:spPr>
          <a:xfrm>
            <a:off x="2315577" y="368555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2" name="流程图: 可选过程 51">
            <a:extLst>
              <a:ext uri="{FF2B5EF4-FFF2-40B4-BE49-F238E27FC236}">
                <a16:creationId xmlns:a16="http://schemas.microsoft.com/office/drawing/2014/main" id="{6F93476D-F981-1F29-884B-5781724CAE4D}"/>
              </a:ext>
            </a:extLst>
          </p:cNvPr>
          <p:cNvSpPr/>
          <p:nvPr/>
        </p:nvSpPr>
        <p:spPr>
          <a:xfrm>
            <a:off x="2777490" y="2487930"/>
            <a:ext cx="430530" cy="1097280"/>
          </a:xfrm>
          <a:prstGeom prst="flowChartAlternateProcess">
            <a:avLst/>
          </a:prstGeom>
          <a:noFill/>
          <a:ln w="19050">
            <a:solidFill>
              <a:srgbClr val="CC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A9901294-8620-C2AB-01E9-114713F1B24E}"/>
              </a:ext>
            </a:extLst>
          </p:cNvPr>
          <p:cNvSpPr txBox="1"/>
          <p:nvPr/>
        </p:nvSpPr>
        <p:spPr>
          <a:xfrm>
            <a:off x="3897656" y="1484784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180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（本）</a:t>
            </a:r>
          </a:p>
        </p:txBody>
      </p:sp>
      <p:sp>
        <p:nvSpPr>
          <p:cNvPr id="71" name="圆角矩形标注 5">
            <a:extLst>
              <a:ext uri="{FF2B5EF4-FFF2-40B4-BE49-F238E27FC236}">
                <a16:creationId xmlns:a16="http://schemas.microsoft.com/office/drawing/2014/main" id="{0807C7C7-E465-D386-B309-53B40A573D27}"/>
              </a:ext>
            </a:extLst>
          </p:cNvPr>
          <p:cNvSpPr/>
          <p:nvPr/>
        </p:nvSpPr>
        <p:spPr bwMode="auto">
          <a:xfrm>
            <a:off x="6531977" y="1500806"/>
            <a:ext cx="3388054" cy="1233064"/>
          </a:xfrm>
          <a:prstGeom prst="wedgeRoundRectCallout">
            <a:avLst>
              <a:gd name="adj1" fmla="val 62014"/>
              <a:gd name="adj2" fmla="val 3683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怎样列竖式？从哪一位减起？</a:t>
            </a:r>
          </a:p>
        </p:txBody>
      </p:sp>
      <p:pic>
        <p:nvPicPr>
          <p:cNvPr id="72" name="Picture 28">
            <a:extLst>
              <a:ext uri="{FF2B5EF4-FFF2-40B4-BE49-F238E27FC236}">
                <a16:creationId xmlns:a16="http://schemas.microsoft.com/office/drawing/2014/main" id="{CA54A9A6-9009-0B12-0948-B3E628599D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83106" y="2134680"/>
            <a:ext cx="1271947" cy="135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6" grpId="0" animBg="1"/>
      <p:bldP spid="48" grpId="0" animBg="1"/>
      <p:bldP spid="49" grpId="0" animBg="1"/>
      <p:bldP spid="50" grpId="0"/>
      <p:bldP spid="51" grpId="0"/>
      <p:bldP spid="52" grpId="0" bldLvl="0" animBg="1"/>
      <p:bldP spid="53" grpId="0"/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EAB24B4-BECD-EC3E-5565-8371432D6E70}"/>
              </a:ext>
            </a:extLst>
          </p:cNvPr>
          <p:cNvSpPr/>
          <p:nvPr/>
        </p:nvSpPr>
        <p:spPr>
          <a:xfrm>
            <a:off x="667406" y="602517"/>
            <a:ext cx="810259" cy="810259"/>
          </a:xfrm>
          <a:prstGeom prst="ellipse">
            <a:avLst/>
          </a:prstGeom>
          <a:noFill/>
          <a:ln w="57150">
            <a:solidFill>
              <a:srgbClr val="037FB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4B82C0F-42E2-EE75-0D88-11C813A77AFF}"/>
              </a:ext>
            </a:extLst>
          </p:cNvPr>
          <p:cNvSpPr txBox="1"/>
          <p:nvPr/>
        </p:nvSpPr>
        <p:spPr>
          <a:xfrm>
            <a:off x="657036" y="684481"/>
            <a:ext cx="830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37FB7"/>
                </a:solidFill>
                <a:effectLst/>
                <a:uLnTx/>
                <a:uFillTx/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037FB7"/>
              </a:solidFill>
              <a:effectLst/>
              <a:uLnTx/>
              <a:uFillTx/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8" name="矩形 1">
            <a:extLst>
              <a:ext uri="{FF2B5EF4-FFF2-40B4-BE49-F238E27FC236}">
                <a16:creationId xmlns:a16="http://schemas.microsoft.com/office/drawing/2014/main" id="{54C8D9BE-B4FF-B81A-27C2-80B5D2017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9496" y="673324"/>
            <a:ext cx="9975468" cy="66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4000"/>
              </a:lnSpc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n-lt"/>
                <a:ea typeface="+mn-ea"/>
              </a:rPr>
              <a:t>三年级同学比四年级同学少捐了多少本图书？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E57008C-B6AA-C605-D86E-CE583CEABEEA}"/>
              </a:ext>
            </a:extLst>
          </p:cNvPr>
          <p:cNvSpPr txBox="1"/>
          <p:nvPr/>
        </p:nvSpPr>
        <p:spPr>
          <a:xfrm>
            <a:off x="2207568" y="1484784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213−145=_______</a:t>
            </a:r>
            <a:endParaRPr lang="zh-CN" altLang="en-US" sz="3600" b="1" dirty="0">
              <a:latin typeface="+mn-lt"/>
              <a:ea typeface="+mj-ea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10F733A8-BE4A-4AA9-DC36-0BABCFC2F044}"/>
              </a:ext>
            </a:extLst>
          </p:cNvPr>
          <p:cNvGrpSpPr/>
          <p:nvPr/>
        </p:nvGrpSpPr>
        <p:grpSpPr>
          <a:xfrm>
            <a:off x="1271464" y="2420888"/>
            <a:ext cx="2453496" cy="1232950"/>
            <a:chOff x="2626504" y="2519215"/>
            <a:chExt cx="2453496" cy="123295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27E4D60-A474-FEF3-DBDB-216E1EB033E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2  1  3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4679751-7230-5CCD-03B5-F6A2004F0997}"/>
                </a:ext>
              </a:extLst>
            </p:cNvPr>
            <p:cNvSpPr txBox="1"/>
            <p:nvPr/>
          </p:nvSpPr>
          <p:spPr>
            <a:xfrm>
              <a:off x="2626504" y="3105834"/>
              <a:ext cx="238937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1  4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9166A557-2885-9D7D-AA32-00884F9B9C92}"/>
                </a:ext>
              </a:extLst>
            </p:cNvPr>
            <p:cNvCxnSpPr>
              <a:cxnSpLocks/>
            </p:cNvCxnSpPr>
            <p:nvPr/>
          </p:nvCxnSpPr>
          <p:spPr>
            <a:xfrm>
              <a:off x="2992120" y="3752165"/>
              <a:ext cx="20878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F4649B-B514-515E-FEB6-FFFA8F8008B6}"/>
              </a:ext>
            </a:extLst>
          </p:cNvPr>
          <p:cNvGrpSpPr/>
          <p:nvPr/>
        </p:nvGrpSpPr>
        <p:grpSpPr>
          <a:xfrm>
            <a:off x="8804473" y="1844824"/>
            <a:ext cx="2119223" cy="2057752"/>
            <a:chOff x="2008912" y="3068960"/>
            <a:chExt cx="2119223" cy="2057752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72CAE08-5620-E208-D3C8-FAC30AC26B29}"/>
                </a:ext>
              </a:extLst>
            </p:cNvPr>
            <p:cNvSpPr/>
            <p:nvPr/>
          </p:nvSpPr>
          <p:spPr>
            <a:xfrm>
              <a:off x="3752298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53318988-1F35-5113-6027-E19C56286CEC}"/>
                </a:ext>
              </a:extLst>
            </p:cNvPr>
            <p:cNvSpPr/>
            <p:nvPr/>
          </p:nvSpPr>
          <p:spPr>
            <a:xfrm>
              <a:off x="3045664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5F33E56-85EF-F810-AC86-AD2ACC2F4D1B}"/>
                </a:ext>
              </a:extLst>
            </p:cNvPr>
            <p:cNvSpPr/>
            <p:nvPr/>
          </p:nvSpPr>
          <p:spPr>
            <a:xfrm>
              <a:off x="2339031" y="3068960"/>
              <a:ext cx="45719" cy="2057752"/>
            </a:xfrm>
            <a:prstGeom prst="rect">
              <a:avLst/>
            </a:prstGeom>
            <a:solidFill>
              <a:srgbClr val="81391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32880F9A-5C57-2BBF-8342-D5A7AC3A945E}"/>
                </a:ext>
              </a:extLst>
            </p:cNvPr>
            <p:cNvSpPr/>
            <p:nvPr/>
          </p:nvSpPr>
          <p:spPr>
            <a:xfrm>
              <a:off x="3422179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个位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D58348A-BE4B-FF5F-CCA7-34850B50DB43}"/>
                </a:ext>
              </a:extLst>
            </p:cNvPr>
            <p:cNvSpPr/>
            <p:nvPr/>
          </p:nvSpPr>
          <p:spPr>
            <a:xfrm>
              <a:off x="2715545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十位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8B5D170-1B5E-A4C6-32BF-316AB8D8C8A2}"/>
                </a:ext>
              </a:extLst>
            </p:cNvPr>
            <p:cNvSpPr/>
            <p:nvPr/>
          </p:nvSpPr>
          <p:spPr>
            <a:xfrm>
              <a:off x="2008912" y="4753331"/>
              <a:ext cx="705956" cy="373381"/>
            </a:xfrm>
            <a:prstGeom prst="rect">
              <a:avLst/>
            </a:prstGeom>
            <a:solidFill>
              <a:srgbClr val="FAE7A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</a:rPr>
                <a:t>百位</a:t>
              </a:r>
            </a:p>
          </p:txBody>
        </p:sp>
      </p:grp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B89E685B-977E-2525-5499-A5AC64614DD3}"/>
              </a:ext>
            </a:extLst>
          </p:cNvPr>
          <p:cNvSpPr/>
          <p:nvPr/>
        </p:nvSpPr>
        <p:spPr>
          <a:xfrm>
            <a:off x="9697833" y="3374645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B82F0820-6087-DEAB-0AD2-F0E2907E7D0F}"/>
              </a:ext>
            </a:extLst>
          </p:cNvPr>
          <p:cNvSpPr/>
          <p:nvPr/>
        </p:nvSpPr>
        <p:spPr>
          <a:xfrm>
            <a:off x="8991199" y="3373772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294DD692-8D56-3D6D-3D69-1FD662562956}"/>
              </a:ext>
            </a:extLst>
          </p:cNvPr>
          <p:cNvSpPr/>
          <p:nvPr/>
        </p:nvSpPr>
        <p:spPr>
          <a:xfrm>
            <a:off x="8991199" y="3219748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: 圆角 53">
            <a:extLst>
              <a:ext uri="{FF2B5EF4-FFF2-40B4-BE49-F238E27FC236}">
                <a16:creationId xmlns:a16="http://schemas.microsoft.com/office/drawing/2014/main" id="{3E9BE9E9-2FAA-774B-C9A9-EE3951A4E176}"/>
              </a:ext>
            </a:extLst>
          </p:cNvPr>
          <p:cNvSpPr/>
          <p:nvPr/>
        </p:nvSpPr>
        <p:spPr>
          <a:xfrm>
            <a:off x="10403789" y="3374645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: 圆角 54">
            <a:extLst>
              <a:ext uri="{FF2B5EF4-FFF2-40B4-BE49-F238E27FC236}">
                <a16:creationId xmlns:a16="http://schemas.microsoft.com/office/drawing/2014/main" id="{246A4A12-D927-01C1-6C28-39AB5FA07B00}"/>
              </a:ext>
            </a:extLst>
          </p:cNvPr>
          <p:cNvSpPr/>
          <p:nvPr/>
        </p:nvSpPr>
        <p:spPr>
          <a:xfrm>
            <a:off x="10403789" y="3220621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7AD32C1E-BA2D-7EA0-8276-507F31518D1A}"/>
              </a:ext>
            </a:extLst>
          </p:cNvPr>
          <p:cNvSpPr/>
          <p:nvPr/>
        </p:nvSpPr>
        <p:spPr>
          <a:xfrm>
            <a:off x="10403789" y="3066600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: 圆角 65">
            <a:extLst>
              <a:ext uri="{FF2B5EF4-FFF2-40B4-BE49-F238E27FC236}">
                <a16:creationId xmlns:a16="http://schemas.microsoft.com/office/drawing/2014/main" id="{B729A1D2-0C80-3BCA-2EE5-AE382E26CDBE}"/>
              </a:ext>
            </a:extLst>
          </p:cNvPr>
          <p:cNvSpPr/>
          <p:nvPr/>
        </p:nvSpPr>
        <p:spPr>
          <a:xfrm>
            <a:off x="10403789" y="2912050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: 圆角 66">
            <a:extLst>
              <a:ext uri="{FF2B5EF4-FFF2-40B4-BE49-F238E27FC236}">
                <a16:creationId xmlns:a16="http://schemas.microsoft.com/office/drawing/2014/main" id="{40277519-1312-D530-34EA-33D560DF4376}"/>
              </a:ext>
            </a:extLst>
          </p:cNvPr>
          <p:cNvSpPr/>
          <p:nvPr/>
        </p:nvSpPr>
        <p:spPr>
          <a:xfrm>
            <a:off x="10403789" y="2758026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: 圆角 67">
            <a:extLst>
              <a:ext uri="{FF2B5EF4-FFF2-40B4-BE49-F238E27FC236}">
                <a16:creationId xmlns:a16="http://schemas.microsoft.com/office/drawing/2014/main" id="{EA0430D3-8357-F333-A531-93CA46FA9B74}"/>
              </a:ext>
            </a:extLst>
          </p:cNvPr>
          <p:cNvSpPr/>
          <p:nvPr/>
        </p:nvSpPr>
        <p:spPr>
          <a:xfrm>
            <a:off x="10403789" y="2604005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: 圆角 68">
            <a:extLst>
              <a:ext uri="{FF2B5EF4-FFF2-40B4-BE49-F238E27FC236}">
                <a16:creationId xmlns:a16="http://schemas.microsoft.com/office/drawing/2014/main" id="{4DC55924-257D-2862-8331-81ADC2670B66}"/>
              </a:ext>
            </a:extLst>
          </p:cNvPr>
          <p:cNvSpPr/>
          <p:nvPr/>
        </p:nvSpPr>
        <p:spPr>
          <a:xfrm>
            <a:off x="10403789" y="2449984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: 圆角 69">
            <a:extLst>
              <a:ext uri="{FF2B5EF4-FFF2-40B4-BE49-F238E27FC236}">
                <a16:creationId xmlns:a16="http://schemas.microsoft.com/office/drawing/2014/main" id="{4DA34B92-03CD-FAC4-1A49-E832346AFAA9}"/>
              </a:ext>
            </a:extLst>
          </p:cNvPr>
          <p:cNvSpPr/>
          <p:nvPr/>
        </p:nvSpPr>
        <p:spPr>
          <a:xfrm>
            <a:off x="10403789" y="2295963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: 圆角 70">
            <a:extLst>
              <a:ext uri="{FF2B5EF4-FFF2-40B4-BE49-F238E27FC236}">
                <a16:creationId xmlns:a16="http://schemas.microsoft.com/office/drawing/2014/main" id="{627E4077-1DD0-E2AE-7F44-92EFA0D249E8}"/>
              </a:ext>
            </a:extLst>
          </p:cNvPr>
          <p:cNvSpPr/>
          <p:nvPr/>
        </p:nvSpPr>
        <p:spPr>
          <a:xfrm>
            <a:off x="10403789" y="2141942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C90A4D61-8718-C27A-4187-987F8C045131}"/>
              </a:ext>
            </a:extLst>
          </p:cNvPr>
          <p:cNvSpPr/>
          <p:nvPr/>
        </p:nvSpPr>
        <p:spPr>
          <a:xfrm>
            <a:off x="10403789" y="1987921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: 圆角 72">
            <a:extLst>
              <a:ext uri="{FF2B5EF4-FFF2-40B4-BE49-F238E27FC236}">
                <a16:creationId xmlns:a16="http://schemas.microsoft.com/office/drawing/2014/main" id="{770254F5-7A4B-9E50-0B62-43CB97C9FBAA}"/>
              </a:ext>
            </a:extLst>
          </p:cNvPr>
          <p:cNvSpPr/>
          <p:nvPr/>
        </p:nvSpPr>
        <p:spPr>
          <a:xfrm>
            <a:off x="10403789" y="1833900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: 圆角 73">
            <a:extLst>
              <a:ext uri="{FF2B5EF4-FFF2-40B4-BE49-F238E27FC236}">
                <a16:creationId xmlns:a16="http://schemas.microsoft.com/office/drawing/2014/main" id="{49E9D859-CC85-7243-80E0-FF69CBE41DB7}"/>
              </a:ext>
            </a:extLst>
          </p:cNvPr>
          <p:cNvSpPr/>
          <p:nvPr/>
        </p:nvSpPr>
        <p:spPr>
          <a:xfrm>
            <a:off x="10403789" y="1679613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: 圆角 74">
            <a:extLst>
              <a:ext uri="{FF2B5EF4-FFF2-40B4-BE49-F238E27FC236}">
                <a16:creationId xmlns:a16="http://schemas.microsoft.com/office/drawing/2014/main" id="{8E26B893-306B-9370-ABC4-DE398075E51E}"/>
              </a:ext>
            </a:extLst>
          </p:cNvPr>
          <p:cNvSpPr/>
          <p:nvPr/>
        </p:nvSpPr>
        <p:spPr>
          <a:xfrm>
            <a:off x="10403789" y="1526331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: 圆角 76">
            <a:extLst>
              <a:ext uri="{FF2B5EF4-FFF2-40B4-BE49-F238E27FC236}">
                <a16:creationId xmlns:a16="http://schemas.microsoft.com/office/drawing/2014/main" id="{CDF975ED-E637-DAB3-9E1E-B37BCADFC2F1}"/>
              </a:ext>
            </a:extLst>
          </p:cNvPr>
          <p:cNvSpPr/>
          <p:nvPr/>
        </p:nvSpPr>
        <p:spPr>
          <a:xfrm>
            <a:off x="9697879" y="3371897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: 圆角 77">
            <a:extLst>
              <a:ext uri="{FF2B5EF4-FFF2-40B4-BE49-F238E27FC236}">
                <a16:creationId xmlns:a16="http://schemas.microsoft.com/office/drawing/2014/main" id="{C311C592-E6A9-9462-35E9-242998E037DE}"/>
              </a:ext>
            </a:extLst>
          </p:cNvPr>
          <p:cNvSpPr/>
          <p:nvPr/>
        </p:nvSpPr>
        <p:spPr>
          <a:xfrm>
            <a:off x="9697879" y="3217873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: 圆角 78">
            <a:extLst>
              <a:ext uri="{FF2B5EF4-FFF2-40B4-BE49-F238E27FC236}">
                <a16:creationId xmlns:a16="http://schemas.microsoft.com/office/drawing/2014/main" id="{A1898268-2F69-91F7-8D7C-B66BA082E91C}"/>
              </a:ext>
            </a:extLst>
          </p:cNvPr>
          <p:cNvSpPr/>
          <p:nvPr/>
        </p:nvSpPr>
        <p:spPr>
          <a:xfrm>
            <a:off x="9697879" y="3063852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: 圆角 79">
            <a:extLst>
              <a:ext uri="{FF2B5EF4-FFF2-40B4-BE49-F238E27FC236}">
                <a16:creationId xmlns:a16="http://schemas.microsoft.com/office/drawing/2014/main" id="{9EE09A37-7339-EEC9-FBAF-B6B629922822}"/>
              </a:ext>
            </a:extLst>
          </p:cNvPr>
          <p:cNvSpPr/>
          <p:nvPr/>
        </p:nvSpPr>
        <p:spPr>
          <a:xfrm>
            <a:off x="9697879" y="2909831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0975E5F2-FE44-9D7F-0BBB-AC38181DCE53}"/>
              </a:ext>
            </a:extLst>
          </p:cNvPr>
          <p:cNvSpPr/>
          <p:nvPr/>
        </p:nvSpPr>
        <p:spPr>
          <a:xfrm>
            <a:off x="9697879" y="2755810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0A26B233-69A1-6D2E-B5B0-69E4D492473A}"/>
              </a:ext>
            </a:extLst>
          </p:cNvPr>
          <p:cNvSpPr/>
          <p:nvPr/>
        </p:nvSpPr>
        <p:spPr>
          <a:xfrm>
            <a:off x="9697879" y="2601789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矩形: 圆角 82">
            <a:extLst>
              <a:ext uri="{FF2B5EF4-FFF2-40B4-BE49-F238E27FC236}">
                <a16:creationId xmlns:a16="http://schemas.microsoft.com/office/drawing/2014/main" id="{43A1D608-6355-184C-7915-57C1FEABEE23}"/>
              </a:ext>
            </a:extLst>
          </p:cNvPr>
          <p:cNvSpPr/>
          <p:nvPr/>
        </p:nvSpPr>
        <p:spPr>
          <a:xfrm>
            <a:off x="9697879" y="2447768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矩形: 圆角 83">
            <a:extLst>
              <a:ext uri="{FF2B5EF4-FFF2-40B4-BE49-F238E27FC236}">
                <a16:creationId xmlns:a16="http://schemas.microsoft.com/office/drawing/2014/main" id="{1695BB29-6DDA-199C-3244-A4A06C5689BB}"/>
              </a:ext>
            </a:extLst>
          </p:cNvPr>
          <p:cNvSpPr/>
          <p:nvPr/>
        </p:nvSpPr>
        <p:spPr>
          <a:xfrm>
            <a:off x="9697879" y="2293747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: 圆角 84">
            <a:extLst>
              <a:ext uri="{FF2B5EF4-FFF2-40B4-BE49-F238E27FC236}">
                <a16:creationId xmlns:a16="http://schemas.microsoft.com/office/drawing/2014/main" id="{FAD5BC43-92A2-A98C-E805-278B17726D4E}"/>
              </a:ext>
            </a:extLst>
          </p:cNvPr>
          <p:cNvSpPr/>
          <p:nvPr/>
        </p:nvSpPr>
        <p:spPr>
          <a:xfrm>
            <a:off x="9697879" y="2139460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: 圆角 85">
            <a:extLst>
              <a:ext uri="{FF2B5EF4-FFF2-40B4-BE49-F238E27FC236}">
                <a16:creationId xmlns:a16="http://schemas.microsoft.com/office/drawing/2014/main" id="{A6C11ABC-AFBB-4FA8-74C8-27A792A7BF94}"/>
              </a:ext>
            </a:extLst>
          </p:cNvPr>
          <p:cNvSpPr/>
          <p:nvPr/>
        </p:nvSpPr>
        <p:spPr>
          <a:xfrm>
            <a:off x="9697879" y="1986178"/>
            <a:ext cx="330696" cy="152278"/>
          </a:xfrm>
          <a:prstGeom prst="roundRect">
            <a:avLst>
              <a:gd name="adj" fmla="val 49048"/>
            </a:avLst>
          </a:prstGeom>
          <a:gradFill flip="none" rotWithShape="1">
            <a:gsLst>
              <a:gs pos="0">
                <a:srgbClr val="00AEA8"/>
              </a:gs>
              <a:gs pos="50000">
                <a:srgbClr val="3BC1C9"/>
              </a:gs>
              <a:gs pos="100000">
                <a:srgbClr val="81D2E8"/>
              </a:gs>
            </a:gsLst>
            <a:lin ang="54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: 圆角 86">
            <a:extLst>
              <a:ext uri="{FF2B5EF4-FFF2-40B4-BE49-F238E27FC236}">
                <a16:creationId xmlns:a16="http://schemas.microsoft.com/office/drawing/2014/main" id="{2383F5B0-FC7C-63B4-C9A1-619A3B4B0AE8}"/>
              </a:ext>
            </a:extLst>
          </p:cNvPr>
          <p:cNvSpPr/>
          <p:nvPr/>
        </p:nvSpPr>
        <p:spPr>
          <a:xfrm>
            <a:off x="10344473" y="1480185"/>
            <a:ext cx="445448" cy="843916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: 圆角 89">
            <a:extLst>
              <a:ext uri="{FF2B5EF4-FFF2-40B4-BE49-F238E27FC236}">
                <a16:creationId xmlns:a16="http://schemas.microsoft.com/office/drawing/2014/main" id="{A8FDA707-6DAA-C4A2-7D09-A2206D5B555E}"/>
              </a:ext>
            </a:extLst>
          </p:cNvPr>
          <p:cNvSpPr/>
          <p:nvPr/>
        </p:nvSpPr>
        <p:spPr>
          <a:xfrm>
            <a:off x="4377381" y="2736946"/>
            <a:ext cx="4094488" cy="165081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dirty="0">
                <a:latin typeface="+mn-lt"/>
                <a:ea typeface="+mj-ea"/>
              </a:rPr>
              <a:t>个位上</a:t>
            </a:r>
            <a:r>
              <a:rPr lang="en-US" altLang="zh-CN" sz="2800" b="1" dirty="0">
                <a:latin typeface="+mn-lt"/>
                <a:ea typeface="+mj-ea"/>
              </a:rPr>
              <a:t>3</a:t>
            </a:r>
            <a:r>
              <a:rPr lang="zh-CN" altLang="en-US" sz="2800" dirty="0">
                <a:latin typeface="+mn-lt"/>
                <a:ea typeface="+mj-ea"/>
              </a:rPr>
              <a:t>减</a:t>
            </a:r>
            <a:r>
              <a:rPr lang="en-US" altLang="zh-CN" sz="2800" b="1" dirty="0">
                <a:latin typeface="+mn-lt"/>
                <a:ea typeface="+mj-ea"/>
              </a:rPr>
              <a:t>5</a:t>
            </a:r>
            <a:r>
              <a:rPr lang="zh-CN" altLang="en-US" sz="2800" dirty="0">
                <a:latin typeface="+mn-lt"/>
                <a:ea typeface="+mj-ea"/>
              </a:rPr>
              <a:t>不够减，从十位退</a:t>
            </a:r>
            <a:r>
              <a:rPr lang="en-US" altLang="zh-CN" sz="2800" b="1" dirty="0">
                <a:latin typeface="+mn-lt"/>
                <a:ea typeface="+mj-ea"/>
              </a:rPr>
              <a:t>1</a:t>
            </a:r>
            <a:r>
              <a:rPr lang="zh-CN" altLang="en-US" sz="2800" dirty="0">
                <a:latin typeface="+mn-lt"/>
                <a:ea typeface="+mj-ea"/>
              </a:rPr>
              <a:t>当</a:t>
            </a:r>
            <a:r>
              <a:rPr lang="en-US" altLang="zh-CN" sz="2800" b="1" dirty="0">
                <a:latin typeface="+mn-lt"/>
                <a:ea typeface="+mj-ea"/>
              </a:rPr>
              <a:t>10</a:t>
            </a:r>
            <a:r>
              <a:rPr lang="zh-CN" altLang="en-US" sz="2800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13−5=8</a:t>
            </a:r>
            <a:r>
              <a:rPr lang="zh-CN" altLang="en-US" sz="2800" dirty="0">
                <a:latin typeface="+mn-lt"/>
                <a:ea typeface="+mj-ea"/>
              </a:rPr>
              <a:t>，在个位上写</a:t>
            </a:r>
            <a:r>
              <a:rPr lang="en-US" altLang="zh-CN" sz="2800" b="1" dirty="0">
                <a:latin typeface="+mn-lt"/>
                <a:ea typeface="+mj-ea"/>
              </a:rPr>
              <a:t>8</a:t>
            </a:r>
            <a:r>
              <a:rPr lang="zh-CN" altLang="en-US" sz="2800" dirty="0">
                <a:latin typeface="+mn-lt"/>
                <a:ea typeface="+mj-ea"/>
              </a:rPr>
              <a:t>。</a:t>
            </a:r>
            <a:endParaRPr lang="zh-CN" altLang="en-US" sz="2800" dirty="0">
              <a:solidFill>
                <a:schemeClr val="tx1"/>
              </a:solidFill>
              <a:latin typeface="+mn-lt"/>
              <a:ea typeface="+mj-ea"/>
            </a:endParaRPr>
          </a:p>
        </p:txBody>
      </p:sp>
      <p:cxnSp>
        <p:nvCxnSpPr>
          <p:cNvPr id="91" name="直接箭头连接符 90">
            <a:extLst>
              <a:ext uri="{FF2B5EF4-FFF2-40B4-BE49-F238E27FC236}">
                <a16:creationId xmlns:a16="http://schemas.microsoft.com/office/drawing/2014/main" id="{96741765-3683-881D-56EF-E33BFBB0AFBC}"/>
              </a:ext>
            </a:extLst>
          </p:cNvPr>
          <p:cNvCxnSpPr>
            <a:cxnSpLocks/>
            <a:stCxn id="90" idx="1"/>
          </p:cNvCxnSpPr>
          <p:nvPr/>
        </p:nvCxnSpPr>
        <p:spPr>
          <a:xfrm flipH="1">
            <a:off x="3657600" y="3562351"/>
            <a:ext cx="719781" cy="407669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椭圆 94">
            <a:extLst>
              <a:ext uri="{FF2B5EF4-FFF2-40B4-BE49-F238E27FC236}">
                <a16:creationId xmlns:a16="http://schemas.microsoft.com/office/drawing/2014/main" id="{08B6D8C5-55E5-5CAF-359A-8522EC85D2FD}"/>
              </a:ext>
            </a:extLst>
          </p:cNvPr>
          <p:cNvSpPr/>
          <p:nvPr/>
        </p:nvSpPr>
        <p:spPr>
          <a:xfrm>
            <a:off x="2959527" y="24213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2E930A26-6810-65E8-ADB9-5CF2E92D3A99}"/>
              </a:ext>
            </a:extLst>
          </p:cNvPr>
          <p:cNvSpPr txBox="1"/>
          <p:nvPr/>
        </p:nvSpPr>
        <p:spPr>
          <a:xfrm>
            <a:off x="3247016" y="362467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98" name="矩形: 圆角 97">
            <a:extLst>
              <a:ext uri="{FF2B5EF4-FFF2-40B4-BE49-F238E27FC236}">
                <a16:creationId xmlns:a16="http://schemas.microsoft.com/office/drawing/2014/main" id="{B8F17377-AFD4-E923-4348-954C05515B1A}"/>
              </a:ext>
            </a:extLst>
          </p:cNvPr>
          <p:cNvSpPr/>
          <p:nvPr/>
        </p:nvSpPr>
        <p:spPr>
          <a:xfrm>
            <a:off x="9646643" y="1949912"/>
            <a:ext cx="445448" cy="683652"/>
          </a:xfrm>
          <a:prstGeom prst="roundRect">
            <a:avLst/>
          </a:prstGeom>
          <a:noFill/>
          <a:ln w="19050">
            <a:solidFill>
              <a:srgbClr val="F00C08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矩形: 圆角 98">
            <a:extLst>
              <a:ext uri="{FF2B5EF4-FFF2-40B4-BE49-F238E27FC236}">
                <a16:creationId xmlns:a16="http://schemas.microsoft.com/office/drawing/2014/main" id="{94F2EFED-64A9-C98A-9AF9-C3C7A52D6DB0}"/>
              </a:ext>
            </a:extLst>
          </p:cNvPr>
          <p:cNvSpPr/>
          <p:nvPr/>
        </p:nvSpPr>
        <p:spPr>
          <a:xfrm>
            <a:off x="3723476" y="4510641"/>
            <a:ext cx="4645447" cy="165081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 eaLnBrk="1" hangingPunct="1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十位上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退了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剩下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减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4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不够减，从百位退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当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10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4=6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，在十位上写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6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cxnSp>
        <p:nvCxnSpPr>
          <p:cNvPr id="100" name="直接箭头连接符 99">
            <a:extLst>
              <a:ext uri="{FF2B5EF4-FFF2-40B4-BE49-F238E27FC236}">
                <a16:creationId xmlns:a16="http://schemas.microsoft.com/office/drawing/2014/main" id="{794A67CC-0390-44B0-4EAA-7CD9241A0614}"/>
              </a:ext>
            </a:extLst>
          </p:cNvPr>
          <p:cNvCxnSpPr>
            <a:cxnSpLocks/>
          </p:cNvCxnSpPr>
          <p:nvPr/>
        </p:nvCxnSpPr>
        <p:spPr>
          <a:xfrm flipH="1" flipV="1">
            <a:off x="3070860" y="4160520"/>
            <a:ext cx="640080" cy="655320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椭圆 114">
            <a:extLst>
              <a:ext uri="{FF2B5EF4-FFF2-40B4-BE49-F238E27FC236}">
                <a16:creationId xmlns:a16="http://schemas.microsoft.com/office/drawing/2014/main" id="{97AB4574-AC0A-4A4B-C4D7-BC10114C646B}"/>
              </a:ext>
            </a:extLst>
          </p:cNvPr>
          <p:cNvSpPr/>
          <p:nvPr/>
        </p:nvSpPr>
        <p:spPr>
          <a:xfrm>
            <a:off x="2493819" y="2421380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3BCC9645-6DD0-E4F0-3E48-467608F9A2C7}"/>
              </a:ext>
            </a:extLst>
          </p:cNvPr>
          <p:cNvSpPr txBox="1"/>
          <p:nvPr/>
        </p:nvSpPr>
        <p:spPr>
          <a:xfrm>
            <a:off x="2807626" y="3624676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20" name="矩形: 圆角 119">
            <a:extLst>
              <a:ext uri="{FF2B5EF4-FFF2-40B4-BE49-F238E27FC236}">
                <a16:creationId xmlns:a16="http://schemas.microsoft.com/office/drawing/2014/main" id="{4B9F5EE7-25A5-3606-8C10-0B5CD65D7614}"/>
              </a:ext>
            </a:extLst>
          </p:cNvPr>
          <p:cNvSpPr/>
          <p:nvPr/>
        </p:nvSpPr>
        <p:spPr>
          <a:xfrm>
            <a:off x="671380" y="4752504"/>
            <a:ext cx="2884183" cy="160665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lvl="0" eaLnBrk="1" hangingPunct="1">
              <a:lnSpc>
                <a:spcPct val="110000"/>
              </a:lnSpc>
              <a:defRPr/>
            </a:pP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百位上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2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退了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剩下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1−1=0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，百位上的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0</a:t>
            </a:r>
            <a:r>
              <a:rPr lang="zh-CN" altLang="en-US" sz="2800" dirty="0">
                <a:solidFill>
                  <a:prstClr val="black"/>
                </a:solidFill>
                <a:latin typeface="Times New Roman"/>
                <a:ea typeface="黑体"/>
              </a:rPr>
              <a:t>不写。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cxnSp>
        <p:nvCxnSpPr>
          <p:cNvPr id="121" name="直接箭头连接符 120">
            <a:extLst>
              <a:ext uri="{FF2B5EF4-FFF2-40B4-BE49-F238E27FC236}">
                <a16:creationId xmlns:a16="http://schemas.microsoft.com/office/drawing/2014/main" id="{1D5B2B94-212E-448D-E3C7-A20C9BA64DC3}"/>
              </a:ext>
            </a:extLst>
          </p:cNvPr>
          <p:cNvCxnSpPr>
            <a:cxnSpLocks/>
          </p:cNvCxnSpPr>
          <p:nvPr/>
        </p:nvCxnSpPr>
        <p:spPr>
          <a:xfrm flipV="1">
            <a:off x="2551428" y="4161453"/>
            <a:ext cx="0" cy="584838"/>
          </a:xfrm>
          <a:prstGeom prst="straightConnector1">
            <a:avLst/>
          </a:prstGeom>
          <a:ln w="28575">
            <a:solidFill>
              <a:srgbClr val="339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21">
            <a:extLst>
              <a:ext uri="{FF2B5EF4-FFF2-40B4-BE49-F238E27FC236}">
                <a16:creationId xmlns:a16="http://schemas.microsoft.com/office/drawing/2014/main" id="{195BF502-C81A-46F4-DB92-E3F4F305681B}"/>
              </a:ext>
            </a:extLst>
          </p:cNvPr>
          <p:cNvSpPr txBox="1"/>
          <p:nvPr/>
        </p:nvSpPr>
        <p:spPr>
          <a:xfrm>
            <a:off x="4241720" y="1458532"/>
            <a:ext cx="252851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solidFill>
                  <a:srgbClr val="FF0000"/>
                </a:solidFill>
                <a:latin typeface="+mn-lt"/>
                <a:ea typeface="+mn-ea"/>
              </a:rPr>
              <a:t>68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n-ea"/>
              </a:rPr>
              <a:t>（本）</a:t>
            </a:r>
          </a:p>
        </p:txBody>
      </p:sp>
      <p:sp>
        <p:nvSpPr>
          <p:cNvPr id="130" name="流程图: 可选过程 129">
            <a:extLst>
              <a:ext uri="{FF2B5EF4-FFF2-40B4-BE49-F238E27FC236}">
                <a16:creationId xmlns:a16="http://schemas.microsoft.com/office/drawing/2014/main" id="{38F86B7D-D5A4-806A-9596-CC14F5D8D263}"/>
              </a:ext>
            </a:extLst>
          </p:cNvPr>
          <p:cNvSpPr/>
          <p:nvPr/>
        </p:nvSpPr>
        <p:spPr>
          <a:xfrm>
            <a:off x="2777490" y="2539365"/>
            <a:ext cx="430530" cy="1022986"/>
          </a:xfrm>
          <a:prstGeom prst="flowChartAlternateProcess">
            <a:avLst/>
          </a:prstGeom>
          <a:noFill/>
          <a:ln w="19050">
            <a:solidFill>
              <a:srgbClr val="CC33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90A861F2-7C9B-D573-B321-1F7A58C37D23}"/>
              </a:ext>
            </a:extLst>
          </p:cNvPr>
          <p:cNvSpPr txBox="1"/>
          <p:nvPr/>
        </p:nvSpPr>
        <p:spPr>
          <a:xfrm>
            <a:off x="3576267" y="2147360"/>
            <a:ext cx="2519733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十位怎样算？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45" grpId="0" animBg="1"/>
      <p:bldP spid="45" grpId="1" animBg="1"/>
      <p:bldP spid="46" grpId="0" animBg="1"/>
      <p:bldP spid="46" grpId="1" animBg="1"/>
      <p:bldP spid="54" grpId="0" animBg="1"/>
      <p:bldP spid="55" grpId="0" animBg="1"/>
      <p:bldP spid="56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90" grpId="0" animBg="1"/>
      <p:bldP spid="95" grpId="0" animBg="1"/>
      <p:bldP spid="96" grpId="0"/>
      <p:bldP spid="98" grpId="0" animBg="1"/>
      <p:bldP spid="98" grpId="1" animBg="1"/>
      <p:bldP spid="99" grpId="0" animBg="1"/>
      <p:bldP spid="115" grpId="0" animBg="1"/>
      <p:bldP spid="116" grpId="0"/>
      <p:bldP spid="120" grpId="0" animBg="1"/>
      <p:bldP spid="129" grpId="0"/>
      <p:bldP spid="130" grpId="0" bldLvl="0" animBg="1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7798B9A-FF9E-0D71-BD70-FED832ADA2B8}"/>
              </a:ext>
            </a:extLst>
          </p:cNvPr>
          <p:cNvSpPr txBox="1"/>
          <p:nvPr/>
        </p:nvSpPr>
        <p:spPr>
          <a:xfrm>
            <a:off x="875420" y="836712"/>
            <a:ext cx="1047716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effectLst/>
                <a:latin typeface="+mn-lt"/>
                <a:ea typeface="+mn-ea"/>
              </a:rPr>
              <a:t>讨论：计算万以内的减法时要注意什么？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D933868B-7A40-E7CE-DE43-2B8FCD965A23}"/>
              </a:ext>
            </a:extLst>
          </p:cNvPr>
          <p:cNvSpPr/>
          <p:nvPr/>
        </p:nvSpPr>
        <p:spPr>
          <a:xfrm>
            <a:off x="1487488" y="1719079"/>
            <a:ext cx="9001000" cy="3222089"/>
          </a:xfrm>
          <a:prstGeom prst="roundRect">
            <a:avLst>
              <a:gd name="adj" fmla="val 13423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7D10CD7-072F-0F70-0BCA-4BD89DCC952D}"/>
              </a:ext>
            </a:extLst>
          </p:cNvPr>
          <p:cNvSpPr txBox="1"/>
          <p:nvPr/>
        </p:nvSpPr>
        <p:spPr>
          <a:xfrm>
            <a:off x="1703512" y="1980738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600" dirty="0">
                <a:solidFill>
                  <a:srgbClr val="F00C08"/>
                </a:solidFill>
                <a:effectLst/>
                <a:latin typeface="+mn-lt"/>
                <a:ea typeface="黑体" panose="02010609060101010101" pitchFamily="49" charset="-122"/>
              </a:rPr>
              <a:t>相同数位对齐</a:t>
            </a:r>
            <a:r>
              <a:rPr lang="zh-CN" altLang="en-US" sz="3600" dirty="0">
                <a:solidFill>
                  <a:srgbClr val="3333CC"/>
                </a:solidFill>
                <a:effectLst/>
                <a:latin typeface="+mn-lt"/>
                <a:ea typeface="黑体" panose="02010609060101010101" pitchFamily="49" charset="-122"/>
              </a:rPr>
              <a:t>；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3EEBBFC-5B6C-A267-3B49-80A51BEDEE30}"/>
              </a:ext>
            </a:extLst>
          </p:cNvPr>
          <p:cNvSpPr txBox="1"/>
          <p:nvPr/>
        </p:nvSpPr>
        <p:spPr>
          <a:xfrm>
            <a:off x="1703512" y="2738523"/>
            <a:ext cx="62095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从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个位减起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；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774716D-9FE7-3539-A95A-0FE16F7F2F42}"/>
              </a:ext>
            </a:extLst>
          </p:cNvPr>
          <p:cNvSpPr txBox="1"/>
          <p:nvPr/>
        </p:nvSpPr>
        <p:spPr>
          <a:xfrm>
            <a:off x="1703512" y="3496308"/>
            <a:ext cx="86409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哪一位上的数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不够减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，就从前一位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退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，在本数位上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加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黑体" panose="02010609060101010101" pitchFamily="49" charset="-122"/>
              </a:rPr>
              <a:t>再减</a:t>
            </a:r>
            <a:r>
              <a:rPr lang="zh-CN" altLang="en-US" sz="3600" dirty="0">
                <a:solidFill>
                  <a:srgbClr val="3333CC"/>
                </a:solidFill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4400" dirty="0">
              <a:solidFill>
                <a:srgbClr val="3333CC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A621DF7-138F-AD4F-3B47-F9C5B4708588}"/>
              </a:ext>
            </a:extLst>
          </p:cNvPr>
          <p:cNvSpPr txBox="1"/>
          <p:nvPr/>
        </p:nvSpPr>
        <p:spPr>
          <a:xfrm>
            <a:off x="2063552" y="5162083"/>
            <a:ext cx="7005499" cy="954107"/>
          </a:xfrm>
          <a:prstGeom prst="rect">
            <a:avLst/>
          </a:prstGeom>
          <a:solidFill>
            <a:srgbClr val="FFFCE0"/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00C08"/>
                </a:solidFill>
                <a:latin typeface="+mn-lt"/>
                <a:ea typeface="+mn-ea"/>
              </a:rPr>
              <a:t>注意：从哪一位退</a:t>
            </a:r>
            <a:r>
              <a:rPr lang="en-US" altLang="zh-CN" sz="2800" b="1" dirty="0">
                <a:solidFill>
                  <a:srgbClr val="F00C08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F00C08"/>
                </a:solidFill>
                <a:latin typeface="+mn-lt"/>
                <a:ea typeface="+mn-ea"/>
              </a:rPr>
              <a:t>，计算这一位时，都要先减去退位的</a:t>
            </a:r>
            <a:r>
              <a:rPr lang="en-US" altLang="zh-CN" sz="2800" b="1" dirty="0">
                <a:solidFill>
                  <a:srgbClr val="F00C08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F00C08"/>
                </a:solidFill>
                <a:latin typeface="+mn-lt"/>
                <a:ea typeface="+mn-ea"/>
              </a:rPr>
              <a:t>，再进行接下来的计算。</a:t>
            </a:r>
          </a:p>
        </p:txBody>
      </p:sp>
      <p:cxnSp>
        <p:nvCxnSpPr>
          <p:cNvPr id="18" name="连接符: 曲线 17">
            <a:extLst>
              <a:ext uri="{FF2B5EF4-FFF2-40B4-BE49-F238E27FC236}">
                <a16:creationId xmlns:a16="http://schemas.microsoft.com/office/drawing/2014/main" id="{FDD44D52-FA9E-4077-1A2D-58682CA5135F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9069051" y="4149080"/>
            <a:ext cx="339317" cy="1490057"/>
          </a:xfrm>
          <a:prstGeom prst="curvedConnector2">
            <a:avLst/>
          </a:prstGeom>
          <a:ln w="19050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20414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138" y="139186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D47E49E-CE07-5640-241A-EB346D350CA7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E046F5E-9A38-9A90-FF17-0CFD254F1392}"/>
              </a:ext>
            </a:extLst>
          </p:cNvPr>
          <p:cNvGrpSpPr/>
          <p:nvPr/>
        </p:nvGrpSpPr>
        <p:grpSpPr>
          <a:xfrm>
            <a:off x="1214548" y="2196050"/>
            <a:ext cx="2139483" cy="1232950"/>
            <a:chOff x="2927648" y="2519215"/>
            <a:chExt cx="2139483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2E984BA-5D36-B49C-1773-A5DEEE7F09DB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3  5  6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C09CBB2-55EA-F6F7-7C38-ED10AAB1845A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 8  5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32DBF2CF-7DDF-7686-15AC-BCE27678EA5A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BC99CF26-5D1D-15BF-0247-4E520F202D75}"/>
              </a:ext>
            </a:extLst>
          </p:cNvPr>
          <p:cNvGrpSpPr/>
          <p:nvPr/>
        </p:nvGrpSpPr>
        <p:grpSpPr>
          <a:xfrm>
            <a:off x="3849811" y="2196050"/>
            <a:ext cx="2139483" cy="1232950"/>
            <a:chOff x="2927648" y="2519215"/>
            <a:chExt cx="2139483" cy="1232950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042DF7EF-3C35-AF04-94F1-645A5E8AB5FC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6  4  8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2D3A864E-A34D-FF1A-50EE-72675A035ED4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2  9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1E834944-0473-7585-7B46-C08A71BDB837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825D7F9-6DB4-C837-8301-EFBC165EBEB0}"/>
              </a:ext>
            </a:extLst>
          </p:cNvPr>
          <p:cNvGrpSpPr/>
          <p:nvPr/>
        </p:nvGrpSpPr>
        <p:grpSpPr>
          <a:xfrm>
            <a:off x="6485074" y="2196050"/>
            <a:ext cx="2139483" cy="1232950"/>
            <a:chOff x="2927648" y="2519215"/>
            <a:chExt cx="2139483" cy="1232950"/>
          </a:xfrm>
        </p:grpSpPr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69A01429-F8A6-A2A9-55D6-2C15E9570683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9  2  4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5BAFC946-5E44-5C10-614E-95B5FF28923A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5  8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1A926712-D4EE-2883-9389-78AC8FDE1C55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2B7B5351-D4D5-DF00-47B7-F06CC73FC4C8}"/>
              </a:ext>
            </a:extLst>
          </p:cNvPr>
          <p:cNvGrpSpPr/>
          <p:nvPr/>
        </p:nvGrpSpPr>
        <p:grpSpPr>
          <a:xfrm>
            <a:off x="9120336" y="2196050"/>
            <a:ext cx="2139483" cy="1232950"/>
            <a:chOff x="2927648" y="2519215"/>
            <a:chExt cx="2139483" cy="1232950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E23E7B0-C559-8444-06AA-2FD01D852792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9  6  3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AE4F16D3-26C0-BAFB-A5C5-88ABCE2CB90B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 7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335B120E-941C-5F43-2AF1-25711A4779C4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文本框 54">
            <a:extLst>
              <a:ext uri="{FF2B5EF4-FFF2-40B4-BE49-F238E27FC236}">
                <a16:creationId xmlns:a16="http://schemas.microsoft.com/office/drawing/2014/main" id="{34616499-4AAC-0043-DCB1-E7E8C3C32023}"/>
              </a:ext>
            </a:extLst>
          </p:cNvPr>
          <p:cNvSpPr txBox="1"/>
          <p:nvPr/>
        </p:nvSpPr>
        <p:spPr>
          <a:xfrm>
            <a:off x="2891543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CD0FEAA8-5FD9-42DD-0F13-D74E2FA07F8D}"/>
              </a:ext>
            </a:extLst>
          </p:cNvPr>
          <p:cNvSpPr/>
          <p:nvPr/>
        </p:nvSpPr>
        <p:spPr>
          <a:xfrm>
            <a:off x="2137619" y="221580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9AEEE1E-82FA-A042-6D96-0F2C952BE644}"/>
              </a:ext>
            </a:extLst>
          </p:cNvPr>
          <p:cNvSpPr txBox="1"/>
          <p:nvPr/>
        </p:nvSpPr>
        <p:spPr>
          <a:xfrm>
            <a:off x="2428975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AE04488A-43CA-9AAF-5C01-A49B41EDB072}"/>
              </a:ext>
            </a:extLst>
          </p:cNvPr>
          <p:cNvSpPr txBox="1"/>
          <p:nvPr/>
        </p:nvSpPr>
        <p:spPr>
          <a:xfrm>
            <a:off x="1972139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1408D531-19F4-5490-F2DB-D3AB4346C57A}"/>
              </a:ext>
            </a:extLst>
          </p:cNvPr>
          <p:cNvSpPr txBox="1"/>
          <p:nvPr/>
        </p:nvSpPr>
        <p:spPr>
          <a:xfrm>
            <a:off x="5528131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E57B9AB9-BE66-AEDB-CCB5-E18329A8741E}"/>
              </a:ext>
            </a:extLst>
          </p:cNvPr>
          <p:cNvSpPr/>
          <p:nvPr/>
        </p:nvSpPr>
        <p:spPr>
          <a:xfrm>
            <a:off x="4795742" y="221580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D1A3098-CC3B-DD2F-3C1C-D62A4BBA4CDF}"/>
              </a:ext>
            </a:extLst>
          </p:cNvPr>
          <p:cNvSpPr txBox="1"/>
          <p:nvPr/>
        </p:nvSpPr>
        <p:spPr>
          <a:xfrm>
            <a:off x="5075272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A17C4CA8-FEC2-6A21-6E01-F77BF56ADB8B}"/>
              </a:ext>
            </a:extLst>
          </p:cNvPr>
          <p:cNvSpPr txBox="1"/>
          <p:nvPr/>
        </p:nvSpPr>
        <p:spPr>
          <a:xfrm>
            <a:off x="4614109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6B0A65F-0F6C-7C6E-D57F-7AC0A69A6488}"/>
              </a:ext>
            </a:extLst>
          </p:cNvPr>
          <p:cNvSpPr txBox="1"/>
          <p:nvPr/>
        </p:nvSpPr>
        <p:spPr>
          <a:xfrm>
            <a:off x="8167074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19B92D67-5064-C254-A360-FC552CE6FA27}"/>
              </a:ext>
            </a:extLst>
          </p:cNvPr>
          <p:cNvSpPr/>
          <p:nvPr/>
        </p:nvSpPr>
        <p:spPr>
          <a:xfrm>
            <a:off x="7415302" y="221580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3EF485D6-1BCC-8D19-1600-0DCBADF7C634}"/>
              </a:ext>
            </a:extLst>
          </p:cNvPr>
          <p:cNvSpPr txBox="1"/>
          <p:nvPr/>
        </p:nvSpPr>
        <p:spPr>
          <a:xfrm>
            <a:off x="7706645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72444A0-AF76-40BF-D157-496011281C0E}"/>
              </a:ext>
            </a:extLst>
          </p:cNvPr>
          <p:cNvSpPr txBox="1"/>
          <p:nvPr/>
        </p:nvSpPr>
        <p:spPr>
          <a:xfrm>
            <a:off x="7254238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2318CAD7-5F2A-BF0B-E748-536071803228}"/>
              </a:ext>
            </a:extLst>
          </p:cNvPr>
          <p:cNvSpPr/>
          <p:nvPr/>
        </p:nvSpPr>
        <p:spPr>
          <a:xfrm>
            <a:off x="10541446" y="221580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4A3A9EE6-DC2E-A697-28AA-A26F5BDDC787}"/>
              </a:ext>
            </a:extLst>
          </p:cNvPr>
          <p:cNvSpPr txBox="1"/>
          <p:nvPr/>
        </p:nvSpPr>
        <p:spPr>
          <a:xfrm>
            <a:off x="10789026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264FC96C-F0CE-E20A-F9C0-5826E3F25E39}"/>
              </a:ext>
            </a:extLst>
          </p:cNvPr>
          <p:cNvSpPr/>
          <p:nvPr/>
        </p:nvSpPr>
        <p:spPr>
          <a:xfrm>
            <a:off x="10044736" y="221580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181F8255-A076-DE6C-DE15-77C3D384D334}"/>
              </a:ext>
            </a:extLst>
          </p:cNvPr>
          <p:cNvSpPr txBox="1"/>
          <p:nvPr/>
        </p:nvSpPr>
        <p:spPr>
          <a:xfrm>
            <a:off x="10333795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37C035BC-72CC-1B9B-EF24-8E486D5EA62A}"/>
              </a:ext>
            </a:extLst>
          </p:cNvPr>
          <p:cNvSpPr txBox="1"/>
          <p:nvPr/>
        </p:nvSpPr>
        <p:spPr>
          <a:xfrm>
            <a:off x="9880092" y="3379448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57" grpId="0"/>
      <p:bldP spid="58" grpId="0"/>
      <p:bldP spid="59" grpId="0"/>
      <p:bldP spid="60" grpId="0" animBg="1"/>
      <p:bldP spid="61" grpId="0"/>
      <p:bldP spid="62" grpId="0"/>
      <p:bldP spid="63" grpId="0"/>
      <p:bldP spid="64" grpId="0" animBg="1"/>
      <p:bldP spid="65" grpId="0"/>
      <p:bldP spid="66" grpId="0"/>
      <p:bldP spid="67" grpId="0" animBg="1"/>
      <p:bldP spid="68" grpId="0"/>
      <p:bldP spid="69" grpId="0" animBg="1"/>
      <p:bldP spid="70" grpId="0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33BFC2C0-F591-CFAE-8D4D-705EC761070C}"/>
              </a:ext>
            </a:extLst>
          </p:cNvPr>
          <p:cNvSpPr/>
          <p:nvPr/>
        </p:nvSpPr>
        <p:spPr>
          <a:xfrm>
            <a:off x="653669" y="11345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65F691A7-BE11-5CA8-269B-7C343E86B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58061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341F556-5350-0A48-5077-C4B157096F81}"/>
              </a:ext>
            </a:extLst>
          </p:cNvPr>
          <p:cNvSpPr txBox="1"/>
          <p:nvPr/>
        </p:nvSpPr>
        <p:spPr>
          <a:xfrm>
            <a:off x="1271464" y="1062567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某款烤箱在甲商场的售价是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549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元，在乙商场的售价是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498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元，乙商场的售价比甲商场便宜多少元？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15F296-81EE-C4E0-4088-A42070E2A183}"/>
              </a:ext>
            </a:extLst>
          </p:cNvPr>
          <p:cNvSpPr txBox="1"/>
          <p:nvPr/>
        </p:nvSpPr>
        <p:spPr>
          <a:xfrm>
            <a:off x="3071664" y="2536165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549−498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A0E8B122-E302-4D8F-ACAC-1DFDEF93B8CE}"/>
              </a:ext>
            </a:extLst>
          </p:cNvPr>
          <p:cNvGrpSpPr/>
          <p:nvPr/>
        </p:nvGrpSpPr>
        <p:grpSpPr>
          <a:xfrm>
            <a:off x="2639616" y="3309598"/>
            <a:ext cx="2710790" cy="1828384"/>
            <a:chOff x="2639616" y="3309598"/>
            <a:chExt cx="2710790" cy="1828384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C1249A8-1B7C-DBB6-B086-F7FF15A09C95}"/>
                </a:ext>
              </a:extLst>
            </p:cNvPr>
            <p:cNvGrpSpPr/>
            <p:nvPr/>
          </p:nvGrpSpPr>
          <p:grpSpPr>
            <a:xfrm>
              <a:off x="2639616" y="3314005"/>
              <a:ext cx="2570922" cy="1232950"/>
              <a:chOff x="2495600" y="2519215"/>
              <a:chExt cx="2570922" cy="1232950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7EF982F9-35BA-AE6F-1189-AE6DF1434FDA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5  4  9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A1DE677-B605-8377-7E7A-8CF558C9FA37}"/>
                  </a:ext>
                </a:extLst>
              </p:cNvPr>
              <p:cNvSpPr txBox="1"/>
              <p:nvPr/>
            </p:nvSpPr>
            <p:spPr>
              <a:xfrm>
                <a:off x="2495600" y="3105834"/>
                <a:ext cx="25202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4  9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152267D4-7087-8E99-EE52-13834A15D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DAE4F09E-73C6-F252-3230-C65622B37A34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AF564752-B04E-132A-084B-F84E2A781DF0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FF3BB86F-B66F-5BC6-2603-5600EEFF7D1B}"/>
                </a:ext>
              </a:extLst>
            </p:cNvPr>
            <p:cNvSpPr/>
            <p:nvPr/>
          </p:nvSpPr>
          <p:spPr>
            <a:xfrm>
              <a:off x="4007768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8067A49C-B292-0A89-32F1-5A961FC3A9E2}"/>
              </a:ext>
            </a:extLst>
          </p:cNvPr>
          <p:cNvSpPr txBox="1"/>
          <p:nvPr/>
        </p:nvSpPr>
        <p:spPr>
          <a:xfrm>
            <a:off x="4727848" y="2531002"/>
            <a:ext cx="2901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=51</a:t>
            </a:r>
            <a:r>
              <a:rPr lang="zh-CN" altLang="en-US" dirty="0">
                <a:solidFill>
                  <a:srgbClr val="F00C08"/>
                </a:solidFill>
              </a:rPr>
              <a:t>（元）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1AF80978-DAA1-7B1F-7CBF-58DF41E7AA34}"/>
              </a:ext>
            </a:extLst>
          </p:cNvPr>
          <p:cNvSpPr txBox="1"/>
          <p:nvPr/>
        </p:nvSpPr>
        <p:spPr>
          <a:xfrm>
            <a:off x="1865716" y="5265083"/>
            <a:ext cx="9078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口答：乙商场的售价比甲商场便宜</a:t>
            </a:r>
            <a:r>
              <a:rPr lang="en-US" altLang="zh-CN" dirty="0">
                <a:solidFill>
                  <a:srgbClr val="F00C08"/>
                </a:solidFill>
              </a:rPr>
              <a:t>51</a:t>
            </a:r>
            <a:r>
              <a:rPr lang="zh-CN" altLang="en-US" dirty="0">
                <a:solidFill>
                  <a:srgbClr val="F00C08"/>
                </a:solidFill>
              </a:rPr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935277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988124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33B60BB0-43FE-028F-3A99-91C1138CF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752" y="1175843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70</a:t>
            </a:r>
            <a:r>
              <a:rPr lang="zh-CN" altLang="en-US" sz="2000" b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B9E2917-4A62-754F-2FBC-A233C8073C6E}"/>
              </a:ext>
            </a:extLst>
          </p:cNvPr>
          <p:cNvSpPr txBox="1"/>
          <p:nvPr/>
        </p:nvSpPr>
        <p:spPr>
          <a:xfrm>
            <a:off x="1271464" y="1772816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595−87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E2EF0FD-BF93-CB5B-F13E-C295A601587F}"/>
              </a:ext>
            </a:extLst>
          </p:cNvPr>
          <p:cNvSpPr txBox="1"/>
          <p:nvPr/>
        </p:nvSpPr>
        <p:spPr>
          <a:xfrm>
            <a:off x="4871864" y="1772816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921−378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0ECA51-DC5A-2269-D1E0-EF70A5971B7B}"/>
              </a:ext>
            </a:extLst>
          </p:cNvPr>
          <p:cNvSpPr txBox="1"/>
          <p:nvPr/>
        </p:nvSpPr>
        <p:spPr>
          <a:xfrm>
            <a:off x="8400256" y="1772816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413−228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447CB89-C554-178A-ADC3-C6BADF39883D}"/>
              </a:ext>
            </a:extLst>
          </p:cNvPr>
          <p:cNvGrpSpPr/>
          <p:nvPr/>
        </p:nvGrpSpPr>
        <p:grpSpPr>
          <a:xfrm>
            <a:off x="767408" y="2610470"/>
            <a:ext cx="2301234" cy="1828384"/>
            <a:chOff x="3049172" y="3309598"/>
            <a:chExt cx="2301234" cy="182838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D8666C3-2B85-B5E9-6A7F-16064B5FF5A4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1B84DF5-7A70-68F3-1F13-893B66A55EDD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5  9  5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730FFB9C-D0C2-9366-3466-EA8B74FAAA8C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8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52DA5284-2EC7-6999-C79B-7993B6507A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0A1D813-8C1C-D65D-ED52-E9F37F6D75FE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EF2174E-7075-B0EB-3F3C-AE228C7196FC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ECD2B066-2E2B-F9C9-9D3D-170DF003099E}"/>
                </a:ext>
              </a:extLst>
            </p:cNvPr>
            <p:cNvSpPr/>
            <p:nvPr/>
          </p:nvSpPr>
          <p:spPr>
            <a:xfrm>
              <a:off x="4466279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BBEFFDC-B4D7-00AF-914E-870B25C0C325}"/>
                </a:ext>
              </a:extLst>
            </p:cNvPr>
            <p:cNvSpPr txBox="1"/>
            <p:nvPr/>
          </p:nvSpPr>
          <p:spPr>
            <a:xfrm>
              <a:off x="3829344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C1C2328B-5DE6-89B4-ED0D-53AC74B379B8}"/>
              </a:ext>
            </a:extLst>
          </p:cNvPr>
          <p:cNvSpPr txBox="1"/>
          <p:nvPr/>
        </p:nvSpPr>
        <p:spPr>
          <a:xfrm>
            <a:off x="2713287" y="1767277"/>
            <a:ext cx="1440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=508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13C6CD8-815B-8020-C56D-EE8355B9B904}"/>
              </a:ext>
            </a:extLst>
          </p:cNvPr>
          <p:cNvGrpSpPr/>
          <p:nvPr/>
        </p:nvGrpSpPr>
        <p:grpSpPr>
          <a:xfrm>
            <a:off x="4575006" y="2610469"/>
            <a:ext cx="2301234" cy="1828385"/>
            <a:chOff x="3049172" y="3309597"/>
            <a:chExt cx="2301234" cy="1828385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97FD551A-5DB2-EAE8-F2DD-F800F006B55B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5DD1AF3-6B04-C16D-0BCE-6CD7318B8AC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9  2  1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A36F92CC-D64F-B6A4-EA56-B3315870527D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3  7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3096FDA5-DA77-30B2-3923-5420CE9814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C4E7735B-5557-BEDC-FA6B-DDF9CEE36EAF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FD636F7-F8D5-93C5-47EB-D26469351749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id="{455E3263-6948-81ED-47F0-F56C950129D6}"/>
                </a:ext>
              </a:extLst>
            </p:cNvPr>
            <p:cNvSpPr/>
            <p:nvPr/>
          </p:nvSpPr>
          <p:spPr>
            <a:xfrm>
              <a:off x="400426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1ABF3AEA-E948-E206-294E-C88C89D84F45}"/>
                </a:ext>
              </a:extLst>
            </p:cNvPr>
            <p:cNvSpPr txBox="1"/>
            <p:nvPr/>
          </p:nvSpPr>
          <p:spPr>
            <a:xfrm>
              <a:off x="3829344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69E495DD-9D13-42BC-9533-290E04095152}"/>
                </a:ext>
              </a:extLst>
            </p:cNvPr>
            <p:cNvSpPr/>
            <p:nvPr/>
          </p:nvSpPr>
          <p:spPr>
            <a:xfrm>
              <a:off x="4455475" y="330959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5F9AD684-CE3D-1D7D-CEB5-F63B5FA3C5C3}"/>
              </a:ext>
            </a:extLst>
          </p:cNvPr>
          <p:cNvSpPr txBox="1"/>
          <p:nvPr/>
        </p:nvSpPr>
        <p:spPr>
          <a:xfrm>
            <a:off x="6516507" y="1767277"/>
            <a:ext cx="1440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=543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07820FD-5A5A-91C3-4E34-CE41B8F4589B}"/>
              </a:ext>
            </a:extLst>
          </p:cNvPr>
          <p:cNvGrpSpPr/>
          <p:nvPr/>
        </p:nvGrpSpPr>
        <p:grpSpPr>
          <a:xfrm>
            <a:off x="7957160" y="2610468"/>
            <a:ext cx="2301234" cy="1828386"/>
            <a:chOff x="3049172" y="3309596"/>
            <a:chExt cx="2301234" cy="1828386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3B405E01-F164-EB19-C93E-7FDD3160356E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C02B87E2-0FE8-DC49-EE8B-455EF4125A83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4  1  3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C9B10DC8-A3E8-D878-AAE9-2242CD6B3473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2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8883DFA0-3882-945E-605E-EDBADE9CB7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0202E5AF-508F-3BEE-D0DE-A2EC35099830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AD7991AE-E1AE-04F7-CC1B-9C665882A2DE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37A7856A-741A-2C0C-A4FA-66EC587E32D6}"/>
                </a:ext>
              </a:extLst>
            </p:cNvPr>
            <p:cNvSpPr/>
            <p:nvPr/>
          </p:nvSpPr>
          <p:spPr>
            <a:xfrm>
              <a:off x="445466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B20EDC5-BD00-1DEA-32DA-EE4562CFBFD0}"/>
                </a:ext>
              </a:extLst>
            </p:cNvPr>
            <p:cNvSpPr txBox="1"/>
            <p:nvPr/>
          </p:nvSpPr>
          <p:spPr>
            <a:xfrm>
              <a:off x="3829344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椭圆 46">
              <a:extLst>
                <a:ext uri="{FF2B5EF4-FFF2-40B4-BE49-F238E27FC236}">
                  <a16:creationId xmlns:a16="http://schemas.microsoft.com/office/drawing/2014/main" id="{B0194B07-E14A-4FE0-9A48-2C6B9A10B67A}"/>
                </a:ext>
              </a:extLst>
            </p:cNvPr>
            <p:cNvSpPr/>
            <p:nvPr/>
          </p:nvSpPr>
          <p:spPr>
            <a:xfrm>
              <a:off x="4003447" y="3309596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3629993C-37F5-B3B9-B7A2-0E3E861E0B00}"/>
              </a:ext>
            </a:extLst>
          </p:cNvPr>
          <p:cNvSpPr txBox="1"/>
          <p:nvPr/>
        </p:nvSpPr>
        <p:spPr>
          <a:xfrm>
            <a:off x="10067883" y="1767277"/>
            <a:ext cx="14406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=185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5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67673F9-6F36-2F47-01A4-DAA766009EC3}"/>
              </a:ext>
            </a:extLst>
          </p:cNvPr>
          <p:cNvSpPr txBox="1"/>
          <p:nvPr/>
        </p:nvSpPr>
        <p:spPr>
          <a:xfrm>
            <a:off x="1271464" y="1151301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先说说十位、百位各怎样减，再计算。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E17B0D6-CACF-7640-35D0-2A5A6B085B4E}"/>
              </a:ext>
            </a:extLst>
          </p:cNvPr>
          <p:cNvSpPr/>
          <p:nvPr/>
        </p:nvSpPr>
        <p:spPr>
          <a:xfrm>
            <a:off x="653669" y="120414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2E5D46-2E15-EB46-A632-E2BB05B1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69269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2CE51E5-09E0-6135-89F4-56914E13879C}"/>
              </a:ext>
            </a:extLst>
          </p:cNvPr>
          <p:cNvGrpSpPr/>
          <p:nvPr/>
        </p:nvGrpSpPr>
        <p:grpSpPr>
          <a:xfrm>
            <a:off x="1214548" y="2268058"/>
            <a:ext cx="2139483" cy="1232950"/>
            <a:chOff x="2927648" y="2519215"/>
            <a:chExt cx="2139483" cy="123295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1F5FC3FA-E27D-86DE-1EE1-A44F427C1674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4  3  8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32DEBE6-A526-8B13-6A03-8612D945EE5F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2  5  6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288D0074-13C4-8944-4658-43060B264059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53A2766-A777-0BDA-ED01-235AE07D2F7A}"/>
              </a:ext>
            </a:extLst>
          </p:cNvPr>
          <p:cNvGrpSpPr/>
          <p:nvPr/>
        </p:nvGrpSpPr>
        <p:grpSpPr>
          <a:xfrm>
            <a:off x="4882243" y="2268058"/>
            <a:ext cx="2139483" cy="1232950"/>
            <a:chOff x="2927648" y="2519215"/>
            <a:chExt cx="2139483" cy="123295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E917559-A3B9-9BF7-444C-4A395C6AB6CD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7  9  2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793FB9E-5BF1-39DB-AF65-A3D4328B9F75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4  7  8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4ED1E71F-5387-401E-828C-1170AF0961C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28D411B7-7037-A11C-F5AC-DBF8B42BD799}"/>
              </a:ext>
            </a:extLst>
          </p:cNvPr>
          <p:cNvGrpSpPr/>
          <p:nvPr/>
        </p:nvGrpSpPr>
        <p:grpSpPr>
          <a:xfrm>
            <a:off x="8549937" y="2268058"/>
            <a:ext cx="2139483" cy="1232950"/>
            <a:chOff x="2927648" y="2519215"/>
            <a:chExt cx="2139483" cy="123295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5D64200D-EBBD-C0BA-F363-AA219D2361D9}"/>
                </a:ext>
              </a:extLst>
            </p:cNvPr>
            <p:cNvSpPr txBox="1"/>
            <p:nvPr/>
          </p:nvSpPr>
          <p:spPr>
            <a:xfrm>
              <a:off x="3215680" y="2519215"/>
              <a:ext cx="1800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9  4  0</a:t>
              </a:r>
              <a:endParaRPr lang="zh-CN" altLang="en-US" sz="3600" b="1" dirty="0">
                <a:latin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98C1DBB-C403-2483-0AA0-7A6154066568}"/>
                </a:ext>
              </a:extLst>
            </p:cNvPr>
            <p:cNvSpPr txBox="1"/>
            <p:nvPr/>
          </p:nvSpPr>
          <p:spPr>
            <a:xfrm>
              <a:off x="2927648" y="3105834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b="1" dirty="0">
                  <a:latin typeface="+mn-lt"/>
                </a:rPr>
                <a:t>−     8  3</a:t>
              </a:r>
              <a:endParaRPr lang="zh-CN" altLang="en-US" sz="3600" b="1" dirty="0">
                <a:latin typeface="+mn-lt"/>
              </a:endParaRP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0055CF4F-05BD-6A7B-04CA-969146CEBA11}"/>
                </a:ext>
              </a:extLst>
            </p:cNvPr>
            <p:cNvCxnSpPr>
              <a:cxnSpLocks/>
            </p:cNvCxnSpPr>
            <p:nvPr/>
          </p:nvCxnSpPr>
          <p:spPr>
            <a:xfrm>
              <a:off x="3104644" y="3752165"/>
              <a:ext cx="196248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52C4F147-8AC0-E067-3BBC-FA7E7673E42A}"/>
              </a:ext>
            </a:extLst>
          </p:cNvPr>
          <p:cNvSpPr txBox="1"/>
          <p:nvPr/>
        </p:nvSpPr>
        <p:spPr>
          <a:xfrm>
            <a:off x="2891543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2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1A1320F9-4656-165B-DA76-7697F7504F0A}"/>
              </a:ext>
            </a:extLst>
          </p:cNvPr>
          <p:cNvSpPr/>
          <p:nvPr/>
        </p:nvSpPr>
        <p:spPr>
          <a:xfrm>
            <a:off x="2137619" y="223866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81350D-A238-67DE-928A-8FAA88614A2A}"/>
              </a:ext>
            </a:extLst>
          </p:cNvPr>
          <p:cNvSpPr txBox="1"/>
          <p:nvPr/>
        </p:nvSpPr>
        <p:spPr>
          <a:xfrm>
            <a:off x="2426210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D0F5DDE-CD14-AB79-9D48-B24E1693C199}"/>
              </a:ext>
            </a:extLst>
          </p:cNvPr>
          <p:cNvSpPr txBox="1"/>
          <p:nvPr/>
        </p:nvSpPr>
        <p:spPr>
          <a:xfrm>
            <a:off x="1960877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88A71CD-2A3B-2830-FFED-1A498EA49A73}"/>
              </a:ext>
            </a:extLst>
          </p:cNvPr>
          <p:cNvSpPr txBox="1"/>
          <p:nvPr/>
        </p:nvSpPr>
        <p:spPr>
          <a:xfrm>
            <a:off x="6566327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4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ED6E8D63-14E7-6A01-BD53-38EFE1F07608}"/>
              </a:ext>
            </a:extLst>
          </p:cNvPr>
          <p:cNvSpPr/>
          <p:nvPr/>
        </p:nvSpPr>
        <p:spPr>
          <a:xfrm>
            <a:off x="6279426" y="223866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8206A6E-0A24-BDFC-481C-B143C1109C73}"/>
              </a:ext>
            </a:extLst>
          </p:cNvPr>
          <p:cNvSpPr txBox="1"/>
          <p:nvPr/>
        </p:nvSpPr>
        <p:spPr>
          <a:xfrm>
            <a:off x="6104179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66A46C1-3A4E-8086-D6AE-9A53DA029FA8}"/>
              </a:ext>
            </a:extLst>
          </p:cNvPr>
          <p:cNvSpPr txBox="1"/>
          <p:nvPr/>
        </p:nvSpPr>
        <p:spPr>
          <a:xfrm>
            <a:off x="5638327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3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F5FC2D0-6FC6-CC1F-68F5-0127A0340207}"/>
              </a:ext>
            </a:extLst>
          </p:cNvPr>
          <p:cNvSpPr txBox="1"/>
          <p:nvPr/>
        </p:nvSpPr>
        <p:spPr>
          <a:xfrm>
            <a:off x="10216069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7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1AED7673-0141-97BF-C3F3-A80B5B3F0B79}"/>
              </a:ext>
            </a:extLst>
          </p:cNvPr>
          <p:cNvSpPr/>
          <p:nvPr/>
        </p:nvSpPr>
        <p:spPr>
          <a:xfrm>
            <a:off x="9970695" y="223866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83875A44-6A88-DB75-963F-8C0D76164F39}"/>
              </a:ext>
            </a:extLst>
          </p:cNvPr>
          <p:cNvSpPr/>
          <p:nvPr/>
        </p:nvSpPr>
        <p:spPr>
          <a:xfrm>
            <a:off x="9480376" y="2238667"/>
            <a:ext cx="71515" cy="7151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2D27396-25F6-BE9A-6BAF-39A3692C5B11}"/>
              </a:ext>
            </a:extLst>
          </p:cNvPr>
          <p:cNvSpPr txBox="1"/>
          <p:nvPr/>
        </p:nvSpPr>
        <p:spPr>
          <a:xfrm>
            <a:off x="9754178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5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F78B83B-BBF9-4570-8E61-0A92A30CE99E}"/>
              </a:ext>
            </a:extLst>
          </p:cNvPr>
          <p:cNvSpPr txBox="1"/>
          <p:nvPr/>
        </p:nvSpPr>
        <p:spPr>
          <a:xfrm>
            <a:off x="9301850" y="3451860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974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/>
      <p:bldP spid="24" grpId="0"/>
      <p:bldP spid="25" grpId="0"/>
      <p:bldP spid="28" grpId="0" animBg="1"/>
      <p:bldP spid="29" grpId="0"/>
      <p:bldP spid="30" grpId="0"/>
      <p:bldP spid="31" grpId="0"/>
      <p:bldP spid="32" grpId="0" animBg="1"/>
      <p:bldP spid="34" grpId="0" animBg="1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D50A4B3-7645-1025-E846-D3A785489477}"/>
              </a:ext>
            </a:extLst>
          </p:cNvPr>
          <p:cNvSpPr txBox="1"/>
          <p:nvPr/>
        </p:nvSpPr>
        <p:spPr>
          <a:xfrm>
            <a:off x="1271464" y="648146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列竖式计算并验算。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710F8F8-BA32-0D1B-4C4A-32DE2D5FDD26}"/>
              </a:ext>
            </a:extLst>
          </p:cNvPr>
          <p:cNvSpPr/>
          <p:nvPr/>
        </p:nvSpPr>
        <p:spPr>
          <a:xfrm>
            <a:off x="653669" y="700993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0B9D8633-2D0A-11DC-560E-8F18FB54F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3912" y="88871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8CA14BC-116D-B805-1130-C92978851C5F}"/>
              </a:ext>
            </a:extLst>
          </p:cNvPr>
          <p:cNvSpPr txBox="1"/>
          <p:nvPr/>
        </p:nvSpPr>
        <p:spPr>
          <a:xfrm>
            <a:off x="1271464" y="1477559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175</a:t>
            </a:r>
            <a:r>
              <a:rPr lang="en-US" altLang="zh-CN" sz="3600" b="1" dirty="0">
                <a:latin typeface="+mn-lt"/>
              </a:rPr>
              <a:t>−93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7DE4BD-A3BF-D8DC-A445-99D17B0F187D}"/>
              </a:ext>
            </a:extLst>
          </p:cNvPr>
          <p:cNvSpPr txBox="1"/>
          <p:nvPr/>
        </p:nvSpPr>
        <p:spPr>
          <a:xfrm>
            <a:off x="4871864" y="147755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496</a:t>
            </a:r>
            <a:r>
              <a:rPr lang="en-US" altLang="zh-CN" sz="3600" b="1" dirty="0">
                <a:latin typeface="+mn-lt"/>
              </a:rPr>
              <a:t>−279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EBDC0F-CA18-40D5-27FA-4489C92D3533}"/>
              </a:ext>
            </a:extLst>
          </p:cNvPr>
          <p:cNvSpPr txBox="1"/>
          <p:nvPr/>
        </p:nvSpPr>
        <p:spPr>
          <a:xfrm>
            <a:off x="8400256" y="1477559"/>
            <a:ext cx="25202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716</a:t>
            </a:r>
            <a:r>
              <a:rPr lang="en-US" altLang="zh-CN" sz="3600" b="1" dirty="0">
                <a:latin typeface="+mn-lt"/>
              </a:rPr>
              <a:t>−348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0E8DCBF-DDFA-7929-EF12-B8D8AF3CEE3C}"/>
              </a:ext>
            </a:extLst>
          </p:cNvPr>
          <p:cNvGrpSpPr/>
          <p:nvPr/>
        </p:nvGrpSpPr>
        <p:grpSpPr>
          <a:xfrm>
            <a:off x="767408" y="2232322"/>
            <a:ext cx="2301234" cy="1828384"/>
            <a:chOff x="3049172" y="3309598"/>
            <a:chExt cx="2301234" cy="182838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43A02AA8-7EE1-86D2-FA53-D0C521069AAA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A5ECCC6-64D4-658B-89E8-938C107D91A5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1  7  5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04290C2-EAB1-D9EC-407A-5685E7D7AF11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    9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CD50B099-BF8C-A01E-14F5-0B4D568A40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341B86A-E419-8A4C-1F37-BBE72583C43B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9F242CA-753E-047E-E0A2-4B2D598D1672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AC9C8A7-8DD3-17CE-E503-25D35CA2E0D5}"/>
                </a:ext>
              </a:extLst>
            </p:cNvPr>
            <p:cNvSpPr/>
            <p:nvPr/>
          </p:nvSpPr>
          <p:spPr>
            <a:xfrm>
              <a:off x="4008136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182D7D93-3A62-24AC-7888-A269BC12E085}"/>
              </a:ext>
            </a:extLst>
          </p:cNvPr>
          <p:cNvSpPr txBox="1"/>
          <p:nvPr/>
        </p:nvSpPr>
        <p:spPr>
          <a:xfrm>
            <a:off x="655647" y="391498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B515BF3-154E-CAC8-F7A0-7208D58A1A8C}"/>
              </a:ext>
            </a:extLst>
          </p:cNvPr>
          <p:cNvGrpSpPr/>
          <p:nvPr/>
        </p:nvGrpSpPr>
        <p:grpSpPr>
          <a:xfrm>
            <a:off x="645882" y="4269319"/>
            <a:ext cx="2422760" cy="1823977"/>
            <a:chOff x="1343470" y="2348880"/>
            <a:chExt cx="2422760" cy="1823977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8A806B8E-0209-745F-4530-5F173B4C994A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7D065587-6830-5DF1-344C-32C99284C02A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8  2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CD202D1B-DF30-2503-31C4-750742C00551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 9  3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47F716D7-75F2-124C-E4D6-237E54240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36958" y="3752165"/>
                <a:ext cx="1629564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DDC57A54-35EA-E7B5-169E-FCE2CAF46338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5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DE84493-4266-BC44-C2DD-0DC35173FDB1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C456298C-99A4-1405-101D-6DD07987A5ED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54079E7F-0EA6-3D98-544F-DF626CB4BB45}"/>
              </a:ext>
            </a:extLst>
          </p:cNvPr>
          <p:cNvSpPr txBox="1"/>
          <p:nvPr/>
        </p:nvSpPr>
        <p:spPr>
          <a:xfrm>
            <a:off x="2708752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=82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9871498-4EB9-676D-3F9C-62F74AEBB97F}"/>
              </a:ext>
            </a:extLst>
          </p:cNvPr>
          <p:cNvGrpSpPr/>
          <p:nvPr/>
        </p:nvGrpSpPr>
        <p:grpSpPr>
          <a:xfrm>
            <a:off x="4367808" y="2232322"/>
            <a:ext cx="2301234" cy="1828384"/>
            <a:chOff x="3049172" y="3309598"/>
            <a:chExt cx="2301234" cy="1828384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D97619E2-6764-AA74-0A6D-FE9A9261A331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24C6F6C-04A8-2243-E52E-40EC72396802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4  9  6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FA7E6839-F475-4605-747D-4AAD566CD3FF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2A6DE7D2-3E54-9A78-D7A1-92D1705885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94EDED00-99F0-BD9E-34B8-E331E5A230D5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18D5B249-636D-DE29-3454-93E6B49805BC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E5058F41-61F2-8908-2910-F53C5EB3DDBA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8B09BEB-60EC-C480-204B-20D61C832763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2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B02E5C9C-E49B-7138-0B67-E931C34E0629}"/>
              </a:ext>
            </a:extLst>
          </p:cNvPr>
          <p:cNvSpPr txBox="1"/>
          <p:nvPr/>
        </p:nvSpPr>
        <p:spPr>
          <a:xfrm>
            <a:off x="3971418" y="391519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DA9AC3E-2D74-47C7-48A9-EF52F2939C36}"/>
              </a:ext>
            </a:extLst>
          </p:cNvPr>
          <p:cNvGrpSpPr/>
          <p:nvPr/>
        </p:nvGrpSpPr>
        <p:grpSpPr>
          <a:xfrm>
            <a:off x="4229514" y="4269319"/>
            <a:ext cx="2422760" cy="1823977"/>
            <a:chOff x="1343470" y="2348880"/>
            <a:chExt cx="2422760" cy="1823977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90027A33-0E7E-2076-EECC-D0DABB42D666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34F4F284-2EBE-DEC2-34CD-4990F4640897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2  1  7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id="{31DC4122-5A27-3965-ADE3-A7551028FEAE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7  9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E8EBA9BF-0DD1-8469-C5BD-F03E4EF297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B31E219F-F606-D5D6-A814-09155399A2DA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B18D46B-37B9-48B1-738E-F18EDCB446EB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9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F11A8554-AE67-5ED1-B5D1-859ACC17E638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3453DE45-6DFC-B873-F4C0-9D6BB915684B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2" name="文本框 51">
            <a:extLst>
              <a:ext uri="{FF2B5EF4-FFF2-40B4-BE49-F238E27FC236}">
                <a16:creationId xmlns:a16="http://schemas.microsoft.com/office/drawing/2014/main" id="{42FF5C5F-7B05-122F-4573-2A91783DD46C}"/>
              </a:ext>
            </a:extLst>
          </p:cNvPr>
          <p:cNvSpPr txBox="1"/>
          <p:nvPr/>
        </p:nvSpPr>
        <p:spPr>
          <a:xfrm>
            <a:off x="6562616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=217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8B52A48-3A90-34DA-1762-958867DEB9B6}"/>
              </a:ext>
            </a:extLst>
          </p:cNvPr>
          <p:cNvGrpSpPr/>
          <p:nvPr/>
        </p:nvGrpSpPr>
        <p:grpSpPr>
          <a:xfrm>
            <a:off x="8040216" y="2232322"/>
            <a:ext cx="2301234" cy="1828384"/>
            <a:chOff x="3049172" y="3309598"/>
            <a:chExt cx="2301234" cy="1828384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1B22BAC3-C745-C4A8-3F0E-E8A42D4F7FF6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59" name="文本框 58">
                <a:extLst>
                  <a:ext uri="{FF2B5EF4-FFF2-40B4-BE49-F238E27FC236}">
                    <a16:creationId xmlns:a16="http://schemas.microsoft.com/office/drawing/2014/main" id="{0B2108FF-E2DA-5373-74BA-5052AF1F1F9B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7  1  6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60" name="文本框 59">
                <a:extLst>
                  <a:ext uri="{FF2B5EF4-FFF2-40B4-BE49-F238E27FC236}">
                    <a16:creationId xmlns:a16="http://schemas.microsoft.com/office/drawing/2014/main" id="{9ACA1919-4025-3E75-5B15-3E180C2F1356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3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61" name="直接连接符 60">
                <a:extLst>
                  <a:ext uri="{FF2B5EF4-FFF2-40B4-BE49-F238E27FC236}">
                    <a16:creationId xmlns:a16="http://schemas.microsoft.com/office/drawing/2014/main" id="{D8390986-313A-9E80-AA66-49FE4DD4A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9E515422-4325-FB86-20E0-98C9728B7FE2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34FD07FD-6057-4A34-76F4-A1F1E7B892CA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33270A50-08E7-C354-5F4B-1A262797E753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6D69EE13-E960-7928-97AD-6392E9DAB61C}"/>
                </a:ext>
              </a:extLst>
            </p:cNvPr>
            <p:cNvSpPr txBox="1"/>
            <p:nvPr/>
          </p:nvSpPr>
          <p:spPr>
            <a:xfrm>
              <a:off x="382984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2" name="椭圆 61">
              <a:extLst>
                <a:ext uri="{FF2B5EF4-FFF2-40B4-BE49-F238E27FC236}">
                  <a16:creationId xmlns:a16="http://schemas.microsoft.com/office/drawing/2014/main" id="{A1C73E9F-0436-4654-DDFA-C70F16C10A43}"/>
                </a:ext>
              </a:extLst>
            </p:cNvPr>
            <p:cNvSpPr/>
            <p:nvPr/>
          </p:nvSpPr>
          <p:spPr>
            <a:xfrm>
              <a:off x="4017661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文本框 62">
            <a:extLst>
              <a:ext uri="{FF2B5EF4-FFF2-40B4-BE49-F238E27FC236}">
                <a16:creationId xmlns:a16="http://schemas.microsoft.com/office/drawing/2014/main" id="{DCC70C8B-002B-9D5D-3779-C375FAB79EED}"/>
              </a:ext>
            </a:extLst>
          </p:cNvPr>
          <p:cNvSpPr txBox="1"/>
          <p:nvPr/>
        </p:nvSpPr>
        <p:spPr>
          <a:xfrm>
            <a:off x="7668352" y="391519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验算：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FCF24BBC-42BD-8494-CB92-DE484233B848}"/>
              </a:ext>
            </a:extLst>
          </p:cNvPr>
          <p:cNvGrpSpPr/>
          <p:nvPr/>
        </p:nvGrpSpPr>
        <p:grpSpPr>
          <a:xfrm>
            <a:off x="7926448" y="4269319"/>
            <a:ext cx="2422760" cy="1823977"/>
            <a:chOff x="1343470" y="2348880"/>
            <a:chExt cx="2422760" cy="1823977"/>
          </a:xfrm>
        </p:grpSpPr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15056B2C-C0E9-D5F2-FC15-12CF26038561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19A91276-4903-59FA-AAD2-381EB01F8431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3  6  8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9D41FFFB-44BB-4C5E-BD12-EDF3FA68E1FF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3  4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72" name="直接连接符 71">
                <a:extLst>
                  <a:ext uri="{FF2B5EF4-FFF2-40B4-BE49-F238E27FC236}">
                    <a16:creationId xmlns:a16="http://schemas.microsoft.com/office/drawing/2014/main" id="{461B49F9-E1C1-7F7F-17CF-022C9FB442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E8D8A21-74FF-A691-1D7A-9A468D684BAC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233AE675-C0C4-ECFF-7C49-B674AE132DB3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4C7BF0A1-E518-7127-0A4D-E08273E8C917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69" name="文本框 68">
              <a:extLst>
                <a:ext uri="{FF2B5EF4-FFF2-40B4-BE49-F238E27FC236}">
                  <a16:creationId xmlns:a16="http://schemas.microsoft.com/office/drawing/2014/main" id="{81A81B62-D900-B5E3-58DC-B627EE554DF5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DC5CD805-C822-73C9-D4DD-AE1F693FDDA5}"/>
                </a:ext>
              </a:extLst>
            </p:cNvPr>
            <p:cNvSpPr txBox="1"/>
            <p:nvPr/>
          </p:nvSpPr>
          <p:spPr>
            <a:xfrm>
              <a:off x="2536492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61657D07-CBD2-7529-175E-FC93AB407E5D}"/>
              </a:ext>
            </a:extLst>
          </p:cNvPr>
          <p:cNvSpPr txBox="1"/>
          <p:nvPr/>
        </p:nvSpPr>
        <p:spPr>
          <a:xfrm>
            <a:off x="10071381" y="1477559"/>
            <a:ext cx="16590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=368</a:t>
            </a:r>
            <a:endParaRPr lang="zh-CN" altLang="en-US" dirty="0">
              <a:solidFill>
                <a:srgbClr val="F00C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1" grpId="0"/>
      <p:bldP spid="41" grpId="0"/>
      <p:bldP spid="52" grpId="0"/>
      <p:bldP spid="63" grpId="0"/>
      <p:bldP spid="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2C914B9-1D38-3504-A4CB-6EE33121E4B3}"/>
              </a:ext>
            </a:extLst>
          </p:cNvPr>
          <p:cNvSpPr txBox="1"/>
          <p:nvPr/>
        </p:nvSpPr>
        <p:spPr>
          <a:xfrm>
            <a:off x="1271464" y="951799"/>
            <a:ext cx="1026686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森林公园运来了两车树苗，一号车运来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198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棵，二号车运来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265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棵。一共运来了多少棵？二号车比一号车多运来多少棵？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4042F8B-F492-9CDF-4894-2C70832CD69B}"/>
              </a:ext>
            </a:extLst>
          </p:cNvPr>
          <p:cNvSpPr/>
          <p:nvPr/>
        </p:nvSpPr>
        <p:spPr>
          <a:xfrm>
            <a:off x="653669" y="1030701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B16F04B2-034D-37CA-2D5E-395964713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1498" y="55168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78E7EC-FF23-E5A2-36CC-3B1BC29B06F4}"/>
              </a:ext>
            </a:extLst>
          </p:cNvPr>
          <p:cNvSpPr txBox="1"/>
          <p:nvPr/>
        </p:nvSpPr>
        <p:spPr>
          <a:xfrm>
            <a:off x="1790697" y="2974917"/>
            <a:ext cx="454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198+265=463</a:t>
            </a:r>
            <a:r>
              <a:rPr lang="zh-CN" altLang="en-US" dirty="0">
                <a:solidFill>
                  <a:srgbClr val="F00C08"/>
                </a:solidFill>
              </a:rPr>
              <a:t>（棵）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E61B08-A39B-EB24-DD54-A8F9C200E501}"/>
              </a:ext>
            </a:extLst>
          </p:cNvPr>
          <p:cNvSpPr txBox="1"/>
          <p:nvPr/>
        </p:nvSpPr>
        <p:spPr>
          <a:xfrm>
            <a:off x="6237890" y="2974916"/>
            <a:ext cx="4322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F00C08"/>
                </a:solidFill>
              </a:rPr>
              <a:t>265−198=67</a:t>
            </a:r>
            <a:r>
              <a:rPr lang="zh-CN" altLang="en-US" dirty="0">
                <a:solidFill>
                  <a:srgbClr val="F00C08"/>
                </a:solidFill>
              </a:rPr>
              <a:t>（棵）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8C0F320E-C9DE-0218-7182-70B91653551B}"/>
              </a:ext>
            </a:extLst>
          </p:cNvPr>
          <p:cNvGrpSpPr/>
          <p:nvPr/>
        </p:nvGrpSpPr>
        <p:grpSpPr>
          <a:xfrm>
            <a:off x="1831791" y="3621247"/>
            <a:ext cx="2422760" cy="1823977"/>
            <a:chOff x="1343470" y="2348880"/>
            <a:chExt cx="2422760" cy="1823977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8D48550-7A74-D6CE-2781-EF072F90244E}"/>
                </a:ext>
              </a:extLst>
            </p:cNvPr>
            <p:cNvGrpSpPr/>
            <p:nvPr/>
          </p:nvGrpSpPr>
          <p:grpSpPr>
            <a:xfrm>
              <a:off x="1343470" y="2348880"/>
              <a:ext cx="2282892" cy="1232950"/>
              <a:chOff x="2783630" y="2519215"/>
              <a:chExt cx="2282892" cy="1232950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B8E2B0F-E6C9-0630-CC8C-46D6E0FA38B9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1  9  8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1DA3AEDC-90D5-CCB2-9583-313A2A35F449}"/>
                  </a:ext>
                </a:extLst>
              </p:cNvPr>
              <p:cNvSpPr txBox="1"/>
              <p:nvPr/>
            </p:nvSpPr>
            <p:spPr>
              <a:xfrm>
                <a:off x="2783630" y="3105834"/>
                <a:ext cx="223224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+  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id="{5B005549-10EA-A30E-35C2-12E9076DDD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2189" y="3752165"/>
                <a:ext cx="18843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0A8F537-DEB6-0669-CD85-443921275D15}"/>
                </a:ext>
              </a:extLst>
            </p:cNvPr>
            <p:cNvSpPr txBox="1"/>
            <p:nvPr/>
          </p:nvSpPr>
          <p:spPr>
            <a:xfrm>
              <a:off x="316906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3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EE53830-4286-427C-1A5D-1BDFE4E3540E}"/>
                </a:ext>
              </a:extLst>
            </p:cNvPr>
            <p:cNvSpPr txBox="1"/>
            <p:nvPr/>
          </p:nvSpPr>
          <p:spPr>
            <a:xfrm>
              <a:off x="2712537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A3CF2F4-A392-8F68-BB03-8CAB3733A806}"/>
                </a:ext>
              </a:extLst>
            </p:cNvPr>
            <p:cNvSpPr txBox="1"/>
            <p:nvPr/>
          </p:nvSpPr>
          <p:spPr>
            <a:xfrm>
              <a:off x="3001719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A404C73D-05E7-1B02-6E5C-A7885919D8CF}"/>
                </a:ext>
              </a:extLst>
            </p:cNvPr>
            <p:cNvSpPr txBox="1"/>
            <p:nvPr/>
          </p:nvSpPr>
          <p:spPr>
            <a:xfrm>
              <a:off x="2241073" y="3526526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4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96173B4E-A967-7659-3008-1C25A3990DA0}"/>
                </a:ext>
              </a:extLst>
            </p:cNvPr>
            <p:cNvSpPr txBox="1"/>
            <p:nvPr/>
          </p:nvSpPr>
          <p:spPr>
            <a:xfrm>
              <a:off x="2539656" y="3271799"/>
              <a:ext cx="57606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b="1" dirty="0">
                  <a:solidFill>
                    <a:srgbClr val="F00C08"/>
                  </a:solidFill>
                  <a:latin typeface="+mn-lt"/>
                </a:rPr>
                <a:t>1 </a:t>
              </a:r>
              <a:endParaRPr lang="zh-CN" altLang="en-US" sz="1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4724050-A8DD-78B8-BA2F-16F627A774EB}"/>
              </a:ext>
            </a:extLst>
          </p:cNvPr>
          <p:cNvGrpSpPr/>
          <p:nvPr/>
        </p:nvGrpSpPr>
        <p:grpSpPr>
          <a:xfrm>
            <a:off x="5750000" y="3616839"/>
            <a:ext cx="2301234" cy="1828384"/>
            <a:chOff x="3049172" y="3309598"/>
            <a:chExt cx="2301234" cy="1828384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9D1B8551-8A97-D908-DABF-804663E11499}"/>
                </a:ext>
              </a:extLst>
            </p:cNvPr>
            <p:cNvGrpSpPr/>
            <p:nvPr/>
          </p:nvGrpSpPr>
          <p:grpSpPr>
            <a:xfrm>
              <a:off x="3049172" y="3314005"/>
              <a:ext cx="2161366" cy="1232950"/>
              <a:chOff x="2905156" y="2519215"/>
              <a:chExt cx="2161366" cy="1232950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3A1C44C-F623-DBBE-B878-F992BDA51A6F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2  6  5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6CB64492-489C-B9F1-BD51-40BF7483B33C}"/>
                  </a:ext>
                </a:extLst>
              </p:cNvPr>
              <p:cNvSpPr txBox="1"/>
              <p:nvPr/>
            </p:nvSpPr>
            <p:spPr>
              <a:xfrm>
                <a:off x="2905156" y="3105834"/>
                <a:ext cx="21107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solidFill>
                      <a:srgbClr val="F00C08"/>
                    </a:solidFill>
                    <a:latin typeface="+mn-lt"/>
                  </a:rPr>
                  <a:t>−   1  9  8</a:t>
                </a:r>
                <a:endParaRPr lang="zh-CN" altLang="en-US" sz="3600" b="1" dirty="0">
                  <a:solidFill>
                    <a:srgbClr val="F00C08"/>
                  </a:solidFill>
                  <a:latin typeface="+mn-lt"/>
                </a:endParaRP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5B7A37F7-E28A-3B9E-FCDB-017CE33D19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45025" y="3752165"/>
                <a:ext cx="2021497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7CEB89D-9426-5748-0F37-7D7CCC012CAF}"/>
                </a:ext>
              </a:extLst>
            </p:cNvPr>
            <p:cNvSpPr txBox="1"/>
            <p:nvPr/>
          </p:nvSpPr>
          <p:spPr>
            <a:xfrm>
              <a:off x="4753239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7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9E947C1-A8B3-1951-FCD3-1F4A71F05B2F}"/>
                </a:ext>
              </a:extLst>
            </p:cNvPr>
            <p:cNvSpPr txBox="1"/>
            <p:nvPr/>
          </p:nvSpPr>
          <p:spPr>
            <a:xfrm>
              <a:off x="4296713" y="4491651"/>
              <a:ext cx="5971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5FB9AF7-3BF3-3B76-0AD0-8628592F2985}"/>
                </a:ext>
              </a:extLst>
            </p:cNvPr>
            <p:cNvSpPr/>
            <p:nvPr/>
          </p:nvSpPr>
          <p:spPr>
            <a:xfrm>
              <a:off x="4458852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E8FA21B3-AA6F-E04E-4722-D1289E627054}"/>
                </a:ext>
              </a:extLst>
            </p:cNvPr>
            <p:cNvSpPr/>
            <p:nvPr/>
          </p:nvSpPr>
          <p:spPr>
            <a:xfrm>
              <a:off x="3997090" y="3309598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AB729C93-DB64-7C8E-9ADE-953A80581F18}"/>
              </a:ext>
            </a:extLst>
          </p:cNvPr>
          <p:cNvSpPr txBox="1"/>
          <p:nvPr/>
        </p:nvSpPr>
        <p:spPr>
          <a:xfrm>
            <a:off x="455712" y="5583035"/>
            <a:ext cx="11688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lnSpc>
                <a:spcPct val="120000"/>
              </a:lnSpc>
              <a:buClrTx/>
              <a:buSzTx/>
              <a:buFontTx/>
              <a:buNone/>
              <a:tabLst/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F00C08"/>
                </a:solidFill>
              </a:rPr>
              <a:t>口答：一共运来了</a:t>
            </a:r>
            <a:r>
              <a:rPr lang="en-US" altLang="zh-CN" dirty="0">
                <a:solidFill>
                  <a:srgbClr val="F00C08"/>
                </a:solidFill>
              </a:rPr>
              <a:t>463</a:t>
            </a:r>
            <a:r>
              <a:rPr lang="zh-CN" altLang="en-US" dirty="0">
                <a:solidFill>
                  <a:srgbClr val="F00C08"/>
                </a:solidFill>
              </a:rPr>
              <a:t>棵，二号车比一号车多运来</a:t>
            </a:r>
            <a:r>
              <a:rPr lang="en-US" altLang="zh-CN" dirty="0">
                <a:solidFill>
                  <a:srgbClr val="F00C08"/>
                </a:solidFill>
              </a:rPr>
              <a:t>67</a:t>
            </a:r>
            <a:r>
              <a:rPr lang="zh-CN" altLang="en-US" dirty="0">
                <a:solidFill>
                  <a:srgbClr val="F00C08"/>
                </a:solidFill>
              </a:rPr>
              <a:t>棵。</a:t>
            </a:r>
          </a:p>
        </p:txBody>
      </p:sp>
    </p:spTree>
    <p:extLst>
      <p:ext uri="{BB962C8B-B14F-4D97-AF65-F5344CB8AC3E}">
        <p14:creationId xmlns:p14="http://schemas.microsoft.com/office/powerpoint/2010/main" val="167074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261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FF6DC96-5265-B564-D7C0-802E2FF1E41F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94CFDC6-AECA-FC3F-0F45-165ADD90F030}"/>
              </a:ext>
            </a:extLst>
          </p:cNvPr>
          <p:cNvSpPr txBox="1"/>
          <p:nvPr/>
        </p:nvSpPr>
        <p:spPr>
          <a:xfrm>
            <a:off x="2169509" y="1844824"/>
            <a:ext cx="3020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278−98=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180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975A337-74FA-99AE-C9D3-8C06481C9948}"/>
              </a:ext>
            </a:extLst>
          </p:cNvPr>
          <p:cNvSpPr txBox="1"/>
          <p:nvPr/>
        </p:nvSpPr>
        <p:spPr>
          <a:xfrm>
            <a:off x="5993167" y="1844824"/>
            <a:ext cx="3596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</a:rPr>
              <a:t>213−145=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</a:rPr>
              <a:t>68</a:t>
            </a:r>
            <a:endParaRPr lang="zh-CN" altLang="en-US" sz="3600" b="1" dirty="0">
              <a:solidFill>
                <a:srgbClr val="F00C08"/>
              </a:solidFill>
              <a:latin typeface="+mn-lt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0D1969AB-014B-CA8C-F6A3-71399E5B6AFA}"/>
              </a:ext>
            </a:extLst>
          </p:cNvPr>
          <p:cNvGrpSpPr/>
          <p:nvPr/>
        </p:nvGrpSpPr>
        <p:grpSpPr>
          <a:xfrm>
            <a:off x="5447928" y="2635171"/>
            <a:ext cx="2551616" cy="1850119"/>
            <a:chOff x="5663952" y="2812525"/>
            <a:chExt cx="2551616" cy="1850119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C2C35CA6-660E-6B99-80F4-015B5401F3B2}"/>
                </a:ext>
              </a:extLst>
            </p:cNvPr>
            <p:cNvGrpSpPr/>
            <p:nvPr/>
          </p:nvGrpSpPr>
          <p:grpSpPr>
            <a:xfrm>
              <a:off x="5663952" y="2812525"/>
              <a:ext cx="2453496" cy="1232950"/>
              <a:chOff x="2626504" y="2519215"/>
              <a:chExt cx="2453496" cy="1232950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54F2D27-496D-B815-7F85-8A8AF4A09069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2  1  3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0B9A5EE1-769F-1EEC-EB81-5D4DEA8B475F}"/>
                  </a:ext>
                </a:extLst>
              </p:cNvPr>
              <p:cNvSpPr txBox="1"/>
              <p:nvPr/>
            </p:nvSpPr>
            <p:spPr>
              <a:xfrm>
                <a:off x="2626504" y="3105834"/>
                <a:ext cx="23893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 1  4  5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40" name="直接连接符 39">
                <a:extLst>
                  <a:ext uri="{FF2B5EF4-FFF2-40B4-BE49-F238E27FC236}">
                    <a16:creationId xmlns:a16="http://schemas.microsoft.com/office/drawing/2014/main" id="{8F2414FD-C2F5-1AF9-0AC6-B8896AE973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212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5BCE201-E558-1305-392B-8236D3D07AC9}"/>
                </a:ext>
              </a:extLst>
            </p:cNvPr>
            <p:cNvSpPr/>
            <p:nvPr/>
          </p:nvSpPr>
          <p:spPr>
            <a:xfrm>
              <a:off x="7352015" y="281301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281C5660-7637-9E03-000F-54BA1147F51F}"/>
                </a:ext>
              </a:extLst>
            </p:cNvPr>
            <p:cNvSpPr txBox="1"/>
            <p:nvPr/>
          </p:nvSpPr>
          <p:spPr>
            <a:xfrm>
              <a:off x="7639504" y="4016313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D6E23C85-6874-EFEC-9763-0A85FF96D6C2}"/>
                </a:ext>
              </a:extLst>
            </p:cNvPr>
            <p:cNvSpPr/>
            <p:nvPr/>
          </p:nvSpPr>
          <p:spPr>
            <a:xfrm>
              <a:off x="6886307" y="281301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2BA1CED1-C99B-1FBE-5023-4CBE82E603BC}"/>
                </a:ext>
              </a:extLst>
            </p:cNvPr>
            <p:cNvSpPr txBox="1"/>
            <p:nvPr/>
          </p:nvSpPr>
          <p:spPr>
            <a:xfrm>
              <a:off x="7200114" y="4016313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6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14E1B3A8-6931-FF3A-3B0E-8385A143DDF7}"/>
              </a:ext>
            </a:extLst>
          </p:cNvPr>
          <p:cNvGrpSpPr/>
          <p:nvPr/>
        </p:nvGrpSpPr>
        <p:grpSpPr>
          <a:xfrm>
            <a:off x="1847528" y="2635171"/>
            <a:ext cx="2551616" cy="1850119"/>
            <a:chOff x="5663952" y="2812525"/>
            <a:chExt cx="2551616" cy="1850119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id="{1B2F6922-48CD-C6C0-2EEF-87DEF2EDB3F8}"/>
                </a:ext>
              </a:extLst>
            </p:cNvPr>
            <p:cNvGrpSpPr/>
            <p:nvPr/>
          </p:nvGrpSpPr>
          <p:grpSpPr>
            <a:xfrm>
              <a:off x="5663952" y="2812525"/>
              <a:ext cx="2453496" cy="1232950"/>
              <a:chOff x="2626504" y="2519215"/>
              <a:chExt cx="2453496" cy="1232950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78E40A9C-134A-226B-48C7-81E7AE42D9F6}"/>
                  </a:ext>
                </a:extLst>
              </p:cNvPr>
              <p:cNvSpPr txBox="1"/>
              <p:nvPr/>
            </p:nvSpPr>
            <p:spPr>
              <a:xfrm>
                <a:off x="3215680" y="2519215"/>
                <a:ext cx="1800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2  7  8</a:t>
                </a:r>
                <a:endParaRPr lang="zh-CN" altLang="en-US" sz="3600" b="1" dirty="0">
                  <a:latin typeface="+mn-lt"/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6EDE46F6-D5B7-2F4B-C87E-E4764EB1B4A3}"/>
                  </a:ext>
                </a:extLst>
              </p:cNvPr>
              <p:cNvSpPr txBox="1"/>
              <p:nvPr/>
            </p:nvSpPr>
            <p:spPr>
              <a:xfrm>
                <a:off x="2626504" y="3105834"/>
                <a:ext cx="23893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3600" b="1" dirty="0">
                    <a:latin typeface="+mn-lt"/>
                  </a:rPr>
                  <a:t>−        9  8</a:t>
                </a:r>
                <a:endParaRPr lang="zh-CN" altLang="en-US" sz="3600" b="1" dirty="0">
                  <a:latin typeface="+mn-lt"/>
                </a:endParaRPr>
              </a:p>
            </p:txBody>
          </p: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2B788316-B8A2-AE97-8CDF-11AF40E20E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92120" y="3752165"/>
                <a:ext cx="208788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DBA47A0F-67E0-D03F-3EB0-57CB6815302B}"/>
                </a:ext>
              </a:extLst>
            </p:cNvPr>
            <p:cNvSpPr txBox="1"/>
            <p:nvPr/>
          </p:nvSpPr>
          <p:spPr>
            <a:xfrm>
              <a:off x="7639504" y="4016313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0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687D4610-4F5A-1A94-259C-F93427F57495}"/>
                </a:ext>
              </a:extLst>
            </p:cNvPr>
            <p:cNvSpPr/>
            <p:nvPr/>
          </p:nvSpPr>
          <p:spPr>
            <a:xfrm>
              <a:off x="6886307" y="2813017"/>
              <a:ext cx="71515" cy="7151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527968A-32A0-B147-1CC1-20077507FBF2}"/>
                </a:ext>
              </a:extLst>
            </p:cNvPr>
            <p:cNvSpPr txBox="1"/>
            <p:nvPr/>
          </p:nvSpPr>
          <p:spPr>
            <a:xfrm>
              <a:off x="7184389" y="4016313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8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29BC250B-0CCF-FA51-E096-C93F8EFBE354}"/>
                </a:ext>
              </a:extLst>
            </p:cNvPr>
            <p:cNvSpPr txBox="1"/>
            <p:nvPr/>
          </p:nvSpPr>
          <p:spPr>
            <a:xfrm>
              <a:off x="6729274" y="4016313"/>
              <a:ext cx="5760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00C08"/>
                  </a:solidFill>
                  <a:latin typeface="+mn-lt"/>
                </a:rPr>
                <a:t>1</a:t>
              </a:r>
              <a:endParaRPr lang="zh-CN" altLang="en-US" sz="3600" b="1" dirty="0">
                <a:solidFill>
                  <a:srgbClr val="F00C08"/>
                </a:solidFill>
                <a:latin typeface="+mn-lt"/>
              </a:endParaRPr>
            </a:p>
          </p:txBody>
        </p:sp>
      </p:grpSp>
      <p:sp>
        <p:nvSpPr>
          <p:cNvPr id="58" name="矩形 57">
            <a:extLst>
              <a:ext uri="{FF2B5EF4-FFF2-40B4-BE49-F238E27FC236}">
                <a16:creationId xmlns:a16="http://schemas.microsoft.com/office/drawing/2014/main" id="{DF967E4C-71BA-8F5F-7E11-B7EDD69647B9}"/>
              </a:ext>
            </a:extLst>
          </p:cNvPr>
          <p:cNvSpPr/>
          <p:nvPr/>
        </p:nvSpPr>
        <p:spPr>
          <a:xfrm>
            <a:off x="895857" y="4629306"/>
            <a:ext cx="10400286" cy="1261371"/>
          </a:xfrm>
          <a:prstGeom prst="rect">
            <a:avLst/>
          </a:prstGeom>
          <a:solidFill>
            <a:srgbClr val="FFFCE0"/>
          </a:solidFill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相同数位对齐，从个位减起，哪一位上的数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不够减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，就从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前一位退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，在本数位上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加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00C08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再减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90AA7E0-E98B-782B-75CF-1658CD4C76DC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1515</TotalTime>
  <Words>1029</Words>
  <Application>Microsoft Office PowerPoint</Application>
  <PresentationFormat>宽屏</PresentationFormat>
  <Paragraphs>256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Administrator</cp:lastModifiedBy>
  <cp:revision>59</cp:revision>
  <dcterms:created xsi:type="dcterms:W3CDTF">2015-08-27T07:30:00Z</dcterms:created>
  <dcterms:modified xsi:type="dcterms:W3CDTF">2026-01-17T07:40:38Z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