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348" r:id="rId4"/>
    <p:sldId id="349" r:id="rId5"/>
    <p:sldId id="269" r:id="rId6"/>
    <p:sldId id="358" r:id="rId7"/>
    <p:sldId id="350" r:id="rId8"/>
    <p:sldId id="362" r:id="rId9"/>
    <p:sldId id="351" r:id="rId10"/>
    <p:sldId id="352" r:id="rId11"/>
    <p:sldId id="364" r:id="rId12"/>
    <p:sldId id="363" r:id="rId13"/>
    <p:sldId id="344" r:id="rId14"/>
    <p:sldId id="354" r:id="rId15"/>
    <p:sldId id="355" r:id="rId16"/>
    <p:sldId id="270" r:id="rId17"/>
    <p:sldId id="368" r:id="rId18"/>
    <p:sldId id="357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4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10">
          <p15:clr>
            <a:srgbClr val="A4A3A4"/>
          </p15:clr>
        </p15:guide>
        <p15:guide id="4" pos="122">
          <p15:clr>
            <a:srgbClr val="A4A3A4"/>
          </p15:clr>
        </p15:guide>
        <p15:guide id="5" pos="35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66D"/>
    <a:srgbClr val="FFFFFF"/>
    <a:srgbClr val="B4E8FD"/>
    <a:srgbClr val="FBDDDE"/>
    <a:srgbClr val="F29D9F"/>
    <a:srgbClr val="F9EB97"/>
    <a:srgbClr val="670537"/>
    <a:srgbClr val="24AFB2"/>
    <a:srgbClr val="E7CBAC"/>
    <a:srgbClr val="4D2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09" d="100"/>
          <a:sy n="109" d="100"/>
        </p:scale>
        <p:origin x="682" y="62"/>
      </p:cViewPr>
      <p:guideLst>
        <p:guide orient="horz" pos="1604"/>
        <p:guide orient="horz" pos="713"/>
        <p:guide orient="horz" pos="2910"/>
        <p:guide pos="122"/>
        <p:guide pos="35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BD57811-F4ED-49A6-8B7B-023F343E36E5}" type="datetimeFigureOut">
              <a:rPr lang="zh-CN" altLang="en-US"/>
              <a:t>2026/5/28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7453B5A-70F4-442C-827E-151BFDA6A61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AF36088-0C8F-41EE-8123-D633EA3A29D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392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 rot="19856675">
            <a:off x="3710226" y="2333416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0929" y="3175"/>
            <a:ext cx="135295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999" r="2750" b="2402"/>
          <a:stretch>
            <a:fillRect/>
          </a:stretch>
        </p:blipFill>
        <p:spPr bwMode="auto">
          <a:xfrm>
            <a:off x="214313" y="50800"/>
            <a:ext cx="87106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07899" y="2297412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0" y="4011613"/>
            <a:ext cx="1787525" cy="1150937"/>
            <a:chOff x="0" y="4011910"/>
            <a:chExt cx="1788144" cy="1150726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" t="2003" r="62267" b="27998"/>
            <a:stretch>
              <a:fillRect/>
            </a:stretch>
          </p:blipFill>
          <p:spPr bwMode="auto">
            <a:xfrm>
              <a:off x="0" y="4011910"/>
              <a:ext cx="997727" cy="115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10626" r="781" b="64583"/>
            <a:stretch>
              <a:fillRect/>
            </a:stretch>
          </p:blipFill>
          <p:spPr bwMode="auto">
            <a:xfrm>
              <a:off x="636016" y="4754591"/>
              <a:ext cx="1152128" cy="40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27">
            <a:extLst>
              <a:ext uri="{FF2B5EF4-FFF2-40B4-BE49-F238E27FC236}">
                <a16:creationId xmlns:a16="http://schemas.microsoft.com/office/drawing/2014/main" id="{CAFDC440-D8AF-4F65-BC05-3B6C45C8C8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808" y="195263"/>
            <a:ext cx="127347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2335" y="10065847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05322" y="9070878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1762" y="9163671"/>
                  <a:ext cx="747183" cy="840384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37981" y="9160698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1346" y="10175673"/>
                  <a:ext cx="455082" cy="1295505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0252" y="9057287"/>
                  <a:ext cx="944032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83335" y="3926873"/>
                <a:ext cx="1269998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2756" y="13890612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339" y="13780666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82819" y="13667951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3945" y="13613203"/>
                  <a:ext cx="146670" cy="224875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4668" y="13533581"/>
                  <a:ext cx="149928" cy="228133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559" y="14363700"/>
                  <a:ext cx="153188" cy="224872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437" y="14297295"/>
                  <a:ext cx="153186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8898" y="14253678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6717" y="14184655"/>
                  <a:ext cx="153186" cy="224875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599" y="14086932"/>
                  <a:ext cx="149928" cy="224872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289" y="3824315"/>
                  <a:ext cx="1967715" cy="321445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289" y="3824315"/>
                  <a:ext cx="1967715" cy="321445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25151"/>
                  <a:ext cx="431173" cy="308379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B2AB675-4A4B-426B-84FC-A6EE506479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&#19977;&#35270;&#22270;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54904" y="587278"/>
            <a:ext cx="4392488" cy="7603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观察</a:t>
            </a:r>
            <a:r>
              <a:rPr lang="zh-CN" altLang="en-US" sz="40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简单组合体</a:t>
            </a:r>
            <a:endParaRPr lang="zh-CN" altLang="en-US" sz="4000" b="1" dirty="0">
              <a:ln w="635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4918075" y="2284413"/>
            <a:ext cx="32543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17576" y="1462913"/>
            <a:ext cx="6048672" cy="6047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观察简单组合体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FE8096E-7BB3-3AA4-8937-E9C5AEFF0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10" y="653468"/>
            <a:ext cx="719086" cy="6941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/>
          <p:cNvGrpSpPr/>
          <p:nvPr/>
        </p:nvGrpSpPr>
        <p:grpSpPr bwMode="auto">
          <a:xfrm>
            <a:off x="193675" y="483518"/>
            <a:ext cx="6107113" cy="973137"/>
            <a:chOff x="192893" y="369928"/>
            <a:chExt cx="6107299" cy="972981"/>
          </a:xfrm>
        </p:grpSpPr>
        <p:grpSp>
          <p:nvGrpSpPr>
            <p:cNvPr id="10245" name="组合 10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43" name="文本框 9"/>
          <p:cNvSpPr txBox="1">
            <a:spLocks noChangeArrowheads="1"/>
          </p:cNvSpPr>
          <p:nvPr/>
        </p:nvSpPr>
        <p:spPr bwMode="auto">
          <a:xfrm>
            <a:off x="1476375" y="66449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一、情景导入，揭示课题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763688" y="1203598"/>
            <a:ext cx="5489003" cy="3265674"/>
            <a:chOff x="1763688" y="1203598"/>
            <a:chExt cx="5489003" cy="3265674"/>
          </a:xfrm>
        </p:grpSpPr>
        <p:pic>
          <p:nvPicPr>
            <p:cNvPr id="27" name="图片 26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DE9F2"/>
                </a:clrFrom>
                <a:clrTo>
                  <a:srgbClr val="FDE9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20" t="11967" r="20424" b="22233"/>
            <a:stretch>
              <a:fillRect/>
            </a:stretch>
          </p:blipFill>
          <p:spPr bwMode="auto">
            <a:xfrm>
              <a:off x="3006238" y="1737350"/>
              <a:ext cx="3040084" cy="2034083"/>
            </a:xfrm>
            <a:custGeom>
              <a:avLst/>
              <a:gdLst>
                <a:gd name="connsiteX0" fmla="*/ 0 w 3344092"/>
                <a:gd name="connsiteY0" fmla="*/ 0 h 2237491"/>
                <a:gd name="connsiteX1" fmla="*/ 3344092 w 3344092"/>
                <a:gd name="connsiteY1" fmla="*/ 0 h 2237491"/>
                <a:gd name="connsiteX2" fmla="*/ 3344092 w 3344092"/>
                <a:gd name="connsiteY2" fmla="*/ 936905 h 2237491"/>
                <a:gd name="connsiteX3" fmla="*/ 3287840 w 3344092"/>
                <a:gd name="connsiteY3" fmla="*/ 929737 h 2237491"/>
                <a:gd name="connsiteX4" fmla="*/ 3089366 w 3344092"/>
                <a:gd name="connsiteY4" fmla="*/ 970394 h 2237491"/>
                <a:gd name="connsiteX5" fmla="*/ 3082835 w 3344092"/>
                <a:gd name="connsiteY5" fmla="*/ 1003051 h 2237491"/>
                <a:gd name="connsiteX6" fmla="*/ 3089366 w 3344092"/>
                <a:gd name="connsiteY6" fmla="*/ 1101023 h 2237491"/>
                <a:gd name="connsiteX7" fmla="*/ 3095897 w 3344092"/>
                <a:gd name="connsiteY7" fmla="*/ 1140211 h 2237491"/>
                <a:gd name="connsiteX8" fmla="*/ 3089366 w 3344092"/>
                <a:gd name="connsiteY8" fmla="*/ 1205525 h 2237491"/>
                <a:gd name="connsiteX9" fmla="*/ 3108960 w 3344092"/>
                <a:gd name="connsiteY9" fmla="*/ 1375343 h 2237491"/>
                <a:gd name="connsiteX10" fmla="*/ 3115492 w 3344092"/>
                <a:gd name="connsiteY10" fmla="*/ 1401468 h 2237491"/>
                <a:gd name="connsiteX11" fmla="*/ 3128555 w 3344092"/>
                <a:gd name="connsiteY11" fmla="*/ 1421063 h 2237491"/>
                <a:gd name="connsiteX12" fmla="*/ 3122023 w 3344092"/>
                <a:gd name="connsiteY12" fmla="*/ 1466783 h 2237491"/>
                <a:gd name="connsiteX13" fmla="*/ 3095897 w 3344092"/>
                <a:gd name="connsiteY13" fmla="*/ 1479845 h 2237491"/>
                <a:gd name="connsiteX14" fmla="*/ 3089366 w 3344092"/>
                <a:gd name="connsiteY14" fmla="*/ 1499440 h 2237491"/>
                <a:gd name="connsiteX15" fmla="*/ 3043646 w 3344092"/>
                <a:gd name="connsiteY15" fmla="*/ 1538628 h 2237491"/>
                <a:gd name="connsiteX16" fmla="*/ 2952206 w 3344092"/>
                <a:gd name="connsiteY16" fmla="*/ 1577817 h 2237491"/>
                <a:gd name="connsiteX17" fmla="*/ 2899955 w 3344092"/>
                <a:gd name="connsiteY17" fmla="*/ 1571285 h 2237491"/>
                <a:gd name="connsiteX18" fmla="*/ 2893423 w 3344092"/>
                <a:gd name="connsiteY18" fmla="*/ 1499440 h 2237491"/>
                <a:gd name="connsiteX19" fmla="*/ 2867297 w 3344092"/>
                <a:gd name="connsiteY19" fmla="*/ 1440657 h 2237491"/>
                <a:gd name="connsiteX20" fmla="*/ 2847703 w 3344092"/>
                <a:gd name="connsiteY20" fmla="*/ 1394937 h 2237491"/>
                <a:gd name="connsiteX21" fmla="*/ 2795452 w 3344092"/>
                <a:gd name="connsiteY21" fmla="*/ 1362280 h 2237491"/>
                <a:gd name="connsiteX22" fmla="*/ 2782389 w 3344092"/>
                <a:gd name="connsiteY22" fmla="*/ 1427594 h 2237491"/>
                <a:gd name="connsiteX23" fmla="*/ 2793562 w 3344092"/>
                <a:gd name="connsiteY23" fmla="*/ 1556085 h 2237491"/>
                <a:gd name="connsiteX24" fmla="*/ 2769326 w 3344092"/>
                <a:gd name="connsiteY24" fmla="*/ 1551691 h 2237491"/>
                <a:gd name="connsiteX25" fmla="*/ 2790918 w 3344092"/>
                <a:gd name="connsiteY25" fmla="*/ 1565354 h 2237491"/>
                <a:gd name="connsiteX26" fmla="*/ 2794811 w 3344092"/>
                <a:gd name="connsiteY26" fmla="*/ 1570447 h 2237491"/>
                <a:gd name="connsiteX27" fmla="*/ 2794915 w 3344092"/>
                <a:gd name="connsiteY27" fmla="*/ 1571642 h 2237491"/>
                <a:gd name="connsiteX28" fmla="*/ 2782082 w 3344092"/>
                <a:gd name="connsiteY28" fmla="*/ 1580166 h 2237491"/>
                <a:gd name="connsiteX29" fmla="*/ 2762795 w 3344092"/>
                <a:gd name="connsiteY29" fmla="*/ 1590880 h 2237491"/>
                <a:gd name="connsiteX30" fmla="*/ 2749732 w 3344092"/>
                <a:gd name="connsiteY30" fmla="*/ 1636600 h 2237491"/>
                <a:gd name="connsiteX31" fmla="*/ 2756263 w 3344092"/>
                <a:gd name="connsiteY31" fmla="*/ 1747634 h 2237491"/>
                <a:gd name="connsiteX32" fmla="*/ 2788920 w 3344092"/>
                <a:gd name="connsiteY32" fmla="*/ 1773760 h 2237491"/>
                <a:gd name="connsiteX33" fmla="*/ 2860766 w 3344092"/>
                <a:gd name="connsiteY33" fmla="*/ 1793354 h 2237491"/>
                <a:gd name="connsiteX34" fmla="*/ 2914368 w 3344092"/>
                <a:gd name="connsiteY34" fmla="*/ 1782548 h 2237491"/>
                <a:gd name="connsiteX35" fmla="*/ 2920115 w 3344092"/>
                <a:gd name="connsiteY35" fmla="*/ 1775031 h 2237491"/>
                <a:gd name="connsiteX36" fmla="*/ 2921186 w 3344092"/>
                <a:gd name="connsiteY36" fmla="*/ 1778181 h 2237491"/>
                <a:gd name="connsiteX37" fmla="*/ 2945675 w 3344092"/>
                <a:gd name="connsiteY37" fmla="*/ 1793354 h 2237491"/>
                <a:gd name="connsiteX38" fmla="*/ 3017520 w 3344092"/>
                <a:gd name="connsiteY38" fmla="*/ 1799885 h 2237491"/>
                <a:gd name="connsiteX39" fmla="*/ 2997926 w 3344092"/>
                <a:gd name="connsiteY39" fmla="*/ 1871731 h 2237491"/>
                <a:gd name="connsiteX40" fmla="*/ 2958737 w 3344092"/>
                <a:gd name="connsiteY40" fmla="*/ 1910920 h 2237491"/>
                <a:gd name="connsiteX41" fmla="*/ 2906486 w 3344092"/>
                <a:gd name="connsiteY41" fmla="*/ 2008891 h 2237491"/>
                <a:gd name="connsiteX42" fmla="*/ 2902912 w 3344092"/>
                <a:gd name="connsiteY42" fmla="*/ 2201926 h 2237491"/>
                <a:gd name="connsiteX43" fmla="*/ 2907539 w 3344092"/>
                <a:gd name="connsiteY43" fmla="*/ 2237491 h 2237491"/>
                <a:gd name="connsiteX44" fmla="*/ 0 w 3344092"/>
                <a:gd name="connsiteY44" fmla="*/ 2237491 h 2237491"/>
                <a:gd name="connsiteX45" fmla="*/ 0 w 3344092"/>
                <a:gd name="connsiteY45" fmla="*/ 1268227 h 2237491"/>
                <a:gd name="connsiteX46" fmla="*/ 19595 w 3344092"/>
                <a:gd name="connsiteY46" fmla="*/ 1264308 h 2237491"/>
                <a:gd name="connsiteX47" fmla="*/ 45720 w 3344092"/>
                <a:gd name="connsiteY47" fmla="*/ 1244714 h 2237491"/>
                <a:gd name="connsiteX48" fmla="*/ 78377 w 3344092"/>
                <a:gd name="connsiteY48" fmla="*/ 1205525 h 2237491"/>
                <a:gd name="connsiteX49" fmla="*/ 84909 w 3344092"/>
                <a:gd name="connsiteY49" fmla="*/ 1185931 h 2237491"/>
                <a:gd name="connsiteX50" fmla="*/ 104503 w 3344092"/>
                <a:gd name="connsiteY50" fmla="*/ 1068365 h 2237491"/>
                <a:gd name="connsiteX51" fmla="*/ 91440 w 3344092"/>
                <a:gd name="connsiteY51" fmla="*/ 1022645 h 2237491"/>
                <a:gd name="connsiteX52" fmla="*/ 58783 w 3344092"/>
                <a:gd name="connsiteY52" fmla="*/ 989988 h 2237491"/>
                <a:gd name="connsiteX53" fmla="*/ 21057 w 3344092"/>
                <a:gd name="connsiteY53" fmla="*/ 970916 h 2237491"/>
                <a:gd name="connsiteX54" fmla="*/ 0 w 3344092"/>
                <a:gd name="connsiteY54" fmla="*/ 965264 h 223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44092" h="2237491">
                  <a:moveTo>
                    <a:pt x="0" y="0"/>
                  </a:moveTo>
                  <a:lnTo>
                    <a:pt x="3344092" y="0"/>
                  </a:lnTo>
                  <a:lnTo>
                    <a:pt x="3344092" y="936905"/>
                  </a:lnTo>
                  <a:lnTo>
                    <a:pt x="3287840" y="929737"/>
                  </a:lnTo>
                  <a:cubicBezTo>
                    <a:pt x="3213272" y="915859"/>
                    <a:pt x="3114293" y="895615"/>
                    <a:pt x="3089366" y="970394"/>
                  </a:cubicBezTo>
                  <a:cubicBezTo>
                    <a:pt x="3085856" y="980926"/>
                    <a:pt x="3085012" y="992165"/>
                    <a:pt x="3082835" y="1003051"/>
                  </a:cubicBezTo>
                  <a:cubicBezTo>
                    <a:pt x="3085012" y="1035708"/>
                    <a:pt x="3086263" y="1068441"/>
                    <a:pt x="3089366" y="1101023"/>
                  </a:cubicBezTo>
                  <a:cubicBezTo>
                    <a:pt x="3090621" y="1114206"/>
                    <a:pt x="3095897" y="1126968"/>
                    <a:pt x="3095897" y="1140211"/>
                  </a:cubicBezTo>
                  <a:cubicBezTo>
                    <a:pt x="3095897" y="1162091"/>
                    <a:pt x="3091543" y="1183754"/>
                    <a:pt x="3089366" y="1205525"/>
                  </a:cubicBezTo>
                  <a:cubicBezTo>
                    <a:pt x="3096361" y="1317454"/>
                    <a:pt x="3089638" y="1285176"/>
                    <a:pt x="3108960" y="1375343"/>
                  </a:cubicBezTo>
                  <a:cubicBezTo>
                    <a:pt x="3110841" y="1384120"/>
                    <a:pt x="3111956" y="1393217"/>
                    <a:pt x="3115492" y="1401468"/>
                  </a:cubicBezTo>
                  <a:cubicBezTo>
                    <a:pt x="3118584" y="1408683"/>
                    <a:pt x="3124201" y="1414531"/>
                    <a:pt x="3128555" y="1421063"/>
                  </a:cubicBezTo>
                  <a:cubicBezTo>
                    <a:pt x="3126378" y="1436303"/>
                    <a:pt x="3129500" y="1453326"/>
                    <a:pt x="3122023" y="1466783"/>
                  </a:cubicBezTo>
                  <a:cubicBezTo>
                    <a:pt x="3117294" y="1475294"/>
                    <a:pt x="3102782" y="1472960"/>
                    <a:pt x="3095897" y="1479845"/>
                  </a:cubicBezTo>
                  <a:cubicBezTo>
                    <a:pt x="3091029" y="1484713"/>
                    <a:pt x="3093185" y="1493711"/>
                    <a:pt x="3089366" y="1499440"/>
                  </a:cubicBezTo>
                  <a:cubicBezTo>
                    <a:pt x="3080909" y="1512126"/>
                    <a:pt x="3054964" y="1530705"/>
                    <a:pt x="3043646" y="1538628"/>
                  </a:cubicBezTo>
                  <a:cubicBezTo>
                    <a:pt x="2993528" y="1573710"/>
                    <a:pt x="3015104" y="1562092"/>
                    <a:pt x="2952206" y="1577817"/>
                  </a:cubicBezTo>
                  <a:cubicBezTo>
                    <a:pt x="2934789" y="1575640"/>
                    <a:pt x="2910487" y="1585327"/>
                    <a:pt x="2899955" y="1571285"/>
                  </a:cubicBezTo>
                  <a:cubicBezTo>
                    <a:pt x="2885527" y="1552047"/>
                    <a:pt x="2896601" y="1523276"/>
                    <a:pt x="2893423" y="1499440"/>
                  </a:cubicBezTo>
                  <a:cubicBezTo>
                    <a:pt x="2888890" y="1465444"/>
                    <a:pt x="2884331" y="1474724"/>
                    <a:pt x="2867297" y="1440657"/>
                  </a:cubicBezTo>
                  <a:cubicBezTo>
                    <a:pt x="2857567" y="1421197"/>
                    <a:pt x="2864015" y="1413967"/>
                    <a:pt x="2847703" y="1394937"/>
                  </a:cubicBezTo>
                  <a:cubicBezTo>
                    <a:pt x="2834986" y="1380101"/>
                    <a:pt x="2812354" y="1370731"/>
                    <a:pt x="2795452" y="1362280"/>
                  </a:cubicBezTo>
                  <a:cubicBezTo>
                    <a:pt x="2760540" y="1385554"/>
                    <a:pt x="2776476" y="1366492"/>
                    <a:pt x="2782389" y="1427594"/>
                  </a:cubicBezTo>
                  <a:lnTo>
                    <a:pt x="2793562" y="1556085"/>
                  </a:lnTo>
                  <a:lnTo>
                    <a:pt x="2769326" y="1551691"/>
                  </a:lnTo>
                  <a:cubicBezTo>
                    <a:pt x="2764466" y="1551084"/>
                    <a:pt x="2782204" y="1558735"/>
                    <a:pt x="2790918" y="1565354"/>
                  </a:cubicBezTo>
                  <a:lnTo>
                    <a:pt x="2794811" y="1570447"/>
                  </a:lnTo>
                  <a:lnTo>
                    <a:pt x="2794915" y="1571642"/>
                  </a:lnTo>
                  <a:lnTo>
                    <a:pt x="2782082" y="1580166"/>
                  </a:lnTo>
                  <a:cubicBezTo>
                    <a:pt x="2775176" y="1583126"/>
                    <a:pt x="2767284" y="1586392"/>
                    <a:pt x="2762795" y="1590880"/>
                  </a:cubicBezTo>
                  <a:cubicBezTo>
                    <a:pt x="2759670" y="1594005"/>
                    <a:pt x="2749789" y="1636371"/>
                    <a:pt x="2749732" y="1636600"/>
                  </a:cubicBezTo>
                  <a:cubicBezTo>
                    <a:pt x="2751909" y="1673611"/>
                    <a:pt x="2750763" y="1710969"/>
                    <a:pt x="2756263" y="1747634"/>
                  </a:cubicBezTo>
                  <a:cubicBezTo>
                    <a:pt x="2759486" y="1769118"/>
                    <a:pt x="2773859" y="1768112"/>
                    <a:pt x="2788920" y="1773760"/>
                  </a:cubicBezTo>
                  <a:cubicBezTo>
                    <a:pt x="2839264" y="1792640"/>
                    <a:pt x="2803922" y="1783881"/>
                    <a:pt x="2860766" y="1793354"/>
                  </a:cubicBezTo>
                  <a:cubicBezTo>
                    <a:pt x="2877671" y="1790939"/>
                    <a:pt x="2899723" y="1793038"/>
                    <a:pt x="2914368" y="1782548"/>
                  </a:cubicBezTo>
                  <a:lnTo>
                    <a:pt x="2920115" y="1775031"/>
                  </a:lnTo>
                  <a:lnTo>
                    <a:pt x="2921186" y="1778181"/>
                  </a:lnTo>
                  <a:cubicBezTo>
                    <a:pt x="2924093" y="1784377"/>
                    <a:pt x="2929720" y="1789100"/>
                    <a:pt x="2945675" y="1793354"/>
                  </a:cubicBezTo>
                  <a:cubicBezTo>
                    <a:pt x="2968910" y="1799550"/>
                    <a:pt x="2993572" y="1797708"/>
                    <a:pt x="3017520" y="1799885"/>
                  </a:cubicBezTo>
                  <a:cubicBezTo>
                    <a:pt x="3010989" y="1823834"/>
                    <a:pt x="3009540" y="1849792"/>
                    <a:pt x="2997926" y="1871731"/>
                  </a:cubicBezTo>
                  <a:cubicBezTo>
                    <a:pt x="2989282" y="1888058"/>
                    <a:pt x="2970670" y="1896817"/>
                    <a:pt x="2958737" y="1910920"/>
                  </a:cubicBezTo>
                  <a:cubicBezTo>
                    <a:pt x="2921656" y="1954744"/>
                    <a:pt x="2926312" y="1956021"/>
                    <a:pt x="2906486" y="2008891"/>
                  </a:cubicBezTo>
                  <a:cubicBezTo>
                    <a:pt x="2908631" y="2096846"/>
                    <a:pt x="2901910" y="2152711"/>
                    <a:pt x="2902912" y="2201926"/>
                  </a:cubicBezTo>
                  <a:lnTo>
                    <a:pt x="2907539" y="2237491"/>
                  </a:lnTo>
                  <a:lnTo>
                    <a:pt x="0" y="2237491"/>
                  </a:lnTo>
                  <a:lnTo>
                    <a:pt x="0" y="1268227"/>
                  </a:lnTo>
                  <a:lnTo>
                    <a:pt x="19595" y="1264308"/>
                  </a:lnTo>
                  <a:cubicBezTo>
                    <a:pt x="29542" y="1259887"/>
                    <a:pt x="38023" y="1252411"/>
                    <a:pt x="45720" y="1244714"/>
                  </a:cubicBezTo>
                  <a:cubicBezTo>
                    <a:pt x="57744" y="1232690"/>
                    <a:pt x="68945" y="1219673"/>
                    <a:pt x="78377" y="1205525"/>
                  </a:cubicBezTo>
                  <a:cubicBezTo>
                    <a:pt x="82196" y="1199797"/>
                    <a:pt x="82492" y="1192377"/>
                    <a:pt x="84909" y="1185931"/>
                  </a:cubicBezTo>
                  <a:cubicBezTo>
                    <a:pt x="103873" y="1135362"/>
                    <a:pt x="108311" y="1144518"/>
                    <a:pt x="104503" y="1068365"/>
                  </a:cubicBezTo>
                  <a:cubicBezTo>
                    <a:pt x="103711" y="1052535"/>
                    <a:pt x="95794" y="1037885"/>
                    <a:pt x="91440" y="1022645"/>
                  </a:cubicBezTo>
                  <a:cubicBezTo>
                    <a:pt x="80554" y="1011759"/>
                    <a:pt x="71233" y="999043"/>
                    <a:pt x="58783" y="989988"/>
                  </a:cubicBezTo>
                  <a:cubicBezTo>
                    <a:pt x="48232" y="982314"/>
                    <a:pt x="35236" y="976028"/>
                    <a:pt x="21057" y="970916"/>
                  </a:cubicBezTo>
                  <a:lnTo>
                    <a:pt x="0" y="965264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36096" y="2499742"/>
              <a:ext cx="714824" cy="1969530"/>
            </a:xfrm>
            <a:prstGeom prst="rect">
              <a:avLst/>
            </a:prstGeom>
          </p:spPr>
        </p:pic>
        <p:pic>
          <p:nvPicPr>
            <p:cNvPr id="28" name="image101.jpe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763688" y="2571750"/>
              <a:ext cx="1304432" cy="1839001"/>
            </a:xfrm>
            <a:prstGeom prst="rect">
              <a:avLst/>
            </a:prstGeom>
          </p:spPr>
        </p:pic>
        <p:pic>
          <p:nvPicPr>
            <p:cNvPr id="29" name="image85.jpe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6300192" y="1203598"/>
              <a:ext cx="952499" cy="16678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85.jpe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59"/>
          <a:stretch>
            <a:fillRect/>
          </a:stretch>
        </p:blipFill>
        <p:spPr>
          <a:xfrm flipH="1">
            <a:off x="7716515" y="3162802"/>
            <a:ext cx="591426" cy="548271"/>
          </a:xfrm>
          <a:prstGeom prst="rect">
            <a:avLst/>
          </a:prstGeom>
        </p:spPr>
      </p:pic>
      <p:pic>
        <p:nvPicPr>
          <p:cNvPr id="7" name="image101.jpe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84" b="58744"/>
          <a:stretch>
            <a:fillRect/>
          </a:stretch>
        </p:blipFill>
        <p:spPr>
          <a:xfrm>
            <a:off x="7769774" y="2400755"/>
            <a:ext cx="553425" cy="5182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592" y="1414286"/>
            <a:ext cx="4118207" cy="2471578"/>
          </a:xfrm>
          <a:prstGeom prst="rect">
            <a:avLst/>
          </a:prstGeom>
        </p:spPr>
      </p:pic>
      <p:pic>
        <p:nvPicPr>
          <p:cNvPr id="11266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1" t="15910" r="18343"/>
          <a:stretch>
            <a:fillRect/>
          </a:stretch>
        </p:blipFill>
        <p:spPr bwMode="auto">
          <a:xfrm>
            <a:off x="5220072" y="1276350"/>
            <a:ext cx="1656184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5"/>
          <p:cNvSpPr txBox="1">
            <a:spLocks noChangeArrowheads="1"/>
          </p:cNvSpPr>
          <p:nvPr/>
        </p:nvSpPr>
        <p:spPr bwMode="auto">
          <a:xfrm>
            <a:off x="661988" y="685800"/>
            <a:ext cx="7161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Calibri" panose="020F0502020204030204" pitchFamily="34" charset="0"/>
                <a:ea typeface="黑体" panose="02010609060101010101" pitchFamily="49" charset="-122"/>
              </a:rPr>
              <a:t>右边三个图分别是谁看到的？连一连。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6638925" y="1882775"/>
            <a:ext cx="1019175" cy="711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6824663" y="1876425"/>
            <a:ext cx="846137" cy="723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691313" y="3436938"/>
            <a:ext cx="103952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256" r="-545" b="61159"/>
          <a:stretch>
            <a:fillRect/>
          </a:stretch>
        </p:blipFill>
        <p:spPr>
          <a:xfrm>
            <a:off x="7749852" y="1522961"/>
            <a:ext cx="589417" cy="626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068388" y="549275"/>
            <a:ext cx="6969125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     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为什么同一个物体，他们观察到的形状不同呢？</a:t>
            </a:r>
          </a:p>
        </p:txBody>
      </p:sp>
      <p:grpSp>
        <p:nvGrpSpPr>
          <p:cNvPr id="12291" name="组合 3"/>
          <p:cNvGrpSpPr/>
          <p:nvPr/>
        </p:nvGrpSpPr>
        <p:grpSpPr bwMode="auto">
          <a:xfrm>
            <a:off x="1106488" y="425450"/>
            <a:ext cx="2089150" cy="700088"/>
            <a:chOff x="666" y="1776"/>
            <a:chExt cx="2466" cy="824"/>
          </a:xfrm>
        </p:grpSpPr>
        <p:grpSp>
          <p:nvGrpSpPr>
            <p:cNvPr id="5" name="组合 4"/>
            <p:cNvGrpSpPr/>
            <p:nvPr/>
          </p:nvGrpSpPr>
          <p:grpSpPr>
            <a:xfrm>
              <a:off x="666" y="1776"/>
              <a:ext cx="2466" cy="824"/>
              <a:chOff x="6481" y="5740"/>
              <a:chExt cx="2466" cy="824"/>
            </a:xfrm>
            <a:solidFill>
              <a:srgbClr val="4BACC6"/>
            </a:solidFill>
          </p:grpSpPr>
          <p:sp>
            <p:nvSpPr>
              <p:cNvPr id="7" name="圆角矩形 19"/>
              <p:cNvSpPr/>
              <p:nvPr/>
            </p:nvSpPr>
            <p:spPr>
              <a:xfrm>
                <a:off x="6481" y="5740"/>
                <a:ext cx="2381" cy="824"/>
              </a:xfrm>
              <a:prstGeom prst="roundRect">
                <a:avLst/>
              </a:prstGeom>
              <a:solidFill>
                <a:srgbClr val="E75A4F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4265" noProof="1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endParaRPr>
              </a:p>
            </p:txBody>
          </p:sp>
          <p:sp>
            <p:nvSpPr>
              <p:cNvPr id="8" name="TextBox 2"/>
              <p:cNvSpPr txBox="1"/>
              <p:nvPr/>
            </p:nvSpPr>
            <p:spPr>
              <a:xfrm>
                <a:off x="7143" y="5805"/>
                <a:ext cx="1804" cy="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noProof="1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时尚中黑简体" panose="01010104010101010101" pitchFamily="2" charset="-122"/>
                  </a:rPr>
                  <a:t>想一想</a:t>
                </a:r>
              </a:p>
            </p:txBody>
          </p:sp>
        </p:grpSp>
        <p:sp>
          <p:nvSpPr>
            <p:cNvPr id="12299" name="Freeform 48"/>
            <p:cNvSpPr>
              <a:spLocks noEditPoints="1"/>
            </p:cNvSpPr>
            <p:nvPr/>
          </p:nvSpPr>
          <p:spPr bwMode="auto">
            <a:xfrm>
              <a:off x="910" y="1887"/>
              <a:ext cx="395" cy="628"/>
            </a:xfrm>
            <a:custGeom>
              <a:avLst/>
              <a:gdLst>
                <a:gd name="T0" fmla="*/ 2147483646 w 67"/>
                <a:gd name="T1" fmla="*/ 2147483646 h 106"/>
                <a:gd name="T2" fmla="*/ 2147483646 w 67"/>
                <a:gd name="T3" fmla="*/ 2147483646 h 106"/>
                <a:gd name="T4" fmla="*/ 2147483646 w 67"/>
                <a:gd name="T5" fmla="*/ 2147483646 h 106"/>
                <a:gd name="T6" fmla="*/ 2147483646 w 67"/>
                <a:gd name="T7" fmla="*/ 2147483646 h 106"/>
                <a:gd name="T8" fmla="*/ 2147483646 w 67"/>
                <a:gd name="T9" fmla="*/ 2147483646 h 106"/>
                <a:gd name="T10" fmla="*/ 2147483646 w 67"/>
                <a:gd name="T11" fmla="*/ 2147483646 h 106"/>
                <a:gd name="T12" fmla="*/ 2147483646 w 67"/>
                <a:gd name="T13" fmla="*/ 2147483646 h 106"/>
                <a:gd name="T14" fmla="*/ 2147483646 w 67"/>
                <a:gd name="T15" fmla="*/ 2147483646 h 106"/>
                <a:gd name="T16" fmla="*/ 2147483646 w 67"/>
                <a:gd name="T17" fmla="*/ 2147483646 h 106"/>
                <a:gd name="T18" fmla="*/ 2147483646 w 67"/>
                <a:gd name="T19" fmla="*/ 2147483646 h 106"/>
                <a:gd name="T20" fmla="*/ 2147483646 w 67"/>
                <a:gd name="T21" fmla="*/ 2147483646 h 106"/>
                <a:gd name="T22" fmla="*/ 2147483646 w 67"/>
                <a:gd name="T23" fmla="*/ 2147483646 h 106"/>
                <a:gd name="T24" fmla="*/ 2147483646 w 67"/>
                <a:gd name="T25" fmla="*/ 2147483646 h 106"/>
                <a:gd name="T26" fmla="*/ 2147483646 w 67"/>
                <a:gd name="T27" fmla="*/ 2147483646 h 106"/>
                <a:gd name="T28" fmla="*/ 2147483646 w 67"/>
                <a:gd name="T29" fmla="*/ 2147483646 h 106"/>
                <a:gd name="T30" fmla="*/ 0 w 67"/>
                <a:gd name="T31" fmla="*/ 2147483646 h 106"/>
                <a:gd name="T32" fmla="*/ 2147483646 w 67"/>
                <a:gd name="T33" fmla="*/ 0 h 106"/>
                <a:gd name="T34" fmla="*/ 2147483646 w 67"/>
                <a:gd name="T35" fmla="*/ 2147483646 h 106"/>
                <a:gd name="T36" fmla="*/ 2147483646 w 67"/>
                <a:gd name="T37" fmla="*/ 2147483646 h 106"/>
                <a:gd name="T38" fmla="*/ 2147483646 w 67"/>
                <a:gd name="T39" fmla="*/ 2147483646 h 106"/>
                <a:gd name="T40" fmla="*/ 2147483646 w 67"/>
                <a:gd name="T41" fmla="*/ 2147483646 h 106"/>
                <a:gd name="T42" fmla="*/ 2147483646 w 67"/>
                <a:gd name="T43" fmla="*/ 2147483646 h 106"/>
                <a:gd name="T44" fmla="*/ 2147483646 w 67"/>
                <a:gd name="T45" fmla="*/ 2147483646 h 106"/>
                <a:gd name="T46" fmla="*/ 2147483646 w 67"/>
                <a:gd name="T47" fmla="*/ 2147483646 h 106"/>
                <a:gd name="T48" fmla="*/ 2147483646 w 67"/>
                <a:gd name="T49" fmla="*/ 2147483646 h 106"/>
                <a:gd name="T50" fmla="*/ 2147483646 w 67"/>
                <a:gd name="T51" fmla="*/ 2147483646 h 106"/>
                <a:gd name="T52" fmla="*/ 2147483646 w 67"/>
                <a:gd name="T53" fmla="*/ 2147483646 h 106"/>
                <a:gd name="T54" fmla="*/ 2147483646 w 67"/>
                <a:gd name="T55" fmla="*/ 2147483646 h 106"/>
                <a:gd name="T56" fmla="*/ 2147483646 w 67"/>
                <a:gd name="T57" fmla="*/ 2147483646 h 106"/>
                <a:gd name="T58" fmla="*/ 2147483646 w 67"/>
                <a:gd name="T59" fmla="*/ 2147483646 h 106"/>
                <a:gd name="T60" fmla="*/ 2147483646 w 67"/>
                <a:gd name="T61" fmla="*/ 2147483646 h 106"/>
                <a:gd name="T62" fmla="*/ 2147483646 w 67"/>
                <a:gd name="T63" fmla="*/ 2147483646 h 106"/>
                <a:gd name="T64" fmla="*/ 2147483646 w 67"/>
                <a:gd name="T65" fmla="*/ 2147483646 h 106"/>
                <a:gd name="T66" fmla="*/ 2147483646 w 67"/>
                <a:gd name="T67" fmla="*/ 2147483646 h 106"/>
                <a:gd name="T68" fmla="*/ 2147483646 w 67"/>
                <a:gd name="T69" fmla="*/ 2147483646 h 106"/>
                <a:gd name="T70" fmla="*/ 2147483646 w 67"/>
                <a:gd name="T71" fmla="*/ 2147483646 h 106"/>
                <a:gd name="T72" fmla="*/ 2147483646 w 67"/>
                <a:gd name="T73" fmla="*/ 2147483646 h 106"/>
                <a:gd name="T74" fmla="*/ 2147483646 w 67"/>
                <a:gd name="T75" fmla="*/ 2147483646 h 106"/>
                <a:gd name="T76" fmla="*/ 2147483646 w 67"/>
                <a:gd name="T77" fmla="*/ 2147483646 h 106"/>
                <a:gd name="T78" fmla="*/ 2147483646 w 67"/>
                <a:gd name="T79" fmla="*/ 2147483646 h 106"/>
                <a:gd name="T80" fmla="*/ 2147483646 w 67"/>
                <a:gd name="T81" fmla="*/ 2147483646 h 106"/>
                <a:gd name="T82" fmla="*/ 2147483646 w 67"/>
                <a:gd name="T83" fmla="*/ 2147483646 h 106"/>
                <a:gd name="T84" fmla="*/ 2147483646 w 67"/>
                <a:gd name="T85" fmla="*/ 2147483646 h 106"/>
                <a:gd name="T86" fmla="*/ 2147483646 w 67"/>
                <a:gd name="T87" fmla="*/ 2147483646 h 106"/>
                <a:gd name="T88" fmla="*/ 2147483646 w 67"/>
                <a:gd name="T89" fmla="*/ 2147483646 h 106"/>
                <a:gd name="T90" fmla="*/ 2147483646 w 67"/>
                <a:gd name="T91" fmla="*/ 2147483646 h 106"/>
                <a:gd name="T92" fmla="*/ 2147483646 w 67"/>
                <a:gd name="T93" fmla="*/ 2147483646 h 106"/>
                <a:gd name="T94" fmla="*/ 2147483646 w 67"/>
                <a:gd name="T95" fmla="*/ 2147483646 h 106"/>
                <a:gd name="T96" fmla="*/ 2147483646 w 67"/>
                <a:gd name="T97" fmla="*/ 2147483646 h 106"/>
                <a:gd name="T98" fmla="*/ 2147483646 w 67"/>
                <a:gd name="T99" fmla="*/ 2147483646 h 106"/>
                <a:gd name="T100" fmla="*/ 2147483646 w 67"/>
                <a:gd name="T101" fmla="*/ 2147483646 h 106"/>
                <a:gd name="T102" fmla="*/ 2147483646 w 67"/>
                <a:gd name="T103" fmla="*/ 2147483646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7"/>
                <a:gd name="T157" fmla="*/ 0 h 106"/>
                <a:gd name="T158" fmla="*/ 67 w 67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643439" y="2302078"/>
            <a:ext cx="3607849" cy="1493432"/>
            <a:chOff x="5139778" y="1583014"/>
            <a:chExt cx="3607094" cy="1492736"/>
          </a:xfrm>
        </p:grpSpPr>
        <p:sp>
          <p:nvSpPr>
            <p:cNvPr id="11" name="圆角矩形标注 12"/>
            <p:cNvSpPr/>
            <p:nvPr/>
          </p:nvSpPr>
          <p:spPr bwMode="auto">
            <a:xfrm>
              <a:off x="5139778" y="1636762"/>
              <a:ext cx="2395036" cy="1167856"/>
            </a:xfrm>
            <a:prstGeom prst="wedgeRoundRectCallout">
              <a:avLst>
                <a:gd name="adj1" fmla="val 58190"/>
                <a:gd name="adj2" fmla="val 1026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因为</a:t>
              </a: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观察的</a:t>
              </a:r>
              <a:r>
                <a:rPr lang="zh-CN" altLang="en-US" sz="3200" b="1" noProof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角度不同。</a:t>
              </a:r>
            </a:p>
          </p:txBody>
        </p:sp>
        <p:pic>
          <p:nvPicPr>
            <p:cNvPr id="12297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828261" y="1583014"/>
              <a:ext cx="918611" cy="149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000250"/>
            <a:ext cx="194945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4"/>
          <p:cNvSpPr txBox="1">
            <a:spLocks noChangeArrowheads="1"/>
          </p:cNvSpPr>
          <p:nvPr/>
        </p:nvSpPr>
        <p:spPr bwMode="auto">
          <a:xfrm>
            <a:off x="2268538" y="4133850"/>
            <a:ext cx="1003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苦恼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2286000" y="4133850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70C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开心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/>
      <p:bldP spid="16" grpId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64"/>
          <p:cNvSpPr>
            <a:spLocks noChangeArrowheads="1"/>
          </p:cNvSpPr>
          <p:nvPr/>
        </p:nvSpPr>
        <p:spPr bwMode="auto">
          <a:xfrm>
            <a:off x="1058863" y="1258888"/>
            <a:ext cx="72009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请同桌合作用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个正方体，拼搭成一个你们喜欢的几何体。   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270000" y="2641600"/>
            <a:ext cx="1851025" cy="581025"/>
            <a:chOff x="1270000" y="2641600"/>
            <a:chExt cx="1851025" cy="581025"/>
          </a:xfrm>
        </p:grpSpPr>
        <p:sp>
          <p:nvSpPr>
            <p:cNvPr id="4" name="立方体 3"/>
            <p:cNvSpPr/>
            <p:nvPr/>
          </p:nvSpPr>
          <p:spPr>
            <a:xfrm>
              <a:off x="1270000" y="2646363"/>
              <a:ext cx="576263" cy="576262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立方体 5"/>
            <p:cNvSpPr/>
            <p:nvPr/>
          </p:nvSpPr>
          <p:spPr>
            <a:xfrm>
              <a:off x="1697038" y="2647950"/>
              <a:ext cx="576262" cy="574675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立方体 6"/>
            <p:cNvSpPr/>
            <p:nvPr/>
          </p:nvSpPr>
          <p:spPr>
            <a:xfrm>
              <a:off x="2117725" y="2644775"/>
              <a:ext cx="576263" cy="576263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立方体 7"/>
            <p:cNvSpPr/>
            <p:nvPr/>
          </p:nvSpPr>
          <p:spPr>
            <a:xfrm>
              <a:off x="2544763" y="2641600"/>
              <a:ext cx="576262" cy="576263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3970338" y="2527300"/>
            <a:ext cx="1430337" cy="722313"/>
            <a:chOff x="3970338" y="2527300"/>
            <a:chExt cx="1430337" cy="722313"/>
          </a:xfrm>
          <a:solidFill>
            <a:srgbClr val="B4E8FD"/>
          </a:solidFill>
        </p:grpSpPr>
        <p:sp>
          <p:nvSpPr>
            <p:cNvPr id="13" name="立方体 12"/>
            <p:cNvSpPr/>
            <p:nvPr/>
          </p:nvSpPr>
          <p:spPr>
            <a:xfrm>
              <a:off x="4532313" y="252730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立方体 9"/>
            <p:cNvSpPr/>
            <p:nvPr/>
          </p:nvSpPr>
          <p:spPr>
            <a:xfrm>
              <a:off x="3970338" y="2668588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立方体 10"/>
            <p:cNvSpPr/>
            <p:nvPr/>
          </p:nvSpPr>
          <p:spPr>
            <a:xfrm>
              <a:off x="4397375" y="2670175"/>
              <a:ext cx="576263" cy="57467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立方体 11"/>
            <p:cNvSpPr/>
            <p:nvPr/>
          </p:nvSpPr>
          <p:spPr>
            <a:xfrm>
              <a:off x="4824413" y="267335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515100" y="2616200"/>
            <a:ext cx="1423988" cy="725488"/>
            <a:chOff x="6515100" y="2616200"/>
            <a:chExt cx="1423988" cy="725488"/>
          </a:xfrm>
          <a:solidFill>
            <a:srgbClr val="B4E8FD"/>
          </a:solidFill>
        </p:grpSpPr>
        <p:sp>
          <p:nvSpPr>
            <p:cNvPr id="14" name="立方体 13"/>
            <p:cNvSpPr/>
            <p:nvPr/>
          </p:nvSpPr>
          <p:spPr>
            <a:xfrm>
              <a:off x="6515100" y="2624138"/>
              <a:ext cx="576263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立方体 14"/>
            <p:cNvSpPr/>
            <p:nvPr/>
          </p:nvSpPr>
          <p:spPr>
            <a:xfrm>
              <a:off x="6935788" y="261937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立方体 15"/>
            <p:cNvSpPr/>
            <p:nvPr/>
          </p:nvSpPr>
          <p:spPr>
            <a:xfrm>
              <a:off x="7362825" y="2616200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立方体 16"/>
            <p:cNvSpPr/>
            <p:nvPr/>
          </p:nvSpPr>
          <p:spPr>
            <a:xfrm>
              <a:off x="6799263" y="276542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2828925" y="3914775"/>
            <a:ext cx="1430338" cy="719138"/>
            <a:chOff x="2828925" y="3914775"/>
            <a:chExt cx="1430338" cy="719138"/>
          </a:xfrm>
          <a:solidFill>
            <a:srgbClr val="B4E8FD"/>
          </a:solidFill>
        </p:grpSpPr>
        <p:sp>
          <p:nvSpPr>
            <p:cNvPr id="18" name="立方体 17"/>
            <p:cNvSpPr/>
            <p:nvPr/>
          </p:nvSpPr>
          <p:spPr>
            <a:xfrm>
              <a:off x="2965450" y="3914775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立方体 18"/>
            <p:cNvSpPr/>
            <p:nvPr/>
          </p:nvSpPr>
          <p:spPr>
            <a:xfrm>
              <a:off x="2828925" y="4056063"/>
              <a:ext cx="576263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立方体 19"/>
            <p:cNvSpPr/>
            <p:nvPr/>
          </p:nvSpPr>
          <p:spPr>
            <a:xfrm>
              <a:off x="3255963" y="4057650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立方体 21"/>
            <p:cNvSpPr/>
            <p:nvPr/>
          </p:nvSpPr>
          <p:spPr>
            <a:xfrm>
              <a:off x="3683000" y="4054475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5554663" y="3910013"/>
            <a:ext cx="1300162" cy="722312"/>
            <a:chOff x="5554663" y="3910013"/>
            <a:chExt cx="1300162" cy="722312"/>
          </a:xfrm>
          <a:solidFill>
            <a:srgbClr val="B4E8FD"/>
          </a:solidFill>
        </p:grpSpPr>
        <p:sp>
          <p:nvSpPr>
            <p:cNvPr id="23" name="立方体 22"/>
            <p:cNvSpPr/>
            <p:nvPr/>
          </p:nvSpPr>
          <p:spPr>
            <a:xfrm>
              <a:off x="5554663" y="3910013"/>
              <a:ext cx="574675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立方体 23"/>
            <p:cNvSpPr/>
            <p:nvPr/>
          </p:nvSpPr>
          <p:spPr>
            <a:xfrm>
              <a:off x="5980113" y="391001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>
            <a:xfrm>
              <a:off x="5843588" y="405606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立方体 24"/>
            <p:cNvSpPr/>
            <p:nvPr/>
          </p:nvSpPr>
          <p:spPr>
            <a:xfrm>
              <a:off x="6278563" y="4056063"/>
              <a:ext cx="576262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320" name="组合 20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13321" name="组合 35"/>
            <p:cNvGrpSpPr/>
            <p:nvPr/>
          </p:nvGrpSpPr>
          <p:grpSpPr bwMode="auto">
            <a:xfrm>
              <a:off x="192893" y="369928"/>
              <a:ext cx="6107299" cy="972981"/>
              <a:chOff x="192893" y="369928"/>
              <a:chExt cx="6107299" cy="972981"/>
            </a:xfrm>
          </p:grpSpPr>
          <p:grpSp>
            <p:nvGrpSpPr>
              <p:cNvPr id="13323" name="组合 36"/>
              <p:cNvGrpSpPr/>
              <p:nvPr/>
            </p:nvGrpSpPr>
            <p:grpSpPr bwMode="auto">
              <a:xfrm>
                <a:off x="827584" y="523150"/>
                <a:ext cx="5472608" cy="648072"/>
                <a:chOff x="1619672" y="1419622"/>
                <a:chExt cx="4320480" cy="648072"/>
              </a:xfrm>
            </p:grpSpPr>
            <p:sp>
              <p:nvSpPr>
                <p:cNvPr id="39" name="圆角矩形 38"/>
                <p:cNvSpPr/>
                <p:nvPr/>
              </p:nvSpPr>
              <p:spPr>
                <a:xfrm>
                  <a:off x="1619931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0" name="圆角矩形 39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38" name="图片 3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13322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二、探索新知，操作感悟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立方体 7"/>
          <p:cNvSpPr/>
          <p:nvPr/>
        </p:nvSpPr>
        <p:spPr>
          <a:xfrm>
            <a:off x="3098800" y="2620963"/>
            <a:ext cx="1079500" cy="1081087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立方体 8"/>
          <p:cNvSpPr/>
          <p:nvPr/>
        </p:nvSpPr>
        <p:spPr>
          <a:xfrm>
            <a:off x="2828925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立方体 9"/>
          <p:cNvSpPr/>
          <p:nvPr/>
        </p:nvSpPr>
        <p:spPr>
          <a:xfrm>
            <a:off x="3635375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1" name="立方体 10"/>
          <p:cNvSpPr/>
          <p:nvPr/>
        </p:nvSpPr>
        <p:spPr>
          <a:xfrm>
            <a:off x="4430713" y="2884488"/>
            <a:ext cx="1079500" cy="10795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4108450" y="3589338"/>
            <a:ext cx="87313" cy="9017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894138" y="4487863"/>
            <a:ext cx="823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前面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3894138" y="2205038"/>
            <a:ext cx="368300" cy="728662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606800" y="1701800"/>
            <a:ext cx="8239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上面</a:t>
            </a: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2127250" y="3241675"/>
            <a:ext cx="701675" cy="728663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711325" y="4030663"/>
            <a:ext cx="82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左面</a:t>
            </a:r>
          </a:p>
        </p:txBody>
      </p:sp>
      <p:grpSp>
        <p:nvGrpSpPr>
          <p:cNvPr id="14348" name="组合 5"/>
          <p:cNvGrpSpPr/>
          <p:nvPr/>
        </p:nvGrpSpPr>
        <p:grpSpPr bwMode="auto">
          <a:xfrm>
            <a:off x="611188" y="771525"/>
            <a:ext cx="1549400" cy="735013"/>
            <a:chOff x="1732" y="585"/>
            <a:chExt cx="2440" cy="1157"/>
          </a:xfrm>
        </p:grpSpPr>
        <p:grpSp>
          <p:nvGrpSpPr>
            <p:cNvPr id="14350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4352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4353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1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4349" name="矩形 23"/>
          <p:cNvSpPr>
            <a:spLocks noChangeArrowheads="1"/>
          </p:cNvSpPr>
          <p:nvPr/>
        </p:nvSpPr>
        <p:spPr bwMode="auto">
          <a:xfrm>
            <a:off x="2433638" y="920750"/>
            <a:ext cx="6364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你观察到的图形分别是什么样的？</a:t>
            </a:r>
            <a:endParaRPr lang="zh-CN" altLang="en-US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5"/>
          <p:cNvGrpSpPr/>
          <p:nvPr/>
        </p:nvGrpSpPr>
        <p:grpSpPr bwMode="auto">
          <a:xfrm>
            <a:off x="647700" y="766763"/>
            <a:ext cx="1549400" cy="735012"/>
            <a:chOff x="1732" y="585"/>
            <a:chExt cx="2440" cy="1157"/>
          </a:xfrm>
        </p:grpSpPr>
        <p:grpSp>
          <p:nvGrpSpPr>
            <p:cNvPr id="15381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5383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5384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20" y="585"/>
              <a:ext cx="452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2470150" y="915988"/>
            <a:ext cx="6364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你观察到的图形分别是什么样的？</a:t>
            </a:r>
            <a:endParaRPr lang="zh-CN" altLang="en-US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658813" y="1779588"/>
          <a:ext cx="7826375" cy="2397125"/>
        </p:xfrm>
        <a:graphic>
          <a:graphicData uri="http://schemas.openxmlformats.org/drawingml/2006/table">
            <a:tbl>
              <a:tblPr/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96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观察方向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从前面看</a:t>
                      </a:r>
                      <a:endParaRPr kumimoji="0" 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从上面看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从左面看</a:t>
                      </a:r>
                      <a:endParaRPr kumimoji="0" 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宋体" panose="02010600030101010101" pitchFamily="2" charset="-122"/>
                        </a:rPr>
                        <a:t>看到的形状</a:t>
                      </a:r>
                      <a:endParaRPr kumimoji="0" 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506" y="3075806"/>
            <a:ext cx="2846888" cy="1602000"/>
          </a:xfrm>
          <a:prstGeom prst="rect">
            <a:avLst/>
          </a:prstGeom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530350" y="500063"/>
            <a:ext cx="1358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前面</a:t>
            </a:r>
          </a:p>
        </p:txBody>
      </p:sp>
      <p:sp>
        <p:nvSpPr>
          <p:cNvPr id="3" name="立方体 2"/>
          <p:cNvSpPr/>
          <p:nvPr/>
        </p:nvSpPr>
        <p:spPr>
          <a:xfrm>
            <a:off x="923925" y="1549400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立方体 3"/>
          <p:cNvSpPr/>
          <p:nvPr/>
        </p:nvSpPr>
        <p:spPr>
          <a:xfrm>
            <a:off x="720725" y="1754188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立方体 4"/>
          <p:cNvSpPr/>
          <p:nvPr/>
        </p:nvSpPr>
        <p:spPr>
          <a:xfrm>
            <a:off x="1325562" y="1754188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" name="立方体 5"/>
          <p:cNvSpPr/>
          <p:nvPr/>
        </p:nvSpPr>
        <p:spPr>
          <a:xfrm>
            <a:off x="1922463" y="1754188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流程图: 过程 6"/>
          <p:cNvSpPr/>
          <p:nvPr/>
        </p:nvSpPr>
        <p:spPr>
          <a:xfrm>
            <a:off x="721574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8" name="流程图: 过程 7"/>
          <p:cNvSpPr/>
          <p:nvPr/>
        </p:nvSpPr>
        <p:spPr>
          <a:xfrm>
            <a:off x="1323003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9" name="流程图: 过程 8"/>
          <p:cNvSpPr/>
          <p:nvPr/>
        </p:nvSpPr>
        <p:spPr>
          <a:xfrm>
            <a:off x="1924431" y="1964695"/>
            <a:ext cx="594000" cy="594000"/>
          </a:xfrm>
          <a:prstGeom prst="flowChartProcess">
            <a:avLst/>
          </a:prstGeom>
          <a:solidFill>
            <a:srgbClr val="B4E8FD"/>
          </a:solidFill>
          <a:ln w="28575">
            <a:solidFill>
              <a:srgbClr val="4D2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0" name="立方体 9"/>
          <p:cNvSpPr/>
          <p:nvPr/>
        </p:nvSpPr>
        <p:spPr>
          <a:xfrm>
            <a:off x="3359680" y="1564330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1" name="立方体 10"/>
          <p:cNvSpPr/>
          <p:nvPr/>
        </p:nvSpPr>
        <p:spPr>
          <a:xfrm>
            <a:off x="3156480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2" name="立方体 11"/>
          <p:cNvSpPr/>
          <p:nvPr/>
        </p:nvSpPr>
        <p:spPr>
          <a:xfrm>
            <a:off x="3761318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13" name="立方体 12"/>
          <p:cNvSpPr/>
          <p:nvPr/>
        </p:nvSpPr>
        <p:spPr>
          <a:xfrm>
            <a:off x="4358218" y="1762767"/>
            <a:ext cx="809625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grpSp>
        <p:nvGrpSpPr>
          <p:cNvPr id="14" name="组合 41"/>
          <p:cNvGrpSpPr/>
          <p:nvPr/>
        </p:nvGrpSpPr>
        <p:grpSpPr bwMode="auto">
          <a:xfrm>
            <a:off x="3142237" y="1554805"/>
            <a:ext cx="2016125" cy="438150"/>
            <a:chOff x="7582" y="3749"/>
            <a:chExt cx="4232" cy="738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7582" y="4075"/>
              <a:ext cx="480" cy="412"/>
            </a:xfrm>
            <a:prstGeom prst="line">
              <a:avLst/>
            </a:prstGeom>
            <a:ln w="38100">
              <a:solidFill>
                <a:srgbClr val="4D25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11" name="组合 40"/>
            <p:cNvGrpSpPr/>
            <p:nvPr/>
          </p:nvGrpSpPr>
          <p:grpSpPr bwMode="auto">
            <a:xfrm>
              <a:off x="7632" y="3749"/>
              <a:ext cx="4182" cy="718"/>
              <a:chOff x="7632" y="3749"/>
              <a:chExt cx="4182" cy="718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11414" y="4110"/>
                <a:ext cx="400" cy="358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0095" y="4099"/>
                <a:ext cx="467" cy="366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7989" y="3749"/>
                <a:ext cx="453" cy="382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9195" y="3757"/>
                <a:ext cx="563" cy="449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8852" y="4113"/>
                <a:ext cx="470" cy="358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7995" y="4110"/>
                <a:ext cx="3795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 flipV="1">
                <a:off x="8448" y="3778"/>
                <a:ext cx="1246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7632" y="4468"/>
                <a:ext cx="3782" cy="0"/>
              </a:xfrm>
              <a:prstGeom prst="line">
                <a:avLst/>
              </a:prstGeom>
              <a:ln w="38100">
                <a:solidFill>
                  <a:srgbClr val="4D25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002088" y="500063"/>
            <a:ext cx="17573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上面</a:t>
            </a:r>
          </a:p>
        </p:txBody>
      </p:sp>
      <p:grpSp>
        <p:nvGrpSpPr>
          <p:cNvPr id="29" name="组合 43"/>
          <p:cNvGrpSpPr/>
          <p:nvPr/>
        </p:nvGrpSpPr>
        <p:grpSpPr bwMode="auto">
          <a:xfrm>
            <a:off x="6235884" y="2387411"/>
            <a:ext cx="1188087" cy="594173"/>
            <a:chOff x="7812" y="6090"/>
            <a:chExt cx="3642" cy="914"/>
          </a:xfrm>
          <a:solidFill>
            <a:srgbClr val="B4E8FD"/>
          </a:solidFill>
        </p:grpSpPr>
        <p:sp>
          <p:nvSpPr>
            <p:cNvPr id="30" name="流程图: 过程 29"/>
            <p:cNvSpPr/>
            <p:nvPr/>
          </p:nvSpPr>
          <p:spPr>
            <a:xfrm>
              <a:off x="7812" y="6090"/>
              <a:ext cx="1821" cy="914"/>
            </a:xfrm>
            <a:prstGeom prst="flowChartProcess">
              <a:avLst/>
            </a:prstGeom>
            <a:grpFill/>
            <a:ln w="38100">
              <a:solidFill>
                <a:srgbClr val="4D25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1" name="流程图: 过程 30"/>
            <p:cNvSpPr/>
            <p:nvPr/>
          </p:nvSpPr>
          <p:spPr>
            <a:xfrm>
              <a:off x="9633" y="6090"/>
              <a:ext cx="1821" cy="914"/>
            </a:xfrm>
            <a:prstGeom prst="flowChartProcess">
              <a:avLst/>
            </a:prstGeom>
            <a:grpFill/>
            <a:ln w="38100">
              <a:solidFill>
                <a:srgbClr val="4D25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32" name="文本框 50"/>
          <p:cNvSpPr txBox="1">
            <a:spLocks noChangeArrowheads="1"/>
          </p:cNvSpPr>
          <p:nvPr/>
        </p:nvSpPr>
        <p:spPr bwMode="auto">
          <a:xfrm>
            <a:off x="6732588" y="500063"/>
            <a:ext cx="1166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u="sng">
                <a:solidFill>
                  <a:srgbClr val="24AFB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左面</a:t>
            </a:r>
          </a:p>
        </p:txBody>
      </p:sp>
      <p:sp>
        <p:nvSpPr>
          <p:cNvPr id="33" name="左弧形箭头 84"/>
          <p:cNvSpPr/>
          <p:nvPr/>
        </p:nvSpPr>
        <p:spPr>
          <a:xfrm>
            <a:off x="5554663" y="1646238"/>
            <a:ext cx="523875" cy="11461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olidFill>
                <a:schemeClr val="tx1"/>
              </a:solidFill>
            </a:endParaRPr>
          </a:p>
        </p:txBody>
      </p:sp>
      <p:sp>
        <p:nvSpPr>
          <p:cNvPr id="34" name="立方体 33"/>
          <p:cNvSpPr/>
          <p:nvPr/>
        </p:nvSpPr>
        <p:spPr>
          <a:xfrm>
            <a:off x="6425349" y="1173780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5" name="立方体 34"/>
          <p:cNvSpPr/>
          <p:nvPr/>
        </p:nvSpPr>
        <p:spPr>
          <a:xfrm>
            <a:off x="6223000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6" name="立方体 35"/>
          <p:cNvSpPr/>
          <p:nvPr/>
        </p:nvSpPr>
        <p:spPr>
          <a:xfrm>
            <a:off x="6830350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7" name="立方体 36"/>
          <p:cNvSpPr/>
          <p:nvPr/>
        </p:nvSpPr>
        <p:spPr>
          <a:xfrm>
            <a:off x="7437699" y="1376919"/>
            <a:ext cx="810000" cy="810000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535" y="3075806"/>
            <a:ext cx="2847702" cy="160245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429" y="3076265"/>
            <a:ext cx="2846886" cy="160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28" grpId="0"/>
      <p:bldP spid="32" grpId="0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1222167" y="484153"/>
            <a:ext cx="6890518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摆组合体。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88CBA6-E06A-22A7-0014-E88AAD30D1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4FAFE"/>
              </a:clrFrom>
              <a:clrTo>
                <a:srgbClr val="F4FA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0" y="578437"/>
            <a:ext cx="701044" cy="504056"/>
          </a:xfrm>
          <a:prstGeom prst="rect">
            <a:avLst/>
          </a:prstGeom>
        </p:spPr>
      </p:pic>
      <p:sp>
        <p:nvSpPr>
          <p:cNvPr id="5" name="立方体 4">
            <a:extLst>
              <a:ext uri="{FF2B5EF4-FFF2-40B4-BE49-F238E27FC236}">
                <a16:creationId xmlns:a16="http://schemas.microsoft.com/office/drawing/2014/main" id="{0B0889CB-3419-D7F7-78BC-C0F31254AE6E}"/>
              </a:ext>
            </a:extLst>
          </p:cNvPr>
          <p:cNvSpPr/>
          <p:nvPr/>
        </p:nvSpPr>
        <p:spPr bwMode="auto">
          <a:xfrm>
            <a:off x="2411760" y="540286"/>
            <a:ext cx="538394" cy="538393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DC6243-A34D-4CBB-7D76-82747AFA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97" y="1275606"/>
            <a:ext cx="2745406" cy="320080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012594E-5407-FE44-B55D-E51EA23E3A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39702"/>
            <a:ext cx="576064" cy="34492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CB48226-029D-1B9F-FCEF-3E0A0BDA93DA}"/>
              </a:ext>
            </a:extLst>
          </p:cNvPr>
          <p:cNvSpPr txBox="1"/>
          <p:nvPr/>
        </p:nvSpPr>
        <p:spPr>
          <a:xfrm>
            <a:off x="4932040" y="1997427"/>
            <a:ext cx="2592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观察组合体时，目光要平视所看的组合体。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7175" y="3887788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98863" y="3883025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730875" y="3906838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557463" y="3255963"/>
            <a:ext cx="1822450" cy="727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681538" y="3255963"/>
            <a:ext cx="1824037" cy="727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2316163" y="3303588"/>
            <a:ext cx="4249737" cy="736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hlinkClick r:id="rId2" action="ppaction://hlinkfile"/>
          </p:cNvPr>
          <p:cNvSpPr txBox="1"/>
          <p:nvPr/>
        </p:nvSpPr>
        <p:spPr>
          <a:xfrm>
            <a:off x="7812088" y="871538"/>
            <a:ext cx="8858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b="1" u="sng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 action="ppaction://hlinkfile"/>
              </a:rPr>
              <a:t>三视图</a:t>
            </a:r>
            <a:endParaRPr lang="zh-CN" altLang="en-US" sz="1600" b="1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907704" y="2676942"/>
            <a:ext cx="941744" cy="470872"/>
            <a:chOff x="1907704" y="2676942"/>
            <a:chExt cx="941744" cy="470872"/>
          </a:xfrm>
        </p:grpSpPr>
        <p:sp>
          <p:nvSpPr>
            <p:cNvPr id="10" name="矩形 9"/>
            <p:cNvSpPr/>
            <p:nvPr/>
          </p:nvSpPr>
          <p:spPr>
            <a:xfrm>
              <a:off x="190770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37857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95344" y="2676942"/>
            <a:ext cx="1412616" cy="470872"/>
            <a:chOff x="3695344" y="2676942"/>
            <a:chExt cx="1412616" cy="470872"/>
          </a:xfrm>
        </p:grpSpPr>
        <p:sp>
          <p:nvSpPr>
            <p:cNvPr id="14" name="矩形 13"/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53254" y="2206070"/>
            <a:ext cx="1412616" cy="941744"/>
            <a:chOff x="3695344" y="2206070"/>
            <a:chExt cx="1412616" cy="941744"/>
          </a:xfrm>
        </p:grpSpPr>
        <p:sp>
          <p:nvSpPr>
            <p:cNvPr id="20" name="矩形 19"/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695344" y="2206070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A26DC1A1-C414-A60E-BFAC-6BC5D3D09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59" y="411510"/>
            <a:ext cx="1704682" cy="1987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B6760-CC7B-12C0-0E2A-D9CA1507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20BFE53-9DD8-1B2C-5396-F140A9D86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333" y="1425887"/>
            <a:ext cx="2853835" cy="3162087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057E773D-1F31-466D-D9EA-43FC7C312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167" y="484153"/>
            <a:ext cx="6890518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摆组合体。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4B989E1-F124-68C6-1197-FF8715A8D6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4FAFE"/>
              </a:clrFrom>
              <a:clrTo>
                <a:srgbClr val="F4FA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0" y="578437"/>
            <a:ext cx="701044" cy="504056"/>
          </a:xfrm>
          <a:prstGeom prst="rect">
            <a:avLst/>
          </a:prstGeom>
        </p:spPr>
      </p:pic>
      <p:sp>
        <p:nvSpPr>
          <p:cNvPr id="11" name="立方体 10">
            <a:extLst>
              <a:ext uri="{FF2B5EF4-FFF2-40B4-BE49-F238E27FC236}">
                <a16:creationId xmlns:a16="http://schemas.microsoft.com/office/drawing/2014/main" id="{8716E50B-C2F0-4007-1762-415777AD0FD8}"/>
              </a:ext>
            </a:extLst>
          </p:cNvPr>
          <p:cNvSpPr/>
          <p:nvPr/>
        </p:nvSpPr>
        <p:spPr bwMode="auto">
          <a:xfrm>
            <a:off x="2411760" y="540286"/>
            <a:ext cx="538394" cy="538393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518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5880AE0-FB0E-7B02-9C76-35C3942B6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444" y="2216473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71E5BF-76D9-F226-131D-8448285FB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132" y="2211710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85A06A7-8FD1-F4A6-7774-6EE1DA723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144" y="2235523"/>
            <a:ext cx="18573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B8B7002-1C3C-CA4F-34A9-46C0F8959529}"/>
              </a:ext>
            </a:extLst>
          </p:cNvPr>
          <p:cNvCxnSpPr>
            <a:cxnSpLocks/>
          </p:cNvCxnSpPr>
          <p:nvPr/>
        </p:nvCxnSpPr>
        <p:spPr>
          <a:xfrm flipV="1">
            <a:off x="2593131" y="2972634"/>
            <a:ext cx="4283125" cy="7927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A39405F-8029-CF02-4970-FDC0F6050D7F}"/>
              </a:ext>
            </a:extLst>
          </p:cNvPr>
          <p:cNvCxnSpPr>
            <a:cxnSpLocks/>
          </p:cNvCxnSpPr>
          <p:nvPr/>
        </p:nvCxnSpPr>
        <p:spPr>
          <a:xfrm flipV="1">
            <a:off x="4723607" y="2899717"/>
            <a:ext cx="0" cy="11121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AAC8904-9961-B638-9811-2BBFCCB62FE7}"/>
              </a:ext>
            </a:extLst>
          </p:cNvPr>
          <p:cNvCxnSpPr>
            <a:cxnSpLocks/>
          </p:cNvCxnSpPr>
          <p:nvPr/>
        </p:nvCxnSpPr>
        <p:spPr>
          <a:xfrm flipH="1" flipV="1">
            <a:off x="2666609" y="2940866"/>
            <a:ext cx="4046218" cy="8356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E8848F2-93BD-536B-72FA-F9F8834147F3}"/>
              </a:ext>
            </a:extLst>
          </p:cNvPr>
          <p:cNvGrpSpPr/>
          <p:nvPr/>
        </p:nvGrpSpPr>
        <p:grpSpPr>
          <a:xfrm rot="16200000">
            <a:off x="1960301" y="4103330"/>
            <a:ext cx="941744" cy="470872"/>
            <a:chOff x="1907704" y="2676942"/>
            <a:chExt cx="941744" cy="47087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6297D63-1DC7-0178-CF61-A26F72ED99B3}"/>
                </a:ext>
              </a:extLst>
            </p:cNvPr>
            <p:cNvSpPr/>
            <p:nvPr/>
          </p:nvSpPr>
          <p:spPr>
            <a:xfrm>
              <a:off x="190770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5543407-ADE3-77F3-27BF-828A64FABA32}"/>
                </a:ext>
              </a:extLst>
            </p:cNvPr>
            <p:cNvSpPr/>
            <p:nvPr/>
          </p:nvSpPr>
          <p:spPr>
            <a:xfrm>
              <a:off x="237857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C3BE193-05DE-08A7-8846-1518363FF7B6}"/>
              </a:ext>
            </a:extLst>
          </p:cNvPr>
          <p:cNvGrpSpPr/>
          <p:nvPr/>
        </p:nvGrpSpPr>
        <p:grpSpPr>
          <a:xfrm>
            <a:off x="3991472" y="4103330"/>
            <a:ext cx="1412616" cy="470872"/>
            <a:chOff x="3695344" y="2676942"/>
            <a:chExt cx="1412616" cy="47087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9BD520A-BDE7-046F-1649-6B94001AA909}"/>
                </a:ext>
              </a:extLst>
            </p:cNvPr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1403F8-264F-0DDF-FBD8-F9A5A0FA553F}"/>
                </a:ext>
              </a:extLst>
            </p:cNvPr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0EF7305-DBA7-9ED0-3477-0DE244A172D4}"/>
                </a:ext>
              </a:extLst>
            </p:cNvPr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8952B21-36A0-B3FB-BD1D-CCCCB6811D79}"/>
              </a:ext>
            </a:extLst>
          </p:cNvPr>
          <p:cNvGrpSpPr/>
          <p:nvPr/>
        </p:nvGrpSpPr>
        <p:grpSpPr>
          <a:xfrm>
            <a:off x="6241955" y="3867894"/>
            <a:ext cx="1412616" cy="941745"/>
            <a:chOff x="3695344" y="2206069"/>
            <a:chExt cx="1412616" cy="94174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90FE654-5355-1F33-E111-E88ADE67856A}"/>
                </a:ext>
              </a:extLst>
            </p:cNvPr>
            <p:cNvSpPr/>
            <p:nvPr/>
          </p:nvSpPr>
          <p:spPr>
            <a:xfrm>
              <a:off x="3695344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7487C41-621B-DEBB-5F28-2F2A9779BA1B}"/>
                </a:ext>
              </a:extLst>
            </p:cNvPr>
            <p:cNvSpPr/>
            <p:nvPr/>
          </p:nvSpPr>
          <p:spPr>
            <a:xfrm>
              <a:off x="4166216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ADC8572-2E98-1399-DC81-EDBEFB448B86}"/>
                </a:ext>
              </a:extLst>
            </p:cNvPr>
            <p:cNvSpPr/>
            <p:nvPr/>
          </p:nvSpPr>
          <p:spPr>
            <a:xfrm>
              <a:off x="4637088" y="2676942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A300074-1102-7878-0B5F-D586CE43B9B8}"/>
                </a:ext>
              </a:extLst>
            </p:cNvPr>
            <p:cNvSpPr/>
            <p:nvPr/>
          </p:nvSpPr>
          <p:spPr>
            <a:xfrm>
              <a:off x="4166216" y="2206069"/>
              <a:ext cx="470872" cy="470872"/>
            </a:xfrm>
            <a:prstGeom prst="rect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050A103F-63CA-1C1D-55D4-353AFF5D39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90" y="411510"/>
            <a:ext cx="1772006" cy="196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7"/>
          <p:cNvSpPr txBox="1">
            <a:spLocks noChangeArrowheads="1"/>
          </p:cNvSpPr>
          <p:nvPr/>
        </p:nvSpPr>
        <p:spPr bwMode="auto">
          <a:xfrm>
            <a:off x="512763" y="1487488"/>
            <a:ext cx="1890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连一连。</a:t>
            </a:r>
          </a:p>
        </p:txBody>
      </p:sp>
      <p:grpSp>
        <p:nvGrpSpPr>
          <p:cNvPr id="20483" name="组合 13"/>
          <p:cNvGrpSpPr/>
          <p:nvPr/>
        </p:nvGrpSpPr>
        <p:grpSpPr bwMode="auto">
          <a:xfrm>
            <a:off x="500063" y="2449513"/>
            <a:ext cx="1971675" cy="1435100"/>
            <a:chOff x="1466632" y="1616869"/>
            <a:chExt cx="1971561" cy="1434465"/>
          </a:xfrm>
          <a:solidFill>
            <a:srgbClr val="B4E8FD"/>
          </a:solidFill>
        </p:grpSpPr>
        <p:sp>
          <p:nvSpPr>
            <p:cNvPr id="10" name="立方体 9"/>
            <p:cNvSpPr/>
            <p:nvPr/>
          </p:nvSpPr>
          <p:spPr>
            <a:xfrm>
              <a:off x="1644422" y="2156380"/>
              <a:ext cx="719095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立方体 10"/>
            <p:cNvSpPr/>
            <p:nvPr/>
          </p:nvSpPr>
          <p:spPr>
            <a:xfrm>
              <a:off x="2182553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2720684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1466632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2004763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立方体 14"/>
            <p:cNvSpPr/>
            <p:nvPr/>
          </p:nvSpPr>
          <p:spPr>
            <a:xfrm>
              <a:off x="2541307" y="2334102"/>
              <a:ext cx="719096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立方体 15"/>
            <p:cNvSpPr/>
            <p:nvPr/>
          </p:nvSpPr>
          <p:spPr>
            <a:xfrm>
              <a:off x="1644422" y="1616869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2743200" y="1535113"/>
            <a:ext cx="0" cy="286543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5" name="文本框 16"/>
          <p:cNvSpPr txBox="1">
            <a:spLocks noChangeArrowheads="1"/>
          </p:cNvSpPr>
          <p:nvPr/>
        </p:nvSpPr>
        <p:spPr bwMode="auto">
          <a:xfrm>
            <a:off x="3116263" y="3939902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20486" name="文本框 17"/>
          <p:cNvSpPr txBox="1">
            <a:spLocks noChangeArrowheads="1"/>
          </p:cNvSpPr>
          <p:nvPr/>
        </p:nvSpPr>
        <p:spPr bwMode="auto">
          <a:xfrm>
            <a:off x="4960938" y="3939902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20487" name="文本框 18"/>
          <p:cNvSpPr txBox="1">
            <a:spLocks noChangeArrowheads="1"/>
          </p:cNvSpPr>
          <p:nvPr/>
        </p:nvSpPr>
        <p:spPr bwMode="auto">
          <a:xfrm>
            <a:off x="6804025" y="3939902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grpSp>
        <p:nvGrpSpPr>
          <p:cNvPr id="20488" name="组合 22"/>
          <p:cNvGrpSpPr/>
          <p:nvPr/>
        </p:nvGrpSpPr>
        <p:grpSpPr bwMode="auto">
          <a:xfrm>
            <a:off x="3259138" y="1637853"/>
            <a:ext cx="1077912" cy="1077913"/>
            <a:chOff x="3608640" y="2478167"/>
            <a:chExt cx="1077006" cy="1078230"/>
          </a:xfrm>
          <a:solidFill>
            <a:srgbClr val="B4E8FD"/>
          </a:solidFill>
        </p:grpSpPr>
        <p:sp>
          <p:nvSpPr>
            <p:cNvPr id="22" name="矩形 21"/>
            <p:cNvSpPr/>
            <p:nvPr/>
          </p:nvSpPr>
          <p:spPr>
            <a:xfrm>
              <a:off x="3608640" y="3018076"/>
              <a:ext cx="539296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608640" y="2478167"/>
              <a:ext cx="539296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147936" y="3018076"/>
              <a:ext cx="537710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89" name="组合 23"/>
          <p:cNvGrpSpPr/>
          <p:nvPr/>
        </p:nvGrpSpPr>
        <p:grpSpPr bwMode="auto">
          <a:xfrm>
            <a:off x="4916488" y="1637853"/>
            <a:ext cx="1619250" cy="1077913"/>
            <a:chOff x="3608640" y="2478167"/>
            <a:chExt cx="1618233" cy="1078230"/>
          </a:xfrm>
          <a:solidFill>
            <a:srgbClr val="B4E8FD"/>
          </a:solidFill>
        </p:grpSpPr>
        <p:sp>
          <p:nvSpPr>
            <p:cNvPr id="26" name="矩形 25"/>
            <p:cNvSpPr/>
            <p:nvPr/>
          </p:nvSpPr>
          <p:spPr>
            <a:xfrm>
              <a:off x="3608640" y="3018076"/>
              <a:ext cx="537824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608640" y="2478167"/>
              <a:ext cx="537824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146464" y="3018076"/>
              <a:ext cx="539411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689048" y="301807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0" name="组合 28"/>
          <p:cNvGrpSpPr/>
          <p:nvPr/>
        </p:nvGrpSpPr>
        <p:grpSpPr bwMode="auto">
          <a:xfrm>
            <a:off x="6954838" y="1636266"/>
            <a:ext cx="1619250" cy="1077912"/>
            <a:chOff x="3608640" y="2478166"/>
            <a:chExt cx="1618233" cy="1078231"/>
          </a:xfrm>
          <a:solidFill>
            <a:srgbClr val="B4E8FD"/>
          </a:solidFill>
        </p:grpSpPr>
        <p:sp>
          <p:nvSpPr>
            <p:cNvPr id="31" name="矩形 30"/>
            <p:cNvSpPr/>
            <p:nvPr/>
          </p:nvSpPr>
          <p:spPr>
            <a:xfrm>
              <a:off x="3608640" y="3018076"/>
              <a:ext cx="537824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608640" y="2478166"/>
              <a:ext cx="537824" cy="5399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146464" y="3018076"/>
              <a:ext cx="539411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89048" y="301807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146464" y="2478166"/>
              <a:ext cx="539411" cy="53991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89048" y="247816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7" name="直接连接符 36"/>
          <p:cNvCxnSpPr>
            <a:cxnSpLocks/>
            <a:endCxn id="20487" idx="0"/>
          </p:cNvCxnSpPr>
          <p:nvPr/>
        </p:nvCxnSpPr>
        <p:spPr>
          <a:xfrm>
            <a:off x="4089401" y="2846115"/>
            <a:ext cx="3525043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  <a:endCxn id="20485" idx="0"/>
          </p:cNvCxnSpPr>
          <p:nvPr/>
        </p:nvCxnSpPr>
        <p:spPr>
          <a:xfrm flipH="1">
            <a:off x="3926682" y="2846115"/>
            <a:ext cx="1993106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  <a:endCxn id="20486" idx="0"/>
          </p:cNvCxnSpPr>
          <p:nvPr/>
        </p:nvCxnSpPr>
        <p:spPr>
          <a:xfrm flipH="1">
            <a:off x="5771357" y="2846115"/>
            <a:ext cx="1894681" cy="10937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94" name="组合 39"/>
          <p:cNvGrpSpPr/>
          <p:nvPr/>
        </p:nvGrpSpPr>
        <p:grpSpPr bwMode="auto">
          <a:xfrm>
            <a:off x="193675" y="369888"/>
            <a:ext cx="6107113" cy="973137"/>
            <a:chOff x="192893" y="369928"/>
            <a:chExt cx="6107299" cy="972981"/>
          </a:xfrm>
        </p:grpSpPr>
        <p:grpSp>
          <p:nvGrpSpPr>
            <p:cNvPr id="20495" name="组合 40"/>
            <p:cNvGrpSpPr/>
            <p:nvPr/>
          </p:nvGrpSpPr>
          <p:grpSpPr bwMode="auto">
            <a:xfrm>
              <a:off x="192893" y="369928"/>
              <a:ext cx="6107299" cy="972981"/>
              <a:chOff x="192893" y="369928"/>
              <a:chExt cx="6107299" cy="972981"/>
            </a:xfrm>
          </p:grpSpPr>
          <p:grpSp>
            <p:nvGrpSpPr>
              <p:cNvPr id="20497" name="组合 42"/>
              <p:cNvGrpSpPr/>
              <p:nvPr/>
            </p:nvGrpSpPr>
            <p:grpSpPr bwMode="auto">
              <a:xfrm>
                <a:off x="827584" y="523150"/>
                <a:ext cx="5472608" cy="648072"/>
                <a:chOff x="1619672" y="1419622"/>
                <a:chExt cx="4320480" cy="648072"/>
              </a:xfrm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1619931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0496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三、巩固练习，拓展延伸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217160" y="1160145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25"/>
          <a:stretch>
            <a:fillRect/>
          </a:stretch>
        </p:blipFill>
        <p:spPr bwMode="auto">
          <a:xfrm>
            <a:off x="1475656" y="2243114"/>
            <a:ext cx="574191" cy="105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338138" y="477838"/>
            <a:ext cx="580548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把一个正方体和一个长方体摆成右面的组合体。下面的图形分别是从什么方向看到的？连一连。</a:t>
            </a:r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733302" y="4168475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6374969" y="4168475"/>
            <a:ext cx="237053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-33710" y="4168475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cxnSp>
        <p:nvCxnSpPr>
          <p:cNvPr id="7" name="直接连接符 6"/>
          <p:cNvCxnSpPr>
            <a:cxnSpLocks noChangeShapeType="1"/>
            <a:endCxn id="21509" idx="0"/>
          </p:cNvCxnSpPr>
          <p:nvPr/>
        </p:nvCxnSpPr>
        <p:spPr bwMode="auto">
          <a:xfrm>
            <a:off x="2049847" y="3259584"/>
            <a:ext cx="5510390" cy="9088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 flipH="1">
            <a:off x="1907704" y="3253610"/>
            <a:ext cx="5040560" cy="9088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V="1">
            <a:off x="4594860" y="3291830"/>
            <a:ext cx="0" cy="91486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14" name="图片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3163"/>
            <a:ext cx="186257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252C009-E146-240D-F42A-4B957C922540}"/>
              </a:ext>
            </a:extLst>
          </p:cNvPr>
          <p:cNvSpPr txBox="1"/>
          <p:nvPr/>
        </p:nvSpPr>
        <p:spPr>
          <a:xfrm>
            <a:off x="5424153" y="1868840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E5F8A340-C80F-1124-6314-8A60DFCA8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5" t="44093" b="7558"/>
          <a:stretch>
            <a:fillRect/>
          </a:stretch>
        </p:blipFill>
        <p:spPr bwMode="auto">
          <a:xfrm>
            <a:off x="3972423" y="2703805"/>
            <a:ext cx="1487186" cy="50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id="{BE292321-D222-D24A-3295-CBC39948A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5" r="42946" b="5598"/>
          <a:stretch>
            <a:fillRect/>
          </a:stretch>
        </p:blipFill>
        <p:spPr bwMode="auto">
          <a:xfrm>
            <a:off x="6799433" y="2219451"/>
            <a:ext cx="1495226" cy="9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495300" y="847725"/>
            <a:ext cx="80645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画出从前面、上面和左面看到的图形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2531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20" y="1652588"/>
            <a:ext cx="1088485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3" y="3219822"/>
            <a:ext cx="126969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16263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99013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478588" y="15700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133725" y="311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16475" y="311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496050" y="3111500"/>
            <a:ext cx="206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635896" y="2274094"/>
            <a:ext cx="4000772" cy="695324"/>
            <a:chOff x="3635896" y="2274094"/>
            <a:chExt cx="4000772" cy="695324"/>
          </a:xfrm>
        </p:grpSpPr>
        <p:grpSp>
          <p:nvGrpSpPr>
            <p:cNvPr id="2" name="组合 1"/>
            <p:cNvGrpSpPr/>
            <p:nvPr/>
          </p:nvGrpSpPr>
          <p:grpSpPr>
            <a:xfrm>
              <a:off x="3635896" y="2274094"/>
              <a:ext cx="695324" cy="695324"/>
              <a:chOff x="1907704" y="2819202"/>
              <a:chExt cx="695324" cy="695324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279232" y="2274094"/>
              <a:ext cx="695324" cy="695324"/>
              <a:chOff x="1907704" y="2819202"/>
              <a:chExt cx="695324" cy="695324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941344" y="2274094"/>
              <a:ext cx="695324" cy="695324"/>
              <a:chOff x="1907704" y="2819202"/>
              <a:chExt cx="695324" cy="69532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505200" y="3777457"/>
            <a:ext cx="3957637" cy="695324"/>
            <a:chOff x="3635896" y="2274094"/>
            <a:chExt cx="3957637" cy="695324"/>
          </a:xfrm>
        </p:grpSpPr>
        <p:grpSp>
          <p:nvGrpSpPr>
            <p:cNvPr id="31" name="组合 30"/>
            <p:cNvGrpSpPr/>
            <p:nvPr/>
          </p:nvGrpSpPr>
          <p:grpSpPr>
            <a:xfrm>
              <a:off x="3635896" y="2274094"/>
              <a:ext cx="1042986" cy="695324"/>
              <a:chOff x="1907704" y="2819202"/>
              <a:chExt cx="1042986" cy="69532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2603028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279232" y="2621756"/>
              <a:ext cx="1042986" cy="347662"/>
              <a:chOff x="1907704" y="3166864"/>
              <a:chExt cx="1042986" cy="347662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245871" y="2274094"/>
              <a:ext cx="347662" cy="695324"/>
              <a:chOff x="2212231" y="2819202"/>
              <a:chExt cx="347662" cy="695324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212231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212231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7FE1D10-7421-592A-5381-916188C1C7C5}"/>
              </a:ext>
            </a:extLst>
          </p:cNvPr>
          <p:cNvSpPr txBox="1"/>
          <p:nvPr/>
        </p:nvSpPr>
        <p:spPr>
          <a:xfrm>
            <a:off x="4486116" y="475258"/>
            <a:ext cx="35642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19"/>
          <p:cNvSpPr/>
          <p:nvPr/>
        </p:nvSpPr>
        <p:spPr>
          <a:xfrm>
            <a:off x="2357438" y="1446213"/>
            <a:ext cx="6030912" cy="2092325"/>
          </a:xfrm>
          <a:prstGeom prst="wedgeRoundRectCallout">
            <a:avLst>
              <a:gd name="adj1" fmla="val -62321"/>
              <a:gd name="adj2" fmla="val 8875"/>
              <a:gd name="adj3" fmla="val 16667"/>
            </a:avLst>
          </a:prstGeom>
          <a:solidFill>
            <a:srgbClr val="FBDDDE"/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55" name="TextBox 20"/>
          <p:cNvSpPr txBox="1">
            <a:spLocks noChangeArrowheads="1"/>
          </p:cNvSpPr>
          <p:nvPr/>
        </p:nvSpPr>
        <p:spPr bwMode="auto">
          <a:xfrm>
            <a:off x="2411413" y="1473200"/>
            <a:ext cx="597693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这节课我们学习了什么？ 你有什么收获？</a:t>
            </a:r>
          </a:p>
        </p:txBody>
      </p:sp>
      <p:pic>
        <p:nvPicPr>
          <p:cNvPr id="2355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1995488"/>
            <a:ext cx="18002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组合 1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3558" name="组合 8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3560" name="组合 10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圆角矩形 13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3559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522287" y="1834240"/>
            <a:ext cx="8099425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见“状元成才路”系列丛书对应课时作业。</a:t>
            </a:r>
          </a:p>
        </p:txBody>
      </p:sp>
      <p:grpSp>
        <p:nvGrpSpPr>
          <p:cNvPr id="28675" name="组合 5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8676" name="组合 6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8678" name="组合 8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8677" name="文本框 7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五、课后作业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368300"/>
            <a:ext cx="29908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矩形 12"/>
          <p:cNvSpPr>
            <a:spLocks noChangeArrowheads="1"/>
          </p:cNvSpPr>
          <p:nvPr/>
        </p:nvSpPr>
        <p:spPr bwMode="auto">
          <a:xfrm>
            <a:off x="900113" y="1131888"/>
            <a:ext cx="7848600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下面是从不同的位置观察同一个物体所看到的图形，请把它摆出来。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0" name="矩形 12"/>
          <p:cNvSpPr>
            <a:spLocks noChangeArrowheads="1"/>
          </p:cNvSpPr>
          <p:nvPr/>
        </p:nvSpPr>
        <p:spPr bwMode="auto">
          <a:xfrm>
            <a:off x="611188" y="3527425"/>
            <a:ext cx="180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从左面看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1" name="矩形 12"/>
          <p:cNvSpPr>
            <a:spLocks noChangeArrowheads="1"/>
          </p:cNvSpPr>
          <p:nvPr/>
        </p:nvSpPr>
        <p:spPr bwMode="auto">
          <a:xfrm>
            <a:off x="2601913" y="3527425"/>
            <a:ext cx="18002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从上面看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2" name="矩形 12"/>
          <p:cNvSpPr>
            <a:spLocks noChangeArrowheads="1"/>
          </p:cNvSpPr>
          <p:nvPr/>
        </p:nvSpPr>
        <p:spPr bwMode="auto">
          <a:xfrm>
            <a:off x="4705350" y="3521075"/>
            <a:ext cx="17986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从前面看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4583" name="组合 2"/>
          <p:cNvGrpSpPr/>
          <p:nvPr/>
        </p:nvGrpSpPr>
        <p:grpSpPr bwMode="auto">
          <a:xfrm>
            <a:off x="893763" y="2449513"/>
            <a:ext cx="1008062" cy="1008062"/>
            <a:chOff x="1331640" y="2427734"/>
            <a:chExt cx="1008112" cy="1008112"/>
          </a:xfrm>
        </p:grpSpPr>
        <p:sp>
          <p:nvSpPr>
            <p:cNvPr id="2" name="矩形 1"/>
            <p:cNvSpPr/>
            <p:nvPr/>
          </p:nvSpPr>
          <p:spPr>
            <a:xfrm>
              <a:off x="1331640" y="2932584"/>
              <a:ext cx="504850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836490" y="2932584"/>
              <a:ext cx="503262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331640" y="2427734"/>
              <a:ext cx="504850" cy="504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4" name="组合 12"/>
          <p:cNvGrpSpPr/>
          <p:nvPr/>
        </p:nvGrpSpPr>
        <p:grpSpPr bwMode="auto">
          <a:xfrm>
            <a:off x="2687638" y="2449513"/>
            <a:ext cx="1512887" cy="1008062"/>
            <a:chOff x="1331640" y="2427734"/>
            <a:chExt cx="1512168" cy="1008112"/>
          </a:xfrm>
        </p:grpSpPr>
        <p:sp>
          <p:nvSpPr>
            <p:cNvPr id="14" name="矩形 13"/>
            <p:cNvSpPr/>
            <p:nvPr/>
          </p:nvSpPr>
          <p:spPr>
            <a:xfrm>
              <a:off x="1833052" y="2932584"/>
              <a:ext cx="502998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39223" y="2437259"/>
              <a:ext cx="504585" cy="503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331640" y="2427734"/>
              <a:ext cx="504585" cy="5048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36225" y="2432496"/>
              <a:ext cx="502998" cy="5032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5" name="组合 17"/>
          <p:cNvGrpSpPr/>
          <p:nvPr/>
        </p:nvGrpSpPr>
        <p:grpSpPr bwMode="auto">
          <a:xfrm>
            <a:off x="4645025" y="2392710"/>
            <a:ext cx="1514476" cy="1007715"/>
            <a:chOff x="1328624" y="2437751"/>
            <a:chExt cx="1515185" cy="1007953"/>
          </a:xfrm>
        </p:grpSpPr>
        <p:sp>
          <p:nvSpPr>
            <p:cNvPr id="19" name="矩形 18"/>
            <p:cNvSpPr/>
            <p:nvPr/>
          </p:nvSpPr>
          <p:spPr>
            <a:xfrm>
              <a:off x="1328624" y="2942348"/>
              <a:ext cx="503474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2337158" y="2437751"/>
              <a:ext cx="503473" cy="5041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340336" y="2942348"/>
              <a:ext cx="503473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832097" y="2438514"/>
              <a:ext cx="505061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833686" y="2942348"/>
              <a:ext cx="505061" cy="5033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6900863" y="2525713"/>
            <a:ext cx="1244600" cy="995362"/>
            <a:chOff x="7305366" y="2471955"/>
            <a:chExt cx="1245728" cy="995586"/>
          </a:xfrm>
        </p:grpSpPr>
        <p:sp>
          <p:nvSpPr>
            <p:cNvPr id="12" name="立方体 11"/>
            <p:cNvSpPr/>
            <p:nvPr/>
          </p:nvSpPr>
          <p:spPr>
            <a:xfrm>
              <a:off x="7305366" y="2860980"/>
              <a:ext cx="503693" cy="503351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立方体 24"/>
            <p:cNvSpPr/>
            <p:nvPr/>
          </p:nvSpPr>
          <p:spPr>
            <a:xfrm>
              <a:off x="7664466" y="2853041"/>
              <a:ext cx="503693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>
            <a:xfrm>
              <a:off x="8047400" y="2846689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立方体 26"/>
            <p:cNvSpPr/>
            <p:nvPr/>
          </p:nvSpPr>
          <p:spPr>
            <a:xfrm>
              <a:off x="7670822" y="2471955"/>
              <a:ext cx="503693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立方体 27"/>
            <p:cNvSpPr/>
            <p:nvPr/>
          </p:nvSpPr>
          <p:spPr>
            <a:xfrm>
              <a:off x="8047400" y="2471955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立方体 28"/>
            <p:cNvSpPr/>
            <p:nvPr/>
          </p:nvSpPr>
          <p:spPr>
            <a:xfrm>
              <a:off x="7558007" y="2964191"/>
              <a:ext cx="503694" cy="503350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587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31" name="圆角矩形 3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9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90232" y="455036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375</Words>
  <Application>Microsoft Office PowerPoint</Application>
  <PresentationFormat>全屏显示(16:9)</PresentationFormat>
  <Paragraphs>69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等线</vt:lpstr>
      <vt:lpstr>等线 Light</vt:lpstr>
      <vt:lpstr>方正粗黑繁体</vt:lpstr>
      <vt:lpstr>黑体</vt:lpstr>
      <vt:lpstr>楷体</vt:lpstr>
      <vt:lpstr>时尚中黑简体</vt:lpstr>
      <vt:lpstr>宋体</vt:lpstr>
      <vt:lpstr>微软雅黑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256</cp:revision>
  <dcterms:created xsi:type="dcterms:W3CDTF">2015-08-27T07:30:00Z</dcterms:created>
  <dcterms:modified xsi:type="dcterms:W3CDTF">2026-05-28T08:02:49Z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533C4562EB1A424086B71BE8B1C90450</vt:lpwstr>
  </property>
</Properties>
</file>