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3" r:id="rId2"/>
    <p:sldId id="264" r:id="rId3"/>
    <p:sldId id="269" r:id="rId4"/>
    <p:sldId id="348" r:id="rId5"/>
    <p:sldId id="349" r:id="rId6"/>
    <p:sldId id="344" r:id="rId7"/>
    <p:sldId id="350" r:id="rId8"/>
    <p:sldId id="351" r:id="rId9"/>
    <p:sldId id="352" r:id="rId10"/>
    <p:sldId id="353" r:id="rId11"/>
    <p:sldId id="345" r:id="rId12"/>
    <p:sldId id="346" r:id="rId13"/>
    <p:sldId id="347" r:id="rId14"/>
    <p:sldId id="354" r:id="rId15"/>
    <p:sldId id="355" r:id="rId16"/>
    <p:sldId id="359" r:id="rId17"/>
    <p:sldId id="270" r:id="rId18"/>
    <p:sldId id="371" r:id="rId19"/>
    <p:sldId id="361" r:id="rId20"/>
    <p:sldId id="367" r:id="rId21"/>
    <p:sldId id="363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22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E1F8"/>
    <a:srgbClr val="687BB2"/>
    <a:srgbClr val="24AFB2"/>
    <a:srgbClr val="0000CC"/>
    <a:srgbClr val="FF8989"/>
    <a:srgbClr val="21A0A3"/>
    <a:srgbClr val="F6C3A4"/>
    <a:srgbClr val="FBE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6209" autoAdjust="0"/>
  </p:normalViewPr>
  <p:slideViewPr>
    <p:cSldViewPr showGuides="1">
      <p:cViewPr varScale="1">
        <p:scale>
          <a:sx n="109" d="100"/>
          <a:sy n="109" d="100"/>
        </p:scale>
        <p:origin x="739" y="77"/>
      </p:cViewPr>
      <p:guideLst>
        <p:guide orient="horz" pos="1632"/>
        <p:guide orient="horz" pos="713"/>
        <p:guide orient="horz" pos="2970"/>
        <p:guide pos="122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A5C2B31-FD93-4F45-BED5-CADD808153AA}" type="datetimeFigureOut">
              <a:rPr lang="zh-CN" altLang="en-US"/>
              <a:t>2026/6/9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CFEDD9-330C-4FF9-9092-ABFA38DB40B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CA15BF3-2A85-42A8-98B7-3D06084C744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392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 rot="19856675">
            <a:off x="3710226" y="2333416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E519A0-4D1B-48DD-9A7E-122A84C0B2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0929" y="3175"/>
            <a:ext cx="135295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999" r="2750" b="2402"/>
          <a:stretch>
            <a:fillRect/>
          </a:stretch>
        </p:blipFill>
        <p:spPr bwMode="auto">
          <a:xfrm>
            <a:off x="214313" y="50800"/>
            <a:ext cx="87106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808" y="195263"/>
            <a:ext cx="127347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07899" y="2297412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0" y="4011613"/>
            <a:ext cx="1787525" cy="1150937"/>
            <a:chOff x="0" y="4011910"/>
            <a:chExt cx="1788144" cy="1150726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" t="2003" r="62267" b="27998"/>
            <a:stretch>
              <a:fillRect/>
            </a:stretch>
          </p:blipFill>
          <p:spPr bwMode="auto">
            <a:xfrm>
              <a:off x="0" y="4011910"/>
              <a:ext cx="997727" cy="115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10626" r="781" b="64583"/>
            <a:stretch>
              <a:fillRect/>
            </a:stretch>
          </p:blipFill>
          <p:spPr bwMode="auto">
            <a:xfrm>
              <a:off x="636016" y="4754591"/>
              <a:ext cx="1152128" cy="40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89B6A3-1402-459C-A24D-899A5C0A159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131779F-664D-7A80-7339-997D4CAF5CC1}"/>
              </a:ext>
            </a:extLst>
          </p:cNvPr>
          <p:cNvSpPr txBox="1"/>
          <p:nvPr/>
        </p:nvSpPr>
        <p:spPr>
          <a:xfrm>
            <a:off x="4354904" y="587278"/>
            <a:ext cx="4392488" cy="7603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观察</a:t>
            </a:r>
            <a:r>
              <a:rPr lang="zh-CN" altLang="en-US" sz="40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简单组合体</a:t>
            </a:r>
            <a:endParaRPr lang="zh-CN" altLang="en-US" sz="4000" b="1" dirty="0">
              <a:ln w="635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副标题 6">
            <a:extLst>
              <a:ext uri="{FF2B5EF4-FFF2-40B4-BE49-F238E27FC236}">
                <a16:creationId xmlns:a16="http://schemas.microsoft.com/office/drawing/2014/main" id="{7D727877-646E-07DC-FB91-BD51B3174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075" y="2284413"/>
            <a:ext cx="32543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C8C639-718E-7B8C-F006-536725E0933E}"/>
              </a:ext>
            </a:extLst>
          </p:cNvPr>
          <p:cNvSpPr txBox="1"/>
          <p:nvPr/>
        </p:nvSpPr>
        <p:spPr>
          <a:xfrm>
            <a:off x="3117576" y="1462913"/>
            <a:ext cx="6048672" cy="6047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观察简单组合体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B02E14D-2B43-8F06-D1C4-E863CC320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10" y="653468"/>
            <a:ext cx="719086" cy="6941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/>
          <p:cNvSpPr/>
          <p:nvPr/>
        </p:nvSpPr>
        <p:spPr>
          <a:xfrm>
            <a:off x="2771800" y="2811339"/>
            <a:ext cx="1416595" cy="141659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立方体 3"/>
          <p:cNvSpPr/>
          <p:nvPr/>
        </p:nvSpPr>
        <p:spPr>
          <a:xfrm>
            <a:off x="3833734" y="2811339"/>
            <a:ext cx="1416595" cy="141659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5" name="立方体 4"/>
          <p:cNvSpPr/>
          <p:nvPr/>
        </p:nvSpPr>
        <p:spPr>
          <a:xfrm>
            <a:off x="4891699" y="2811339"/>
            <a:ext cx="1416595" cy="141659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9221" name="组合 7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9223" name="组合 8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9222" name="文本框 9"/>
          <p:cNvSpPr txBox="1">
            <a:spLocks noChangeArrowheads="1"/>
          </p:cNvSpPr>
          <p:nvPr/>
        </p:nvSpPr>
        <p:spPr bwMode="auto">
          <a:xfrm>
            <a:off x="1476375" y="5508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一、开门见山，导入新课</a:t>
            </a:r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EFD70426-2182-DE06-15A1-DF1FF2A232B0}"/>
              </a:ext>
            </a:extLst>
          </p:cNvPr>
          <p:cNvSpPr/>
          <p:nvPr/>
        </p:nvSpPr>
        <p:spPr>
          <a:xfrm>
            <a:off x="3826114" y="1744017"/>
            <a:ext cx="1416595" cy="141659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animBg="1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19250" y="1216663"/>
            <a:ext cx="356076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</a:rPr>
              <a:t>摆一摆，看一看。</a:t>
            </a: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2560811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53"/>
          <p:cNvGrpSpPr/>
          <p:nvPr/>
        </p:nvGrpSpPr>
        <p:grpSpPr bwMode="auto">
          <a:xfrm>
            <a:off x="1619250" y="1865486"/>
            <a:ext cx="792163" cy="757237"/>
            <a:chOff x="2792904" y="589737"/>
            <a:chExt cx="976574" cy="1087707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3201930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3612913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2949469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3360452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53"/>
          <p:cNvGrpSpPr/>
          <p:nvPr/>
        </p:nvGrpSpPr>
        <p:grpSpPr bwMode="auto">
          <a:xfrm>
            <a:off x="4443413" y="1914698"/>
            <a:ext cx="792162" cy="757238"/>
            <a:chOff x="2792904" y="589737"/>
            <a:chExt cx="976574" cy="1087707"/>
          </a:xfrm>
        </p:grpSpPr>
        <p:cxnSp>
          <p:nvCxnSpPr>
            <p:cNvPr id="35" name="直接箭头连接符 34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>
              <a:off x="3201930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/>
            <p:nvPr/>
          </p:nvCxnSpPr>
          <p:spPr>
            <a:xfrm>
              <a:off x="3612913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>
              <a:off x="2949469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>
              <a:off x="3360452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53"/>
          <p:cNvGrpSpPr/>
          <p:nvPr/>
        </p:nvGrpSpPr>
        <p:grpSpPr bwMode="auto">
          <a:xfrm>
            <a:off x="7556500" y="1865486"/>
            <a:ext cx="790575" cy="757237"/>
            <a:chOff x="2792904" y="589737"/>
            <a:chExt cx="976574" cy="1087707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>
              <a:off x="3202752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>
              <a:off x="3612599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>
              <a:off x="2949783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>
              <a:off x="3359631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50" name="组合 47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10252" name="组合 48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51" name="文本框 9"/>
          <p:cNvSpPr txBox="1">
            <a:spLocks noChangeArrowheads="1"/>
          </p:cNvSpPr>
          <p:nvPr/>
        </p:nvSpPr>
        <p:spPr bwMode="auto">
          <a:xfrm>
            <a:off x="1476375" y="5508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二、仔细观察，探究规律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167F51-658B-509D-3EE3-E654BFC4C6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EF8FE"/>
              </a:clrFrom>
              <a:clrTo>
                <a:srgbClr val="EE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5606"/>
            <a:ext cx="736103" cy="520559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7454D584-782A-D321-DB64-3E1274FA71EA}"/>
              </a:ext>
            </a:extLst>
          </p:cNvPr>
          <p:cNvGrpSpPr/>
          <p:nvPr/>
        </p:nvGrpSpPr>
        <p:grpSpPr>
          <a:xfrm>
            <a:off x="881063" y="3939902"/>
            <a:ext cx="8393509" cy="823739"/>
            <a:chOff x="881063" y="3867894"/>
            <a:chExt cx="8393509" cy="82373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B45DCE1-7634-B5CE-FFF8-041EA1760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DFEFF"/>
                </a:clrFrom>
                <a:clrTo>
                  <a:srgbClr val="FD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20"/>
            <a:stretch>
              <a:fillRect/>
            </a:stretch>
          </p:blipFill>
          <p:spPr>
            <a:xfrm>
              <a:off x="881063" y="3867894"/>
              <a:ext cx="843998" cy="823739"/>
            </a:xfrm>
            <a:prstGeom prst="rect">
              <a:avLst/>
            </a:prstGeom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FD5DF8D0-F57A-DF5D-121D-916CA8B6483B}"/>
                </a:ext>
              </a:extLst>
            </p:cNvPr>
            <p:cNvGrpSpPr/>
            <p:nvPr/>
          </p:nvGrpSpPr>
          <p:grpSpPr>
            <a:xfrm>
              <a:off x="2079625" y="3873184"/>
              <a:ext cx="7194947" cy="686893"/>
              <a:chOff x="2189733" y="3873184"/>
              <a:chExt cx="7194947" cy="686893"/>
            </a:xfrm>
          </p:grpSpPr>
          <p:sp>
            <p:nvSpPr>
              <p:cNvPr id="19" name="对话气泡: 圆角矩形 18">
                <a:extLst>
                  <a:ext uri="{FF2B5EF4-FFF2-40B4-BE49-F238E27FC236}">
                    <a16:creationId xmlns:a16="http://schemas.microsoft.com/office/drawing/2014/main" id="{C5EDA33D-5298-5898-85F3-FE8428A7CEF7}"/>
                  </a:ext>
                </a:extLst>
              </p:cNvPr>
              <p:cNvSpPr/>
              <p:nvPr/>
            </p:nvSpPr>
            <p:spPr>
              <a:xfrm>
                <a:off x="2207960" y="3873184"/>
                <a:ext cx="6722620" cy="686893"/>
              </a:xfrm>
              <a:prstGeom prst="wedgeRoundRectCallout">
                <a:avLst>
                  <a:gd name="adj1" fmla="val -54316"/>
                  <a:gd name="adj2" fmla="val 23684"/>
                  <a:gd name="adj3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189733" y="3970408"/>
                <a:ext cx="7194947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zh-CN" sz="26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宋体" panose="02010600030101010101" pitchFamily="2" charset="-122"/>
                  </a:rPr>
                  <a:t> </a:t>
                </a:r>
                <a:r>
                  <a:rPr lang="zh-CN" altLang="en-US" sz="26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从上面看这</a:t>
                </a:r>
                <a:r>
                  <a:rPr lang="en-US" altLang="zh-CN" sz="26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6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个组合体，看到的图形相同吗</a:t>
                </a:r>
                <a:r>
                  <a:rPr lang="en-US" altLang="zh-CN" sz="26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宋体" panose="02010600030101010101" pitchFamily="2" charset="-122"/>
                  </a:rPr>
                  <a:t>?</a:t>
                </a:r>
                <a:endParaRPr lang="zh-CN" altLang="en-US" sz="2600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4"/>
          <p:cNvSpPr txBox="1">
            <a:spLocks noChangeArrowheads="1"/>
          </p:cNvSpPr>
          <p:nvPr/>
        </p:nvSpPr>
        <p:spPr bwMode="auto">
          <a:xfrm>
            <a:off x="1835150" y="411163"/>
            <a:ext cx="182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pic>
        <p:nvPicPr>
          <p:cNvPr id="11267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5737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8"/>
          <p:cNvSpPr/>
          <p:nvPr/>
        </p:nvSpPr>
        <p:spPr>
          <a:xfrm>
            <a:off x="4560888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063875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13"/>
          <p:cNvSpPr/>
          <p:nvPr/>
        </p:nvSpPr>
        <p:spPr>
          <a:xfrm>
            <a:off x="728662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0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 bwMode="auto">
          <a:xfrm>
            <a:off x="1782763" y="3797300"/>
            <a:ext cx="4408487" cy="1327150"/>
            <a:chOff x="1744331" y="3796937"/>
            <a:chExt cx="4409415" cy="1327269"/>
          </a:xfrm>
        </p:grpSpPr>
        <p:sp>
          <p:nvSpPr>
            <p:cNvPr id="13" name="对话气泡: 圆角矩形 12"/>
            <p:cNvSpPr/>
            <p:nvPr/>
          </p:nvSpPr>
          <p:spPr bwMode="auto">
            <a:xfrm>
              <a:off x="2843112" y="3939825"/>
              <a:ext cx="3310634" cy="647758"/>
            </a:xfrm>
            <a:prstGeom prst="wedgeRoundRectCallout">
              <a:avLst>
                <a:gd name="adj1" fmla="val -58079"/>
                <a:gd name="adj2" fmla="val -1434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你发现了什么？</a:t>
              </a:r>
            </a:p>
          </p:txBody>
        </p:sp>
        <p:pic>
          <p:nvPicPr>
            <p:cNvPr id="11277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44331" y="3796937"/>
              <a:ext cx="1070573" cy="132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4"/>
          <p:cNvSpPr txBox="1">
            <a:spLocks noChangeArrowheads="1"/>
          </p:cNvSpPr>
          <p:nvPr/>
        </p:nvSpPr>
        <p:spPr bwMode="auto">
          <a:xfrm>
            <a:off x="1835150" y="411163"/>
            <a:ext cx="182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pic>
        <p:nvPicPr>
          <p:cNvPr id="12291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5737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4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8"/>
          <p:cNvSpPr/>
          <p:nvPr/>
        </p:nvSpPr>
        <p:spPr>
          <a:xfrm>
            <a:off x="4560888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063875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13"/>
          <p:cNvSpPr/>
          <p:nvPr/>
        </p:nvSpPr>
        <p:spPr>
          <a:xfrm>
            <a:off x="728662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8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 bwMode="auto">
          <a:xfrm>
            <a:off x="1511300" y="3817208"/>
            <a:ext cx="5622925" cy="1041271"/>
            <a:chOff x="1511096" y="3817292"/>
            <a:chExt cx="5622484" cy="1040556"/>
          </a:xfrm>
        </p:grpSpPr>
        <p:sp>
          <p:nvSpPr>
            <p:cNvPr id="18" name="对话气泡: 圆角矩形 17"/>
            <p:cNvSpPr/>
            <p:nvPr/>
          </p:nvSpPr>
          <p:spPr bwMode="auto">
            <a:xfrm>
              <a:off x="2682579" y="3849494"/>
              <a:ext cx="4451001" cy="634820"/>
            </a:xfrm>
            <a:prstGeom prst="wedgeRoundRectCallout">
              <a:avLst>
                <a:gd name="adj1" fmla="val -53575"/>
                <a:gd name="adj2" fmla="val -6196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从上面看，图形相同。</a:t>
              </a:r>
            </a:p>
          </p:txBody>
        </p:sp>
        <p:pic>
          <p:nvPicPr>
            <p:cNvPr id="12301" name="图片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11096" y="3817292"/>
              <a:ext cx="998647" cy="104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4"/>
          <p:cNvSpPr txBox="1">
            <a:spLocks noChangeArrowheads="1"/>
          </p:cNvSpPr>
          <p:nvPr/>
        </p:nvSpPr>
        <p:spPr bwMode="auto">
          <a:xfrm>
            <a:off x="1928813" y="484188"/>
            <a:ext cx="18240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3315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84188"/>
            <a:ext cx="741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 bwMode="auto">
          <a:xfrm flipH="1">
            <a:off x="500063" y="1628775"/>
            <a:ext cx="838200" cy="804863"/>
            <a:chOff x="2483960" y="1853565"/>
            <a:chExt cx="837090" cy="805339"/>
          </a:xfrm>
        </p:grpSpPr>
        <p:cxnSp>
          <p:nvCxnSpPr>
            <p:cNvPr id="7" name="直接箭头连接符 6"/>
            <p:cNvCxnSpPr/>
            <p:nvPr/>
          </p:nvCxnSpPr>
          <p:spPr>
            <a:xfrm flipH="1">
              <a:off x="2647256" y="1853565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flipH="1">
              <a:off x="2647256" y="2172842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H="1">
              <a:off x="2647256" y="2493706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H="1">
              <a:off x="2483960" y="2018763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H="1">
              <a:off x="2483960" y="2339627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H="1">
              <a:off x="2483960" y="2658904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23"/>
          <p:cNvGrpSpPr/>
          <p:nvPr/>
        </p:nvGrpSpPr>
        <p:grpSpPr bwMode="auto">
          <a:xfrm flipH="1">
            <a:off x="3200400" y="1711325"/>
            <a:ext cx="836613" cy="804863"/>
            <a:chOff x="2483960" y="1853565"/>
            <a:chExt cx="837090" cy="805339"/>
          </a:xfrm>
        </p:grpSpPr>
        <p:cxnSp>
          <p:nvCxnSpPr>
            <p:cNvPr id="14" name="直接箭头连接符 13"/>
            <p:cNvCxnSpPr/>
            <p:nvPr/>
          </p:nvCxnSpPr>
          <p:spPr>
            <a:xfrm flipH="1">
              <a:off x="2645977" y="1853565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H="1">
              <a:off x="2645977" y="2172842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H="1">
              <a:off x="2645977" y="2493706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H="1">
              <a:off x="2483960" y="2018763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H="1">
              <a:off x="2483960" y="2339627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H="1">
              <a:off x="2483960" y="2658904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30"/>
          <p:cNvGrpSpPr/>
          <p:nvPr/>
        </p:nvGrpSpPr>
        <p:grpSpPr bwMode="auto">
          <a:xfrm flipH="1">
            <a:off x="5994400" y="1697038"/>
            <a:ext cx="836613" cy="804862"/>
            <a:chOff x="2483960" y="1853565"/>
            <a:chExt cx="837090" cy="805339"/>
          </a:xfrm>
        </p:grpSpPr>
        <p:cxnSp>
          <p:nvCxnSpPr>
            <p:cNvPr id="21" name="直接箭头连接符 20"/>
            <p:cNvCxnSpPr/>
            <p:nvPr/>
          </p:nvCxnSpPr>
          <p:spPr>
            <a:xfrm flipH="1">
              <a:off x="2645977" y="1853565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H="1">
              <a:off x="2645977" y="2172841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flipH="1">
              <a:off x="2645977" y="2493706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2483960" y="2018763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>
              <a:off x="2483960" y="2339628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H="1">
              <a:off x="2483960" y="2658904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835150" y="3360738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从左面看，看到的图形相同吗？</a:t>
            </a:r>
            <a:endParaRPr lang="zh-CN" altLang="en-US" sz="3200" dirty="0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grpSp>
        <p:nvGrpSpPr>
          <p:cNvPr id="28" name="组合 13"/>
          <p:cNvGrpSpPr/>
          <p:nvPr/>
        </p:nvGrpSpPr>
        <p:grpSpPr bwMode="auto">
          <a:xfrm>
            <a:off x="779463" y="3178175"/>
            <a:ext cx="1031875" cy="947738"/>
            <a:chOff x="471689" y="2892759"/>
            <a:chExt cx="1031875" cy="947738"/>
          </a:xfrm>
        </p:grpSpPr>
        <p:grpSp>
          <p:nvGrpSpPr>
            <p:cNvPr id="13322" name="组合 45"/>
            <p:cNvGrpSpPr/>
            <p:nvPr/>
          </p:nvGrpSpPr>
          <p:grpSpPr bwMode="auto">
            <a:xfrm>
              <a:off x="471689" y="2892759"/>
              <a:ext cx="1031875" cy="947738"/>
              <a:chOff x="1225550" y="1182688"/>
              <a:chExt cx="1031875" cy="947247"/>
            </a:xfrm>
          </p:grpSpPr>
          <p:sp>
            <p:nvSpPr>
              <p:cNvPr id="13324" name="椭圆 2"/>
              <p:cNvSpPr>
                <a:spLocks noChangeArrowheads="1"/>
              </p:cNvSpPr>
              <p:nvPr/>
            </p:nvSpPr>
            <p:spPr bwMode="auto">
              <a:xfrm>
                <a:off x="1333500" y="1281113"/>
                <a:ext cx="923925" cy="754062"/>
              </a:xfrm>
              <a:custGeom>
                <a:avLst/>
                <a:gdLst>
                  <a:gd name="T0" fmla="*/ 1 w 1281095"/>
                  <a:gd name="T1" fmla="*/ 0 h 1045028"/>
                  <a:gd name="T2" fmla="*/ 1 w 1281095"/>
                  <a:gd name="T3" fmla="*/ 1 h 1045028"/>
                  <a:gd name="T4" fmla="*/ 1 w 1281095"/>
                  <a:gd name="T5" fmla="*/ 1 h 1045028"/>
                  <a:gd name="T6" fmla="*/ 1 w 1281095"/>
                  <a:gd name="T7" fmla="*/ 1 h 1045028"/>
                  <a:gd name="T8" fmla="*/ 1 w 1281095"/>
                  <a:gd name="T9" fmla="*/ 1 h 1045028"/>
                  <a:gd name="T10" fmla="*/ 0 w 1281095"/>
                  <a:gd name="T11" fmla="*/ 1 h 1045028"/>
                  <a:gd name="T12" fmla="*/ 1 w 1281095"/>
                  <a:gd name="T13" fmla="*/ 0 h 10450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1095"/>
                  <a:gd name="T22" fmla="*/ 0 h 1045028"/>
                  <a:gd name="T23" fmla="*/ 1281095 w 1281095"/>
                  <a:gd name="T24" fmla="*/ 1045028 h 10450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1095" h="1045028">
                    <a:moveTo>
                      <a:pt x="522514" y="0"/>
                    </a:moveTo>
                    <a:cubicBezTo>
                      <a:pt x="778529" y="0"/>
                      <a:pt x="991539" y="184122"/>
                      <a:pt x="1035434" y="427341"/>
                    </a:cubicBezTo>
                    <a:lnTo>
                      <a:pt x="1281095" y="530977"/>
                    </a:lnTo>
                    <a:lnTo>
                      <a:pt x="1036611" y="606006"/>
                    </a:lnTo>
                    <a:cubicBezTo>
                      <a:pt x="998262" y="855039"/>
                      <a:pt x="782576" y="1045028"/>
                      <a:pt x="522514" y="1045028"/>
                    </a:cubicBezTo>
                    <a:cubicBezTo>
                      <a:pt x="233937" y="1045028"/>
                      <a:pt x="0" y="811091"/>
                      <a:pt x="0" y="522514"/>
                    </a:cubicBezTo>
                    <a:cubicBezTo>
                      <a:pt x="0" y="233937"/>
                      <a:pt x="233937" y="0"/>
                      <a:pt x="522514" y="0"/>
                    </a:cubicBezTo>
                    <a:close/>
                  </a:path>
                </a:pathLst>
              </a:custGeom>
              <a:solidFill>
                <a:srgbClr val="EF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25" name="空心弧 12"/>
              <p:cNvSpPr>
                <a:spLocks noChangeArrowheads="1"/>
              </p:cNvSpPr>
              <p:nvPr/>
            </p:nvSpPr>
            <p:spPr bwMode="auto">
              <a:xfrm rot="-5400000">
                <a:off x="1225795" y="1182443"/>
                <a:ext cx="947247" cy="947737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00" y="10800"/>
                    </a:moveTo>
                    <a:cubicBezTo>
                      <a:pt x="1000" y="5387"/>
                      <a:pt x="5387" y="1000"/>
                      <a:pt x="10800" y="1000"/>
                    </a:cubicBezTo>
                    <a:cubicBezTo>
                      <a:pt x="16212" y="1000"/>
                      <a:pt x="20599" y="5387"/>
                      <a:pt x="205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1000" y="10800"/>
                    </a:lnTo>
                    <a:close/>
                  </a:path>
                </a:pathLst>
              </a:custGeom>
              <a:solidFill>
                <a:srgbClr val="938953"/>
              </a:solidFill>
              <a:ln w="25400">
                <a:solidFill>
                  <a:srgbClr val="938953"/>
                </a:solidFill>
                <a:beve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3323" name="文本框 15"/>
            <p:cNvSpPr txBox="1">
              <a:spLocks noChangeArrowheads="1"/>
            </p:cNvSpPr>
            <p:nvPr/>
          </p:nvSpPr>
          <p:spPr bwMode="auto">
            <a:xfrm>
              <a:off x="648040" y="3074239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问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4"/>
          <p:cNvSpPr txBox="1">
            <a:spLocks noChangeArrowheads="1"/>
          </p:cNvSpPr>
          <p:nvPr/>
        </p:nvSpPr>
        <p:spPr bwMode="auto">
          <a:xfrm>
            <a:off x="1928813" y="484188"/>
            <a:ext cx="18240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4339" name="图片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84188"/>
            <a:ext cx="741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2"/>
          <p:cNvSpPr/>
          <p:nvPr/>
        </p:nvSpPr>
        <p:spPr>
          <a:xfrm>
            <a:off x="1689100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4"/>
          <p:cNvSpPr/>
          <p:nvPr/>
        </p:nvSpPr>
        <p:spPr>
          <a:xfrm>
            <a:off x="4427538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6"/>
          <p:cNvSpPr/>
          <p:nvPr/>
        </p:nvSpPr>
        <p:spPr>
          <a:xfrm>
            <a:off x="7173913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0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 bwMode="auto">
          <a:xfrm>
            <a:off x="1698855" y="3850866"/>
            <a:ext cx="6257521" cy="1126355"/>
            <a:chOff x="1161385" y="3842397"/>
            <a:chExt cx="6256650" cy="1126355"/>
          </a:xfrm>
        </p:grpSpPr>
        <p:sp>
          <p:nvSpPr>
            <p:cNvPr id="13" name="圆角矩形标注 12"/>
            <p:cNvSpPr/>
            <p:nvPr/>
          </p:nvSpPr>
          <p:spPr bwMode="auto">
            <a:xfrm>
              <a:off x="2594171" y="4084106"/>
              <a:ext cx="4823864" cy="642938"/>
            </a:xfrm>
            <a:prstGeom prst="wedgeRoundRectCallout">
              <a:avLst>
                <a:gd name="adj1" fmla="val -55690"/>
                <a:gd name="adj2" fmla="val -75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从左面看，图形也相同。</a:t>
              </a:r>
            </a:p>
          </p:txBody>
        </p:sp>
        <p:pic>
          <p:nvPicPr>
            <p:cNvPr id="14349" name="图片 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61385" y="3842397"/>
              <a:ext cx="1080182" cy="1126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4"/>
          <p:cNvSpPr txBox="1">
            <a:spLocks noChangeArrowheads="1"/>
          </p:cNvSpPr>
          <p:nvPr/>
        </p:nvSpPr>
        <p:spPr bwMode="auto">
          <a:xfrm>
            <a:off x="1857375" y="411163"/>
            <a:ext cx="18240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pic>
        <p:nvPicPr>
          <p:cNvPr id="15363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10"/>
          <p:cNvGrpSpPr/>
          <p:nvPr/>
        </p:nvGrpSpPr>
        <p:grpSpPr bwMode="auto">
          <a:xfrm>
            <a:off x="546100" y="1722438"/>
            <a:ext cx="1782763" cy="1065212"/>
            <a:chOff x="457990" y="1683543"/>
            <a:chExt cx="1782766" cy="10652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457990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V="1">
              <a:off x="1008854" y="1683543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559717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V="1">
              <a:off x="457990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V="1">
              <a:off x="1008854" y="2069305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1559717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8"/>
          <p:cNvGrpSpPr/>
          <p:nvPr/>
        </p:nvGrpSpPr>
        <p:grpSpPr bwMode="auto">
          <a:xfrm>
            <a:off x="3448050" y="1722438"/>
            <a:ext cx="1782763" cy="1065212"/>
            <a:chOff x="457990" y="1683543"/>
            <a:chExt cx="1782766" cy="1065212"/>
          </a:xfrm>
        </p:grpSpPr>
        <p:cxnSp>
          <p:nvCxnSpPr>
            <p:cNvPr id="15" name="直接箭头连接符 14"/>
            <p:cNvCxnSpPr/>
            <p:nvPr/>
          </p:nvCxnSpPr>
          <p:spPr>
            <a:xfrm flipV="1">
              <a:off x="457990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V="1">
              <a:off x="1008854" y="1683543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V="1">
              <a:off x="1559717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V="1">
              <a:off x="457990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V="1">
              <a:off x="1008854" y="2069305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V="1">
              <a:off x="1559717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5"/>
          <p:cNvGrpSpPr/>
          <p:nvPr/>
        </p:nvGrpSpPr>
        <p:grpSpPr bwMode="auto">
          <a:xfrm>
            <a:off x="6491288" y="1722438"/>
            <a:ext cx="1784350" cy="1065212"/>
            <a:chOff x="457990" y="1683543"/>
            <a:chExt cx="1782766" cy="1065212"/>
          </a:xfrm>
        </p:grpSpPr>
        <p:cxnSp>
          <p:nvCxnSpPr>
            <p:cNvPr id="22" name="直接箭头连接符 21"/>
            <p:cNvCxnSpPr/>
            <p:nvPr/>
          </p:nvCxnSpPr>
          <p:spPr>
            <a:xfrm flipV="1">
              <a:off x="457990" y="1683543"/>
              <a:ext cx="680432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flipV="1">
              <a:off x="1008363" y="1683543"/>
              <a:ext cx="68201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V="1">
              <a:off x="1560323" y="1683543"/>
              <a:ext cx="680433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V="1">
              <a:off x="457990" y="2069305"/>
              <a:ext cx="680432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V="1">
              <a:off x="1008363" y="2069305"/>
              <a:ext cx="68201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V="1">
              <a:off x="1560323" y="2069305"/>
              <a:ext cx="680433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14"/>
          <p:cNvGrpSpPr/>
          <p:nvPr/>
        </p:nvGrpSpPr>
        <p:grpSpPr bwMode="auto">
          <a:xfrm>
            <a:off x="615950" y="3076575"/>
            <a:ext cx="1031875" cy="947738"/>
            <a:chOff x="471689" y="2892759"/>
            <a:chExt cx="1031875" cy="947738"/>
          </a:xfrm>
        </p:grpSpPr>
        <p:grpSp>
          <p:nvGrpSpPr>
            <p:cNvPr id="15370" name="组合 45"/>
            <p:cNvGrpSpPr/>
            <p:nvPr/>
          </p:nvGrpSpPr>
          <p:grpSpPr bwMode="auto">
            <a:xfrm>
              <a:off x="471689" y="2892759"/>
              <a:ext cx="1031875" cy="947738"/>
              <a:chOff x="1225550" y="1182688"/>
              <a:chExt cx="1031875" cy="947247"/>
            </a:xfrm>
          </p:grpSpPr>
          <p:sp>
            <p:nvSpPr>
              <p:cNvPr id="15372" name="椭圆 2"/>
              <p:cNvSpPr>
                <a:spLocks noChangeArrowheads="1"/>
              </p:cNvSpPr>
              <p:nvPr/>
            </p:nvSpPr>
            <p:spPr bwMode="auto">
              <a:xfrm>
                <a:off x="1333500" y="1281113"/>
                <a:ext cx="923925" cy="754062"/>
              </a:xfrm>
              <a:custGeom>
                <a:avLst/>
                <a:gdLst>
                  <a:gd name="T0" fmla="*/ 1 w 1281095"/>
                  <a:gd name="T1" fmla="*/ 0 h 1045028"/>
                  <a:gd name="T2" fmla="*/ 1 w 1281095"/>
                  <a:gd name="T3" fmla="*/ 1 h 1045028"/>
                  <a:gd name="T4" fmla="*/ 1 w 1281095"/>
                  <a:gd name="T5" fmla="*/ 1 h 1045028"/>
                  <a:gd name="T6" fmla="*/ 1 w 1281095"/>
                  <a:gd name="T7" fmla="*/ 1 h 1045028"/>
                  <a:gd name="T8" fmla="*/ 1 w 1281095"/>
                  <a:gd name="T9" fmla="*/ 1 h 1045028"/>
                  <a:gd name="T10" fmla="*/ 0 w 1281095"/>
                  <a:gd name="T11" fmla="*/ 1 h 1045028"/>
                  <a:gd name="T12" fmla="*/ 1 w 1281095"/>
                  <a:gd name="T13" fmla="*/ 0 h 10450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1095"/>
                  <a:gd name="T22" fmla="*/ 0 h 1045028"/>
                  <a:gd name="T23" fmla="*/ 1281095 w 1281095"/>
                  <a:gd name="T24" fmla="*/ 1045028 h 10450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1095" h="1045028">
                    <a:moveTo>
                      <a:pt x="522514" y="0"/>
                    </a:moveTo>
                    <a:cubicBezTo>
                      <a:pt x="778529" y="0"/>
                      <a:pt x="991539" y="184122"/>
                      <a:pt x="1035434" y="427341"/>
                    </a:cubicBezTo>
                    <a:lnTo>
                      <a:pt x="1281095" y="530977"/>
                    </a:lnTo>
                    <a:lnTo>
                      <a:pt x="1036611" y="606006"/>
                    </a:lnTo>
                    <a:cubicBezTo>
                      <a:pt x="998262" y="855039"/>
                      <a:pt x="782576" y="1045028"/>
                      <a:pt x="522514" y="1045028"/>
                    </a:cubicBezTo>
                    <a:cubicBezTo>
                      <a:pt x="233937" y="1045028"/>
                      <a:pt x="0" y="811091"/>
                      <a:pt x="0" y="522514"/>
                    </a:cubicBezTo>
                    <a:cubicBezTo>
                      <a:pt x="0" y="233937"/>
                      <a:pt x="233937" y="0"/>
                      <a:pt x="522514" y="0"/>
                    </a:cubicBezTo>
                    <a:close/>
                  </a:path>
                </a:pathLst>
              </a:custGeom>
              <a:solidFill>
                <a:srgbClr val="EF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73" name="空心弧 12"/>
              <p:cNvSpPr>
                <a:spLocks noChangeArrowheads="1"/>
              </p:cNvSpPr>
              <p:nvPr/>
            </p:nvSpPr>
            <p:spPr bwMode="auto">
              <a:xfrm rot="-5400000">
                <a:off x="1225795" y="1182443"/>
                <a:ext cx="947247" cy="947737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00" y="10800"/>
                    </a:moveTo>
                    <a:cubicBezTo>
                      <a:pt x="1000" y="5387"/>
                      <a:pt x="5387" y="1000"/>
                      <a:pt x="10800" y="1000"/>
                    </a:cubicBezTo>
                    <a:cubicBezTo>
                      <a:pt x="16212" y="1000"/>
                      <a:pt x="20599" y="5387"/>
                      <a:pt x="205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1000" y="10800"/>
                    </a:lnTo>
                    <a:close/>
                  </a:path>
                </a:pathLst>
              </a:custGeom>
              <a:solidFill>
                <a:srgbClr val="938953"/>
              </a:solidFill>
              <a:ln w="25400">
                <a:solidFill>
                  <a:srgbClr val="938953"/>
                </a:solidFill>
                <a:beve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371" name="文本框 16"/>
            <p:cNvSpPr txBox="1">
              <a:spLocks noChangeArrowheads="1"/>
            </p:cNvSpPr>
            <p:nvPr/>
          </p:nvSpPr>
          <p:spPr bwMode="auto">
            <a:xfrm>
              <a:off x="648040" y="3074239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问</a:t>
              </a:r>
            </a:p>
          </p:txBody>
        </p:sp>
      </p:grp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1695450" y="3173413"/>
            <a:ext cx="6792913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从上面、左面看到的图形都相同，那从前面看到的图形会相同吗？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4"/>
          <p:cNvSpPr txBox="1">
            <a:spLocks noChangeArrowheads="1"/>
          </p:cNvSpPr>
          <p:nvPr/>
        </p:nvSpPr>
        <p:spPr bwMode="auto">
          <a:xfrm>
            <a:off x="1857375" y="411163"/>
            <a:ext cx="18240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pic>
        <p:nvPicPr>
          <p:cNvPr id="16387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46263" y="2660650"/>
            <a:ext cx="201612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3148013"/>
            <a:ext cx="155416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3135313"/>
            <a:ext cx="1525588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3184525"/>
            <a:ext cx="15875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2"/>
          <p:cNvSpPr/>
          <p:nvPr/>
        </p:nvSpPr>
        <p:spPr>
          <a:xfrm>
            <a:off x="4484688" y="2654300"/>
            <a:ext cx="201612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下箭头 3"/>
          <p:cNvSpPr/>
          <p:nvPr/>
        </p:nvSpPr>
        <p:spPr>
          <a:xfrm>
            <a:off x="7178675" y="2660650"/>
            <a:ext cx="200025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11" name="组合 3"/>
          <p:cNvGrpSpPr/>
          <p:nvPr/>
        </p:nvGrpSpPr>
        <p:grpSpPr bwMode="auto">
          <a:xfrm>
            <a:off x="5489575" y="3508375"/>
            <a:ext cx="1965325" cy="1063625"/>
            <a:chOff x="5038928" y="440987"/>
            <a:chExt cx="1964987" cy="1063558"/>
          </a:xfrm>
        </p:grpSpPr>
        <p:sp>
          <p:nvSpPr>
            <p:cNvPr id="12" name="思想气泡: 云 11"/>
            <p:cNvSpPr/>
            <p:nvPr/>
          </p:nvSpPr>
          <p:spPr>
            <a:xfrm>
              <a:off x="5038928" y="440987"/>
              <a:ext cx="1964987" cy="1063558"/>
            </a:xfrm>
            <a:prstGeom prst="cloudCallout">
              <a:avLst>
                <a:gd name="adj1" fmla="val -74368"/>
                <a:gd name="adj2" fmla="val -82360"/>
              </a:avLst>
            </a:prstGeom>
            <a:solidFill>
              <a:srgbClr val="FCFFEB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397" name="文本框 2"/>
            <p:cNvSpPr txBox="1">
              <a:spLocks noChangeArrowheads="1"/>
            </p:cNvSpPr>
            <p:nvPr/>
          </p:nvSpPr>
          <p:spPr bwMode="auto">
            <a:xfrm>
              <a:off x="5313535" y="680378"/>
              <a:ext cx="1420338" cy="58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不相同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7"/>
          <a:stretch>
            <a:fillRect/>
          </a:stretch>
        </p:blipFill>
        <p:spPr bwMode="auto">
          <a:xfrm>
            <a:off x="1173163" y="1747838"/>
            <a:ext cx="95726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4" r="38194"/>
          <a:stretch>
            <a:fillRect/>
          </a:stretch>
        </p:blipFill>
        <p:spPr bwMode="auto">
          <a:xfrm>
            <a:off x="1155700" y="2824163"/>
            <a:ext cx="9445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8"/>
          <a:stretch>
            <a:fillRect/>
          </a:stretch>
        </p:blipFill>
        <p:spPr bwMode="auto">
          <a:xfrm>
            <a:off x="1155700" y="3914775"/>
            <a:ext cx="9350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文本框 4"/>
          <p:cNvSpPr txBox="1">
            <a:spLocks noChangeArrowheads="1"/>
          </p:cNvSpPr>
          <p:nvPr/>
        </p:nvSpPr>
        <p:spPr bwMode="auto">
          <a:xfrm>
            <a:off x="2733675" y="979488"/>
            <a:ext cx="1831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Calibri" panose="020F0502020204030204" pitchFamily="34" charset="0"/>
                <a:ea typeface="黑体" panose="02010609060101010101" pitchFamily="49" charset="-122"/>
              </a:rPr>
              <a:t>从前面看</a:t>
            </a:r>
          </a:p>
        </p:txBody>
      </p:sp>
      <p:sp>
        <p:nvSpPr>
          <p:cNvPr id="17414" name="文本框 5"/>
          <p:cNvSpPr txBox="1">
            <a:spLocks noChangeArrowheads="1"/>
          </p:cNvSpPr>
          <p:nvPr/>
        </p:nvSpPr>
        <p:spPr bwMode="auto">
          <a:xfrm>
            <a:off x="4678363" y="979488"/>
            <a:ext cx="1833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从上面看</a:t>
            </a:r>
          </a:p>
        </p:txBody>
      </p:sp>
      <p:sp>
        <p:nvSpPr>
          <p:cNvPr id="17415" name="文本框 6"/>
          <p:cNvSpPr txBox="1">
            <a:spLocks noChangeArrowheads="1"/>
          </p:cNvSpPr>
          <p:nvPr/>
        </p:nvSpPr>
        <p:spPr bwMode="auto">
          <a:xfrm>
            <a:off x="6624638" y="979488"/>
            <a:ext cx="1831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7418" name="Picture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1768475"/>
            <a:ext cx="806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2868613"/>
            <a:ext cx="792162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978275"/>
            <a:ext cx="823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1787525"/>
            <a:ext cx="2952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2041525"/>
            <a:ext cx="8636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3122613"/>
            <a:ext cx="86201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63" y="4232275"/>
            <a:ext cx="8636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2906713"/>
            <a:ext cx="2952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3976688"/>
            <a:ext cx="2952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2655888" y="915988"/>
            <a:ext cx="1909762" cy="3916362"/>
          </a:xfrm>
          <a:prstGeom prst="rect">
            <a:avLst/>
          </a:prstGeom>
          <a:noFill/>
          <a:ln>
            <a:solidFill>
              <a:srgbClr val="FF33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714875" y="915988"/>
            <a:ext cx="3790950" cy="3916362"/>
          </a:xfrm>
          <a:prstGeom prst="rect">
            <a:avLst/>
          </a:prstGeom>
          <a:noFill/>
          <a:ln>
            <a:solidFill>
              <a:srgbClr val="FF33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8"/>
          <p:cNvGrpSpPr/>
          <p:nvPr/>
        </p:nvGrpSpPr>
        <p:grpSpPr bwMode="auto">
          <a:xfrm>
            <a:off x="1043608" y="1203598"/>
            <a:ext cx="7128792" cy="2160240"/>
            <a:chOff x="1074655" y="1951342"/>
            <a:chExt cx="6704440" cy="2841661"/>
          </a:xfrm>
        </p:grpSpPr>
        <p:sp>
          <p:nvSpPr>
            <p:cNvPr id="4" name="矩形: 圆角 3"/>
            <p:cNvSpPr/>
            <p:nvPr/>
          </p:nvSpPr>
          <p:spPr>
            <a:xfrm>
              <a:off x="1074655" y="2197407"/>
              <a:ext cx="6704440" cy="259559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4420" y="1951342"/>
              <a:ext cx="584237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</a:p>
          </p:txBody>
        </p:sp>
        <p:sp>
          <p:nvSpPr>
            <p:cNvPr id="6" name="MH_Other_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063730" y="1951342"/>
              <a:ext cx="560424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</a:p>
          </p:txBody>
        </p:sp>
      </p:grpSp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1281956" y="1779662"/>
            <a:ext cx="6552108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从同一方向观察不同组合体，看到的图形可能相同，也可能不同。</a:t>
            </a:r>
            <a:endParaRPr lang="zh-CN" altLang="en-US" sz="32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/>
          <p:cNvSpPr>
            <a:spLocks noChangeArrowheads="1"/>
          </p:cNvSpPr>
          <p:nvPr/>
        </p:nvSpPr>
        <p:spPr bwMode="auto">
          <a:xfrm>
            <a:off x="930275" y="1277938"/>
            <a:ext cx="3890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摆一摆，看一看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。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5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88" y="1905714"/>
            <a:ext cx="6607024" cy="166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27088" y="3586163"/>
            <a:ext cx="77660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个组合体，从哪个方向看到的图形相同？从哪个方向看到的图形不同？</a:t>
            </a:r>
          </a:p>
        </p:txBody>
      </p:sp>
      <p:grpSp>
        <p:nvGrpSpPr>
          <p:cNvPr id="19461" name="组合 7"/>
          <p:cNvGrpSpPr/>
          <p:nvPr/>
        </p:nvGrpSpPr>
        <p:grpSpPr bwMode="auto">
          <a:xfrm>
            <a:off x="193675" y="369888"/>
            <a:ext cx="6107114" cy="973137"/>
            <a:chOff x="192893" y="369928"/>
            <a:chExt cx="6107300" cy="972981"/>
          </a:xfrm>
        </p:grpSpPr>
        <p:grpSp>
          <p:nvGrpSpPr>
            <p:cNvPr id="19462" name="组合 8"/>
            <p:cNvGrpSpPr/>
            <p:nvPr/>
          </p:nvGrpSpPr>
          <p:grpSpPr bwMode="auto">
            <a:xfrm>
              <a:off x="192893" y="369928"/>
              <a:ext cx="6107300" cy="972981"/>
              <a:chOff x="192893" y="369928"/>
              <a:chExt cx="6107300" cy="972981"/>
            </a:xfrm>
          </p:grpSpPr>
          <p:grpSp>
            <p:nvGrpSpPr>
              <p:cNvPr id="19464" name="组合 10"/>
              <p:cNvGrpSpPr/>
              <p:nvPr/>
            </p:nvGrpSpPr>
            <p:grpSpPr bwMode="auto">
              <a:xfrm>
                <a:off x="827913" y="523890"/>
                <a:ext cx="5472280" cy="647596"/>
                <a:chOff x="1619932" y="1420362"/>
                <a:chExt cx="4320221" cy="647596"/>
              </a:xfrm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1619932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圆角矩形 13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19463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三、自主练习，巩固提升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14570" y="1423035"/>
            <a:ext cx="27743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 bwMode="auto">
          <a:xfrm>
            <a:off x="1258888" y="627063"/>
            <a:ext cx="5359398" cy="579437"/>
            <a:chOff x="1268" y="1243"/>
            <a:chExt cx="8439" cy="912"/>
          </a:xfrm>
        </p:grpSpPr>
        <p:sp>
          <p:nvSpPr>
            <p:cNvPr id="3" name="Text Box 18"/>
            <p:cNvSpPr txBox="1">
              <a:spLocks noChangeArrowheads="1"/>
            </p:cNvSpPr>
            <p:nvPr/>
          </p:nvSpPr>
          <p:spPr bwMode="auto">
            <a:xfrm>
              <a:off x="1268" y="1243"/>
              <a:ext cx="7169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从上面看，形状相同。</a:t>
              </a:r>
            </a:p>
          </p:txBody>
        </p:sp>
        <p:grpSp>
          <p:nvGrpSpPr>
            <p:cNvPr id="20511" name="组合 1"/>
            <p:cNvGrpSpPr/>
            <p:nvPr/>
          </p:nvGrpSpPr>
          <p:grpSpPr bwMode="auto">
            <a:xfrm>
              <a:off x="7815" y="1365"/>
              <a:ext cx="1892" cy="635"/>
              <a:chOff x="8917" y="6835"/>
              <a:chExt cx="1892" cy="63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8917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9554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0174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grpSp>
        <p:nvGrpSpPr>
          <p:cNvPr id="8" name="组合 16"/>
          <p:cNvGrpSpPr/>
          <p:nvPr/>
        </p:nvGrpSpPr>
        <p:grpSpPr bwMode="auto">
          <a:xfrm>
            <a:off x="1255713" y="1327150"/>
            <a:ext cx="4846637" cy="1190311"/>
            <a:chOff x="1263" y="2345"/>
            <a:chExt cx="7633" cy="1875"/>
          </a:xfrm>
        </p:grpSpPr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1263" y="2833"/>
              <a:ext cx="7060" cy="9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>
                  <a:latin typeface="+mn-ea"/>
                  <a:ea typeface="+mn-ea"/>
                </a:rPr>
                <a:t>从左面看，形状相同。</a:t>
              </a:r>
            </a:p>
          </p:txBody>
        </p:sp>
        <p:grpSp>
          <p:nvGrpSpPr>
            <p:cNvPr id="20506" name="组合 10"/>
            <p:cNvGrpSpPr/>
            <p:nvPr/>
          </p:nvGrpSpPr>
          <p:grpSpPr bwMode="auto">
            <a:xfrm>
              <a:off x="8261" y="2345"/>
              <a:ext cx="635" cy="1875"/>
              <a:chOff x="6815" y="5578"/>
              <a:chExt cx="635" cy="1875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6815" y="6818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815" y="6183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815" y="5578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grpSp>
        <p:nvGrpSpPr>
          <p:cNvPr id="14" name="组合 22"/>
          <p:cNvGrpSpPr/>
          <p:nvPr/>
        </p:nvGrpSpPr>
        <p:grpSpPr bwMode="auto">
          <a:xfrm>
            <a:off x="1249363" y="2582862"/>
            <a:ext cx="6496050" cy="1930716"/>
            <a:chOff x="1252" y="4323"/>
            <a:chExt cx="10231" cy="3039"/>
          </a:xfrm>
        </p:grpSpPr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1252" y="4323"/>
              <a:ext cx="10231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从前面看，形状不相同。</a:t>
              </a:r>
            </a:p>
          </p:txBody>
        </p:sp>
        <p:grpSp>
          <p:nvGrpSpPr>
            <p:cNvPr id="20486" name="组合 30"/>
            <p:cNvGrpSpPr/>
            <p:nvPr/>
          </p:nvGrpSpPr>
          <p:grpSpPr bwMode="auto">
            <a:xfrm>
              <a:off x="2747" y="5455"/>
              <a:ext cx="8381" cy="1907"/>
              <a:chOff x="2747" y="5631"/>
              <a:chExt cx="8381" cy="1907"/>
            </a:xfrm>
          </p:grpSpPr>
          <p:grpSp>
            <p:nvGrpSpPr>
              <p:cNvPr id="20487" name="组合 15"/>
              <p:cNvGrpSpPr/>
              <p:nvPr/>
            </p:nvGrpSpPr>
            <p:grpSpPr bwMode="auto">
              <a:xfrm>
                <a:off x="2747" y="5633"/>
                <a:ext cx="1900" cy="1905"/>
                <a:chOff x="8323" y="5581"/>
                <a:chExt cx="1900" cy="1905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8323" y="558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8323" y="6216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8323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8958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9588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  <p:grpSp>
            <p:nvGrpSpPr>
              <p:cNvPr id="20488" name="组合 23"/>
              <p:cNvGrpSpPr/>
              <p:nvPr/>
            </p:nvGrpSpPr>
            <p:grpSpPr bwMode="auto">
              <a:xfrm>
                <a:off x="6015" y="5633"/>
                <a:ext cx="1896" cy="1905"/>
                <a:chOff x="8354" y="5937"/>
                <a:chExt cx="1896" cy="1905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8354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8986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961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2" y="6572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2" y="593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  <p:grpSp>
            <p:nvGrpSpPr>
              <p:cNvPr id="20489" name="组合 29"/>
              <p:cNvGrpSpPr/>
              <p:nvPr/>
            </p:nvGrpSpPr>
            <p:grpSpPr bwMode="auto">
              <a:xfrm>
                <a:off x="9223" y="5631"/>
                <a:ext cx="1905" cy="1907"/>
                <a:chOff x="9495" y="5935"/>
                <a:chExt cx="1905" cy="1907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949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0130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2" name="矩形 21"/>
                <p:cNvSpPr/>
                <p:nvPr/>
              </p:nvSpPr>
              <p:spPr>
                <a:xfrm>
                  <a:off x="1076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10765" y="657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0765" y="5935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465" y="2574404"/>
            <a:ext cx="62452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63810" y="915566"/>
            <a:ext cx="5111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5717" y="748690"/>
            <a:ext cx="7756723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下面这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个组合体，从哪个方向看到的图形相同？从哪个方向看到的图形不同？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64088" y="483518"/>
            <a:ext cx="3312368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84188"/>
            <a:ext cx="3462337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1647825"/>
            <a:ext cx="3235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2552700"/>
            <a:ext cx="340677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139539" y="3459162"/>
            <a:ext cx="73661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这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个组合体，从左面看到的图形相同。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39539" y="4126200"/>
            <a:ext cx="6554365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前面和上面看到的图形不同。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27E96A-857F-006E-560B-E71CEF54C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9539" y="552080"/>
            <a:ext cx="1122623" cy="89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D31395B2-A254-375D-C8D3-807848A6BC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35559" y="1582778"/>
            <a:ext cx="869861" cy="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6450DC10-72CC-AC95-3F5B-C56B9F3F3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24395" y="2516723"/>
            <a:ext cx="1083188" cy="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576" y="484188"/>
            <a:ext cx="648320" cy="58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文本框 2"/>
          <p:cNvSpPr txBox="1">
            <a:spLocks noChangeArrowheads="1"/>
          </p:cNvSpPr>
          <p:nvPr/>
        </p:nvSpPr>
        <p:spPr bwMode="auto">
          <a:xfrm>
            <a:off x="3924176" y="1962150"/>
            <a:ext cx="511232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左面的组合体是由（     ）个小正方体搭成的。</a:t>
            </a:r>
          </a:p>
        </p:txBody>
      </p:sp>
      <p:pic>
        <p:nvPicPr>
          <p:cNvPr id="2662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44588"/>
            <a:ext cx="32400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7668344" y="1985963"/>
            <a:ext cx="6016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6"/>
          <p:cNvGrpSpPr/>
          <p:nvPr/>
        </p:nvGrpSpPr>
        <p:grpSpPr bwMode="auto">
          <a:xfrm>
            <a:off x="1331913" y="1336675"/>
            <a:ext cx="7127875" cy="3425825"/>
            <a:chOff x="827584" y="915566"/>
            <a:chExt cx="7632848" cy="3672408"/>
          </a:xfrm>
        </p:grpSpPr>
        <p:grpSp>
          <p:nvGrpSpPr>
            <p:cNvPr id="6" name="组合 10"/>
            <p:cNvGrpSpPr/>
            <p:nvPr/>
          </p:nvGrpSpPr>
          <p:grpSpPr bwMode="auto">
            <a:xfrm>
              <a:off x="827584" y="915566"/>
              <a:ext cx="7632848" cy="3672408"/>
              <a:chOff x="840981" y="1348240"/>
              <a:chExt cx="7335224" cy="2890037"/>
            </a:xfrm>
            <a:solidFill>
              <a:srgbClr val="FBE5D7"/>
            </a:solidFill>
          </p:grpSpPr>
          <p:sp>
            <p:nvSpPr>
              <p:cNvPr id="8" name="矩形 7"/>
              <p:cNvSpPr/>
              <p:nvPr/>
            </p:nvSpPr>
            <p:spPr bwMode="auto">
              <a:xfrm>
                <a:off x="840981" y="1428218"/>
                <a:ext cx="7247782" cy="28100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  <a:miter lim="800000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 bwMode="auto">
              <a:xfrm>
                <a:off x="928422" y="1348240"/>
                <a:ext cx="7247783" cy="2810060"/>
              </a:xfrm>
              <a:prstGeom prst="rect">
                <a:avLst/>
              </a:prstGeom>
              <a:grpFill/>
              <a:ln w="19050">
                <a:noFill/>
                <a:miter lim="800000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7661" name="Oval 21"/>
            <p:cNvSpPr>
              <a:spLocks noChangeArrowheads="1"/>
            </p:cNvSpPr>
            <p:nvPr/>
          </p:nvSpPr>
          <p:spPr bwMode="auto">
            <a:xfrm>
              <a:off x="1124520" y="1050801"/>
              <a:ext cx="315912" cy="322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651" name="矩形 5"/>
          <p:cNvSpPr>
            <a:spLocks noChangeArrowheads="1"/>
          </p:cNvSpPr>
          <p:nvPr/>
        </p:nvSpPr>
        <p:spPr bwMode="auto">
          <a:xfrm>
            <a:off x="1551813" y="2625634"/>
            <a:ext cx="6773043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从同一方向观察不同组合体，看到的图形可能相同，也可能不同。</a:t>
            </a: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1635646"/>
            <a:ext cx="443230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组合 11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7654" name="组合 12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7656" name="组合 14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7655" name="文本框 13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522287" y="1834240"/>
            <a:ext cx="8099425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见“状元成才路”系列丛书对应课时作业。</a:t>
            </a:r>
          </a:p>
        </p:txBody>
      </p:sp>
      <p:grpSp>
        <p:nvGrpSpPr>
          <p:cNvPr id="28675" name="组合 5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8676" name="组合 6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8678" name="组合 8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8677" name="文本框 7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五、课后作业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6550" y="3003550"/>
            <a:ext cx="85979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）从前面看                   的有（                 ）。</a:t>
            </a:r>
          </a:p>
        </p:txBody>
      </p:sp>
      <p:pic>
        <p:nvPicPr>
          <p:cNvPr id="29699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3103563"/>
            <a:ext cx="157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6211888" y="3003550"/>
            <a:ext cx="1825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①②⑤⑥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75" y="1139825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pic>
        <p:nvPicPr>
          <p:cNvPr id="29702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863725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3" name="组合 2"/>
          <p:cNvGrpSpPr/>
          <p:nvPr/>
        </p:nvGrpSpPr>
        <p:grpSpPr bwMode="auto">
          <a:xfrm>
            <a:off x="2365375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970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368300"/>
            <a:ext cx="29908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690232" y="455036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5438" y="2878138"/>
            <a:ext cx="8493125" cy="1319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）从左面看是            的有（            ），</a:t>
            </a:r>
            <a:r>
              <a:rPr lang="zh-CN" altLang="en-US" dirty="0"/>
              <a:t>　</a:t>
            </a:r>
            <a:endParaRPr lang="en-US" altLang="zh-CN" dirty="0"/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从左面看是                的有（               ）。</a:t>
            </a:r>
          </a:p>
        </p:txBody>
      </p:sp>
      <p:sp>
        <p:nvSpPr>
          <p:cNvPr id="3" name="矩形 2"/>
          <p:cNvSpPr/>
          <p:nvPr/>
        </p:nvSpPr>
        <p:spPr>
          <a:xfrm>
            <a:off x="5964238" y="2979738"/>
            <a:ext cx="10033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①⑤</a:t>
            </a:r>
          </a:p>
        </p:txBody>
      </p:sp>
      <p:sp>
        <p:nvSpPr>
          <p:cNvPr id="4" name="矩形 3"/>
          <p:cNvSpPr/>
          <p:nvPr/>
        </p:nvSpPr>
        <p:spPr>
          <a:xfrm>
            <a:off x="6170613" y="3584575"/>
            <a:ext cx="22383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②③④⑥　</a:t>
            </a:r>
          </a:p>
        </p:txBody>
      </p:sp>
      <p:pic>
        <p:nvPicPr>
          <p:cNvPr id="30725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3051175"/>
            <a:ext cx="8667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3686175"/>
            <a:ext cx="13017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900113" y="946150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pic>
        <p:nvPicPr>
          <p:cNvPr id="30728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703388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9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3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700088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sp>
        <p:nvSpPr>
          <p:cNvPr id="4" name="矩形 3"/>
          <p:cNvSpPr/>
          <p:nvPr/>
        </p:nvSpPr>
        <p:spPr>
          <a:xfrm>
            <a:off x="558800" y="2987675"/>
            <a:ext cx="78787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）从上面看是                   的有（      ）。</a:t>
            </a:r>
          </a:p>
        </p:txBody>
      </p:sp>
      <p:sp>
        <p:nvSpPr>
          <p:cNvPr id="5" name="矩形 4"/>
          <p:cNvSpPr/>
          <p:nvPr/>
        </p:nvSpPr>
        <p:spPr>
          <a:xfrm>
            <a:off x="6875463" y="2965450"/>
            <a:ext cx="5953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⑤</a:t>
            </a:r>
          </a:p>
        </p:txBody>
      </p:sp>
      <p:pic>
        <p:nvPicPr>
          <p:cNvPr id="31749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717800"/>
            <a:ext cx="1574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57325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432</Words>
  <Application>Microsoft Office PowerPoint</Application>
  <PresentationFormat>全屏显示(16:9)</PresentationFormat>
  <Paragraphs>62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宋体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227</cp:revision>
  <dcterms:created xsi:type="dcterms:W3CDTF">2015-08-27T07:30:00Z</dcterms:created>
  <dcterms:modified xsi:type="dcterms:W3CDTF">2026-06-09T00:39:27Z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86D67EC8444047939AC06463AA72EB67</vt:lpwstr>
  </property>
</Properties>
</file>