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63" r:id="rId2"/>
    <p:sldId id="371" r:id="rId3"/>
    <p:sldId id="372" r:id="rId4"/>
    <p:sldId id="269" r:id="rId5"/>
    <p:sldId id="373" r:id="rId6"/>
    <p:sldId id="375" r:id="rId7"/>
    <p:sldId id="374" r:id="rId8"/>
    <p:sldId id="345" r:id="rId9"/>
    <p:sldId id="346" r:id="rId10"/>
    <p:sldId id="347" r:id="rId11"/>
    <p:sldId id="354" r:id="rId12"/>
    <p:sldId id="270" r:id="rId13"/>
    <p:sldId id="368" r:id="rId14"/>
    <p:sldId id="364" r:id="rId15"/>
    <p:sldId id="365" r:id="rId16"/>
    <p:sldId id="366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22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5D7"/>
    <a:srgbClr val="F6C3A4"/>
    <a:srgbClr val="B4E8FD"/>
    <a:srgbClr val="FFFFFF"/>
    <a:srgbClr val="B6E1F8"/>
    <a:srgbClr val="687BB2"/>
    <a:srgbClr val="24AFB2"/>
    <a:srgbClr val="0000CC"/>
    <a:srgbClr val="FF8989"/>
    <a:srgbClr val="21A0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6209" autoAdjust="0"/>
  </p:normalViewPr>
  <p:slideViewPr>
    <p:cSldViewPr showGuides="1">
      <p:cViewPr varScale="1">
        <p:scale>
          <a:sx n="106" d="100"/>
          <a:sy n="106" d="100"/>
        </p:scale>
        <p:origin x="811" y="67"/>
      </p:cViewPr>
      <p:guideLst>
        <p:guide orient="horz" pos="1632"/>
        <p:guide orient="horz" pos="713"/>
        <p:guide orient="horz" pos="2970"/>
        <p:guide pos="122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A5C2B31-FD93-4F45-BED5-CADD808153AA}" type="datetimeFigureOut">
              <a:rPr lang="zh-CN" altLang="en-US"/>
              <a:t>2026/6/4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FCFEDD9-330C-4FF9-9092-ABFA38DB40B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BCA15BF3-2A85-42A8-98B7-3D06084C744D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39238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 userDrawn="1"/>
        </p:nvSpPr>
        <p:spPr>
          <a:xfrm rot="19856675">
            <a:off x="3710226" y="2333416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FE519A0-4D1B-48DD-9A7E-122A84C0B2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0929" y="3175"/>
            <a:ext cx="135295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92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t="999" r="2750" b="2402"/>
          <a:stretch>
            <a:fillRect/>
          </a:stretch>
        </p:blipFill>
        <p:spPr bwMode="auto">
          <a:xfrm>
            <a:off x="214313" y="50800"/>
            <a:ext cx="8710612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2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0808" y="195263"/>
            <a:ext cx="1273472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07899" y="2297412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grpSp>
        <p:nvGrpSpPr>
          <p:cNvPr id="6" name="组合 5"/>
          <p:cNvGrpSpPr/>
          <p:nvPr userDrawn="1"/>
        </p:nvGrpSpPr>
        <p:grpSpPr bwMode="auto">
          <a:xfrm>
            <a:off x="0" y="4011613"/>
            <a:ext cx="1787525" cy="1150937"/>
            <a:chOff x="0" y="4011910"/>
            <a:chExt cx="1788144" cy="1150726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95" t="2003" r="62267" b="27998"/>
            <a:stretch>
              <a:fillRect/>
            </a:stretch>
          </p:blipFill>
          <p:spPr bwMode="auto">
            <a:xfrm>
              <a:off x="0" y="4011910"/>
              <a:ext cx="997727" cy="1150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43" t="10626" r="781" b="64583"/>
            <a:stretch>
              <a:fillRect/>
            </a:stretch>
          </p:blipFill>
          <p:spPr bwMode="auto">
            <a:xfrm>
              <a:off x="636016" y="4754591"/>
              <a:ext cx="1152128" cy="4080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E89B6A3-1402-459C-A24D-899A5C0A159A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131779F-664D-7A80-7339-997D4CAF5CC1}"/>
              </a:ext>
            </a:extLst>
          </p:cNvPr>
          <p:cNvSpPr txBox="1"/>
          <p:nvPr/>
        </p:nvSpPr>
        <p:spPr>
          <a:xfrm>
            <a:off x="4354904" y="587278"/>
            <a:ext cx="4392488" cy="76033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solidFill>
                  <a:schemeClr val="bg1"/>
                </a:solidFill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观察</a:t>
            </a:r>
            <a:r>
              <a:rPr lang="zh-CN" altLang="en-US" sz="40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简单组合体</a:t>
            </a:r>
            <a:endParaRPr lang="zh-CN" altLang="en-US" sz="4000" b="1" dirty="0">
              <a:ln w="6350">
                <a:noFill/>
              </a:ln>
              <a:solidFill>
                <a:schemeClr val="bg1"/>
              </a:solidFill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6" name="副标题 6">
            <a:extLst>
              <a:ext uri="{FF2B5EF4-FFF2-40B4-BE49-F238E27FC236}">
                <a16:creationId xmlns:a16="http://schemas.microsoft.com/office/drawing/2014/main" id="{7D727877-646E-07DC-FB91-BD51B3174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8075" y="2284413"/>
            <a:ext cx="32543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·五年级上册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7C8C639-718E-7B8C-F006-536725E0933E}"/>
              </a:ext>
            </a:extLst>
          </p:cNvPr>
          <p:cNvSpPr txBox="1"/>
          <p:nvPr/>
        </p:nvSpPr>
        <p:spPr>
          <a:xfrm>
            <a:off x="3117576" y="1462913"/>
            <a:ext cx="6048672" cy="60478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观察简单组合体</a:t>
            </a:r>
            <a:r>
              <a:rPr lang="zh-CN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3200" dirty="0">
                <a:ln w="635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B02E14D-2B43-8F06-D1C4-E863CC3201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10" y="653468"/>
            <a:ext cx="719086" cy="69414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2"/>
          <p:cNvGrpSpPr/>
          <p:nvPr/>
        </p:nvGrpSpPr>
        <p:grpSpPr bwMode="auto">
          <a:xfrm>
            <a:off x="193675" y="267494"/>
            <a:ext cx="6107113" cy="973137"/>
            <a:chOff x="192893" y="369928"/>
            <a:chExt cx="6107299" cy="972981"/>
          </a:xfrm>
        </p:grpSpPr>
        <p:grpSp>
          <p:nvGrpSpPr>
            <p:cNvPr id="10245" name="组合 10"/>
            <p:cNvGrpSpPr/>
            <p:nvPr/>
          </p:nvGrpSpPr>
          <p:grpSpPr bwMode="auto">
            <a:xfrm>
              <a:off x="827584" y="523150"/>
              <a:ext cx="5472608" cy="648072"/>
              <a:chOff x="1619672" y="1419622"/>
              <a:chExt cx="4320480" cy="648072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1619931" y="1420362"/>
                <a:ext cx="4320221" cy="647596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1661291" y="1477503"/>
                <a:ext cx="423750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0" t="7078" r="29588" b="68409"/>
            <a:stretch>
              <a:fillRect/>
            </a:stretch>
          </p:blipFill>
          <p:spPr>
            <a:xfrm>
              <a:off x="192893" y="369928"/>
              <a:ext cx="1405635" cy="972981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243" name="文本框 9"/>
          <p:cNvSpPr txBox="1">
            <a:spLocks noChangeArrowheads="1"/>
          </p:cNvSpPr>
          <p:nvPr/>
        </p:nvSpPr>
        <p:spPr bwMode="auto">
          <a:xfrm>
            <a:off x="1476375" y="473795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一、情景导入，揭示课题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1259632" y="1621298"/>
            <a:ext cx="6481669" cy="3127475"/>
            <a:chOff x="1080242" y="1788242"/>
            <a:chExt cx="6481669" cy="3127475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203469" y="3234219"/>
              <a:ext cx="610285" cy="1681498"/>
            </a:xfrm>
            <a:prstGeom prst="rect">
              <a:avLst/>
            </a:prstGeom>
          </p:spPr>
        </p:pic>
        <p:pic>
          <p:nvPicPr>
            <p:cNvPr id="28" name="image101.jpe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080242" y="1788242"/>
              <a:ext cx="1183052" cy="1667878"/>
            </a:xfrm>
            <a:prstGeom prst="rect">
              <a:avLst/>
            </a:prstGeom>
          </p:spPr>
        </p:pic>
        <p:pic>
          <p:nvPicPr>
            <p:cNvPr id="29" name="image85.jpe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6753929" y="1950541"/>
              <a:ext cx="807982" cy="1414821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02AD0FC8-FD5B-973C-0201-FB5C8BF07943}"/>
              </a:ext>
            </a:extLst>
          </p:cNvPr>
          <p:cNvGrpSpPr/>
          <p:nvPr/>
        </p:nvGrpSpPr>
        <p:grpSpPr bwMode="auto">
          <a:xfrm>
            <a:off x="3744121" y="2315696"/>
            <a:ext cx="1423988" cy="717868"/>
            <a:chOff x="6515100" y="2616200"/>
            <a:chExt cx="1423988" cy="717868"/>
          </a:xfrm>
          <a:solidFill>
            <a:srgbClr val="B4E8FD"/>
          </a:solidFill>
        </p:grpSpPr>
        <p:sp>
          <p:nvSpPr>
            <p:cNvPr id="4" name="立方体 3">
              <a:extLst>
                <a:ext uri="{FF2B5EF4-FFF2-40B4-BE49-F238E27FC236}">
                  <a16:creationId xmlns:a16="http://schemas.microsoft.com/office/drawing/2014/main" id="{A1838AD7-C7DF-C71C-469B-AC64C2860079}"/>
                </a:ext>
              </a:extLst>
            </p:cNvPr>
            <p:cNvSpPr/>
            <p:nvPr/>
          </p:nvSpPr>
          <p:spPr>
            <a:xfrm>
              <a:off x="6515100" y="2624138"/>
              <a:ext cx="576263" cy="576262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立方体 4">
              <a:extLst>
                <a:ext uri="{FF2B5EF4-FFF2-40B4-BE49-F238E27FC236}">
                  <a16:creationId xmlns:a16="http://schemas.microsoft.com/office/drawing/2014/main" id="{1970BB72-B6EF-D1E8-417D-3132BEB7D7AE}"/>
                </a:ext>
              </a:extLst>
            </p:cNvPr>
            <p:cNvSpPr/>
            <p:nvPr/>
          </p:nvSpPr>
          <p:spPr>
            <a:xfrm>
              <a:off x="6935788" y="2619375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立方体 5">
              <a:extLst>
                <a:ext uri="{FF2B5EF4-FFF2-40B4-BE49-F238E27FC236}">
                  <a16:creationId xmlns:a16="http://schemas.microsoft.com/office/drawing/2014/main" id="{74C89E36-2EA8-791B-B4EB-C20FFD198A4A}"/>
                </a:ext>
              </a:extLst>
            </p:cNvPr>
            <p:cNvSpPr/>
            <p:nvPr/>
          </p:nvSpPr>
          <p:spPr>
            <a:xfrm>
              <a:off x="7362825" y="2616200"/>
              <a:ext cx="576263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立方体 6">
              <a:extLst>
                <a:ext uri="{FF2B5EF4-FFF2-40B4-BE49-F238E27FC236}">
                  <a16:creationId xmlns:a16="http://schemas.microsoft.com/office/drawing/2014/main" id="{136BA333-2818-208D-C51A-36289082E2CE}"/>
                </a:ext>
              </a:extLst>
            </p:cNvPr>
            <p:cNvSpPr/>
            <p:nvPr/>
          </p:nvSpPr>
          <p:spPr>
            <a:xfrm>
              <a:off x="6799263" y="2757805"/>
              <a:ext cx="576262" cy="57626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8" name="立方体 7">
            <a:extLst>
              <a:ext uri="{FF2B5EF4-FFF2-40B4-BE49-F238E27FC236}">
                <a16:creationId xmlns:a16="http://schemas.microsoft.com/office/drawing/2014/main" id="{B267561C-57DD-501D-82FE-24E4443D7BF7}"/>
              </a:ext>
            </a:extLst>
          </p:cNvPr>
          <p:cNvSpPr/>
          <p:nvPr/>
        </p:nvSpPr>
        <p:spPr bwMode="auto">
          <a:xfrm>
            <a:off x="4167508" y="1878974"/>
            <a:ext cx="576262" cy="576263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A2758FC1-A1B3-0BC1-E64C-FEBBE43C7F73}"/>
              </a:ext>
            </a:extLst>
          </p:cNvPr>
          <p:cNvGrpSpPr/>
          <p:nvPr/>
        </p:nvGrpSpPr>
        <p:grpSpPr>
          <a:xfrm>
            <a:off x="1956656" y="1131590"/>
            <a:ext cx="1786513" cy="904641"/>
            <a:chOff x="1777266" y="1083250"/>
            <a:chExt cx="1786513" cy="904641"/>
          </a:xfrm>
        </p:grpSpPr>
        <p:sp>
          <p:nvSpPr>
            <p:cNvPr id="9" name="思想气泡: 云 8">
              <a:extLst>
                <a:ext uri="{FF2B5EF4-FFF2-40B4-BE49-F238E27FC236}">
                  <a16:creationId xmlns:a16="http://schemas.microsoft.com/office/drawing/2014/main" id="{73CCCD0E-4C06-16F9-D8AB-814372D3975A}"/>
                </a:ext>
              </a:extLst>
            </p:cNvPr>
            <p:cNvSpPr/>
            <p:nvPr/>
          </p:nvSpPr>
          <p:spPr>
            <a:xfrm>
              <a:off x="1777266" y="1083250"/>
              <a:ext cx="1786513" cy="904641"/>
            </a:xfrm>
            <a:prstGeom prst="cloudCallout">
              <a:avLst>
                <a:gd name="adj1" fmla="val -48250"/>
                <a:gd name="adj2" fmla="val 53951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8E699C14-3887-2E73-794E-DD7EBEC3AE5C}"/>
                </a:ext>
              </a:extLst>
            </p:cNvPr>
            <p:cNvGrpSpPr/>
            <p:nvPr/>
          </p:nvGrpSpPr>
          <p:grpSpPr>
            <a:xfrm>
              <a:off x="2441293" y="1275606"/>
              <a:ext cx="498779" cy="497070"/>
              <a:chOff x="2329616" y="1286608"/>
              <a:chExt cx="425284" cy="423827"/>
            </a:xfrm>
          </p:grpSpPr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7B4B0A58-D1AA-D7D0-2336-FD3500D638F7}"/>
                  </a:ext>
                </a:extLst>
              </p:cNvPr>
              <p:cNvSpPr/>
              <p:nvPr/>
            </p:nvSpPr>
            <p:spPr>
              <a:xfrm>
                <a:off x="2329616" y="1286608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A6FEF612-F860-8F28-6FCF-8E599D31AE43}"/>
                  </a:ext>
                </a:extLst>
              </p:cNvPr>
              <p:cNvSpPr/>
              <p:nvPr/>
            </p:nvSpPr>
            <p:spPr>
              <a:xfrm>
                <a:off x="2329616" y="1497793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CCF1ACDF-FE0D-E2CE-1E62-D62BBA054C07}"/>
                  </a:ext>
                </a:extLst>
              </p:cNvPr>
              <p:cNvSpPr/>
              <p:nvPr/>
            </p:nvSpPr>
            <p:spPr>
              <a:xfrm>
                <a:off x="2542258" y="1497688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4128FCBF-BE42-01C0-E46A-E0E7037A1DCD}"/>
              </a:ext>
            </a:extLst>
          </p:cNvPr>
          <p:cNvGrpSpPr/>
          <p:nvPr/>
        </p:nvGrpSpPr>
        <p:grpSpPr>
          <a:xfrm>
            <a:off x="5189634" y="1414230"/>
            <a:ext cx="1786513" cy="904641"/>
            <a:chOff x="1777266" y="1083250"/>
            <a:chExt cx="1786513" cy="904641"/>
          </a:xfrm>
        </p:grpSpPr>
        <p:sp>
          <p:nvSpPr>
            <p:cNvPr id="20" name="思想气泡: 云 19">
              <a:extLst>
                <a:ext uri="{FF2B5EF4-FFF2-40B4-BE49-F238E27FC236}">
                  <a16:creationId xmlns:a16="http://schemas.microsoft.com/office/drawing/2014/main" id="{94DF8FCE-4078-7C4F-D9A0-3708157208CD}"/>
                </a:ext>
              </a:extLst>
            </p:cNvPr>
            <p:cNvSpPr/>
            <p:nvPr/>
          </p:nvSpPr>
          <p:spPr>
            <a:xfrm>
              <a:off x="1777266" y="1083250"/>
              <a:ext cx="1786513" cy="904641"/>
            </a:xfrm>
            <a:prstGeom prst="cloudCallout">
              <a:avLst>
                <a:gd name="adj1" fmla="val 52837"/>
                <a:gd name="adj2" fmla="val 37105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8E6DC8C2-951D-B6AD-0525-927533BFC1BF}"/>
                </a:ext>
              </a:extLst>
            </p:cNvPr>
            <p:cNvGrpSpPr/>
            <p:nvPr/>
          </p:nvGrpSpPr>
          <p:grpSpPr>
            <a:xfrm>
              <a:off x="2390493" y="1242270"/>
              <a:ext cx="498791" cy="497065"/>
              <a:chOff x="2286305" y="1258179"/>
              <a:chExt cx="425295" cy="423822"/>
            </a:xfrm>
          </p:grpSpPr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id="{87360DC7-C255-F4B5-4FB0-9F85019269E1}"/>
                  </a:ext>
                </a:extLst>
              </p:cNvPr>
              <p:cNvSpPr/>
              <p:nvPr/>
            </p:nvSpPr>
            <p:spPr>
              <a:xfrm>
                <a:off x="2498956" y="1258179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E4FB33C2-E520-1890-6717-BD7D3E61CBBD}"/>
                  </a:ext>
                </a:extLst>
              </p:cNvPr>
              <p:cNvSpPr/>
              <p:nvPr/>
            </p:nvSpPr>
            <p:spPr>
              <a:xfrm>
                <a:off x="2498958" y="1469359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6F470BC5-4DE2-738E-D6AC-00ACC706BA76}"/>
                  </a:ext>
                </a:extLst>
              </p:cNvPr>
              <p:cNvSpPr/>
              <p:nvPr/>
            </p:nvSpPr>
            <p:spPr>
              <a:xfrm>
                <a:off x="2286305" y="1469244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058E3E6E-CEEC-E16C-4ED2-701536C9B0AD}"/>
              </a:ext>
            </a:extLst>
          </p:cNvPr>
          <p:cNvGrpSpPr/>
          <p:nvPr/>
        </p:nvGrpSpPr>
        <p:grpSpPr>
          <a:xfrm>
            <a:off x="2307021" y="3076805"/>
            <a:ext cx="1786513" cy="904641"/>
            <a:chOff x="2127631" y="3028465"/>
            <a:chExt cx="1786513" cy="904641"/>
          </a:xfrm>
        </p:grpSpPr>
        <p:sp>
          <p:nvSpPr>
            <p:cNvPr id="27" name="思想气泡: 云 26">
              <a:extLst>
                <a:ext uri="{FF2B5EF4-FFF2-40B4-BE49-F238E27FC236}">
                  <a16:creationId xmlns:a16="http://schemas.microsoft.com/office/drawing/2014/main" id="{8A98B180-7CFE-7CA7-B5AA-610D9C6A36EB}"/>
                </a:ext>
              </a:extLst>
            </p:cNvPr>
            <p:cNvSpPr/>
            <p:nvPr/>
          </p:nvSpPr>
          <p:spPr>
            <a:xfrm>
              <a:off x="2127631" y="3028465"/>
              <a:ext cx="1786513" cy="904641"/>
            </a:xfrm>
            <a:prstGeom prst="cloudCallout">
              <a:avLst>
                <a:gd name="adj1" fmla="val 66060"/>
                <a:gd name="adj2" fmla="val 9308"/>
              </a:avLst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DE158461-E39E-D29C-3466-65023D502BA0}"/>
                </a:ext>
              </a:extLst>
            </p:cNvPr>
            <p:cNvGrpSpPr/>
            <p:nvPr/>
          </p:nvGrpSpPr>
          <p:grpSpPr>
            <a:xfrm>
              <a:off x="2921093" y="3193534"/>
              <a:ext cx="498779" cy="497070"/>
              <a:chOff x="2329616" y="1286608"/>
              <a:chExt cx="425284" cy="423827"/>
            </a:xfrm>
          </p:grpSpPr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E7718EAF-B06E-2D99-65A0-4C449070FEA5}"/>
                  </a:ext>
                </a:extLst>
              </p:cNvPr>
              <p:cNvSpPr/>
              <p:nvPr/>
            </p:nvSpPr>
            <p:spPr>
              <a:xfrm>
                <a:off x="2329616" y="1286608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9037AA93-A2B5-F257-FFDF-FF7D59CC186B}"/>
                  </a:ext>
                </a:extLst>
              </p:cNvPr>
              <p:cNvSpPr/>
              <p:nvPr/>
            </p:nvSpPr>
            <p:spPr>
              <a:xfrm>
                <a:off x="2329616" y="1497793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7BC36305-FC5E-9891-DC64-772DEA3E8385}"/>
                  </a:ext>
                </a:extLst>
              </p:cNvPr>
              <p:cNvSpPr/>
              <p:nvPr/>
            </p:nvSpPr>
            <p:spPr>
              <a:xfrm>
                <a:off x="2542258" y="1497688"/>
                <a:ext cx="212642" cy="212642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F1B0D7F7-F30D-8579-E8D3-ED162EE67859}"/>
                </a:ext>
              </a:extLst>
            </p:cNvPr>
            <p:cNvSpPr/>
            <p:nvPr/>
          </p:nvSpPr>
          <p:spPr>
            <a:xfrm>
              <a:off x="2670301" y="3441090"/>
              <a:ext cx="249390" cy="249389"/>
            </a:xfrm>
            <a:prstGeom prst="rect">
              <a:avLst/>
            </a:prstGeom>
            <a:solidFill>
              <a:srgbClr val="B4E8F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1068388" y="403890"/>
            <a:ext cx="7248028" cy="128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      根据一个方向看到的图形，能不能确定组合体的形状？</a:t>
            </a:r>
          </a:p>
        </p:txBody>
      </p:sp>
      <p:grpSp>
        <p:nvGrpSpPr>
          <p:cNvPr id="12291" name="组合 3"/>
          <p:cNvGrpSpPr/>
          <p:nvPr/>
        </p:nvGrpSpPr>
        <p:grpSpPr bwMode="auto">
          <a:xfrm>
            <a:off x="1106488" y="425450"/>
            <a:ext cx="2089150" cy="700088"/>
            <a:chOff x="666" y="1776"/>
            <a:chExt cx="2466" cy="824"/>
          </a:xfrm>
        </p:grpSpPr>
        <p:grpSp>
          <p:nvGrpSpPr>
            <p:cNvPr id="5" name="组合 4"/>
            <p:cNvGrpSpPr/>
            <p:nvPr/>
          </p:nvGrpSpPr>
          <p:grpSpPr>
            <a:xfrm>
              <a:off x="666" y="1776"/>
              <a:ext cx="2466" cy="824"/>
              <a:chOff x="6481" y="5740"/>
              <a:chExt cx="2466" cy="824"/>
            </a:xfrm>
            <a:solidFill>
              <a:srgbClr val="4BACC6"/>
            </a:solidFill>
          </p:grpSpPr>
          <p:sp>
            <p:nvSpPr>
              <p:cNvPr id="7" name="圆角矩形 19"/>
              <p:cNvSpPr/>
              <p:nvPr/>
            </p:nvSpPr>
            <p:spPr>
              <a:xfrm>
                <a:off x="6481" y="5740"/>
                <a:ext cx="2381" cy="824"/>
              </a:xfrm>
              <a:prstGeom prst="roundRect">
                <a:avLst/>
              </a:prstGeom>
              <a:solidFill>
                <a:srgbClr val="E75A4F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4265" noProof="1">
                  <a:solidFill>
                    <a:prstClr val="white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  <a:sym typeface="时尚中黑简体" panose="01010104010101010101" pitchFamily="2" charset="-122"/>
                </a:endParaRPr>
              </a:p>
            </p:txBody>
          </p:sp>
          <p:sp>
            <p:nvSpPr>
              <p:cNvPr id="8" name="TextBox 2"/>
              <p:cNvSpPr txBox="1"/>
              <p:nvPr/>
            </p:nvSpPr>
            <p:spPr>
              <a:xfrm>
                <a:off x="7143" y="5805"/>
                <a:ext cx="1804" cy="68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r>
                  <a:rPr lang="zh-CN" altLang="en-US" sz="3200" noProof="1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时尚中黑简体" panose="01010104010101010101" pitchFamily="2" charset="-122"/>
                  </a:rPr>
                  <a:t>想一想</a:t>
                </a:r>
              </a:p>
            </p:txBody>
          </p:sp>
        </p:grpSp>
        <p:sp>
          <p:nvSpPr>
            <p:cNvPr id="12299" name="Freeform 48"/>
            <p:cNvSpPr>
              <a:spLocks noEditPoints="1"/>
            </p:cNvSpPr>
            <p:nvPr/>
          </p:nvSpPr>
          <p:spPr bwMode="auto">
            <a:xfrm>
              <a:off x="910" y="1887"/>
              <a:ext cx="395" cy="628"/>
            </a:xfrm>
            <a:custGeom>
              <a:avLst/>
              <a:gdLst>
                <a:gd name="T0" fmla="*/ 2147483646 w 67"/>
                <a:gd name="T1" fmla="*/ 2147483646 h 106"/>
                <a:gd name="T2" fmla="*/ 2147483646 w 67"/>
                <a:gd name="T3" fmla="*/ 2147483646 h 106"/>
                <a:gd name="T4" fmla="*/ 2147483646 w 67"/>
                <a:gd name="T5" fmla="*/ 2147483646 h 106"/>
                <a:gd name="T6" fmla="*/ 2147483646 w 67"/>
                <a:gd name="T7" fmla="*/ 2147483646 h 106"/>
                <a:gd name="T8" fmla="*/ 2147483646 w 67"/>
                <a:gd name="T9" fmla="*/ 2147483646 h 106"/>
                <a:gd name="T10" fmla="*/ 2147483646 w 67"/>
                <a:gd name="T11" fmla="*/ 2147483646 h 106"/>
                <a:gd name="T12" fmla="*/ 2147483646 w 67"/>
                <a:gd name="T13" fmla="*/ 2147483646 h 106"/>
                <a:gd name="T14" fmla="*/ 2147483646 w 67"/>
                <a:gd name="T15" fmla="*/ 2147483646 h 106"/>
                <a:gd name="T16" fmla="*/ 2147483646 w 67"/>
                <a:gd name="T17" fmla="*/ 2147483646 h 106"/>
                <a:gd name="T18" fmla="*/ 2147483646 w 67"/>
                <a:gd name="T19" fmla="*/ 2147483646 h 106"/>
                <a:gd name="T20" fmla="*/ 2147483646 w 67"/>
                <a:gd name="T21" fmla="*/ 2147483646 h 106"/>
                <a:gd name="T22" fmla="*/ 2147483646 w 67"/>
                <a:gd name="T23" fmla="*/ 2147483646 h 106"/>
                <a:gd name="T24" fmla="*/ 2147483646 w 67"/>
                <a:gd name="T25" fmla="*/ 2147483646 h 106"/>
                <a:gd name="T26" fmla="*/ 2147483646 w 67"/>
                <a:gd name="T27" fmla="*/ 2147483646 h 106"/>
                <a:gd name="T28" fmla="*/ 2147483646 w 67"/>
                <a:gd name="T29" fmla="*/ 2147483646 h 106"/>
                <a:gd name="T30" fmla="*/ 0 w 67"/>
                <a:gd name="T31" fmla="*/ 2147483646 h 106"/>
                <a:gd name="T32" fmla="*/ 2147483646 w 67"/>
                <a:gd name="T33" fmla="*/ 0 h 106"/>
                <a:gd name="T34" fmla="*/ 2147483646 w 67"/>
                <a:gd name="T35" fmla="*/ 2147483646 h 106"/>
                <a:gd name="T36" fmla="*/ 2147483646 w 67"/>
                <a:gd name="T37" fmla="*/ 2147483646 h 106"/>
                <a:gd name="T38" fmla="*/ 2147483646 w 67"/>
                <a:gd name="T39" fmla="*/ 2147483646 h 106"/>
                <a:gd name="T40" fmla="*/ 2147483646 w 67"/>
                <a:gd name="T41" fmla="*/ 2147483646 h 106"/>
                <a:gd name="T42" fmla="*/ 2147483646 w 67"/>
                <a:gd name="T43" fmla="*/ 2147483646 h 106"/>
                <a:gd name="T44" fmla="*/ 2147483646 w 67"/>
                <a:gd name="T45" fmla="*/ 2147483646 h 106"/>
                <a:gd name="T46" fmla="*/ 2147483646 w 67"/>
                <a:gd name="T47" fmla="*/ 2147483646 h 106"/>
                <a:gd name="T48" fmla="*/ 2147483646 w 67"/>
                <a:gd name="T49" fmla="*/ 2147483646 h 106"/>
                <a:gd name="T50" fmla="*/ 2147483646 w 67"/>
                <a:gd name="T51" fmla="*/ 2147483646 h 106"/>
                <a:gd name="T52" fmla="*/ 2147483646 w 67"/>
                <a:gd name="T53" fmla="*/ 2147483646 h 106"/>
                <a:gd name="T54" fmla="*/ 2147483646 w 67"/>
                <a:gd name="T55" fmla="*/ 2147483646 h 106"/>
                <a:gd name="T56" fmla="*/ 2147483646 w 67"/>
                <a:gd name="T57" fmla="*/ 2147483646 h 106"/>
                <a:gd name="T58" fmla="*/ 2147483646 w 67"/>
                <a:gd name="T59" fmla="*/ 2147483646 h 106"/>
                <a:gd name="T60" fmla="*/ 2147483646 w 67"/>
                <a:gd name="T61" fmla="*/ 2147483646 h 106"/>
                <a:gd name="T62" fmla="*/ 2147483646 w 67"/>
                <a:gd name="T63" fmla="*/ 2147483646 h 106"/>
                <a:gd name="T64" fmla="*/ 2147483646 w 67"/>
                <a:gd name="T65" fmla="*/ 2147483646 h 106"/>
                <a:gd name="T66" fmla="*/ 2147483646 w 67"/>
                <a:gd name="T67" fmla="*/ 2147483646 h 106"/>
                <a:gd name="T68" fmla="*/ 2147483646 w 67"/>
                <a:gd name="T69" fmla="*/ 2147483646 h 106"/>
                <a:gd name="T70" fmla="*/ 2147483646 w 67"/>
                <a:gd name="T71" fmla="*/ 2147483646 h 106"/>
                <a:gd name="T72" fmla="*/ 2147483646 w 67"/>
                <a:gd name="T73" fmla="*/ 2147483646 h 106"/>
                <a:gd name="T74" fmla="*/ 2147483646 w 67"/>
                <a:gd name="T75" fmla="*/ 2147483646 h 106"/>
                <a:gd name="T76" fmla="*/ 2147483646 w 67"/>
                <a:gd name="T77" fmla="*/ 2147483646 h 106"/>
                <a:gd name="T78" fmla="*/ 2147483646 w 67"/>
                <a:gd name="T79" fmla="*/ 2147483646 h 106"/>
                <a:gd name="T80" fmla="*/ 2147483646 w 67"/>
                <a:gd name="T81" fmla="*/ 2147483646 h 106"/>
                <a:gd name="T82" fmla="*/ 2147483646 w 67"/>
                <a:gd name="T83" fmla="*/ 2147483646 h 106"/>
                <a:gd name="T84" fmla="*/ 2147483646 w 67"/>
                <a:gd name="T85" fmla="*/ 2147483646 h 106"/>
                <a:gd name="T86" fmla="*/ 2147483646 w 67"/>
                <a:gd name="T87" fmla="*/ 2147483646 h 106"/>
                <a:gd name="T88" fmla="*/ 2147483646 w 67"/>
                <a:gd name="T89" fmla="*/ 2147483646 h 106"/>
                <a:gd name="T90" fmla="*/ 2147483646 w 67"/>
                <a:gd name="T91" fmla="*/ 2147483646 h 106"/>
                <a:gd name="T92" fmla="*/ 2147483646 w 67"/>
                <a:gd name="T93" fmla="*/ 2147483646 h 106"/>
                <a:gd name="T94" fmla="*/ 2147483646 w 67"/>
                <a:gd name="T95" fmla="*/ 2147483646 h 106"/>
                <a:gd name="T96" fmla="*/ 2147483646 w 67"/>
                <a:gd name="T97" fmla="*/ 2147483646 h 106"/>
                <a:gd name="T98" fmla="*/ 2147483646 w 67"/>
                <a:gd name="T99" fmla="*/ 2147483646 h 106"/>
                <a:gd name="T100" fmla="*/ 2147483646 w 67"/>
                <a:gd name="T101" fmla="*/ 2147483646 h 106"/>
                <a:gd name="T102" fmla="*/ 2147483646 w 67"/>
                <a:gd name="T103" fmla="*/ 2147483646 h 10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7"/>
                <a:gd name="T157" fmla="*/ 0 h 106"/>
                <a:gd name="T158" fmla="*/ 67 w 67"/>
                <a:gd name="T159" fmla="*/ 106 h 10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A240C351-5CA5-6E9E-BF33-063AD6DC7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174" y="1897518"/>
            <a:ext cx="4783653" cy="26904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立方体 10242">
            <a:extLst>
              <a:ext uri="{FF2B5EF4-FFF2-40B4-BE49-F238E27FC236}">
                <a16:creationId xmlns:a16="http://schemas.microsoft.com/office/drawing/2014/main" id="{7403F9D2-BEF7-6BD9-7295-55CEC96D1024}"/>
              </a:ext>
            </a:extLst>
          </p:cNvPr>
          <p:cNvSpPr/>
          <p:nvPr/>
        </p:nvSpPr>
        <p:spPr>
          <a:xfrm>
            <a:off x="6517298" y="3752521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1180601" y="939043"/>
            <a:ext cx="4615535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Arial" panose="020B0604020202020204" pitchFamily="34" charset="0"/>
                <a:ea typeface="黑体" panose="02010609060101010101" pitchFamily="49" charset="-122"/>
              </a:rPr>
              <a:t>按要求摆组合体。</a:t>
            </a:r>
          </a:p>
        </p:txBody>
      </p:sp>
      <p:grpSp>
        <p:nvGrpSpPr>
          <p:cNvPr id="10250" name="组合 47"/>
          <p:cNvGrpSpPr/>
          <p:nvPr/>
        </p:nvGrpSpPr>
        <p:grpSpPr bwMode="auto">
          <a:xfrm>
            <a:off x="193675" y="123478"/>
            <a:ext cx="6107113" cy="973137"/>
            <a:chOff x="192893" y="369928"/>
            <a:chExt cx="6107299" cy="972981"/>
          </a:xfrm>
        </p:grpSpPr>
        <p:grpSp>
          <p:nvGrpSpPr>
            <p:cNvPr id="10252" name="组合 48"/>
            <p:cNvGrpSpPr/>
            <p:nvPr/>
          </p:nvGrpSpPr>
          <p:grpSpPr bwMode="auto">
            <a:xfrm>
              <a:off x="827584" y="523150"/>
              <a:ext cx="5472608" cy="648072"/>
              <a:chOff x="1619672" y="1419622"/>
              <a:chExt cx="4320480" cy="648072"/>
            </a:xfrm>
          </p:grpSpPr>
          <p:sp>
            <p:nvSpPr>
              <p:cNvPr id="51" name="圆角矩形 50"/>
              <p:cNvSpPr/>
              <p:nvPr/>
            </p:nvSpPr>
            <p:spPr>
              <a:xfrm>
                <a:off x="1619931" y="1420362"/>
                <a:ext cx="4320221" cy="647596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52" name="圆角矩形 51"/>
              <p:cNvSpPr/>
              <p:nvPr/>
            </p:nvSpPr>
            <p:spPr>
              <a:xfrm>
                <a:off x="1661291" y="1477503"/>
                <a:ext cx="4237501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50" name="图片 4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000" t="7078" r="29588" b="68409"/>
            <a:stretch>
              <a:fillRect/>
            </a:stretch>
          </p:blipFill>
          <p:spPr>
            <a:xfrm>
              <a:off x="192893" y="369928"/>
              <a:ext cx="1405635" cy="972981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10251" name="文本框 9"/>
          <p:cNvSpPr txBox="1">
            <a:spLocks noChangeArrowheads="1"/>
          </p:cNvSpPr>
          <p:nvPr/>
        </p:nvSpPr>
        <p:spPr bwMode="auto">
          <a:xfrm>
            <a:off x="1476375" y="30445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二、仔细观察，探究规律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2ED0C7A-1F33-29E2-5D04-A584289FEF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EFF8FE"/>
              </a:clrFrom>
              <a:clrTo>
                <a:srgbClr val="EFF8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032714"/>
            <a:ext cx="713480" cy="492188"/>
          </a:xfrm>
          <a:prstGeom prst="rect">
            <a:avLst/>
          </a:prstGeom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FD415441-EB89-3A05-DCC8-04E4668D6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618406"/>
            <a:ext cx="6429798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从前面看到的是         。</a:t>
            </a:r>
          </a:p>
        </p:txBody>
      </p:sp>
      <p:sp>
        <p:nvSpPr>
          <p:cNvPr id="8" name="立方体 7">
            <a:extLst>
              <a:ext uri="{FF2B5EF4-FFF2-40B4-BE49-F238E27FC236}">
                <a16:creationId xmlns:a16="http://schemas.microsoft.com/office/drawing/2014/main" id="{D663B9AB-D662-5D9A-8AA5-A4400DB93967}"/>
              </a:ext>
            </a:extLst>
          </p:cNvPr>
          <p:cNvSpPr/>
          <p:nvPr/>
        </p:nvSpPr>
        <p:spPr>
          <a:xfrm>
            <a:off x="1423683" y="3921738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6C6C824-FA7C-874A-EC8F-860DB28840CC}"/>
              </a:ext>
            </a:extLst>
          </p:cNvPr>
          <p:cNvGrpSpPr/>
          <p:nvPr/>
        </p:nvGrpSpPr>
        <p:grpSpPr>
          <a:xfrm>
            <a:off x="4532521" y="1533863"/>
            <a:ext cx="607923" cy="605839"/>
            <a:chOff x="5258714" y="2215004"/>
            <a:chExt cx="498780" cy="49707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C196BEA-DEC5-ECB7-9CE8-02B13180CCA7}"/>
                </a:ext>
              </a:extLst>
            </p:cNvPr>
            <p:cNvSpPr/>
            <p:nvPr/>
          </p:nvSpPr>
          <p:spPr>
            <a:xfrm>
              <a:off x="5258714" y="2215004"/>
              <a:ext cx="249390" cy="249389"/>
            </a:xfrm>
            <a:prstGeom prst="rect">
              <a:avLst/>
            </a:prstGeom>
            <a:solidFill>
              <a:srgbClr val="B4E8F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F9E5A0A4-9F71-8C97-D350-56E732F90376}"/>
                </a:ext>
              </a:extLst>
            </p:cNvPr>
            <p:cNvSpPr/>
            <p:nvPr/>
          </p:nvSpPr>
          <p:spPr>
            <a:xfrm>
              <a:off x="5258714" y="2462685"/>
              <a:ext cx="249390" cy="249389"/>
            </a:xfrm>
            <a:prstGeom prst="rect">
              <a:avLst/>
            </a:prstGeom>
            <a:solidFill>
              <a:srgbClr val="B4E8F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AB2E873-692F-906F-6156-3E4F76DD4A85}"/>
                </a:ext>
              </a:extLst>
            </p:cNvPr>
            <p:cNvSpPr/>
            <p:nvPr/>
          </p:nvSpPr>
          <p:spPr>
            <a:xfrm>
              <a:off x="5508104" y="2462561"/>
              <a:ext cx="249390" cy="249389"/>
            </a:xfrm>
            <a:prstGeom prst="rect">
              <a:avLst/>
            </a:prstGeom>
            <a:solidFill>
              <a:srgbClr val="B4E8F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C32609D-5317-F805-10C6-D94B2F7ED28A}"/>
              </a:ext>
            </a:extLst>
          </p:cNvPr>
          <p:cNvGrpSpPr/>
          <p:nvPr/>
        </p:nvGrpSpPr>
        <p:grpSpPr>
          <a:xfrm>
            <a:off x="827584" y="2419012"/>
            <a:ext cx="3174694" cy="800810"/>
            <a:chOff x="1181282" y="2274996"/>
            <a:chExt cx="3174694" cy="800810"/>
          </a:xfrm>
        </p:grpSpPr>
        <p:sp>
          <p:nvSpPr>
            <p:cNvPr id="26" name="对话气泡: 圆角矩形 25">
              <a:extLst>
                <a:ext uri="{FF2B5EF4-FFF2-40B4-BE49-F238E27FC236}">
                  <a16:creationId xmlns:a16="http://schemas.microsoft.com/office/drawing/2014/main" id="{7267BE19-B19F-7D93-7041-E7A3328471DA}"/>
                </a:ext>
              </a:extLst>
            </p:cNvPr>
            <p:cNvSpPr/>
            <p:nvPr/>
          </p:nvSpPr>
          <p:spPr bwMode="auto">
            <a:xfrm>
              <a:off x="2267745" y="2274996"/>
              <a:ext cx="2088231" cy="800810"/>
            </a:xfrm>
            <a:prstGeom prst="wedgeRoundRectCallout">
              <a:avLst>
                <a:gd name="adj1" fmla="val -62992"/>
                <a:gd name="adj2" fmla="val 12657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我用</a:t>
              </a:r>
              <a:r>
                <a:rPr lang="en-US" altLang="zh-CN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个小正方体摆</a:t>
              </a:r>
              <a:r>
                <a:rPr lang="en-US" altLang="zh-CN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endPara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FCBF932E-5A8B-E6BC-2460-B0332F92C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282" y="2274996"/>
              <a:ext cx="804774" cy="800810"/>
            </a:xfrm>
            <a:prstGeom prst="rect">
              <a:avLst/>
            </a:prstGeom>
          </p:spPr>
        </p:pic>
      </p:grpSp>
      <p:sp>
        <p:nvSpPr>
          <p:cNvPr id="30" name="立方体 29">
            <a:extLst>
              <a:ext uri="{FF2B5EF4-FFF2-40B4-BE49-F238E27FC236}">
                <a16:creationId xmlns:a16="http://schemas.microsoft.com/office/drawing/2014/main" id="{6464780F-FBC5-F73C-09FA-3C705FC5189D}"/>
              </a:ext>
            </a:extLst>
          </p:cNvPr>
          <p:cNvSpPr/>
          <p:nvPr/>
        </p:nvSpPr>
        <p:spPr>
          <a:xfrm>
            <a:off x="1786548" y="3923140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C5F09FC4-3C35-BBB1-E906-3273010F27DC}"/>
              </a:ext>
            </a:extLst>
          </p:cNvPr>
          <p:cNvSpPr/>
          <p:nvPr/>
        </p:nvSpPr>
        <p:spPr>
          <a:xfrm>
            <a:off x="1423682" y="3562951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2DAA16EC-7843-9508-7469-0BA6C371DC1F}"/>
              </a:ext>
            </a:extLst>
          </p:cNvPr>
          <p:cNvGrpSpPr/>
          <p:nvPr/>
        </p:nvGrpSpPr>
        <p:grpSpPr>
          <a:xfrm>
            <a:off x="4425383" y="2399246"/>
            <a:ext cx="4363137" cy="892584"/>
            <a:chOff x="4425383" y="2399246"/>
            <a:chExt cx="4363137" cy="892584"/>
          </a:xfrm>
        </p:grpSpPr>
        <p:sp>
          <p:nvSpPr>
            <p:cNvPr id="48" name="对话气泡: 圆角矩形 47">
              <a:extLst>
                <a:ext uri="{FF2B5EF4-FFF2-40B4-BE49-F238E27FC236}">
                  <a16:creationId xmlns:a16="http://schemas.microsoft.com/office/drawing/2014/main" id="{4F5A2447-8519-6202-CA34-556EF96B5AFB}"/>
                </a:ext>
              </a:extLst>
            </p:cNvPr>
            <p:cNvSpPr/>
            <p:nvPr/>
          </p:nvSpPr>
          <p:spPr bwMode="auto">
            <a:xfrm>
              <a:off x="4425383" y="2399246"/>
              <a:ext cx="3314969" cy="815985"/>
            </a:xfrm>
            <a:prstGeom prst="wedgeRoundRectCallout">
              <a:avLst>
                <a:gd name="adj1" fmla="val 54639"/>
                <a:gd name="adj2" fmla="val 28674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还可以在前面或后面增加小正方体</a:t>
              </a:r>
              <a:r>
                <a:rPr lang="en-US" altLang="zh-CN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endPara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EC2894A2-8D2E-5732-DA44-6463B817F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DFEFF"/>
                </a:clrFrom>
                <a:clrTo>
                  <a:srgbClr val="FD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6376" y="2475845"/>
              <a:ext cx="832144" cy="815985"/>
            </a:xfrm>
            <a:prstGeom prst="rect">
              <a:avLst/>
            </a:prstGeom>
          </p:spPr>
        </p:pic>
      </p:grpSp>
      <p:sp>
        <p:nvSpPr>
          <p:cNvPr id="56" name="立方体 55">
            <a:extLst>
              <a:ext uri="{FF2B5EF4-FFF2-40B4-BE49-F238E27FC236}">
                <a16:creationId xmlns:a16="http://schemas.microsoft.com/office/drawing/2014/main" id="{902B86D3-4A16-E529-E7AA-1F0BC698A317}"/>
              </a:ext>
            </a:extLst>
          </p:cNvPr>
          <p:cNvSpPr/>
          <p:nvPr/>
        </p:nvSpPr>
        <p:spPr>
          <a:xfrm>
            <a:off x="3933952" y="3885464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7" name="立方体 56">
            <a:extLst>
              <a:ext uri="{FF2B5EF4-FFF2-40B4-BE49-F238E27FC236}">
                <a16:creationId xmlns:a16="http://schemas.microsoft.com/office/drawing/2014/main" id="{01F0584F-9D53-D968-B691-D18DDBEA76CA}"/>
              </a:ext>
            </a:extLst>
          </p:cNvPr>
          <p:cNvSpPr/>
          <p:nvPr/>
        </p:nvSpPr>
        <p:spPr>
          <a:xfrm>
            <a:off x="4296817" y="3880309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8" name="立方体 57">
            <a:extLst>
              <a:ext uri="{FF2B5EF4-FFF2-40B4-BE49-F238E27FC236}">
                <a16:creationId xmlns:a16="http://schemas.microsoft.com/office/drawing/2014/main" id="{4832E736-A1E0-7CD3-FF48-2CA48104DA1F}"/>
              </a:ext>
            </a:extLst>
          </p:cNvPr>
          <p:cNvSpPr/>
          <p:nvPr/>
        </p:nvSpPr>
        <p:spPr>
          <a:xfrm>
            <a:off x="3933951" y="3526677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9" name="立方体 58">
            <a:extLst>
              <a:ext uri="{FF2B5EF4-FFF2-40B4-BE49-F238E27FC236}">
                <a16:creationId xmlns:a16="http://schemas.microsoft.com/office/drawing/2014/main" id="{C9064606-65D5-5957-84E6-34AD41E3F645}"/>
              </a:ext>
            </a:extLst>
          </p:cNvPr>
          <p:cNvSpPr/>
          <p:nvPr/>
        </p:nvSpPr>
        <p:spPr>
          <a:xfrm>
            <a:off x="3814853" y="4004290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0" name="立方体 59">
            <a:extLst>
              <a:ext uri="{FF2B5EF4-FFF2-40B4-BE49-F238E27FC236}">
                <a16:creationId xmlns:a16="http://schemas.microsoft.com/office/drawing/2014/main" id="{4C6A15CB-B214-B40E-A081-3EB51BEBE425}"/>
              </a:ext>
            </a:extLst>
          </p:cNvPr>
          <p:cNvSpPr/>
          <p:nvPr/>
        </p:nvSpPr>
        <p:spPr>
          <a:xfrm>
            <a:off x="5148065" y="3885464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1" name="立方体 60">
            <a:extLst>
              <a:ext uri="{FF2B5EF4-FFF2-40B4-BE49-F238E27FC236}">
                <a16:creationId xmlns:a16="http://schemas.microsoft.com/office/drawing/2014/main" id="{E3F56CAA-368A-AC73-43B7-B461EBEC4793}"/>
              </a:ext>
            </a:extLst>
          </p:cNvPr>
          <p:cNvSpPr/>
          <p:nvPr/>
        </p:nvSpPr>
        <p:spPr>
          <a:xfrm>
            <a:off x="5510930" y="3887929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2" name="立方体 61">
            <a:extLst>
              <a:ext uri="{FF2B5EF4-FFF2-40B4-BE49-F238E27FC236}">
                <a16:creationId xmlns:a16="http://schemas.microsoft.com/office/drawing/2014/main" id="{2FD30333-1C21-9A0A-9159-ACA6D1B31236}"/>
              </a:ext>
            </a:extLst>
          </p:cNvPr>
          <p:cNvSpPr/>
          <p:nvPr/>
        </p:nvSpPr>
        <p:spPr>
          <a:xfrm>
            <a:off x="5148064" y="3526677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63" name="立方体 62">
            <a:extLst>
              <a:ext uri="{FF2B5EF4-FFF2-40B4-BE49-F238E27FC236}">
                <a16:creationId xmlns:a16="http://schemas.microsoft.com/office/drawing/2014/main" id="{3591142F-FF76-3DBB-1431-10806100B7C7}"/>
              </a:ext>
            </a:extLst>
          </p:cNvPr>
          <p:cNvSpPr/>
          <p:nvPr/>
        </p:nvSpPr>
        <p:spPr>
          <a:xfrm>
            <a:off x="5397694" y="4004290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240" name="立方体 10239">
            <a:extLst>
              <a:ext uri="{FF2B5EF4-FFF2-40B4-BE49-F238E27FC236}">
                <a16:creationId xmlns:a16="http://schemas.microsoft.com/office/drawing/2014/main" id="{3C20D9BE-8BA7-D500-09A7-118BBEA78FAB}"/>
              </a:ext>
            </a:extLst>
          </p:cNvPr>
          <p:cNvSpPr/>
          <p:nvPr/>
        </p:nvSpPr>
        <p:spPr>
          <a:xfrm>
            <a:off x="6372201" y="3885464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241" name="立方体 10240">
            <a:extLst>
              <a:ext uri="{FF2B5EF4-FFF2-40B4-BE49-F238E27FC236}">
                <a16:creationId xmlns:a16="http://schemas.microsoft.com/office/drawing/2014/main" id="{7F9D5759-B539-75F8-8BDC-7250C8CB941D}"/>
              </a:ext>
            </a:extLst>
          </p:cNvPr>
          <p:cNvSpPr/>
          <p:nvPr/>
        </p:nvSpPr>
        <p:spPr>
          <a:xfrm>
            <a:off x="6735066" y="3880309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242" name="立方体 10241">
            <a:extLst>
              <a:ext uri="{FF2B5EF4-FFF2-40B4-BE49-F238E27FC236}">
                <a16:creationId xmlns:a16="http://schemas.microsoft.com/office/drawing/2014/main" id="{7517F3B9-8156-28C0-F628-418F7E07F035}"/>
              </a:ext>
            </a:extLst>
          </p:cNvPr>
          <p:cNvSpPr/>
          <p:nvPr/>
        </p:nvSpPr>
        <p:spPr>
          <a:xfrm>
            <a:off x="6372200" y="3526677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244" name="立方体 10243">
            <a:extLst>
              <a:ext uri="{FF2B5EF4-FFF2-40B4-BE49-F238E27FC236}">
                <a16:creationId xmlns:a16="http://schemas.microsoft.com/office/drawing/2014/main" id="{412F2757-0E46-7B8B-2F39-9D7B4DF3A98B}"/>
              </a:ext>
            </a:extLst>
          </p:cNvPr>
          <p:cNvSpPr/>
          <p:nvPr/>
        </p:nvSpPr>
        <p:spPr>
          <a:xfrm>
            <a:off x="8074295" y="3768687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245" name="立方体 10244">
            <a:extLst>
              <a:ext uri="{FF2B5EF4-FFF2-40B4-BE49-F238E27FC236}">
                <a16:creationId xmlns:a16="http://schemas.microsoft.com/office/drawing/2014/main" id="{FD8CE210-4CD2-4DB8-97FA-27E97C21413A}"/>
              </a:ext>
            </a:extLst>
          </p:cNvPr>
          <p:cNvSpPr/>
          <p:nvPr/>
        </p:nvSpPr>
        <p:spPr>
          <a:xfrm>
            <a:off x="7598196" y="3880309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246" name="立方体 10245">
            <a:extLst>
              <a:ext uri="{FF2B5EF4-FFF2-40B4-BE49-F238E27FC236}">
                <a16:creationId xmlns:a16="http://schemas.microsoft.com/office/drawing/2014/main" id="{79546112-170D-6E67-C9D5-B150DA875935}"/>
              </a:ext>
            </a:extLst>
          </p:cNvPr>
          <p:cNvSpPr/>
          <p:nvPr/>
        </p:nvSpPr>
        <p:spPr>
          <a:xfrm>
            <a:off x="7961061" y="3875154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0247" name="立方体 10246">
            <a:extLst>
              <a:ext uri="{FF2B5EF4-FFF2-40B4-BE49-F238E27FC236}">
                <a16:creationId xmlns:a16="http://schemas.microsoft.com/office/drawing/2014/main" id="{2328337C-112B-DE96-28AB-F9E5A0E38EFD}"/>
              </a:ext>
            </a:extLst>
          </p:cNvPr>
          <p:cNvSpPr/>
          <p:nvPr/>
        </p:nvSpPr>
        <p:spPr>
          <a:xfrm>
            <a:off x="7598195" y="3521522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0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0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8" grpId="0" animBg="1"/>
      <p:bldP spid="30" grpId="0" animBg="1"/>
      <p:bldP spid="31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10240" grpId="0" animBg="1"/>
      <p:bldP spid="10241" grpId="0" animBg="1"/>
      <p:bldP spid="10242" grpId="0" animBg="1"/>
      <p:bldP spid="10244" grpId="0" animBg="1"/>
      <p:bldP spid="10245" grpId="0" animBg="1"/>
      <p:bldP spid="10246" grpId="0" animBg="1"/>
      <p:bldP spid="102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2">
            <a:extLst>
              <a:ext uri="{FF2B5EF4-FFF2-40B4-BE49-F238E27FC236}">
                <a16:creationId xmlns:a16="http://schemas.microsoft.com/office/drawing/2014/main" id="{9B628003-9965-C9EB-0AD6-83FCF5B16B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8" y="615351"/>
            <a:ext cx="6429798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从三个方向看到的图形如下。</a:t>
            </a:r>
          </a:p>
        </p:txBody>
      </p:sp>
      <p:grpSp>
        <p:nvGrpSpPr>
          <p:cNvPr id="34" name="组合 30">
            <a:extLst>
              <a:ext uri="{FF2B5EF4-FFF2-40B4-BE49-F238E27FC236}">
                <a16:creationId xmlns:a16="http://schemas.microsoft.com/office/drawing/2014/main" id="{FBCD9FCD-7DC9-C7D0-0665-9AA7C93F03B8}"/>
              </a:ext>
            </a:extLst>
          </p:cNvPr>
          <p:cNvGrpSpPr/>
          <p:nvPr/>
        </p:nvGrpSpPr>
        <p:grpSpPr bwMode="auto">
          <a:xfrm>
            <a:off x="1698709" y="1635646"/>
            <a:ext cx="5602057" cy="1224248"/>
            <a:chOff x="2747" y="5631"/>
            <a:chExt cx="8823" cy="1927"/>
          </a:xfrm>
        </p:grpSpPr>
        <p:grpSp>
          <p:nvGrpSpPr>
            <p:cNvPr id="35" name="组合 15">
              <a:extLst>
                <a:ext uri="{FF2B5EF4-FFF2-40B4-BE49-F238E27FC236}">
                  <a16:creationId xmlns:a16="http://schemas.microsoft.com/office/drawing/2014/main" id="{E6B89562-8CD8-551B-8196-4B7BAB3FDD63}"/>
                </a:ext>
              </a:extLst>
            </p:cNvPr>
            <p:cNvGrpSpPr/>
            <p:nvPr/>
          </p:nvGrpSpPr>
          <p:grpSpPr bwMode="auto">
            <a:xfrm>
              <a:off x="2747" y="6268"/>
              <a:ext cx="1270" cy="1270"/>
              <a:chOff x="8323" y="6216"/>
              <a:chExt cx="1270" cy="1270"/>
            </a:xfrm>
          </p:grpSpPr>
          <p:sp>
            <p:nvSpPr>
              <p:cNvPr id="49" name="矩形 48">
                <a:extLst>
                  <a:ext uri="{FF2B5EF4-FFF2-40B4-BE49-F238E27FC236}">
                    <a16:creationId xmlns:a16="http://schemas.microsoft.com/office/drawing/2014/main" id="{59214EFD-CACE-6A59-FC4C-835585B79829}"/>
                  </a:ext>
                </a:extLst>
              </p:cNvPr>
              <p:cNvSpPr/>
              <p:nvPr/>
            </p:nvSpPr>
            <p:spPr>
              <a:xfrm>
                <a:off x="8323" y="6216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50" name="矩形 49">
                <a:extLst>
                  <a:ext uri="{FF2B5EF4-FFF2-40B4-BE49-F238E27FC236}">
                    <a16:creationId xmlns:a16="http://schemas.microsoft.com/office/drawing/2014/main" id="{08852FBB-1C5C-F855-C4FF-6D7425B37075}"/>
                  </a:ext>
                </a:extLst>
              </p:cNvPr>
              <p:cNvSpPr/>
              <p:nvPr/>
            </p:nvSpPr>
            <p:spPr>
              <a:xfrm>
                <a:off x="8323" y="6851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51" name="矩形 50">
                <a:extLst>
                  <a:ext uri="{FF2B5EF4-FFF2-40B4-BE49-F238E27FC236}">
                    <a16:creationId xmlns:a16="http://schemas.microsoft.com/office/drawing/2014/main" id="{998E84BB-3D6D-5F38-B27C-66338B77E3BC}"/>
                  </a:ext>
                </a:extLst>
              </p:cNvPr>
              <p:cNvSpPr/>
              <p:nvPr/>
            </p:nvSpPr>
            <p:spPr>
              <a:xfrm>
                <a:off x="8958" y="6851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  <p:grpSp>
          <p:nvGrpSpPr>
            <p:cNvPr id="36" name="组合 23">
              <a:extLst>
                <a:ext uri="{FF2B5EF4-FFF2-40B4-BE49-F238E27FC236}">
                  <a16:creationId xmlns:a16="http://schemas.microsoft.com/office/drawing/2014/main" id="{F1D51BF9-73AF-38D3-82C5-C4D76B0C7813}"/>
                </a:ext>
              </a:extLst>
            </p:cNvPr>
            <p:cNvGrpSpPr/>
            <p:nvPr/>
          </p:nvGrpSpPr>
          <p:grpSpPr bwMode="auto">
            <a:xfrm>
              <a:off x="6603" y="5631"/>
              <a:ext cx="1270" cy="1907"/>
              <a:chOff x="8942" y="5935"/>
              <a:chExt cx="1270" cy="1907"/>
            </a:xfrm>
          </p:grpSpPr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id="{4ABE4FAE-2D27-13C3-3851-44FB840BE3EA}"/>
                  </a:ext>
                </a:extLst>
              </p:cNvPr>
              <p:cNvSpPr/>
              <p:nvPr/>
            </p:nvSpPr>
            <p:spPr>
              <a:xfrm>
                <a:off x="9577" y="5935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id="{6DF32FF2-2B28-A4FB-1470-B9059B340EA0}"/>
                  </a:ext>
                </a:extLst>
              </p:cNvPr>
              <p:cNvSpPr/>
              <p:nvPr/>
            </p:nvSpPr>
            <p:spPr>
              <a:xfrm>
                <a:off x="8942" y="720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46" name="矩形 45">
                <a:extLst>
                  <a:ext uri="{FF2B5EF4-FFF2-40B4-BE49-F238E27FC236}">
                    <a16:creationId xmlns:a16="http://schemas.microsoft.com/office/drawing/2014/main" id="{9A16D02F-CDF7-CE1B-2B08-7C157E1D0048}"/>
                  </a:ext>
                </a:extLst>
              </p:cNvPr>
              <p:cNvSpPr/>
              <p:nvPr/>
            </p:nvSpPr>
            <p:spPr>
              <a:xfrm>
                <a:off x="8942" y="6572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id="{6C0E471B-93DC-66F4-F5D0-073DA4B5C255}"/>
                  </a:ext>
                </a:extLst>
              </p:cNvPr>
              <p:cNvSpPr/>
              <p:nvPr/>
            </p:nvSpPr>
            <p:spPr>
              <a:xfrm>
                <a:off x="8942" y="593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  <p:grpSp>
          <p:nvGrpSpPr>
            <p:cNvPr id="37" name="组合 29">
              <a:extLst>
                <a:ext uri="{FF2B5EF4-FFF2-40B4-BE49-F238E27FC236}">
                  <a16:creationId xmlns:a16="http://schemas.microsoft.com/office/drawing/2014/main" id="{367A6C1E-6868-ADF1-CCE3-944A3C60B5A8}"/>
                </a:ext>
              </a:extLst>
            </p:cNvPr>
            <p:cNvGrpSpPr/>
            <p:nvPr/>
          </p:nvGrpSpPr>
          <p:grpSpPr bwMode="auto">
            <a:xfrm>
              <a:off x="9665" y="6282"/>
              <a:ext cx="1905" cy="1276"/>
              <a:chOff x="9937" y="6586"/>
              <a:chExt cx="1905" cy="1276"/>
            </a:xfrm>
          </p:grpSpPr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0E7AD78A-FC20-E109-FA64-0E5113F5DE2F}"/>
                  </a:ext>
                </a:extLst>
              </p:cNvPr>
              <p:cNvSpPr/>
              <p:nvPr/>
            </p:nvSpPr>
            <p:spPr>
              <a:xfrm>
                <a:off x="9937" y="722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1176A924-97C0-A458-4E25-F6DFC787AD4C}"/>
                  </a:ext>
                </a:extLst>
              </p:cNvPr>
              <p:cNvSpPr/>
              <p:nvPr/>
            </p:nvSpPr>
            <p:spPr>
              <a:xfrm>
                <a:off x="10572" y="722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BAC0B8F0-E0C1-3294-4F46-0C4748CA95DA}"/>
                  </a:ext>
                </a:extLst>
              </p:cNvPr>
              <p:cNvSpPr/>
              <p:nvPr/>
            </p:nvSpPr>
            <p:spPr>
              <a:xfrm>
                <a:off x="11207" y="722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CB159998-F96E-C877-94DE-E50660226F01}"/>
                  </a:ext>
                </a:extLst>
              </p:cNvPr>
              <p:cNvSpPr/>
              <p:nvPr/>
            </p:nvSpPr>
            <p:spPr>
              <a:xfrm>
                <a:off x="9937" y="6586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id="{410C3397-7F2B-B18C-5DA4-7619F8ED99C6}"/>
              </a:ext>
            </a:extLst>
          </p:cNvPr>
          <p:cNvSpPr txBox="1"/>
          <p:nvPr/>
        </p:nvSpPr>
        <p:spPr>
          <a:xfrm>
            <a:off x="1403648" y="3118197"/>
            <a:ext cx="1728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E94047CF-7EA1-0506-FD11-5653EFF6D1A0}"/>
              </a:ext>
            </a:extLst>
          </p:cNvPr>
          <p:cNvSpPr txBox="1"/>
          <p:nvPr/>
        </p:nvSpPr>
        <p:spPr>
          <a:xfrm>
            <a:off x="3851920" y="3118196"/>
            <a:ext cx="1728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从上面看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92AD391C-BC36-07C7-3469-21F230DEBF1E}"/>
              </a:ext>
            </a:extLst>
          </p:cNvPr>
          <p:cNvSpPr txBox="1"/>
          <p:nvPr/>
        </p:nvSpPr>
        <p:spPr>
          <a:xfrm>
            <a:off x="6008320" y="3118196"/>
            <a:ext cx="1728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0860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7FFD060-FF7B-5B5D-4AC7-10C6AD8F13B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325" y="411510"/>
            <a:ext cx="3792893" cy="1224136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43137FBF-A0CE-33A4-E596-FA8E5DF4307F}"/>
              </a:ext>
            </a:extLst>
          </p:cNvPr>
          <p:cNvGrpSpPr/>
          <p:nvPr/>
        </p:nvGrpSpPr>
        <p:grpSpPr>
          <a:xfrm>
            <a:off x="391084" y="1779662"/>
            <a:ext cx="4385789" cy="1534359"/>
            <a:chOff x="889710" y="2111214"/>
            <a:chExt cx="4883521" cy="1534359"/>
          </a:xfrm>
        </p:grpSpPr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60EE3028-FC78-7830-301F-DF14A245CFD3}"/>
                </a:ext>
              </a:extLst>
            </p:cNvPr>
            <p:cNvSpPr/>
            <p:nvPr/>
          </p:nvSpPr>
          <p:spPr bwMode="auto">
            <a:xfrm>
              <a:off x="1937007" y="2111214"/>
              <a:ext cx="3836224" cy="1534359"/>
            </a:xfrm>
            <a:prstGeom prst="wedgeRoundRectCallout">
              <a:avLst>
                <a:gd name="adj1" fmla="val -58580"/>
                <a:gd name="adj2" fmla="val 13333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我在</a:t>
              </a:r>
              <a:r>
                <a:rPr lang="zh-CN" altLang="en-US" sz="2400" b="1" dirty="0">
                  <a:solidFill>
                    <a:schemeClr val="tx1"/>
                  </a:solidFill>
                  <a:highlight>
                    <a:srgbClr val="00FF00"/>
                  </a:highlight>
                  <a:latin typeface="楷体" panose="02010609060101010101" pitchFamily="49" charset="-122"/>
                  <a:ea typeface="楷体" panose="02010609060101010101" pitchFamily="49" charset="-122"/>
                </a:rPr>
                <a:t>之前</a:t>
              </a: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摆出的组合体的基础上，根据从</a:t>
              </a:r>
              <a:r>
                <a:rPr lang="zh-CN" altLang="en-US" sz="2400" b="1" dirty="0">
                  <a:solidFill>
                    <a:schemeClr val="tx1"/>
                  </a:solidFill>
                  <a:highlight>
                    <a:srgbClr val="FFFF00"/>
                  </a:highlight>
                  <a:latin typeface="楷体" panose="02010609060101010101" pitchFamily="49" charset="-122"/>
                  <a:ea typeface="楷体" panose="02010609060101010101" pitchFamily="49" charset="-122"/>
                </a:rPr>
                <a:t>左面</a:t>
              </a: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和</a:t>
              </a:r>
              <a:r>
                <a:rPr lang="zh-CN" altLang="en-US" sz="2400" b="1" dirty="0">
                  <a:solidFill>
                    <a:schemeClr val="tx1"/>
                  </a:solidFill>
                  <a:highlight>
                    <a:srgbClr val="FFFF00"/>
                  </a:highlight>
                  <a:latin typeface="楷体" panose="02010609060101010101" pitchFamily="49" charset="-122"/>
                  <a:ea typeface="楷体" panose="02010609060101010101" pitchFamily="49" charset="-122"/>
                </a:rPr>
                <a:t>上面</a:t>
              </a: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看到的进行调整</a:t>
              </a:r>
              <a:r>
                <a: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endPara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4198FACD-227A-DDB5-47D0-4D116C3CC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DFEFF"/>
                </a:clrFrom>
                <a:clrTo>
                  <a:srgbClr val="FD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710" y="2486167"/>
              <a:ext cx="804774" cy="800810"/>
            </a:xfrm>
            <a:prstGeom prst="rect">
              <a:avLst/>
            </a:prstGeom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24CF8AD4-6159-91EE-83DF-8EA37707BA37}"/>
              </a:ext>
            </a:extLst>
          </p:cNvPr>
          <p:cNvGrpSpPr/>
          <p:nvPr/>
        </p:nvGrpSpPr>
        <p:grpSpPr>
          <a:xfrm>
            <a:off x="5220072" y="1779662"/>
            <a:ext cx="3095830" cy="1508757"/>
            <a:chOff x="5634912" y="2377219"/>
            <a:chExt cx="3095830" cy="1508757"/>
          </a:xfrm>
        </p:grpSpPr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8D4B8490-81CF-2EC3-86D2-743B68B27CA0}"/>
                </a:ext>
              </a:extLst>
            </p:cNvPr>
            <p:cNvSpPr/>
            <p:nvPr/>
          </p:nvSpPr>
          <p:spPr bwMode="auto">
            <a:xfrm>
              <a:off x="5634912" y="2377219"/>
              <a:ext cx="1948960" cy="1508757"/>
            </a:xfrm>
            <a:prstGeom prst="wedgeRoundRectCallout">
              <a:avLst>
                <a:gd name="adj1" fmla="val 63788"/>
                <a:gd name="adj2" fmla="val -4631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hangingPunct="1">
                <a:defRPr/>
              </a:pP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我先按从</a:t>
              </a:r>
              <a:r>
                <a:rPr lang="zh-CN" altLang="en-US" sz="2400" b="1" dirty="0">
                  <a:solidFill>
                    <a:schemeClr val="tx1"/>
                  </a:solidFill>
                  <a:highlight>
                    <a:srgbClr val="FF00FF"/>
                  </a:highlight>
                  <a:latin typeface="楷体" panose="02010609060101010101" pitchFamily="49" charset="-122"/>
                  <a:ea typeface="楷体" panose="02010609060101010101" pitchFamily="49" charset="-122"/>
                </a:rPr>
                <a:t>左面</a:t>
              </a:r>
              <a:r>
                <a:rPr lang="zh-CN" altLang="en-US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看到的图形摆，然后</a:t>
              </a:r>
              <a:r>
                <a:rPr lang="en-US" altLang="zh-CN" sz="24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endPara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05FE0C8D-12B3-7EDC-2E0B-903CDFD4A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DFEFF"/>
                </a:clrFrom>
                <a:clrTo>
                  <a:srgbClr val="FD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8598" y="2665251"/>
              <a:ext cx="832144" cy="815985"/>
            </a:xfrm>
            <a:prstGeom prst="rect">
              <a:avLst/>
            </a:prstGeom>
          </p:spPr>
        </p:pic>
      </p:grpSp>
      <p:sp>
        <p:nvSpPr>
          <p:cNvPr id="14" name="立方体 13">
            <a:extLst>
              <a:ext uri="{FF2B5EF4-FFF2-40B4-BE49-F238E27FC236}">
                <a16:creationId xmlns:a16="http://schemas.microsoft.com/office/drawing/2014/main" id="{CB82B84B-35F9-79AA-764E-F2B6C7A1028E}"/>
              </a:ext>
            </a:extLst>
          </p:cNvPr>
          <p:cNvSpPr/>
          <p:nvPr/>
        </p:nvSpPr>
        <p:spPr>
          <a:xfrm>
            <a:off x="2071156" y="4010657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5" name="立方体 14">
            <a:extLst>
              <a:ext uri="{FF2B5EF4-FFF2-40B4-BE49-F238E27FC236}">
                <a16:creationId xmlns:a16="http://schemas.microsoft.com/office/drawing/2014/main" id="{F6BFF458-7077-B16D-EC52-9616CCAA1016}"/>
              </a:ext>
            </a:extLst>
          </p:cNvPr>
          <p:cNvSpPr/>
          <p:nvPr/>
        </p:nvSpPr>
        <p:spPr>
          <a:xfrm>
            <a:off x="2434021" y="4005502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6" name="立方体 15">
            <a:extLst>
              <a:ext uri="{FF2B5EF4-FFF2-40B4-BE49-F238E27FC236}">
                <a16:creationId xmlns:a16="http://schemas.microsoft.com/office/drawing/2014/main" id="{B09B8A19-014F-EA62-0ED0-4F9E546461F3}"/>
              </a:ext>
            </a:extLst>
          </p:cNvPr>
          <p:cNvSpPr/>
          <p:nvPr/>
        </p:nvSpPr>
        <p:spPr>
          <a:xfrm>
            <a:off x="2071155" y="3651870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7" name="立方体 16">
            <a:extLst>
              <a:ext uri="{FF2B5EF4-FFF2-40B4-BE49-F238E27FC236}">
                <a16:creationId xmlns:a16="http://schemas.microsoft.com/office/drawing/2014/main" id="{7AA1299E-D91C-7A1A-08FC-38A172ADBF61}"/>
              </a:ext>
            </a:extLst>
          </p:cNvPr>
          <p:cNvSpPr/>
          <p:nvPr/>
        </p:nvSpPr>
        <p:spPr>
          <a:xfrm>
            <a:off x="1952057" y="4129483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8" name="立方体 17">
            <a:extLst>
              <a:ext uri="{FF2B5EF4-FFF2-40B4-BE49-F238E27FC236}">
                <a16:creationId xmlns:a16="http://schemas.microsoft.com/office/drawing/2014/main" id="{954F9227-AEBB-8960-B1A9-E2B28A9614FE}"/>
              </a:ext>
            </a:extLst>
          </p:cNvPr>
          <p:cNvSpPr/>
          <p:nvPr/>
        </p:nvSpPr>
        <p:spPr>
          <a:xfrm>
            <a:off x="5374835" y="3957431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9" name="立方体 18">
            <a:extLst>
              <a:ext uri="{FF2B5EF4-FFF2-40B4-BE49-F238E27FC236}">
                <a16:creationId xmlns:a16="http://schemas.microsoft.com/office/drawing/2014/main" id="{311357ED-EA47-1B1F-B2E3-C66A049B5589}"/>
              </a:ext>
            </a:extLst>
          </p:cNvPr>
          <p:cNvSpPr/>
          <p:nvPr/>
        </p:nvSpPr>
        <p:spPr>
          <a:xfrm>
            <a:off x="5256948" y="4082665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0" name="立方体 19">
            <a:extLst>
              <a:ext uri="{FF2B5EF4-FFF2-40B4-BE49-F238E27FC236}">
                <a16:creationId xmlns:a16="http://schemas.microsoft.com/office/drawing/2014/main" id="{8B7DB51A-D7AE-C9C8-FD3D-F789803B86C8}"/>
              </a:ext>
            </a:extLst>
          </p:cNvPr>
          <p:cNvSpPr/>
          <p:nvPr/>
        </p:nvSpPr>
        <p:spPr>
          <a:xfrm>
            <a:off x="5374834" y="3598644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D7364739-0FDF-BACC-AD8F-E0CFC3464B8D}"/>
              </a:ext>
            </a:extLst>
          </p:cNvPr>
          <p:cNvSpPr/>
          <p:nvPr/>
        </p:nvSpPr>
        <p:spPr>
          <a:xfrm>
            <a:off x="1835696" y="4247969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0" name="立方体 29">
            <a:extLst>
              <a:ext uri="{FF2B5EF4-FFF2-40B4-BE49-F238E27FC236}">
                <a16:creationId xmlns:a16="http://schemas.microsoft.com/office/drawing/2014/main" id="{6CFE9B8A-DE4A-2830-4C10-214BF8ED41F2}"/>
              </a:ext>
            </a:extLst>
          </p:cNvPr>
          <p:cNvSpPr/>
          <p:nvPr/>
        </p:nvSpPr>
        <p:spPr>
          <a:xfrm>
            <a:off x="5148064" y="4192659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1" name="立方体 30">
            <a:extLst>
              <a:ext uri="{FF2B5EF4-FFF2-40B4-BE49-F238E27FC236}">
                <a16:creationId xmlns:a16="http://schemas.microsoft.com/office/drawing/2014/main" id="{018369AF-EF44-8F28-4E2B-2152B1FFAA80}"/>
              </a:ext>
            </a:extLst>
          </p:cNvPr>
          <p:cNvSpPr/>
          <p:nvPr/>
        </p:nvSpPr>
        <p:spPr>
          <a:xfrm>
            <a:off x="7058225" y="3957431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2" name="立方体 31">
            <a:extLst>
              <a:ext uri="{FF2B5EF4-FFF2-40B4-BE49-F238E27FC236}">
                <a16:creationId xmlns:a16="http://schemas.microsoft.com/office/drawing/2014/main" id="{29517BF6-DEFE-C8BA-0DB4-0202D1FDF1BF}"/>
              </a:ext>
            </a:extLst>
          </p:cNvPr>
          <p:cNvSpPr/>
          <p:nvPr/>
        </p:nvSpPr>
        <p:spPr>
          <a:xfrm>
            <a:off x="6940338" y="4082665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3" name="立方体 32">
            <a:extLst>
              <a:ext uri="{FF2B5EF4-FFF2-40B4-BE49-F238E27FC236}">
                <a16:creationId xmlns:a16="http://schemas.microsoft.com/office/drawing/2014/main" id="{B66F83BC-0007-2EC9-DA82-82AFEC1C266F}"/>
              </a:ext>
            </a:extLst>
          </p:cNvPr>
          <p:cNvSpPr/>
          <p:nvPr/>
        </p:nvSpPr>
        <p:spPr>
          <a:xfrm>
            <a:off x="7058224" y="3598644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33BCD3A4-261A-AE7D-0632-4468E11E23F6}"/>
              </a:ext>
            </a:extLst>
          </p:cNvPr>
          <p:cNvSpPr/>
          <p:nvPr/>
        </p:nvSpPr>
        <p:spPr>
          <a:xfrm>
            <a:off x="6831454" y="4192659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6" name="箭头: 右 35">
            <a:extLst>
              <a:ext uri="{FF2B5EF4-FFF2-40B4-BE49-F238E27FC236}">
                <a16:creationId xmlns:a16="http://schemas.microsoft.com/office/drawing/2014/main" id="{ED024110-963A-EF83-7BCC-61A9BCFE373B}"/>
              </a:ext>
            </a:extLst>
          </p:cNvPr>
          <p:cNvSpPr/>
          <p:nvPr/>
        </p:nvSpPr>
        <p:spPr>
          <a:xfrm>
            <a:off x="6169922" y="3957430"/>
            <a:ext cx="432048" cy="290538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立方体 3">
            <a:extLst>
              <a:ext uri="{FF2B5EF4-FFF2-40B4-BE49-F238E27FC236}">
                <a16:creationId xmlns:a16="http://schemas.microsoft.com/office/drawing/2014/main" id="{AFC006E8-7794-3478-68C9-9E495A24E63A}"/>
              </a:ext>
            </a:extLst>
          </p:cNvPr>
          <p:cNvSpPr/>
          <p:nvPr/>
        </p:nvSpPr>
        <p:spPr>
          <a:xfrm>
            <a:off x="7418121" y="3971015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163942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立方体 22">
            <a:extLst>
              <a:ext uri="{FF2B5EF4-FFF2-40B4-BE49-F238E27FC236}">
                <a16:creationId xmlns:a16="http://schemas.microsoft.com/office/drawing/2014/main" id="{25E540B2-21EC-2BCE-D218-67A5A576F0FB}"/>
              </a:ext>
            </a:extLst>
          </p:cNvPr>
          <p:cNvSpPr/>
          <p:nvPr/>
        </p:nvSpPr>
        <p:spPr>
          <a:xfrm>
            <a:off x="6189210" y="3234797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4" name="立方体 23">
            <a:extLst>
              <a:ext uri="{FF2B5EF4-FFF2-40B4-BE49-F238E27FC236}">
                <a16:creationId xmlns:a16="http://schemas.microsoft.com/office/drawing/2014/main" id="{3C878D6F-044F-B705-B468-F8CF4C4C5F13}"/>
              </a:ext>
            </a:extLst>
          </p:cNvPr>
          <p:cNvSpPr/>
          <p:nvPr/>
        </p:nvSpPr>
        <p:spPr>
          <a:xfrm>
            <a:off x="1095595" y="3404014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C78D6604-6C2D-953E-DAED-5B7A3587F7BF}"/>
              </a:ext>
            </a:extLst>
          </p:cNvPr>
          <p:cNvGrpSpPr/>
          <p:nvPr/>
        </p:nvGrpSpPr>
        <p:grpSpPr>
          <a:xfrm>
            <a:off x="499496" y="1726587"/>
            <a:ext cx="3174694" cy="800810"/>
            <a:chOff x="1181282" y="2274996"/>
            <a:chExt cx="3174694" cy="800810"/>
          </a:xfrm>
        </p:grpSpPr>
        <p:sp>
          <p:nvSpPr>
            <p:cNvPr id="26" name="对话气泡: 圆角矩形 25">
              <a:extLst>
                <a:ext uri="{FF2B5EF4-FFF2-40B4-BE49-F238E27FC236}">
                  <a16:creationId xmlns:a16="http://schemas.microsoft.com/office/drawing/2014/main" id="{2DEA69DF-36D0-B97E-3360-0DE2806269D8}"/>
                </a:ext>
              </a:extLst>
            </p:cNvPr>
            <p:cNvSpPr/>
            <p:nvPr/>
          </p:nvSpPr>
          <p:spPr bwMode="auto">
            <a:xfrm>
              <a:off x="2267745" y="2274996"/>
              <a:ext cx="2088231" cy="800810"/>
            </a:xfrm>
            <a:prstGeom prst="wedgeRoundRectCallout">
              <a:avLst>
                <a:gd name="adj1" fmla="val -62992"/>
                <a:gd name="adj2" fmla="val 12657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我用</a:t>
              </a:r>
              <a:r>
                <a:rPr lang="en-US" altLang="zh-CN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r>
                <a:rPr lang="zh-CN" altLang="en-US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个小正方体摆</a:t>
              </a:r>
              <a:r>
                <a:rPr lang="en-US" altLang="zh-CN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endPara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690BA767-29D0-A378-D986-FF6D083DB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1282" y="2274996"/>
              <a:ext cx="804774" cy="800810"/>
            </a:xfrm>
            <a:prstGeom prst="rect">
              <a:avLst/>
            </a:prstGeom>
          </p:spPr>
        </p:pic>
      </p:grpSp>
      <p:sp>
        <p:nvSpPr>
          <p:cNvPr id="28" name="立方体 27">
            <a:extLst>
              <a:ext uri="{FF2B5EF4-FFF2-40B4-BE49-F238E27FC236}">
                <a16:creationId xmlns:a16="http://schemas.microsoft.com/office/drawing/2014/main" id="{DD9E85B4-32C2-CD41-83D9-D9DA18470874}"/>
              </a:ext>
            </a:extLst>
          </p:cNvPr>
          <p:cNvSpPr/>
          <p:nvPr/>
        </p:nvSpPr>
        <p:spPr>
          <a:xfrm>
            <a:off x="1458460" y="3405416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9" name="立方体 28">
            <a:extLst>
              <a:ext uri="{FF2B5EF4-FFF2-40B4-BE49-F238E27FC236}">
                <a16:creationId xmlns:a16="http://schemas.microsoft.com/office/drawing/2014/main" id="{531D0F4C-369E-4C0A-5FBB-8FD4A5A9C3DC}"/>
              </a:ext>
            </a:extLst>
          </p:cNvPr>
          <p:cNvSpPr/>
          <p:nvPr/>
        </p:nvSpPr>
        <p:spPr>
          <a:xfrm>
            <a:off x="1095594" y="3045227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27D03FD7-13E0-836C-5F3D-5B06A9D3E00E}"/>
              </a:ext>
            </a:extLst>
          </p:cNvPr>
          <p:cNvGrpSpPr/>
          <p:nvPr/>
        </p:nvGrpSpPr>
        <p:grpSpPr>
          <a:xfrm>
            <a:off x="4097295" y="1706821"/>
            <a:ext cx="4363137" cy="892584"/>
            <a:chOff x="4425383" y="2399246"/>
            <a:chExt cx="4363137" cy="892584"/>
          </a:xfrm>
        </p:grpSpPr>
        <p:sp>
          <p:nvSpPr>
            <p:cNvPr id="31" name="对话气泡: 圆角矩形 30">
              <a:extLst>
                <a:ext uri="{FF2B5EF4-FFF2-40B4-BE49-F238E27FC236}">
                  <a16:creationId xmlns:a16="http://schemas.microsoft.com/office/drawing/2014/main" id="{A8713033-E198-C0E2-2D2C-498FBC67A07A}"/>
                </a:ext>
              </a:extLst>
            </p:cNvPr>
            <p:cNvSpPr/>
            <p:nvPr/>
          </p:nvSpPr>
          <p:spPr bwMode="auto">
            <a:xfrm>
              <a:off x="4425383" y="2399246"/>
              <a:ext cx="3314969" cy="815985"/>
            </a:xfrm>
            <a:prstGeom prst="wedgeRoundRectCallout">
              <a:avLst>
                <a:gd name="adj1" fmla="val 54639"/>
                <a:gd name="adj2" fmla="val 28674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还可以在前面或后面增加小正方体</a:t>
              </a:r>
              <a:r>
                <a:rPr lang="en-US" altLang="zh-CN" sz="26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endParaRPr lang="zh-CN" altLang="en-US" sz="26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825D1F5F-2B50-D4E3-E02F-4923E0E75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DFEFF"/>
                </a:clrFrom>
                <a:clrTo>
                  <a:srgbClr val="FD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6376" y="2475845"/>
              <a:ext cx="832144" cy="815985"/>
            </a:xfrm>
            <a:prstGeom prst="rect">
              <a:avLst/>
            </a:prstGeom>
          </p:spPr>
        </p:pic>
      </p:grpSp>
      <p:sp>
        <p:nvSpPr>
          <p:cNvPr id="33" name="立方体 32">
            <a:extLst>
              <a:ext uri="{FF2B5EF4-FFF2-40B4-BE49-F238E27FC236}">
                <a16:creationId xmlns:a16="http://schemas.microsoft.com/office/drawing/2014/main" id="{528D2C94-CDF5-ADE1-9AEC-401AA2ADEEB9}"/>
              </a:ext>
            </a:extLst>
          </p:cNvPr>
          <p:cNvSpPr/>
          <p:nvPr/>
        </p:nvSpPr>
        <p:spPr>
          <a:xfrm>
            <a:off x="3605864" y="3367740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4" name="立方体 33">
            <a:extLst>
              <a:ext uri="{FF2B5EF4-FFF2-40B4-BE49-F238E27FC236}">
                <a16:creationId xmlns:a16="http://schemas.microsoft.com/office/drawing/2014/main" id="{C266329A-1F2B-BC0D-E927-EB531E593BC1}"/>
              </a:ext>
            </a:extLst>
          </p:cNvPr>
          <p:cNvSpPr/>
          <p:nvPr/>
        </p:nvSpPr>
        <p:spPr>
          <a:xfrm>
            <a:off x="3968729" y="3362585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5" name="立方体 34">
            <a:extLst>
              <a:ext uri="{FF2B5EF4-FFF2-40B4-BE49-F238E27FC236}">
                <a16:creationId xmlns:a16="http://schemas.microsoft.com/office/drawing/2014/main" id="{469E7911-B5BE-61F2-5E3C-169C301F9925}"/>
              </a:ext>
            </a:extLst>
          </p:cNvPr>
          <p:cNvSpPr/>
          <p:nvPr/>
        </p:nvSpPr>
        <p:spPr>
          <a:xfrm>
            <a:off x="3605863" y="3008953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6" name="立方体 35">
            <a:extLst>
              <a:ext uri="{FF2B5EF4-FFF2-40B4-BE49-F238E27FC236}">
                <a16:creationId xmlns:a16="http://schemas.microsoft.com/office/drawing/2014/main" id="{791C867E-C76B-425F-FE53-536E54108A46}"/>
              </a:ext>
            </a:extLst>
          </p:cNvPr>
          <p:cNvSpPr/>
          <p:nvPr/>
        </p:nvSpPr>
        <p:spPr>
          <a:xfrm>
            <a:off x="3486765" y="3486566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7" name="立方体 36">
            <a:extLst>
              <a:ext uri="{FF2B5EF4-FFF2-40B4-BE49-F238E27FC236}">
                <a16:creationId xmlns:a16="http://schemas.microsoft.com/office/drawing/2014/main" id="{89D266BE-F926-8A19-CAF2-454D22B95ACB}"/>
              </a:ext>
            </a:extLst>
          </p:cNvPr>
          <p:cNvSpPr/>
          <p:nvPr/>
        </p:nvSpPr>
        <p:spPr>
          <a:xfrm>
            <a:off x="4819977" y="3367740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8" name="立方体 37">
            <a:extLst>
              <a:ext uri="{FF2B5EF4-FFF2-40B4-BE49-F238E27FC236}">
                <a16:creationId xmlns:a16="http://schemas.microsoft.com/office/drawing/2014/main" id="{62002945-E067-EF50-C1EE-F9B64CA23981}"/>
              </a:ext>
            </a:extLst>
          </p:cNvPr>
          <p:cNvSpPr/>
          <p:nvPr/>
        </p:nvSpPr>
        <p:spPr>
          <a:xfrm>
            <a:off x="5182842" y="3370205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39" name="立方体 38">
            <a:extLst>
              <a:ext uri="{FF2B5EF4-FFF2-40B4-BE49-F238E27FC236}">
                <a16:creationId xmlns:a16="http://schemas.microsoft.com/office/drawing/2014/main" id="{9B7EA586-A8C9-E6B2-0EE9-F32A223401E9}"/>
              </a:ext>
            </a:extLst>
          </p:cNvPr>
          <p:cNvSpPr/>
          <p:nvPr/>
        </p:nvSpPr>
        <p:spPr>
          <a:xfrm>
            <a:off x="4819976" y="3008953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0" name="立方体 39">
            <a:extLst>
              <a:ext uri="{FF2B5EF4-FFF2-40B4-BE49-F238E27FC236}">
                <a16:creationId xmlns:a16="http://schemas.microsoft.com/office/drawing/2014/main" id="{FE386146-F8CC-21FB-BA1B-6CB873F1BA53}"/>
              </a:ext>
            </a:extLst>
          </p:cNvPr>
          <p:cNvSpPr/>
          <p:nvPr/>
        </p:nvSpPr>
        <p:spPr>
          <a:xfrm>
            <a:off x="5069606" y="3486566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1" name="立方体 40">
            <a:extLst>
              <a:ext uri="{FF2B5EF4-FFF2-40B4-BE49-F238E27FC236}">
                <a16:creationId xmlns:a16="http://schemas.microsoft.com/office/drawing/2014/main" id="{ED3515E9-D693-59FC-8825-69F253E7DB3A}"/>
              </a:ext>
            </a:extLst>
          </p:cNvPr>
          <p:cNvSpPr/>
          <p:nvPr/>
        </p:nvSpPr>
        <p:spPr>
          <a:xfrm>
            <a:off x="6044113" y="3367740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2" name="立方体 41">
            <a:extLst>
              <a:ext uri="{FF2B5EF4-FFF2-40B4-BE49-F238E27FC236}">
                <a16:creationId xmlns:a16="http://schemas.microsoft.com/office/drawing/2014/main" id="{8B3DC140-3975-5EAD-9ED4-045AE6829CA2}"/>
              </a:ext>
            </a:extLst>
          </p:cNvPr>
          <p:cNvSpPr/>
          <p:nvPr/>
        </p:nvSpPr>
        <p:spPr>
          <a:xfrm>
            <a:off x="6406978" y="3362585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3" name="立方体 42">
            <a:extLst>
              <a:ext uri="{FF2B5EF4-FFF2-40B4-BE49-F238E27FC236}">
                <a16:creationId xmlns:a16="http://schemas.microsoft.com/office/drawing/2014/main" id="{0B75AA17-9582-05AC-2C8F-3BDCABD26E2F}"/>
              </a:ext>
            </a:extLst>
          </p:cNvPr>
          <p:cNvSpPr/>
          <p:nvPr/>
        </p:nvSpPr>
        <p:spPr>
          <a:xfrm>
            <a:off x="6044112" y="3008953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4" name="立方体 43">
            <a:extLst>
              <a:ext uri="{FF2B5EF4-FFF2-40B4-BE49-F238E27FC236}">
                <a16:creationId xmlns:a16="http://schemas.microsoft.com/office/drawing/2014/main" id="{0DE03458-FC00-577C-4D6C-B20136DC36D0}"/>
              </a:ext>
            </a:extLst>
          </p:cNvPr>
          <p:cNvSpPr/>
          <p:nvPr/>
        </p:nvSpPr>
        <p:spPr>
          <a:xfrm>
            <a:off x="7746207" y="3250963"/>
            <a:ext cx="484021" cy="484021"/>
          </a:xfrm>
          <a:prstGeom prst="cube">
            <a:avLst/>
          </a:prstGeom>
          <a:solidFill>
            <a:srgbClr val="F6C3A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5" name="立方体 44">
            <a:extLst>
              <a:ext uri="{FF2B5EF4-FFF2-40B4-BE49-F238E27FC236}">
                <a16:creationId xmlns:a16="http://schemas.microsoft.com/office/drawing/2014/main" id="{BB83E560-97C2-53A7-4DD6-E717BEDA3EAA}"/>
              </a:ext>
            </a:extLst>
          </p:cNvPr>
          <p:cNvSpPr/>
          <p:nvPr/>
        </p:nvSpPr>
        <p:spPr>
          <a:xfrm>
            <a:off x="7270108" y="3362585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6" name="立方体 45">
            <a:extLst>
              <a:ext uri="{FF2B5EF4-FFF2-40B4-BE49-F238E27FC236}">
                <a16:creationId xmlns:a16="http://schemas.microsoft.com/office/drawing/2014/main" id="{42351FE6-5F7C-84AD-6223-5A51BD2AD6A5}"/>
              </a:ext>
            </a:extLst>
          </p:cNvPr>
          <p:cNvSpPr/>
          <p:nvPr/>
        </p:nvSpPr>
        <p:spPr>
          <a:xfrm>
            <a:off x="7632973" y="3357430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7" name="立方体 46">
            <a:extLst>
              <a:ext uri="{FF2B5EF4-FFF2-40B4-BE49-F238E27FC236}">
                <a16:creationId xmlns:a16="http://schemas.microsoft.com/office/drawing/2014/main" id="{B3E637B5-46FA-F73D-1821-F666D429257C}"/>
              </a:ext>
            </a:extLst>
          </p:cNvPr>
          <p:cNvSpPr/>
          <p:nvPr/>
        </p:nvSpPr>
        <p:spPr>
          <a:xfrm>
            <a:off x="7270107" y="3003798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  <p:extLst>
      <p:ext uri="{BB962C8B-B14F-4D97-AF65-F5344CB8AC3E}">
        <p14:creationId xmlns:p14="http://schemas.microsoft.com/office/powerpoint/2010/main" val="3163927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8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8"/>
          <p:cNvGrpSpPr/>
          <p:nvPr/>
        </p:nvGrpSpPr>
        <p:grpSpPr bwMode="auto">
          <a:xfrm>
            <a:off x="467544" y="661328"/>
            <a:ext cx="8208912" cy="3611207"/>
            <a:chOff x="1074655" y="1914904"/>
            <a:chExt cx="6704440" cy="2878099"/>
          </a:xfrm>
        </p:grpSpPr>
        <p:sp>
          <p:nvSpPr>
            <p:cNvPr id="4" name="矩形: 圆角 3"/>
            <p:cNvSpPr/>
            <p:nvPr/>
          </p:nvSpPr>
          <p:spPr>
            <a:xfrm>
              <a:off x="1074655" y="2197407"/>
              <a:ext cx="6704440" cy="2595596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MH_Other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1448838" y="1914904"/>
              <a:ext cx="584237" cy="584207"/>
            </a:xfrm>
            <a:prstGeom prst="ellipse">
              <a:avLst/>
            </a:prstGeom>
            <a:solidFill>
              <a:srgbClr val="FF8989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</a:t>
              </a:r>
            </a:p>
          </p:txBody>
        </p:sp>
        <p:sp>
          <p:nvSpPr>
            <p:cNvPr id="6" name="MH_Other_3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1998148" y="1914904"/>
              <a:ext cx="560424" cy="584207"/>
            </a:xfrm>
            <a:prstGeom prst="ellipse">
              <a:avLst/>
            </a:prstGeom>
            <a:solidFill>
              <a:srgbClr val="FF8989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/>
            <a:lstStyle>
              <a:lvl1pPr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400">
                  <a:solidFill>
                    <a:schemeClr val="tx2"/>
                  </a:solidFill>
                  <a:latin typeface="Candara" panose="020E050203030302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200">
                  <a:solidFill>
                    <a:schemeClr val="tx2"/>
                  </a:solidFill>
                  <a:latin typeface="Candara" panose="020E050203030302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2000">
                  <a:solidFill>
                    <a:schemeClr val="tx2"/>
                  </a:solidFill>
                  <a:latin typeface="Candara" panose="020E050203030302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100000"/>
                <a:buFont typeface="Symbol" panose="05050102010706020507" pitchFamily="18" charset="2"/>
                <a:buChar char=""/>
                <a:defRPr sz="1600">
                  <a:solidFill>
                    <a:schemeClr val="tx2"/>
                  </a:solidFill>
                  <a:latin typeface="Candara" panose="020E0502030303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  <a:defRPr/>
              </a:pPr>
              <a:r>
                <a:rPr lang="zh-CN" altLang="en-US" sz="3200" b="1" dirty="0">
                  <a:solidFill>
                    <a:srgbClr val="FFFF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</a:t>
              </a:r>
            </a:p>
          </p:txBody>
        </p:sp>
      </p:grpSp>
      <p:sp>
        <p:nvSpPr>
          <p:cNvPr id="18435" name="矩形 5"/>
          <p:cNvSpPr>
            <a:spLocks noChangeArrowheads="1"/>
          </p:cNvSpPr>
          <p:nvPr/>
        </p:nvSpPr>
        <p:spPr bwMode="auto">
          <a:xfrm>
            <a:off x="755576" y="1419622"/>
            <a:ext cx="7848872" cy="237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还原组合体时，可以按一定的顺序进行拼摆，在这个过程中不断进行调整，最后通过验证加以确认。通常，根据三个方向看到的图形可以确定原来组合体的形状。</a:t>
            </a:r>
            <a:endParaRPr lang="zh-CN" altLang="en-US" sz="3200" dirty="0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立方体 53">
            <a:extLst>
              <a:ext uri="{FF2B5EF4-FFF2-40B4-BE49-F238E27FC236}">
                <a16:creationId xmlns:a16="http://schemas.microsoft.com/office/drawing/2014/main" id="{78EFC798-1BA7-CAEA-90DE-6062FF282297}"/>
              </a:ext>
            </a:extLst>
          </p:cNvPr>
          <p:cNvSpPr/>
          <p:nvPr/>
        </p:nvSpPr>
        <p:spPr>
          <a:xfrm>
            <a:off x="7197147" y="2882002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5" name="立方体 54">
            <a:extLst>
              <a:ext uri="{FF2B5EF4-FFF2-40B4-BE49-F238E27FC236}">
                <a16:creationId xmlns:a16="http://schemas.microsoft.com/office/drawing/2014/main" id="{19CBCF5F-889E-3B45-823C-BDA09E2554FC}"/>
              </a:ext>
            </a:extLst>
          </p:cNvPr>
          <p:cNvSpPr/>
          <p:nvPr/>
        </p:nvSpPr>
        <p:spPr>
          <a:xfrm>
            <a:off x="7544363" y="2881209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3" name="立方体 52">
            <a:extLst>
              <a:ext uri="{FF2B5EF4-FFF2-40B4-BE49-F238E27FC236}">
                <a16:creationId xmlns:a16="http://schemas.microsoft.com/office/drawing/2014/main" id="{F53E0A4E-1CBF-7A93-9995-60E2875B9EC5}"/>
              </a:ext>
            </a:extLst>
          </p:cNvPr>
          <p:cNvSpPr/>
          <p:nvPr/>
        </p:nvSpPr>
        <p:spPr>
          <a:xfrm>
            <a:off x="6353086" y="3001830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50" name="立方体 49">
            <a:extLst>
              <a:ext uri="{FF2B5EF4-FFF2-40B4-BE49-F238E27FC236}">
                <a16:creationId xmlns:a16="http://schemas.microsoft.com/office/drawing/2014/main" id="{2300746E-13FD-79DB-8460-AA92B26C30CB}"/>
              </a:ext>
            </a:extLst>
          </p:cNvPr>
          <p:cNvSpPr/>
          <p:nvPr/>
        </p:nvSpPr>
        <p:spPr>
          <a:xfrm>
            <a:off x="6714794" y="3002201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9458" name="矩形 2"/>
          <p:cNvSpPr>
            <a:spLocks noChangeArrowheads="1"/>
          </p:cNvSpPr>
          <p:nvPr/>
        </p:nvSpPr>
        <p:spPr bwMode="auto">
          <a:xfrm>
            <a:off x="467544" y="987574"/>
            <a:ext cx="8375258" cy="122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下面是从不同方向观察同一个组合体所看到的图形，请把这个组合体摆出来。</a:t>
            </a:r>
            <a:endParaRPr lang="zh-CN" altLang="en-US" sz="30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61" name="组合 7"/>
          <p:cNvGrpSpPr/>
          <p:nvPr/>
        </p:nvGrpSpPr>
        <p:grpSpPr bwMode="auto">
          <a:xfrm>
            <a:off x="193675" y="123478"/>
            <a:ext cx="6107114" cy="973137"/>
            <a:chOff x="192893" y="369928"/>
            <a:chExt cx="6107300" cy="972981"/>
          </a:xfrm>
        </p:grpSpPr>
        <p:grpSp>
          <p:nvGrpSpPr>
            <p:cNvPr id="19462" name="组合 8"/>
            <p:cNvGrpSpPr/>
            <p:nvPr/>
          </p:nvGrpSpPr>
          <p:grpSpPr bwMode="auto">
            <a:xfrm>
              <a:off x="192893" y="369928"/>
              <a:ext cx="6107300" cy="972981"/>
              <a:chOff x="192893" y="369928"/>
              <a:chExt cx="6107300" cy="972981"/>
            </a:xfrm>
          </p:grpSpPr>
          <p:grpSp>
            <p:nvGrpSpPr>
              <p:cNvPr id="19464" name="组合 10"/>
              <p:cNvGrpSpPr/>
              <p:nvPr/>
            </p:nvGrpSpPr>
            <p:grpSpPr bwMode="auto">
              <a:xfrm>
                <a:off x="827913" y="523890"/>
                <a:ext cx="5472280" cy="647596"/>
                <a:chOff x="1619932" y="1420362"/>
                <a:chExt cx="4320221" cy="647596"/>
              </a:xfrm>
            </p:grpSpPr>
            <p:sp>
              <p:nvSpPr>
                <p:cNvPr id="13" name="圆角矩形 12"/>
                <p:cNvSpPr/>
                <p:nvPr/>
              </p:nvSpPr>
              <p:spPr>
                <a:xfrm>
                  <a:off x="1619932" y="1420362"/>
                  <a:ext cx="4320221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4" name="圆角矩形 13"/>
                <p:cNvSpPr/>
                <p:nvPr/>
              </p:nvSpPr>
              <p:spPr>
                <a:xfrm>
                  <a:off x="1661291" y="1477503"/>
                  <a:ext cx="4237501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19463" name="文本框 9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三、自主练习，巩固提升</a:t>
              </a: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5868144" y="1779662"/>
            <a:ext cx="27743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P3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DEE1DD9-DC05-1DD6-8F43-70602691D071}"/>
              </a:ext>
            </a:extLst>
          </p:cNvPr>
          <p:cNvSpPr txBox="1"/>
          <p:nvPr/>
        </p:nvSpPr>
        <p:spPr>
          <a:xfrm>
            <a:off x="971600" y="3694261"/>
            <a:ext cx="1728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52B5BE6-CC4C-06EE-9211-3A6770D791A0}"/>
              </a:ext>
            </a:extLst>
          </p:cNvPr>
          <p:cNvSpPr txBox="1"/>
          <p:nvPr/>
        </p:nvSpPr>
        <p:spPr>
          <a:xfrm>
            <a:off x="2771800" y="3694260"/>
            <a:ext cx="1728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从上面看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64D0063C-A402-76FC-374E-97ABA371F7D7}"/>
              </a:ext>
            </a:extLst>
          </p:cNvPr>
          <p:cNvSpPr txBox="1"/>
          <p:nvPr/>
        </p:nvSpPr>
        <p:spPr>
          <a:xfrm>
            <a:off x="4427984" y="3694260"/>
            <a:ext cx="15121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0DACEAB2-5EEC-F4B9-DA58-D1BAD27EF3BD}"/>
              </a:ext>
            </a:extLst>
          </p:cNvPr>
          <p:cNvSpPr/>
          <p:nvPr/>
        </p:nvSpPr>
        <p:spPr bwMode="auto">
          <a:xfrm>
            <a:off x="1022024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F6C05D5-BC72-6F74-6420-2C60A4D065DF}"/>
              </a:ext>
            </a:extLst>
          </p:cNvPr>
          <p:cNvSpPr/>
          <p:nvPr/>
        </p:nvSpPr>
        <p:spPr bwMode="auto">
          <a:xfrm>
            <a:off x="1355208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9DED0F3-CB37-1360-2567-5DA901B9A07A}"/>
              </a:ext>
            </a:extLst>
          </p:cNvPr>
          <p:cNvSpPr/>
          <p:nvPr/>
        </p:nvSpPr>
        <p:spPr bwMode="auto">
          <a:xfrm>
            <a:off x="1707392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70CC160-862C-FAA5-A2B4-9EF5AB4E82C0}"/>
              </a:ext>
            </a:extLst>
          </p:cNvPr>
          <p:cNvSpPr/>
          <p:nvPr/>
        </p:nvSpPr>
        <p:spPr bwMode="auto">
          <a:xfrm>
            <a:off x="2059576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AE341BD-4932-7949-F743-95EABF85671F}"/>
              </a:ext>
            </a:extLst>
          </p:cNvPr>
          <p:cNvSpPr/>
          <p:nvPr/>
        </p:nvSpPr>
        <p:spPr bwMode="auto">
          <a:xfrm>
            <a:off x="1707391" y="2758156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8300718-BEA6-D09C-81CA-0CE87187D367}"/>
              </a:ext>
            </a:extLst>
          </p:cNvPr>
          <p:cNvSpPr/>
          <p:nvPr/>
        </p:nvSpPr>
        <p:spPr bwMode="auto">
          <a:xfrm>
            <a:off x="2771800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AA75B21B-4254-9F97-6122-9FD9B00735EE}"/>
              </a:ext>
            </a:extLst>
          </p:cNvPr>
          <p:cNvSpPr/>
          <p:nvPr/>
        </p:nvSpPr>
        <p:spPr bwMode="auto">
          <a:xfrm>
            <a:off x="3104984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C2DC13B-391E-04A1-88B0-90A6E2286374}"/>
              </a:ext>
            </a:extLst>
          </p:cNvPr>
          <p:cNvSpPr/>
          <p:nvPr/>
        </p:nvSpPr>
        <p:spPr bwMode="auto">
          <a:xfrm>
            <a:off x="3457168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0FCBB9A0-F12D-97E1-E87A-75B6B87D6D54}"/>
              </a:ext>
            </a:extLst>
          </p:cNvPr>
          <p:cNvSpPr/>
          <p:nvPr/>
        </p:nvSpPr>
        <p:spPr bwMode="auto">
          <a:xfrm>
            <a:off x="3809352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B6D63AF-08DB-E0D8-1C16-5A7FB4C9B64A}"/>
              </a:ext>
            </a:extLst>
          </p:cNvPr>
          <p:cNvSpPr/>
          <p:nvPr/>
        </p:nvSpPr>
        <p:spPr bwMode="auto">
          <a:xfrm>
            <a:off x="3457167" y="2758156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0E06F0A-80E9-1458-2606-DB03F8549C36}"/>
              </a:ext>
            </a:extLst>
          </p:cNvPr>
          <p:cNvSpPr/>
          <p:nvPr/>
        </p:nvSpPr>
        <p:spPr bwMode="auto">
          <a:xfrm>
            <a:off x="3809352" y="2758105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3FD050F-0E73-0517-43C4-293FACF0313D}"/>
              </a:ext>
            </a:extLst>
          </p:cNvPr>
          <p:cNvSpPr/>
          <p:nvPr/>
        </p:nvSpPr>
        <p:spPr bwMode="auto">
          <a:xfrm>
            <a:off x="4731728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C67137D8-073D-9966-79B7-D6CD1805159D}"/>
              </a:ext>
            </a:extLst>
          </p:cNvPr>
          <p:cNvSpPr/>
          <p:nvPr/>
        </p:nvSpPr>
        <p:spPr bwMode="auto">
          <a:xfrm>
            <a:off x="5083912" y="3110599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8AD82352-1B5F-3868-2F90-57FB0C9FDCD8}"/>
              </a:ext>
            </a:extLst>
          </p:cNvPr>
          <p:cNvSpPr/>
          <p:nvPr/>
        </p:nvSpPr>
        <p:spPr bwMode="auto">
          <a:xfrm>
            <a:off x="4731727" y="2758156"/>
            <a:ext cx="352184" cy="352392"/>
          </a:xfrm>
          <a:prstGeom prst="rect">
            <a:avLst/>
          </a:prstGeom>
          <a:solidFill>
            <a:srgbClr val="B6E1F8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noProof="1">
              <a:latin typeface="+mn-ea"/>
            </a:endParaRPr>
          </a:p>
        </p:txBody>
      </p:sp>
      <p:sp>
        <p:nvSpPr>
          <p:cNvPr id="46" name="立方体 45">
            <a:extLst>
              <a:ext uri="{FF2B5EF4-FFF2-40B4-BE49-F238E27FC236}">
                <a16:creationId xmlns:a16="http://schemas.microsoft.com/office/drawing/2014/main" id="{9F296878-6816-47C4-1FF6-46BD0397E805}"/>
              </a:ext>
            </a:extLst>
          </p:cNvPr>
          <p:cNvSpPr/>
          <p:nvPr/>
        </p:nvSpPr>
        <p:spPr>
          <a:xfrm>
            <a:off x="7070341" y="3002545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7" name="立方体 46">
            <a:extLst>
              <a:ext uri="{FF2B5EF4-FFF2-40B4-BE49-F238E27FC236}">
                <a16:creationId xmlns:a16="http://schemas.microsoft.com/office/drawing/2014/main" id="{54D36251-3921-C8BF-9A13-D3BDADF521CB}"/>
              </a:ext>
            </a:extLst>
          </p:cNvPr>
          <p:cNvSpPr/>
          <p:nvPr/>
        </p:nvSpPr>
        <p:spPr>
          <a:xfrm>
            <a:off x="7425586" y="3002202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48" name="立方体 47">
            <a:extLst>
              <a:ext uri="{FF2B5EF4-FFF2-40B4-BE49-F238E27FC236}">
                <a16:creationId xmlns:a16="http://schemas.microsoft.com/office/drawing/2014/main" id="{1E4E69DD-AAF9-FD3E-08FC-B4462F1D635B}"/>
              </a:ext>
            </a:extLst>
          </p:cNvPr>
          <p:cNvSpPr/>
          <p:nvPr/>
        </p:nvSpPr>
        <p:spPr>
          <a:xfrm>
            <a:off x="7186702" y="2514982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3" grpId="0" animBg="1"/>
      <p:bldP spid="50" grpId="0" animBg="1"/>
      <p:bldP spid="46" grpId="0" animBg="1"/>
      <p:bldP spid="47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694D189-7C7C-F087-04A3-E8A923E4B6CE}"/>
              </a:ext>
            </a:extLst>
          </p:cNvPr>
          <p:cNvSpPr txBox="1"/>
          <p:nvPr/>
        </p:nvSpPr>
        <p:spPr>
          <a:xfrm>
            <a:off x="323528" y="178056"/>
            <a:ext cx="7756723" cy="7375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个同样的小正方体按要求摆组合体。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991F3E4-E30C-63E0-CB13-BAF8CED22A1D}"/>
              </a:ext>
            </a:extLst>
          </p:cNvPr>
          <p:cNvSpPr txBox="1"/>
          <p:nvPr/>
        </p:nvSpPr>
        <p:spPr>
          <a:xfrm>
            <a:off x="5508104" y="819690"/>
            <a:ext cx="3312368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P4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5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79DD7E3D-AE03-573B-20A3-3EC39FF7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963" y="1002494"/>
            <a:ext cx="6429798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从前面看是            。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A71A644-8A5A-181E-3CB5-9B85DB6BBD65}"/>
              </a:ext>
            </a:extLst>
          </p:cNvPr>
          <p:cNvGrpSpPr/>
          <p:nvPr/>
        </p:nvGrpSpPr>
        <p:grpSpPr>
          <a:xfrm>
            <a:off x="3197587" y="915566"/>
            <a:ext cx="911885" cy="608224"/>
            <a:chOff x="4228559" y="1531477"/>
            <a:chExt cx="911885" cy="608224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0F5A9271-7A28-2650-E9B7-E25A019DB458}"/>
                </a:ext>
              </a:extLst>
            </p:cNvPr>
            <p:cNvGrpSpPr/>
            <p:nvPr/>
          </p:nvGrpSpPr>
          <p:grpSpPr>
            <a:xfrm>
              <a:off x="4532521" y="1531477"/>
              <a:ext cx="607923" cy="608224"/>
              <a:chOff x="5258714" y="2213047"/>
              <a:chExt cx="498780" cy="499027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7481D79-A361-1EFD-7850-C3FC728F1425}"/>
                  </a:ext>
                </a:extLst>
              </p:cNvPr>
              <p:cNvSpPr/>
              <p:nvPr/>
            </p:nvSpPr>
            <p:spPr>
              <a:xfrm>
                <a:off x="5508104" y="2213047"/>
                <a:ext cx="249390" cy="249389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6C23993B-685E-8774-454A-9DA6C4FAD102}"/>
                  </a:ext>
                </a:extLst>
              </p:cNvPr>
              <p:cNvSpPr/>
              <p:nvPr/>
            </p:nvSpPr>
            <p:spPr>
              <a:xfrm>
                <a:off x="5258714" y="2462685"/>
                <a:ext cx="249390" cy="249389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D3D02148-FC5A-A11E-3BE0-915139668F59}"/>
                  </a:ext>
                </a:extLst>
              </p:cNvPr>
              <p:cNvSpPr/>
              <p:nvPr/>
            </p:nvSpPr>
            <p:spPr>
              <a:xfrm>
                <a:off x="5508104" y="2462561"/>
                <a:ext cx="249390" cy="249389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1D563F7A-7D67-5646-2049-AAB6BCC07C77}"/>
                </a:ext>
              </a:extLst>
            </p:cNvPr>
            <p:cNvSpPr/>
            <p:nvPr/>
          </p:nvSpPr>
          <p:spPr>
            <a:xfrm>
              <a:off x="4228559" y="1835590"/>
              <a:ext cx="303962" cy="303960"/>
            </a:xfrm>
            <a:prstGeom prst="rect">
              <a:avLst/>
            </a:prstGeom>
            <a:solidFill>
              <a:srgbClr val="B4E8F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505" name="TextBox 12">
            <a:extLst>
              <a:ext uri="{FF2B5EF4-FFF2-40B4-BE49-F238E27FC236}">
                <a16:creationId xmlns:a16="http://schemas.microsoft.com/office/drawing/2014/main" id="{7124A720-AB97-9689-B067-A3EECE977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572" y="1682954"/>
            <a:ext cx="8286404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在第</a:t>
            </a:r>
            <a:r>
              <a:rPr lang="en-US" altLang="zh-CN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3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题的基础上，从上面看是             。</a:t>
            </a:r>
          </a:p>
        </p:txBody>
      </p:sp>
      <p:grpSp>
        <p:nvGrpSpPr>
          <p:cNvPr id="20507" name="组合 20506">
            <a:extLst>
              <a:ext uri="{FF2B5EF4-FFF2-40B4-BE49-F238E27FC236}">
                <a16:creationId xmlns:a16="http://schemas.microsoft.com/office/drawing/2014/main" id="{3CB34952-4A78-A7E4-93D3-446456F4B4FC}"/>
              </a:ext>
            </a:extLst>
          </p:cNvPr>
          <p:cNvGrpSpPr/>
          <p:nvPr/>
        </p:nvGrpSpPr>
        <p:grpSpPr>
          <a:xfrm>
            <a:off x="6732240" y="1671889"/>
            <a:ext cx="911885" cy="608222"/>
            <a:chOff x="4228559" y="1531481"/>
            <a:chExt cx="911885" cy="608222"/>
          </a:xfrm>
        </p:grpSpPr>
        <p:grpSp>
          <p:nvGrpSpPr>
            <p:cNvPr id="20508" name="组合 20507">
              <a:extLst>
                <a:ext uri="{FF2B5EF4-FFF2-40B4-BE49-F238E27FC236}">
                  <a16:creationId xmlns:a16="http://schemas.microsoft.com/office/drawing/2014/main" id="{85E0AF56-E138-DCC9-A6C7-F30BACFDD29F}"/>
                </a:ext>
              </a:extLst>
            </p:cNvPr>
            <p:cNvGrpSpPr/>
            <p:nvPr/>
          </p:nvGrpSpPr>
          <p:grpSpPr>
            <a:xfrm>
              <a:off x="4532521" y="1531481"/>
              <a:ext cx="607923" cy="608222"/>
              <a:chOff x="5258714" y="2213049"/>
              <a:chExt cx="498780" cy="499025"/>
            </a:xfrm>
          </p:grpSpPr>
          <p:sp>
            <p:nvSpPr>
              <p:cNvPr id="20510" name="矩形 20509">
                <a:extLst>
                  <a:ext uri="{FF2B5EF4-FFF2-40B4-BE49-F238E27FC236}">
                    <a16:creationId xmlns:a16="http://schemas.microsoft.com/office/drawing/2014/main" id="{44A61EDE-9922-385A-A150-11A52C96CB92}"/>
                  </a:ext>
                </a:extLst>
              </p:cNvPr>
              <p:cNvSpPr/>
              <p:nvPr/>
            </p:nvSpPr>
            <p:spPr>
              <a:xfrm>
                <a:off x="5258714" y="2213049"/>
                <a:ext cx="249390" cy="249389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12" name="矩形 20511">
                <a:extLst>
                  <a:ext uri="{FF2B5EF4-FFF2-40B4-BE49-F238E27FC236}">
                    <a16:creationId xmlns:a16="http://schemas.microsoft.com/office/drawing/2014/main" id="{743F5A9E-15B3-7DAD-7398-CBC31BDA6B19}"/>
                  </a:ext>
                </a:extLst>
              </p:cNvPr>
              <p:cNvSpPr/>
              <p:nvPr/>
            </p:nvSpPr>
            <p:spPr>
              <a:xfrm>
                <a:off x="5258714" y="2462685"/>
                <a:ext cx="249390" cy="249389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513" name="矩形 20512">
                <a:extLst>
                  <a:ext uri="{FF2B5EF4-FFF2-40B4-BE49-F238E27FC236}">
                    <a16:creationId xmlns:a16="http://schemas.microsoft.com/office/drawing/2014/main" id="{26A01C9F-EBBC-E32A-A217-8CCC929FCBC9}"/>
                  </a:ext>
                </a:extLst>
              </p:cNvPr>
              <p:cNvSpPr/>
              <p:nvPr/>
            </p:nvSpPr>
            <p:spPr>
              <a:xfrm>
                <a:off x="5508104" y="2462561"/>
                <a:ext cx="249390" cy="249389"/>
              </a:xfrm>
              <a:prstGeom prst="rect">
                <a:avLst/>
              </a:prstGeom>
              <a:solidFill>
                <a:srgbClr val="B4E8FD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509" name="矩形 20508">
              <a:extLst>
                <a:ext uri="{FF2B5EF4-FFF2-40B4-BE49-F238E27FC236}">
                  <a16:creationId xmlns:a16="http://schemas.microsoft.com/office/drawing/2014/main" id="{B578C5E4-75BB-EAB3-AE34-780C3EEF3E17}"/>
                </a:ext>
              </a:extLst>
            </p:cNvPr>
            <p:cNvSpPr/>
            <p:nvPr/>
          </p:nvSpPr>
          <p:spPr>
            <a:xfrm>
              <a:off x="4228559" y="1835590"/>
              <a:ext cx="303962" cy="303960"/>
            </a:xfrm>
            <a:prstGeom prst="rect">
              <a:avLst/>
            </a:prstGeom>
            <a:solidFill>
              <a:srgbClr val="B4E8F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8773FC63-BBCE-E325-082C-6C7EC0AD46FC}"/>
              </a:ext>
            </a:extLst>
          </p:cNvPr>
          <p:cNvGrpSpPr/>
          <p:nvPr/>
        </p:nvGrpSpPr>
        <p:grpSpPr>
          <a:xfrm>
            <a:off x="1172311" y="2501096"/>
            <a:ext cx="1201276" cy="847757"/>
            <a:chOff x="683568" y="1829369"/>
            <a:chExt cx="1201276" cy="847757"/>
          </a:xfrm>
        </p:grpSpPr>
        <p:sp>
          <p:nvSpPr>
            <p:cNvPr id="3" name="立方体 2">
              <a:extLst>
                <a:ext uri="{FF2B5EF4-FFF2-40B4-BE49-F238E27FC236}">
                  <a16:creationId xmlns:a16="http://schemas.microsoft.com/office/drawing/2014/main" id="{1EB9C56B-EE78-1B99-0F09-42A1FBAB2D5B}"/>
                </a:ext>
              </a:extLst>
            </p:cNvPr>
            <p:cNvSpPr/>
            <p:nvPr/>
          </p:nvSpPr>
          <p:spPr>
            <a:xfrm>
              <a:off x="795032" y="2080182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5" name="立方体 4">
              <a:extLst>
                <a:ext uri="{FF2B5EF4-FFF2-40B4-BE49-F238E27FC236}">
                  <a16:creationId xmlns:a16="http://schemas.microsoft.com/office/drawing/2014/main" id="{0E905595-7D03-C666-BF5A-C497B5CF76EA}"/>
                </a:ext>
              </a:extLst>
            </p:cNvPr>
            <p:cNvSpPr/>
            <p:nvPr/>
          </p:nvSpPr>
          <p:spPr>
            <a:xfrm>
              <a:off x="683568" y="2192390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6" name="立方体 5">
              <a:extLst>
                <a:ext uri="{FF2B5EF4-FFF2-40B4-BE49-F238E27FC236}">
                  <a16:creationId xmlns:a16="http://schemas.microsoft.com/office/drawing/2014/main" id="{556D8222-1AD6-C717-3C59-A3F22ED8A895}"/>
                </a:ext>
              </a:extLst>
            </p:cNvPr>
            <p:cNvSpPr/>
            <p:nvPr/>
          </p:nvSpPr>
          <p:spPr>
            <a:xfrm>
              <a:off x="1045276" y="2192761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7" name="立方体 6">
              <a:extLst>
                <a:ext uri="{FF2B5EF4-FFF2-40B4-BE49-F238E27FC236}">
                  <a16:creationId xmlns:a16="http://schemas.microsoft.com/office/drawing/2014/main" id="{C240BBF3-09E3-5AF0-57AD-0409C0775635}"/>
                </a:ext>
              </a:extLst>
            </p:cNvPr>
            <p:cNvSpPr/>
            <p:nvPr/>
          </p:nvSpPr>
          <p:spPr>
            <a:xfrm>
              <a:off x="1400823" y="2193105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8" name="立方体 7">
              <a:extLst>
                <a:ext uri="{FF2B5EF4-FFF2-40B4-BE49-F238E27FC236}">
                  <a16:creationId xmlns:a16="http://schemas.microsoft.com/office/drawing/2014/main" id="{789D82C3-55D7-502F-04F5-89F9663B7E0C}"/>
                </a:ext>
              </a:extLst>
            </p:cNvPr>
            <p:cNvSpPr/>
            <p:nvPr/>
          </p:nvSpPr>
          <p:spPr>
            <a:xfrm>
              <a:off x="1398239" y="1829369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8DADAA9-41E4-55D1-6F1D-2F8133DA7062}"/>
              </a:ext>
            </a:extLst>
          </p:cNvPr>
          <p:cNvGrpSpPr/>
          <p:nvPr/>
        </p:nvGrpSpPr>
        <p:grpSpPr>
          <a:xfrm>
            <a:off x="2986722" y="2501089"/>
            <a:ext cx="1201276" cy="849118"/>
            <a:chOff x="2267744" y="1827293"/>
            <a:chExt cx="1201276" cy="849118"/>
          </a:xfrm>
        </p:grpSpPr>
        <p:sp>
          <p:nvSpPr>
            <p:cNvPr id="9" name="立方体 8">
              <a:extLst>
                <a:ext uri="{FF2B5EF4-FFF2-40B4-BE49-F238E27FC236}">
                  <a16:creationId xmlns:a16="http://schemas.microsoft.com/office/drawing/2014/main" id="{E4524F9F-BF07-F41D-EFB7-2ADFEBFC9C9A}"/>
                </a:ext>
              </a:extLst>
            </p:cNvPr>
            <p:cNvSpPr/>
            <p:nvPr/>
          </p:nvSpPr>
          <p:spPr>
            <a:xfrm>
              <a:off x="2746573" y="2079467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1" name="立方体 10">
              <a:extLst>
                <a:ext uri="{FF2B5EF4-FFF2-40B4-BE49-F238E27FC236}">
                  <a16:creationId xmlns:a16="http://schemas.microsoft.com/office/drawing/2014/main" id="{EB7A0BE1-3AC1-B7C3-10A2-480AAF68EA34}"/>
                </a:ext>
              </a:extLst>
            </p:cNvPr>
            <p:cNvSpPr/>
            <p:nvPr/>
          </p:nvSpPr>
          <p:spPr>
            <a:xfrm>
              <a:off x="2267744" y="2191675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2" name="立方体 11">
              <a:extLst>
                <a:ext uri="{FF2B5EF4-FFF2-40B4-BE49-F238E27FC236}">
                  <a16:creationId xmlns:a16="http://schemas.microsoft.com/office/drawing/2014/main" id="{D94D04D7-E7BB-E8FC-C290-E779A3D3B77D}"/>
                </a:ext>
              </a:extLst>
            </p:cNvPr>
            <p:cNvSpPr/>
            <p:nvPr/>
          </p:nvSpPr>
          <p:spPr>
            <a:xfrm>
              <a:off x="2629452" y="2192046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3" name="立方体 12">
              <a:extLst>
                <a:ext uri="{FF2B5EF4-FFF2-40B4-BE49-F238E27FC236}">
                  <a16:creationId xmlns:a16="http://schemas.microsoft.com/office/drawing/2014/main" id="{ABA1132F-F10D-F584-E87A-D2DAB5A8C4D8}"/>
                </a:ext>
              </a:extLst>
            </p:cNvPr>
            <p:cNvSpPr/>
            <p:nvPr/>
          </p:nvSpPr>
          <p:spPr>
            <a:xfrm>
              <a:off x="2984999" y="2192390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4" name="立方体 13">
              <a:extLst>
                <a:ext uri="{FF2B5EF4-FFF2-40B4-BE49-F238E27FC236}">
                  <a16:creationId xmlns:a16="http://schemas.microsoft.com/office/drawing/2014/main" id="{5B6E1B8F-53A0-3A05-45CF-E85CE5300D36}"/>
                </a:ext>
              </a:extLst>
            </p:cNvPr>
            <p:cNvSpPr/>
            <p:nvPr/>
          </p:nvSpPr>
          <p:spPr>
            <a:xfrm>
              <a:off x="2981775" y="1827293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E93D1322-65EB-FDBD-253F-54C70E7F0864}"/>
              </a:ext>
            </a:extLst>
          </p:cNvPr>
          <p:cNvGrpSpPr/>
          <p:nvPr/>
        </p:nvGrpSpPr>
        <p:grpSpPr>
          <a:xfrm>
            <a:off x="4944465" y="2482012"/>
            <a:ext cx="1324056" cy="839897"/>
            <a:chOff x="3923928" y="1836514"/>
            <a:chExt cx="1324056" cy="839897"/>
          </a:xfrm>
        </p:grpSpPr>
        <p:sp>
          <p:nvSpPr>
            <p:cNvPr id="20" name="立方体 19">
              <a:extLst>
                <a:ext uri="{FF2B5EF4-FFF2-40B4-BE49-F238E27FC236}">
                  <a16:creationId xmlns:a16="http://schemas.microsoft.com/office/drawing/2014/main" id="{51F99666-650C-C48E-D8DB-D9CBC302D9DB}"/>
                </a:ext>
              </a:extLst>
            </p:cNvPr>
            <p:cNvSpPr/>
            <p:nvPr/>
          </p:nvSpPr>
          <p:spPr>
            <a:xfrm>
              <a:off x="4763963" y="2070429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21" name="立方体 20">
              <a:extLst>
                <a:ext uri="{FF2B5EF4-FFF2-40B4-BE49-F238E27FC236}">
                  <a16:creationId xmlns:a16="http://schemas.microsoft.com/office/drawing/2014/main" id="{A78AFAE7-310E-A3F4-DD0F-70F09B2A22FE}"/>
                </a:ext>
              </a:extLst>
            </p:cNvPr>
            <p:cNvSpPr/>
            <p:nvPr/>
          </p:nvSpPr>
          <p:spPr>
            <a:xfrm>
              <a:off x="3923928" y="2191675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22" name="立方体 21">
              <a:extLst>
                <a:ext uri="{FF2B5EF4-FFF2-40B4-BE49-F238E27FC236}">
                  <a16:creationId xmlns:a16="http://schemas.microsoft.com/office/drawing/2014/main" id="{B6744BAF-D839-45C8-1792-3AF92124587A}"/>
                </a:ext>
              </a:extLst>
            </p:cNvPr>
            <p:cNvSpPr/>
            <p:nvPr/>
          </p:nvSpPr>
          <p:spPr>
            <a:xfrm>
              <a:off x="4285636" y="2192046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23" name="立方体 22">
              <a:extLst>
                <a:ext uri="{FF2B5EF4-FFF2-40B4-BE49-F238E27FC236}">
                  <a16:creationId xmlns:a16="http://schemas.microsoft.com/office/drawing/2014/main" id="{8DB1384A-E369-6111-032E-807E738B7DF1}"/>
                </a:ext>
              </a:extLst>
            </p:cNvPr>
            <p:cNvSpPr/>
            <p:nvPr/>
          </p:nvSpPr>
          <p:spPr>
            <a:xfrm>
              <a:off x="4641183" y="2192390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24" name="立方体 23">
              <a:extLst>
                <a:ext uri="{FF2B5EF4-FFF2-40B4-BE49-F238E27FC236}">
                  <a16:creationId xmlns:a16="http://schemas.microsoft.com/office/drawing/2014/main" id="{0D03712F-5F41-B7A6-7790-785CCDBC8BA9}"/>
                </a:ext>
              </a:extLst>
            </p:cNvPr>
            <p:cNvSpPr/>
            <p:nvPr/>
          </p:nvSpPr>
          <p:spPr>
            <a:xfrm>
              <a:off x="4640671" y="1836514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4E99EC18-FA12-5A53-F252-603C6E65E0C5}"/>
              </a:ext>
            </a:extLst>
          </p:cNvPr>
          <p:cNvGrpSpPr/>
          <p:nvPr/>
        </p:nvGrpSpPr>
        <p:grpSpPr>
          <a:xfrm>
            <a:off x="1144647" y="3657248"/>
            <a:ext cx="1323589" cy="967516"/>
            <a:chOff x="561255" y="1829369"/>
            <a:chExt cx="1323589" cy="967516"/>
          </a:xfrm>
        </p:grpSpPr>
        <p:sp>
          <p:nvSpPr>
            <p:cNvPr id="28" name="立方体 27">
              <a:extLst>
                <a:ext uri="{FF2B5EF4-FFF2-40B4-BE49-F238E27FC236}">
                  <a16:creationId xmlns:a16="http://schemas.microsoft.com/office/drawing/2014/main" id="{94720EAC-7E41-6904-A32B-9AB6CAA0A776}"/>
                </a:ext>
              </a:extLst>
            </p:cNvPr>
            <p:cNvSpPr/>
            <p:nvPr/>
          </p:nvSpPr>
          <p:spPr>
            <a:xfrm>
              <a:off x="683568" y="2192390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29" name="立方体 28">
              <a:extLst>
                <a:ext uri="{FF2B5EF4-FFF2-40B4-BE49-F238E27FC236}">
                  <a16:creationId xmlns:a16="http://schemas.microsoft.com/office/drawing/2014/main" id="{FCC4C28C-BE3E-F6FB-3994-EA05A5FA0FF0}"/>
                </a:ext>
              </a:extLst>
            </p:cNvPr>
            <p:cNvSpPr/>
            <p:nvPr/>
          </p:nvSpPr>
          <p:spPr>
            <a:xfrm>
              <a:off x="1045276" y="2192761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30" name="立方体 29">
              <a:extLst>
                <a:ext uri="{FF2B5EF4-FFF2-40B4-BE49-F238E27FC236}">
                  <a16:creationId xmlns:a16="http://schemas.microsoft.com/office/drawing/2014/main" id="{053026EE-7539-61CB-CE74-F3061F68B352}"/>
                </a:ext>
              </a:extLst>
            </p:cNvPr>
            <p:cNvSpPr/>
            <p:nvPr/>
          </p:nvSpPr>
          <p:spPr>
            <a:xfrm>
              <a:off x="1400823" y="2193105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31" name="立方体 30">
              <a:extLst>
                <a:ext uri="{FF2B5EF4-FFF2-40B4-BE49-F238E27FC236}">
                  <a16:creationId xmlns:a16="http://schemas.microsoft.com/office/drawing/2014/main" id="{1AD10682-85E0-5477-D105-DEC81160837E}"/>
                </a:ext>
              </a:extLst>
            </p:cNvPr>
            <p:cNvSpPr/>
            <p:nvPr/>
          </p:nvSpPr>
          <p:spPr>
            <a:xfrm>
              <a:off x="1398239" y="1829369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27" name="立方体 26">
              <a:extLst>
                <a:ext uri="{FF2B5EF4-FFF2-40B4-BE49-F238E27FC236}">
                  <a16:creationId xmlns:a16="http://schemas.microsoft.com/office/drawing/2014/main" id="{8150D199-173D-DB4C-E2C1-9574F9277883}"/>
                </a:ext>
              </a:extLst>
            </p:cNvPr>
            <p:cNvSpPr/>
            <p:nvPr/>
          </p:nvSpPr>
          <p:spPr>
            <a:xfrm>
              <a:off x="561255" y="2312864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2AA07330-5BCF-593B-BC98-8CC2CAF7C54F}"/>
              </a:ext>
            </a:extLst>
          </p:cNvPr>
          <p:cNvGrpSpPr/>
          <p:nvPr/>
        </p:nvGrpSpPr>
        <p:grpSpPr>
          <a:xfrm>
            <a:off x="3197587" y="3685382"/>
            <a:ext cx="1201276" cy="967516"/>
            <a:chOff x="683568" y="1829369"/>
            <a:chExt cx="1201276" cy="967516"/>
          </a:xfrm>
        </p:grpSpPr>
        <p:sp>
          <p:nvSpPr>
            <p:cNvPr id="33" name="立方体 32">
              <a:extLst>
                <a:ext uri="{FF2B5EF4-FFF2-40B4-BE49-F238E27FC236}">
                  <a16:creationId xmlns:a16="http://schemas.microsoft.com/office/drawing/2014/main" id="{0992071B-19C0-CAFB-0AC1-33DE433D63EB}"/>
                </a:ext>
              </a:extLst>
            </p:cNvPr>
            <p:cNvSpPr/>
            <p:nvPr/>
          </p:nvSpPr>
          <p:spPr>
            <a:xfrm>
              <a:off x="683568" y="2192390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34" name="立方体 33">
              <a:extLst>
                <a:ext uri="{FF2B5EF4-FFF2-40B4-BE49-F238E27FC236}">
                  <a16:creationId xmlns:a16="http://schemas.microsoft.com/office/drawing/2014/main" id="{966C69C3-8182-B344-61DF-A0DBCAFB4170}"/>
                </a:ext>
              </a:extLst>
            </p:cNvPr>
            <p:cNvSpPr/>
            <p:nvPr/>
          </p:nvSpPr>
          <p:spPr>
            <a:xfrm>
              <a:off x="1045276" y="2192761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38" name="立方体 37">
              <a:extLst>
                <a:ext uri="{FF2B5EF4-FFF2-40B4-BE49-F238E27FC236}">
                  <a16:creationId xmlns:a16="http://schemas.microsoft.com/office/drawing/2014/main" id="{0988BB36-8523-AEDE-B002-4626258E4412}"/>
                </a:ext>
              </a:extLst>
            </p:cNvPr>
            <p:cNvSpPr/>
            <p:nvPr/>
          </p:nvSpPr>
          <p:spPr>
            <a:xfrm>
              <a:off x="1400823" y="2193105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39" name="立方体 38">
              <a:extLst>
                <a:ext uri="{FF2B5EF4-FFF2-40B4-BE49-F238E27FC236}">
                  <a16:creationId xmlns:a16="http://schemas.microsoft.com/office/drawing/2014/main" id="{752596C0-AF11-B2D9-82DC-5F76F9E2161D}"/>
                </a:ext>
              </a:extLst>
            </p:cNvPr>
            <p:cNvSpPr/>
            <p:nvPr/>
          </p:nvSpPr>
          <p:spPr>
            <a:xfrm>
              <a:off x="1398239" y="1829369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40" name="立方体 39">
              <a:extLst>
                <a:ext uri="{FF2B5EF4-FFF2-40B4-BE49-F238E27FC236}">
                  <a16:creationId xmlns:a16="http://schemas.microsoft.com/office/drawing/2014/main" id="{58C09889-9191-D96C-9310-E878F08E81E0}"/>
                </a:ext>
              </a:extLst>
            </p:cNvPr>
            <p:cNvSpPr/>
            <p:nvPr/>
          </p:nvSpPr>
          <p:spPr>
            <a:xfrm>
              <a:off x="925578" y="2312864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730165DE-D8B6-D845-4E4F-DFE40256486F}"/>
              </a:ext>
            </a:extLst>
          </p:cNvPr>
          <p:cNvGrpSpPr/>
          <p:nvPr/>
        </p:nvGrpSpPr>
        <p:grpSpPr>
          <a:xfrm>
            <a:off x="5014135" y="3685645"/>
            <a:ext cx="1201276" cy="967516"/>
            <a:chOff x="683568" y="1829369"/>
            <a:chExt cx="1201276" cy="967516"/>
          </a:xfrm>
        </p:grpSpPr>
        <p:sp>
          <p:nvSpPr>
            <p:cNvPr id="42" name="立方体 41">
              <a:extLst>
                <a:ext uri="{FF2B5EF4-FFF2-40B4-BE49-F238E27FC236}">
                  <a16:creationId xmlns:a16="http://schemas.microsoft.com/office/drawing/2014/main" id="{717274BA-4748-A844-84D9-53013A5EDCDB}"/>
                </a:ext>
              </a:extLst>
            </p:cNvPr>
            <p:cNvSpPr/>
            <p:nvPr/>
          </p:nvSpPr>
          <p:spPr>
            <a:xfrm>
              <a:off x="683568" y="2192390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43" name="立方体 42">
              <a:extLst>
                <a:ext uri="{FF2B5EF4-FFF2-40B4-BE49-F238E27FC236}">
                  <a16:creationId xmlns:a16="http://schemas.microsoft.com/office/drawing/2014/main" id="{3E428624-A7B3-4C51-FC60-C73F117A692F}"/>
                </a:ext>
              </a:extLst>
            </p:cNvPr>
            <p:cNvSpPr/>
            <p:nvPr/>
          </p:nvSpPr>
          <p:spPr>
            <a:xfrm>
              <a:off x="1045276" y="2192761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44" name="立方体 43">
              <a:extLst>
                <a:ext uri="{FF2B5EF4-FFF2-40B4-BE49-F238E27FC236}">
                  <a16:creationId xmlns:a16="http://schemas.microsoft.com/office/drawing/2014/main" id="{47CDB28F-6C06-B232-D414-A340F1592006}"/>
                </a:ext>
              </a:extLst>
            </p:cNvPr>
            <p:cNvSpPr/>
            <p:nvPr/>
          </p:nvSpPr>
          <p:spPr>
            <a:xfrm>
              <a:off x="1400823" y="2193105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45" name="立方体 44">
              <a:extLst>
                <a:ext uri="{FF2B5EF4-FFF2-40B4-BE49-F238E27FC236}">
                  <a16:creationId xmlns:a16="http://schemas.microsoft.com/office/drawing/2014/main" id="{A731EB39-0F79-81F3-1A25-B8B1E6D1F599}"/>
                </a:ext>
              </a:extLst>
            </p:cNvPr>
            <p:cNvSpPr/>
            <p:nvPr/>
          </p:nvSpPr>
          <p:spPr>
            <a:xfrm>
              <a:off x="1398239" y="1829369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46" name="立方体 45">
              <a:extLst>
                <a:ext uri="{FF2B5EF4-FFF2-40B4-BE49-F238E27FC236}">
                  <a16:creationId xmlns:a16="http://schemas.microsoft.com/office/drawing/2014/main" id="{D2DE27C4-826F-C458-F46E-10BBFE9F58B7}"/>
                </a:ext>
              </a:extLst>
            </p:cNvPr>
            <p:cNvSpPr/>
            <p:nvPr/>
          </p:nvSpPr>
          <p:spPr>
            <a:xfrm>
              <a:off x="1275926" y="2312864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8A24848F-4EF6-0972-F049-E9A3E22D279E}"/>
              </a:ext>
            </a:extLst>
          </p:cNvPr>
          <p:cNvGrpSpPr/>
          <p:nvPr/>
        </p:nvGrpSpPr>
        <p:grpSpPr>
          <a:xfrm>
            <a:off x="6830117" y="2727066"/>
            <a:ext cx="1324056" cy="969954"/>
            <a:chOff x="3923928" y="1706457"/>
            <a:chExt cx="1324056" cy="969954"/>
          </a:xfrm>
        </p:grpSpPr>
        <p:sp>
          <p:nvSpPr>
            <p:cNvPr id="48" name="立方体 47">
              <a:extLst>
                <a:ext uri="{FF2B5EF4-FFF2-40B4-BE49-F238E27FC236}">
                  <a16:creationId xmlns:a16="http://schemas.microsoft.com/office/drawing/2014/main" id="{2499E4F8-76FB-659D-C95A-DCD5AC17AF58}"/>
                </a:ext>
              </a:extLst>
            </p:cNvPr>
            <p:cNvSpPr/>
            <p:nvPr/>
          </p:nvSpPr>
          <p:spPr>
            <a:xfrm>
              <a:off x="4763963" y="2070429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49" name="立方体 48">
              <a:extLst>
                <a:ext uri="{FF2B5EF4-FFF2-40B4-BE49-F238E27FC236}">
                  <a16:creationId xmlns:a16="http://schemas.microsoft.com/office/drawing/2014/main" id="{A2DCBC8D-E709-C21A-E5F7-44217CBFA375}"/>
                </a:ext>
              </a:extLst>
            </p:cNvPr>
            <p:cNvSpPr/>
            <p:nvPr/>
          </p:nvSpPr>
          <p:spPr>
            <a:xfrm>
              <a:off x="3923928" y="2191675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50" name="立方体 49">
              <a:extLst>
                <a:ext uri="{FF2B5EF4-FFF2-40B4-BE49-F238E27FC236}">
                  <a16:creationId xmlns:a16="http://schemas.microsoft.com/office/drawing/2014/main" id="{2062ADBA-09EA-5E9A-4160-CFD2F510D234}"/>
                </a:ext>
              </a:extLst>
            </p:cNvPr>
            <p:cNvSpPr/>
            <p:nvPr/>
          </p:nvSpPr>
          <p:spPr>
            <a:xfrm>
              <a:off x="4285636" y="2192046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51" name="立方体 50">
              <a:extLst>
                <a:ext uri="{FF2B5EF4-FFF2-40B4-BE49-F238E27FC236}">
                  <a16:creationId xmlns:a16="http://schemas.microsoft.com/office/drawing/2014/main" id="{6D45C2CA-8B2A-06B7-CCCA-4CDB28BA60DC}"/>
                </a:ext>
              </a:extLst>
            </p:cNvPr>
            <p:cNvSpPr/>
            <p:nvPr/>
          </p:nvSpPr>
          <p:spPr>
            <a:xfrm>
              <a:off x="4641183" y="2192390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52" name="立方体 51">
              <a:extLst>
                <a:ext uri="{FF2B5EF4-FFF2-40B4-BE49-F238E27FC236}">
                  <a16:creationId xmlns:a16="http://schemas.microsoft.com/office/drawing/2014/main" id="{92011D3C-4091-3D8A-96C7-525EAF19C70F}"/>
                </a:ext>
              </a:extLst>
            </p:cNvPr>
            <p:cNvSpPr/>
            <p:nvPr/>
          </p:nvSpPr>
          <p:spPr>
            <a:xfrm>
              <a:off x="4760739" y="1706457"/>
              <a:ext cx="484021" cy="484021"/>
            </a:xfrm>
            <a:prstGeom prst="cube">
              <a:avLst/>
            </a:prstGeom>
            <a:solidFill>
              <a:srgbClr val="B4E8F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53" name="椭圆 52">
            <a:extLst>
              <a:ext uri="{FF2B5EF4-FFF2-40B4-BE49-F238E27FC236}">
                <a16:creationId xmlns:a16="http://schemas.microsoft.com/office/drawing/2014/main" id="{723F7BC5-6D7C-4A5C-38F0-F17FE74C3E07}"/>
              </a:ext>
            </a:extLst>
          </p:cNvPr>
          <p:cNvSpPr/>
          <p:nvPr/>
        </p:nvSpPr>
        <p:spPr>
          <a:xfrm>
            <a:off x="2712947" y="2244620"/>
            <a:ext cx="1859053" cy="140296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立方体 23">
            <a:extLst>
              <a:ext uri="{FF2B5EF4-FFF2-40B4-BE49-F238E27FC236}">
                <a16:creationId xmlns:a16="http://schemas.microsoft.com/office/drawing/2014/main" id="{E487A2D5-6D04-7FD0-BF21-E13361FD9A08}"/>
              </a:ext>
            </a:extLst>
          </p:cNvPr>
          <p:cNvSpPr/>
          <p:nvPr/>
        </p:nvSpPr>
        <p:spPr>
          <a:xfrm>
            <a:off x="4259852" y="4054307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7" name="文本框 6"/>
          <p:cNvSpPr txBox="1"/>
          <p:nvPr/>
        </p:nvSpPr>
        <p:spPr>
          <a:xfrm>
            <a:off x="363810" y="603583"/>
            <a:ext cx="49244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3.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5717" y="447505"/>
            <a:ext cx="7756723" cy="147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下面是从不同方向观察同一个组合体所看到的图形，请把这个组合体摆出来。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364088" y="323622"/>
            <a:ext cx="3312368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选自教材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P5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练习一 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  <p:grpSp>
        <p:nvGrpSpPr>
          <p:cNvPr id="2" name="组合 30">
            <a:extLst>
              <a:ext uri="{FF2B5EF4-FFF2-40B4-BE49-F238E27FC236}">
                <a16:creationId xmlns:a16="http://schemas.microsoft.com/office/drawing/2014/main" id="{BADCB06B-1DF9-CAEE-6400-73AA6A920714}"/>
              </a:ext>
            </a:extLst>
          </p:cNvPr>
          <p:cNvGrpSpPr/>
          <p:nvPr/>
        </p:nvGrpSpPr>
        <p:grpSpPr bwMode="auto">
          <a:xfrm>
            <a:off x="1774557" y="2067694"/>
            <a:ext cx="5403956" cy="819553"/>
            <a:chOff x="2747" y="6268"/>
            <a:chExt cx="8511" cy="1290"/>
          </a:xfrm>
        </p:grpSpPr>
        <p:grpSp>
          <p:nvGrpSpPr>
            <p:cNvPr id="4" name="组合 15">
              <a:extLst>
                <a:ext uri="{FF2B5EF4-FFF2-40B4-BE49-F238E27FC236}">
                  <a16:creationId xmlns:a16="http://schemas.microsoft.com/office/drawing/2014/main" id="{39453C8E-7C6B-D09B-9EB9-8C9D21327868}"/>
                </a:ext>
              </a:extLst>
            </p:cNvPr>
            <p:cNvGrpSpPr/>
            <p:nvPr/>
          </p:nvGrpSpPr>
          <p:grpSpPr bwMode="auto">
            <a:xfrm>
              <a:off x="2747" y="6268"/>
              <a:ext cx="1270" cy="1270"/>
              <a:chOff x="8323" y="6216"/>
              <a:chExt cx="1270" cy="1270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262BCC1E-71C6-5C5F-A219-BE331E5238EF}"/>
                  </a:ext>
                </a:extLst>
              </p:cNvPr>
              <p:cNvSpPr/>
              <p:nvPr/>
            </p:nvSpPr>
            <p:spPr>
              <a:xfrm>
                <a:off x="8323" y="6216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C6A19B9C-B4AD-9979-0627-05BB00E46227}"/>
                  </a:ext>
                </a:extLst>
              </p:cNvPr>
              <p:cNvSpPr/>
              <p:nvPr/>
            </p:nvSpPr>
            <p:spPr>
              <a:xfrm>
                <a:off x="8323" y="6851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E4379D54-90E1-5C88-A578-44A347699695}"/>
                  </a:ext>
                </a:extLst>
              </p:cNvPr>
              <p:cNvSpPr/>
              <p:nvPr/>
            </p:nvSpPr>
            <p:spPr>
              <a:xfrm>
                <a:off x="8958" y="6851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  <p:grpSp>
          <p:nvGrpSpPr>
            <p:cNvPr id="5" name="组合 23">
              <a:extLst>
                <a:ext uri="{FF2B5EF4-FFF2-40B4-BE49-F238E27FC236}">
                  <a16:creationId xmlns:a16="http://schemas.microsoft.com/office/drawing/2014/main" id="{66A27093-BDD1-B2F0-7977-73EE59454593}"/>
                </a:ext>
              </a:extLst>
            </p:cNvPr>
            <p:cNvGrpSpPr/>
            <p:nvPr/>
          </p:nvGrpSpPr>
          <p:grpSpPr bwMode="auto">
            <a:xfrm>
              <a:off x="6450" y="6268"/>
              <a:ext cx="1270" cy="1270"/>
              <a:chOff x="8789" y="6572"/>
              <a:chExt cx="1270" cy="1270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445A41C0-2900-52E7-4332-C768DC8B5F47}"/>
                  </a:ext>
                </a:extLst>
              </p:cNvPr>
              <p:cNvSpPr/>
              <p:nvPr/>
            </p:nvSpPr>
            <p:spPr>
              <a:xfrm>
                <a:off x="9424" y="720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CB340FF9-611A-E57E-224B-BF003FFA2CCB}"/>
                  </a:ext>
                </a:extLst>
              </p:cNvPr>
              <p:cNvSpPr/>
              <p:nvPr/>
            </p:nvSpPr>
            <p:spPr>
              <a:xfrm>
                <a:off x="8789" y="720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468EB513-D325-BF3E-1517-9A9791DBADA9}"/>
                  </a:ext>
                </a:extLst>
              </p:cNvPr>
              <p:cNvSpPr/>
              <p:nvPr/>
            </p:nvSpPr>
            <p:spPr>
              <a:xfrm>
                <a:off x="8789" y="6572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  <p:grpSp>
          <p:nvGrpSpPr>
            <p:cNvPr id="6" name="组合 29">
              <a:extLst>
                <a:ext uri="{FF2B5EF4-FFF2-40B4-BE49-F238E27FC236}">
                  <a16:creationId xmlns:a16="http://schemas.microsoft.com/office/drawing/2014/main" id="{33941FCE-BE20-B475-57C3-D4D7F8DDDB48}"/>
                </a:ext>
              </a:extLst>
            </p:cNvPr>
            <p:cNvGrpSpPr/>
            <p:nvPr/>
          </p:nvGrpSpPr>
          <p:grpSpPr bwMode="auto">
            <a:xfrm>
              <a:off x="9988" y="6288"/>
              <a:ext cx="1270" cy="1270"/>
              <a:chOff x="10260" y="6592"/>
              <a:chExt cx="1270" cy="1270"/>
            </a:xfrm>
          </p:grpSpPr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8140D51D-36FC-117B-BEE1-CCC2D36367A1}"/>
                  </a:ext>
                </a:extLst>
              </p:cNvPr>
              <p:cNvSpPr/>
              <p:nvPr/>
            </p:nvSpPr>
            <p:spPr>
              <a:xfrm>
                <a:off x="10260" y="722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F0E20031-D5C1-2F31-B34D-59F056FA0C01}"/>
                  </a:ext>
                </a:extLst>
              </p:cNvPr>
              <p:cNvSpPr/>
              <p:nvPr/>
            </p:nvSpPr>
            <p:spPr>
              <a:xfrm>
                <a:off x="10895" y="7227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5BCFDD0D-C80C-571E-F5BE-C07740694D9D}"/>
                  </a:ext>
                </a:extLst>
              </p:cNvPr>
              <p:cNvSpPr/>
              <p:nvPr/>
            </p:nvSpPr>
            <p:spPr>
              <a:xfrm>
                <a:off x="10895" y="6592"/>
                <a:ext cx="635" cy="635"/>
              </a:xfrm>
              <a:prstGeom prst="rect">
                <a:avLst/>
              </a:prstGeom>
              <a:solidFill>
                <a:srgbClr val="B6E1F8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 noProof="1">
                  <a:latin typeface="+mn-ea"/>
                </a:endParaRPr>
              </a:p>
            </p:txBody>
          </p:sp>
        </p:grp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5050470F-D80B-3E01-15EB-F5883F031AE3}"/>
              </a:ext>
            </a:extLst>
          </p:cNvPr>
          <p:cNvSpPr txBox="1"/>
          <p:nvPr/>
        </p:nvSpPr>
        <p:spPr>
          <a:xfrm>
            <a:off x="1479496" y="2931791"/>
            <a:ext cx="1728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从前面看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FB19D6B-6C8C-DA05-26B2-59E969410E43}"/>
              </a:ext>
            </a:extLst>
          </p:cNvPr>
          <p:cNvSpPr txBox="1"/>
          <p:nvPr/>
        </p:nvSpPr>
        <p:spPr>
          <a:xfrm>
            <a:off x="3779912" y="2931790"/>
            <a:ext cx="1728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从上面看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E15A552-9437-3428-501B-4279C066187F}"/>
              </a:ext>
            </a:extLst>
          </p:cNvPr>
          <p:cNvSpPr txBox="1"/>
          <p:nvPr/>
        </p:nvSpPr>
        <p:spPr>
          <a:xfrm>
            <a:off x="6084168" y="2931790"/>
            <a:ext cx="1728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从左面看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立方体 22">
            <a:extLst>
              <a:ext uri="{FF2B5EF4-FFF2-40B4-BE49-F238E27FC236}">
                <a16:creationId xmlns:a16="http://schemas.microsoft.com/office/drawing/2014/main" id="{7B0D765D-A3AF-9E74-36AD-A549F31C5ECC}"/>
              </a:ext>
            </a:extLst>
          </p:cNvPr>
          <p:cNvSpPr/>
          <p:nvPr/>
        </p:nvSpPr>
        <p:spPr>
          <a:xfrm>
            <a:off x="4139952" y="4175245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5" name="立方体 24">
            <a:extLst>
              <a:ext uri="{FF2B5EF4-FFF2-40B4-BE49-F238E27FC236}">
                <a16:creationId xmlns:a16="http://schemas.microsoft.com/office/drawing/2014/main" id="{A354C7BC-B432-95BB-2694-F0673D35B2CE}"/>
              </a:ext>
            </a:extLst>
          </p:cNvPr>
          <p:cNvSpPr/>
          <p:nvPr/>
        </p:nvSpPr>
        <p:spPr>
          <a:xfrm>
            <a:off x="4501863" y="4175617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7" name="立方体 26">
            <a:extLst>
              <a:ext uri="{FF2B5EF4-FFF2-40B4-BE49-F238E27FC236}">
                <a16:creationId xmlns:a16="http://schemas.microsoft.com/office/drawing/2014/main" id="{0023AE20-CB11-8EC9-E0A0-C303BE546302}"/>
              </a:ext>
            </a:extLst>
          </p:cNvPr>
          <p:cNvSpPr/>
          <p:nvPr/>
        </p:nvSpPr>
        <p:spPr>
          <a:xfrm>
            <a:off x="4138847" y="3811924"/>
            <a:ext cx="484021" cy="484021"/>
          </a:xfrm>
          <a:prstGeom prst="cube">
            <a:avLst/>
          </a:prstGeom>
          <a:solidFill>
            <a:srgbClr val="B4E8F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3" grpId="0" animBg="1"/>
      <p:bldP spid="25" grpId="0" animBg="1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组合 6"/>
          <p:cNvGrpSpPr/>
          <p:nvPr/>
        </p:nvGrpSpPr>
        <p:grpSpPr bwMode="auto">
          <a:xfrm>
            <a:off x="1351756" y="1343025"/>
            <a:ext cx="7127875" cy="3425825"/>
            <a:chOff x="827584" y="915566"/>
            <a:chExt cx="7632848" cy="3672408"/>
          </a:xfrm>
        </p:grpSpPr>
        <p:grpSp>
          <p:nvGrpSpPr>
            <p:cNvPr id="6" name="组合 10"/>
            <p:cNvGrpSpPr/>
            <p:nvPr/>
          </p:nvGrpSpPr>
          <p:grpSpPr bwMode="auto">
            <a:xfrm>
              <a:off x="827584" y="915566"/>
              <a:ext cx="7632848" cy="3672408"/>
              <a:chOff x="840981" y="1348240"/>
              <a:chExt cx="7335224" cy="2890037"/>
            </a:xfrm>
            <a:solidFill>
              <a:srgbClr val="FBE5D7"/>
            </a:solidFill>
          </p:grpSpPr>
          <p:sp>
            <p:nvSpPr>
              <p:cNvPr id="8" name="矩形 7"/>
              <p:cNvSpPr/>
              <p:nvPr/>
            </p:nvSpPr>
            <p:spPr bwMode="auto">
              <a:xfrm>
                <a:off x="840981" y="1428218"/>
                <a:ext cx="7247782" cy="281005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19050">
                <a:noFill/>
                <a:miter lim="800000"/>
              </a:ln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FF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 bwMode="auto">
              <a:xfrm>
                <a:off x="928422" y="1348240"/>
                <a:ext cx="7247783" cy="2810060"/>
              </a:xfrm>
              <a:prstGeom prst="rect">
                <a:avLst/>
              </a:prstGeom>
              <a:grpFill/>
              <a:ln w="19050">
                <a:noFill/>
                <a:miter lim="800000"/>
              </a:ln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3200" b="1" kern="0" dirty="0">
                  <a:solidFill>
                    <a:srgbClr val="FF0000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27661" name="Oval 21"/>
            <p:cNvSpPr>
              <a:spLocks noChangeArrowheads="1"/>
            </p:cNvSpPr>
            <p:nvPr/>
          </p:nvSpPr>
          <p:spPr bwMode="auto">
            <a:xfrm>
              <a:off x="1124520" y="1050801"/>
              <a:ext cx="315912" cy="3222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7651" name="矩形 5"/>
          <p:cNvSpPr>
            <a:spLocks noChangeArrowheads="1"/>
          </p:cNvSpPr>
          <p:nvPr/>
        </p:nvSpPr>
        <p:spPr bwMode="auto">
          <a:xfrm>
            <a:off x="1582194" y="2835185"/>
            <a:ext cx="6950246" cy="168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20000"/>
              </a:lnSpc>
            </a:pPr>
            <a:r>
              <a:rPr lang="zh-CN" altLang="en-US" sz="3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根据从一个方向观察到的图形摆小正方体，摆法是多样的。根据三个方向看到的图形可以确定原来组合体的形状。</a:t>
            </a:r>
            <a:endParaRPr lang="zh-CN" altLang="en-US" sz="30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7653" name="组合 11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7654" name="组合 12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7656" name="组合 14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7" name="圆角矩形 16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8" name="圆角矩形 17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7655" name="文本框 13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四、课堂小结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B9D55174-CF81-9705-4AA7-ABFE715B0C1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7110" y="1491630"/>
            <a:ext cx="3812508" cy="1261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2"/>
          <p:cNvSpPr>
            <a:spLocks noChangeArrowheads="1"/>
          </p:cNvSpPr>
          <p:nvPr/>
        </p:nvSpPr>
        <p:spPr bwMode="auto">
          <a:xfrm>
            <a:off x="522287" y="1834240"/>
            <a:ext cx="8099425" cy="73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见“状元成才路”系列丛书对应课时作业。</a:t>
            </a:r>
          </a:p>
        </p:txBody>
      </p:sp>
      <p:grpSp>
        <p:nvGrpSpPr>
          <p:cNvPr id="28675" name="组合 5"/>
          <p:cNvGrpSpPr/>
          <p:nvPr/>
        </p:nvGrpSpPr>
        <p:grpSpPr bwMode="auto">
          <a:xfrm>
            <a:off x="193675" y="369888"/>
            <a:ext cx="4162425" cy="973137"/>
            <a:chOff x="192893" y="369928"/>
            <a:chExt cx="4163083" cy="972981"/>
          </a:xfrm>
        </p:grpSpPr>
        <p:grpSp>
          <p:nvGrpSpPr>
            <p:cNvPr id="28676" name="组合 6"/>
            <p:cNvGrpSpPr/>
            <p:nvPr/>
          </p:nvGrpSpPr>
          <p:grpSpPr bwMode="auto">
            <a:xfrm>
              <a:off x="192893" y="369928"/>
              <a:ext cx="4163083" cy="972981"/>
              <a:chOff x="192893" y="369928"/>
              <a:chExt cx="4163083" cy="972981"/>
            </a:xfrm>
          </p:grpSpPr>
          <p:grpSp>
            <p:nvGrpSpPr>
              <p:cNvPr id="28678" name="组合 8"/>
              <p:cNvGrpSpPr/>
              <p:nvPr/>
            </p:nvGrpSpPr>
            <p:grpSpPr bwMode="auto">
              <a:xfrm>
                <a:off x="827584" y="523150"/>
                <a:ext cx="3528392" cy="648072"/>
                <a:chOff x="1619672" y="1419622"/>
                <a:chExt cx="2785573" cy="648072"/>
              </a:xfrm>
            </p:grpSpPr>
            <p:sp>
              <p:nvSpPr>
                <p:cNvPr id="11" name="圆角矩形 10"/>
                <p:cNvSpPr/>
                <p:nvPr/>
              </p:nvSpPr>
              <p:spPr>
                <a:xfrm>
                  <a:off x="1619995" y="1420362"/>
                  <a:ext cx="2785250" cy="647596"/>
                </a:xfrm>
                <a:prstGeom prst="roundRect">
                  <a:avLst/>
                </a:prstGeom>
                <a:solidFill>
                  <a:srgbClr val="F29D9F"/>
                </a:solidFill>
                <a:ln>
                  <a:solidFill>
                    <a:srgbClr val="67053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  <p:sp>
              <p:nvSpPr>
                <p:cNvPr id="12" name="圆角矩形 11"/>
                <p:cNvSpPr/>
                <p:nvPr/>
              </p:nvSpPr>
              <p:spPr>
                <a:xfrm>
                  <a:off x="1661360" y="1477503"/>
                  <a:ext cx="2687478" cy="533314"/>
                </a:xfrm>
                <a:prstGeom prst="roundRect">
                  <a:avLst/>
                </a:prstGeom>
                <a:noFill/>
                <a:ln>
                  <a:solidFill>
                    <a:srgbClr val="F9EB97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/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000" t="7078" r="29588" b="68409"/>
              <a:stretch>
                <a:fillRect/>
              </a:stretch>
            </p:blipFill>
            <p:spPr>
              <a:xfrm>
                <a:off x="192893" y="369928"/>
                <a:ext cx="1405635" cy="972981"/>
              </a:xfrm>
              <a:custGeom>
                <a:avLst/>
                <a:gdLst>
                  <a:gd name="connsiteX0" fmla="*/ 338149 w 1821442"/>
                  <a:gd name="connsiteY0" fmla="*/ 0 h 1260803"/>
                  <a:gd name="connsiteX1" fmla="*/ 1821442 w 1821442"/>
                  <a:gd name="connsiteY1" fmla="*/ 0 h 1260803"/>
                  <a:gd name="connsiteX2" fmla="*/ 1821442 w 1821442"/>
                  <a:gd name="connsiteY2" fmla="*/ 90199 h 1260803"/>
                  <a:gd name="connsiteX3" fmla="*/ 1777858 w 1821442"/>
                  <a:gd name="connsiteY3" fmla="*/ 90199 h 1260803"/>
                  <a:gd name="connsiteX4" fmla="*/ 1777858 w 1821442"/>
                  <a:gd name="connsiteY4" fmla="*/ 450263 h 1260803"/>
                  <a:gd name="connsiteX5" fmla="*/ 1821442 w 1821442"/>
                  <a:gd name="connsiteY5" fmla="*/ 450263 h 1260803"/>
                  <a:gd name="connsiteX6" fmla="*/ 1821442 w 1821442"/>
                  <a:gd name="connsiteY6" fmla="*/ 1064021 h 1260803"/>
                  <a:gd name="connsiteX7" fmla="*/ 1489826 w 1821442"/>
                  <a:gd name="connsiteY7" fmla="*/ 1064021 h 1260803"/>
                  <a:gd name="connsiteX8" fmla="*/ 1489826 w 1821442"/>
                  <a:gd name="connsiteY8" fmla="*/ 1260803 h 1260803"/>
                  <a:gd name="connsiteX9" fmla="*/ 0 w 1821442"/>
                  <a:gd name="connsiteY9" fmla="*/ 1260803 h 1260803"/>
                  <a:gd name="connsiteX10" fmla="*/ 0 w 1821442"/>
                  <a:gd name="connsiteY10" fmla="*/ 399981 h 1260803"/>
                  <a:gd name="connsiteX11" fmla="*/ 226964 w 1821442"/>
                  <a:gd name="connsiteY11" fmla="*/ 503146 h 1260803"/>
                  <a:gd name="connsiteX12" fmla="*/ 435544 w 1821442"/>
                  <a:gd name="connsiteY12" fmla="*/ 44270 h 1260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821442" h="1260803">
                    <a:moveTo>
                      <a:pt x="338149" y="0"/>
                    </a:moveTo>
                    <a:lnTo>
                      <a:pt x="1821442" y="0"/>
                    </a:lnTo>
                    <a:lnTo>
                      <a:pt x="1821442" y="90199"/>
                    </a:lnTo>
                    <a:lnTo>
                      <a:pt x="1777858" y="90199"/>
                    </a:lnTo>
                    <a:lnTo>
                      <a:pt x="1777858" y="450263"/>
                    </a:lnTo>
                    <a:lnTo>
                      <a:pt x="1821442" y="450263"/>
                    </a:lnTo>
                    <a:lnTo>
                      <a:pt x="1821442" y="1064021"/>
                    </a:lnTo>
                    <a:lnTo>
                      <a:pt x="1489826" y="1064021"/>
                    </a:lnTo>
                    <a:lnTo>
                      <a:pt x="1489826" y="1260803"/>
                    </a:lnTo>
                    <a:lnTo>
                      <a:pt x="0" y="1260803"/>
                    </a:lnTo>
                    <a:lnTo>
                      <a:pt x="0" y="399981"/>
                    </a:lnTo>
                    <a:lnTo>
                      <a:pt x="226964" y="503146"/>
                    </a:lnTo>
                    <a:lnTo>
                      <a:pt x="435544" y="44270"/>
                    </a:lnTo>
                    <a:close/>
                  </a:path>
                </a:pathLst>
              </a:custGeom>
            </p:spPr>
          </p:pic>
        </p:grpSp>
        <p:sp>
          <p:nvSpPr>
            <p:cNvPr id="28677" name="文本框 7"/>
            <p:cNvSpPr txBox="1">
              <a:spLocks noChangeArrowheads="1"/>
            </p:cNvSpPr>
            <p:nvPr/>
          </p:nvSpPr>
          <p:spPr bwMode="auto">
            <a:xfrm>
              <a:off x="1475656" y="551590"/>
              <a:ext cx="265649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五、课后作业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5536" y="842963"/>
            <a:ext cx="733085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选择。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将正确答案的序号填在括号里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4175" y="1492250"/>
            <a:ext cx="8731250" cy="6778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(1)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从前面和左面看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　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，看到的都是             。</a:t>
            </a:r>
          </a:p>
        </p:txBody>
      </p:sp>
      <p:sp>
        <p:nvSpPr>
          <p:cNvPr id="4" name="矩形 3"/>
          <p:cNvSpPr/>
          <p:nvPr/>
        </p:nvSpPr>
        <p:spPr>
          <a:xfrm>
            <a:off x="4008438" y="1533525"/>
            <a:ext cx="458787" cy="6683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81150" y="3836988"/>
            <a:ext cx="6337300" cy="66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  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2774" name="图片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687638"/>
            <a:ext cx="1166813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图片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2571750"/>
            <a:ext cx="1282700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图片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213" y="2571750"/>
            <a:ext cx="12827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图片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1419225"/>
            <a:ext cx="787400" cy="78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778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2" name="圆角矩形 11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780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pic>
        <p:nvPicPr>
          <p:cNvPr id="2970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13" y="189632"/>
            <a:ext cx="29908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690232" y="290354"/>
            <a:ext cx="23855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solidFill>
                    <a:srgbClr val="E75A4F"/>
                  </a:solidFill>
                </a:ln>
                <a:solidFill>
                  <a:srgbClr val="E75A4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lt"/>
              </a:rPr>
              <a:t>▶备选练习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0675" y="987425"/>
            <a:ext cx="8680450" cy="642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(2) </a:t>
            </a:r>
            <a:r>
              <a:rPr lang="zh-CN" altLang="en-US" sz="3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从前面、上面和左面看</a:t>
            </a:r>
            <a:r>
              <a:rPr lang="en-US" altLang="zh-CN" sz="3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    )</a:t>
            </a:r>
            <a:r>
              <a:rPr lang="zh-CN" altLang="en-US" sz="3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，看到的都是        。</a:t>
            </a:r>
          </a:p>
        </p:txBody>
      </p:sp>
      <p:pic>
        <p:nvPicPr>
          <p:cNvPr id="33795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887413"/>
            <a:ext cx="65087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/>
        </p:nvSpPr>
        <p:spPr>
          <a:xfrm>
            <a:off x="4832350" y="990600"/>
            <a:ext cx="481013" cy="679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581150" y="3836988"/>
            <a:ext cx="6337300" cy="6699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    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                 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379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579688"/>
            <a:ext cx="1411288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763" y="2193925"/>
            <a:ext cx="128111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图片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2368550"/>
            <a:ext cx="1281112" cy="11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1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11" name="圆角矩形 10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80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组合 5"/>
          <p:cNvGrpSpPr/>
          <p:nvPr/>
        </p:nvGrpSpPr>
        <p:grpSpPr bwMode="auto">
          <a:xfrm>
            <a:off x="368300" y="987425"/>
            <a:ext cx="8496300" cy="2589213"/>
            <a:chOff x="647564" y="987574"/>
            <a:chExt cx="8496436" cy="2589170"/>
          </a:xfrm>
        </p:grpSpPr>
        <p:sp>
          <p:nvSpPr>
            <p:cNvPr id="2" name="矩形 1"/>
            <p:cNvSpPr/>
            <p:nvPr/>
          </p:nvSpPr>
          <p:spPr>
            <a:xfrm>
              <a:off x="647564" y="987574"/>
              <a:ext cx="8496436" cy="258917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L="541655" indent="-541655">
                <a:lnSpc>
                  <a:spcPct val="13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(3) 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由若干个相同的小正方体搭成一个物体，从前面看是        ，从上面看是         ，搭成这样的图形，至少需要</a:t>
              </a: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(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　 </a:t>
              </a: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)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个小正方体。</a:t>
              </a:r>
              <a:endPara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  <a:p>
              <a:pPr>
                <a:lnSpc>
                  <a:spcPct val="13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 A.5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   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B.6</a:t>
              </a:r>
              <a:r>
                <a:rPr lang="zh-CN" altLang="en-US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                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C.7</a:t>
              </a:r>
              <a:endPara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pic>
          <p:nvPicPr>
            <p:cNvPr id="34824" name="图片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453" y="1656493"/>
              <a:ext cx="591506" cy="592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5" name="图片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1261" y="1593989"/>
              <a:ext cx="650657" cy="6512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矩形 2"/>
          <p:cNvSpPr/>
          <p:nvPr/>
        </p:nvSpPr>
        <p:spPr>
          <a:xfrm>
            <a:off x="4814888" y="2306638"/>
            <a:ext cx="482600" cy="669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34820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22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130164813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</TotalTime>
  <Words>528</Words>
  <Application>Microsoft Office PowerPoint</Application>
  <PresentationFormat>全屏显示(16:9)</PresentationFormat>
  <Paragraphs>57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等线</vt:lpstr>
      <vt:lpstr>等线 Light</vt:lpstr>
      <vt:lpstr>黑体</vt:lpstr>
      <vt:lpstr>楷体</vt:lpstr>
      <vt:lpstr>时尚中黑简体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226</cp:revision>
  <dcterms:created xsi:type="dcterms:W3CDTF">2015-08-27T07:30:00Z</dcterms:created>
  <dcterms:modified xsi:type="dcterms:W3CDTF">2026-06-04T06:28:39Z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86D67EC8444047939AC06463AA72EB67</vt:lpwstr>
  </property>
</Properties>
</file>