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3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notesSlides/notesSlide4.xml" ContentType="application/vnd.openxmlformats-officedocument.presentationml.notesSlide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5.xml" ContentType="application/vnd.openxmlformats-officedocument.presentationml.notesSlide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4026" r:id="rId1"/>
    <p:sldMasterId id="2147484213" r:id="rId2"/>
  </p:sldMasterIdLst>
  <p:notesMasterIdLst>
    <p:notesMasterId r:id="rId15"/>
  </p:notesMasterIdLst>
  <p:sldIdLst>
    <p:sldId id="256" r:id="rId3"/>
    <p:sldId id="278" r:id="rId4"/>
    <p:sldId id="349" r:id="rId5"/>
    <p:sldId id="288" r:id="rId6"/>
    <p:sldId id="328" r:id="rId7"/>
    <p:sldId id="290" r:id="rId8"/>
    <p:sldId id="347" r:id="rId9"/>
    <p:sldId id="279" r:id="rId10"/>
    <p:sldId id="350" r:id="rId11"/>
    <p:sldId id="341" r:id="rId12"/>
  </p:sldIdLst>
  <p:sldSz cx="9144000" cy="5143500" type="screen16x9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D4D8F8"/>
    <a:srgbClr val="D3F4FF"/>
    <a:srgbClr val="79B1E0"/>
    <a:srgbClr val="A785AB"/>
    <a:srgbClr val="FFCCCC"/>
    <a:srgbClr val="CCFFCC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81008" autoAdjust="0"/>
  </p:normalViewPr>
  <p:slideViewPr>
    <p:cSldViewPr>
      <p:cViewPr varScale="1">
        <p:scale>
          <a:sx n="109" d="100"/>
          <a:sy n="109" d="100"/>
        </p:scale>
        <p:origin x="706" y="8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6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0AAF4899-C54E-4CFE-BE9E-7AD8B86F416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42801907-BE38-4526-BECA-F35E80CD913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</a:lstStyle>
          <a:p>
            <a:pPr>
              <a:defRPr/>
            </a:pPr>
            <a:fld id="{DE1827E1-FD93-4154-98CF-82FDAB9BDCCF}" type="datetimeFigureOut">
              <a:rPr lang="zh-CN" altLang="en-US"/>
              <a:pPr>
                <a:defRPr/>
              </a:pPr>
              <a:t>2026/7/21</a:t>
            </a:fld>
            <a:endParaRPr lang="zh-CN" altLang="en-US" dirty="0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6A5818CC-BC5C-4B66-88B1-243AFDED8AA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dirty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5A3AEAE7-C677-4313-B059-61585551CA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 dirty="0"/>
              <a:t>单击此处编辑母版文本样式</a:t>
            </a:r>
          </a:p>
          <a:p>
            <a:pPr lvl="1"/>
            <a:r>
              <a:rPr lang="zh-CN" altLang="en-US" noProof="0" dirty="0"/>
              <a:t>第二级</a:t>
            </a:r>
          </a:p>
          <a:p>
            <a:pPr lvl="2"/>
            <a:r>
              <a:rPr lang="zh-CN" altLang="en-US" noProof="0" dirty="0"/>
              <a:t>第三级</a:t>
            </a:r>
          </a:p>
          <a:p>
            <a:pPr lvl="3"/>
            <a:r>
              <a:rPr lang="zh-CN" altLang="en-US" noProof="0" dirty="0"/>
              <a:t>第四级</a:t>
            </a:r>
          </a:p>
          <a:p>
            <a:pPr lvl="4"/>
            <a:r>
              <a:rPr lang="zh-CN" altLang="en-US" noProof="0" dirty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EA84023-F037-40A7-8341-6374C8DAF47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7A7CBE7-BCC5-4B58-A38E-B694E11CA22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</a:lstStyle>
          <a:p>
            <a:fld id="{113EE031-BDDA-4AE4-99D2-B1379C2372FD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>
            <a:extLst>
              <a:ext uri="{FF2B5EF4-FFF2-40B4-BE49-F238E27FC236}">
                <a16:creationId xmlns:a16="http://schemas.microsoft.com/office/drawing/2014/main" id="{306289C6-DCB7-4233-99FA-B43E46060F0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备注占位符 2">
            <a:extLst>
              <a:ext uri="{FF2B5EF4-FFF2-40B4-BE49-F238E27FC236}">
                <a16:creationId xmlns:a16="http://schemas.microsoft.com/office/drawing/2014/main" id="{33A146BD-69A7-499D-A73D-440FF2D9F67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40" name="灯片编号占位符 3">
            <a:extLst>
              <a:ext uri="{FF2B5EF4-FFF2-40B4-BE49-F238E27FC236}">
                <a16:creationId xmlns:a16="http://schemas.microsoft.com/office/drawing/2014/main" id="{28A32790-0358-4D1D-8C57-735C51C0C1A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57C2A9E5-D544-4840-8334-12470F47AC22}" type="slidenum">
              <a:rPr lang="zh-CN" altLang="en-US">
                <a:latin typeface="Times New Roman" panose="02020603050405020304" pitchFamily="18" charset="0"/>
                <a:ea typeface="楷体" panose="02010609060101010101" pitchFamily="49" charset="-122"/>
              </a:rPr>
              <a:pPr/>
              <a:t>1</a:t>
            </a:fld>
            <a:endParaRPr lang="zh-CN" altLang="en-US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314AD9F6-271A-400F-B45D-C61105A7EE9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备注占位符 2">
            <a:extLst>
              <a:ext uri="{FF2B5EF4-FFF2-40B4-BE49-F238E27FC236}">
                <a16:creationId xmlns:a16="http://schemas.microsoft.com/office/drawing/2014/main" id="{95C5D3AC-1B3E-46C5-BBF7-79956E7A86E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A40811FB-72A8-4658-B991-DDE5721B78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C9303D11-D73A-492E-A985-B4B9C468785A}" type="slidenum">
              <a:rPr lang="zh-CN" altLang="en-US"/>
              <a:pPr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幻灯片图像占位符 1">
            <a:extLst>
              <a:ext uri="{FF2B5EF4-FFF2-40B4-BE49-F238E27FC236}">
                <a16:creationId xmlns:a16="http://schemas.microsoft.com/office/drawing/2014/main" id="{DD96BFF4-E48D-4D82-BBEB-653CD00F47D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备注占位符 2">
            <a:extLst>
              <a:ext uri="{FF2B5EF4-FFF2-40B4-BE49-F238E27FC236}">
                <a16:creationId xmlns:a16="http://schemas.microsoft.com/office/drawing/2014/main" id="{5F356A1B-A19A-4ECA-88FD-01DBDFAA723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25604" name="灯片编号占位符 3">
            <a:extLst>
              <a:ext uri="{FF2B5EF4-FFF2-40B4-BE49-F238E27FC236}">
                <a16:creationId xmlns:a16="http://schemas.microsoft.com/office/drawing/2014/main" id="{D5A2EDB4-8B55-4836-BFE2-98AC5F48CE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E909ECCE-EAF0-48EC-A23C-CF98BE8C5EF0}" type="slidenum">
              <a:rPr lang="zh-CN" altLang="en-US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38965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幻灯片图像占位符 1">
            <a:extLst>
              <a:ext uri="{FF2B5EF4-FFF2-40B4-BE49-F238E27FC236}">
                <a16:creationId xmlns:a16="http://schemas.microsoft.com/office/drawing/2014/main" id="{DFEA8242-E97B-492F-9A5E-3D9B3CC038F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备注占位符 2">
            <a:extLst>
              <a:ext uri="{FF2B5EF4-FFF2-40B4-BE49-F238E27FC236}">
                <a16:creationId xmlns:a16="http://schemas.microsoft.com/office/drawing/2014/main" id="{C8E6C492-0D44-49C1-9416-ED0E55C8E50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30724" name="灯片编号占位符 3">
            <a:extLst>
              <a:ext uri="{FF2B5EF4-FFF2-40B4-BE49-F238E27FC236}">
                <a16:creationId xmlns:a16="http://schemas.microsoft.com/office/drawing/2014/main" id="{3A7B346E-2C2C-4819-900F-D051AC8397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2514B3D6-D924-4B40-B4A8-E774106BC9B2}" type="slidenum">
              <a:rPr lang="zh-CN" altLang="en-US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88212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>
            <a:extLst>
              <a:ext uri="{FF2B5EF4-FFF2-40B4-BE49-F238E27FC236}">
                <a16:creationId xmlns:a16="http://schemas.microsoft.com/office/drawing/2014/main" id="{E3C12D54-2848-4E1E-9BE1-0088579683B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备注占位符 2">
            <a:extLst>
              <a:ext uri="{FF2B5EF4-FFF2-40B4-BE49-F238E27FC236}">
                <a16:creationId xmlns:a16="http://schemas.microsoft.com/office/drawing/2014/main" id="{BC28B173-9BA6-4E32-895D-A0C92BA50B0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35844" name="灯片编号占位符 3">
            <a:extLst>
              <a:ext uri="{FF2B5EF4-FFF2-40B4-BE49-F238E27FC236}">
                <a16:creationId xmlns:a16="http://schemas.microsoft.com/office/drawing/2014/main" id="{71D92607-9203-4D2F-800A-1DA95C2068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B71FC4A6-7B42-4430-A02E-F2798C835428}" type="slidenum">
              <a:rPr lang="zh-CN" altLang="en-US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77727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幻灯片图像占位符 1">
            <a:extLst>
              <a:ext uri="{FF2B5EF4-FFF2-40B4-BE49-F238E27FC236}">
                <a16:creationId xmlns:a16="http://schemas.microsoft.com/office/drawing/2014/main" id="{DF4C6EB6-7692-4BA4-B59A-F84CC36B3B9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备注占位符 2">
            <a:extLst>
              <a:ext uri="{FF2B5EF4-FFF2-40B4-BE49-F238E27FC236}">
                <a16:creationId xmlns:a16="http://schemas.microsoft.com/office/drawing/2014/main" id="{31FC8339-A7E6-430C-B326-E11B4A67C09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8436" name="灯片编号占位符 3">
            <a:extLst>
              <a:ext uri="{FF2B5EF4-FFF2-40B4-BE49-F238E27FC236}">
                <a16:creationId xmlns:a16="http://schemas.microsoft.com/office/drawing/2014/main" id="{03299423-BC4B-41D0-8045-EFA1A94DEF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81F9A629-FD44-4B03-8269-0B087EB9F380}" type="slidenum">
              <a:rPr lang="zh-CN" altLang="en-US"/>
              <a:pPr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4276E970-9F6C-440C-BAAF-B64BAB8BD40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9144000" cy="514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3B6FC7A1-58FC-47E9-9687-37781D2FA0E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424" r="66219"/>
          <a:stretch>
            <a:fillRect/>
          </a:stretch>
        </p:blipFill>
        <p:spPr bwMode="auto">
          <a:xfrm>
            <a:off x="-33338" y="2955925"/>
            <a:ext cx="3092451" cy="217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: 圆角 4">
            <a:extLst>
              <a:ext uri="{FF2B5EF4-FFF2-40B4-BE49-F238E27FC236}">
                <a16:creationId xmlns:a16="http://schemas.microsoft.com/office/drawing/2014/main" id="{020914F9-7438-426A-A445-3E3AE69C1D3C}"/>
              </a:ext>
            </a:extLst>
          </p:cNvPr>
          <p:cNvSpPr/>
          <p:nvPr userDrawn="1"/>
        </p:nvSpPr>
        <p:spPr>
          <a:xfrm>
            <a:off x="1692275" y="1276350"/>
            <a:ext cx="6192838" cy="2159000"/>
          </a:xfrm>
          <a:prstGeom prst="roundRect">
            <a:avLst/>
          </a:prstGeom>
          <a:solidFill>
            <a:srgbClr val="FF58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黑体" panose="02010609060101010101" pitchFamily="49" charset="-122"/>
            </a:endParaRPr>
          </a:p>
        </p:txBody>
      </p:sp>
      <p:sp>
        <p:nvSpPr>
          <p:cNvPr id="6" name="矩形: 圆角 5">
            <a:extLst>
              <a:ext uri="{FF2B5EF4-FFF2-40B4-BE49-F238E27FC236}">
                <a16:creationId xmlns:a16="http://schemas.microsoft.com/office/drawing/2014/main" id="{80866D62-FBF7-435D-9EC3-6E1DD0B37C5F}"/>
              </a:ext>
            </a:extLst>
          </p:cNvPr>
          <p:cNvSpPr/>
          <p:nvPr userDrawn="1"/>
        </p:nvSpPr>
        <p:spPr>
          <a:xfrm>
            <a:off x="1619250" y="1203325"/>
            <a:ext cx="6121400" cy="2089150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黑体" panose="02010609060101010101" pitchFamily="49" charset="-122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5C5C51CF-729D-404F-AEFD-7E82ED8E8C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047" t="10567" b="79710"/>
          <a:stretch>
            <a:fillRect/>
          </a:stretch>
        </p:blipFill>
        <p:spPr bwMode="auto">
          <a:xfrm>
            <a:off x="5580063" y="2849563"/>
            <a:ext cx="2613025" cy="200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1979F371-4B37-4DFF-8A18-B7496683398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124" b="82214"/>
          <a:stretch>
            <a:fillRect/>
          </a:stretch>
        </p:blipFill>
        <p:spPr bwMode="auto">
          <a:xfrm>
            <a:off x="900113" y="1851025"/>
            <a:ext cx="1995487" cy="320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EF7A7A10-D74D-4F0C-80AD-1B9AA759760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96" t="24409" r="75221" b="56856"/>
          <a:stretch>
            <a:fillRect/>
          </a:stretch>
        </p:blipFill>
        <p:spPr bwMode="auto">
          <a:xfrm>
            <a:off x="900113" y="388938"/>
            <a:ext cx="1584325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任意多边形: 形状 9">
            <a:extLst>
              <a:ext uri="{FF2B5EF4-FFF2-40B4-BE49-F238E27FC236}">
                <a16:creationId xmlns:a16="http://schemas.microsoft.com/office/drawing/2014/main" id="{2C99BAAE-A6C2-4E7D-BCF1-9707D88A5A00}"/>
              </a:ext>
            </a:extLst>
          </p:cNvPr>
          <p:cNvSpPr/>
          <p:nvPr userDrawn="1"/>
        </p:nvSpPr>
        <p:spPr>
          <a:xfrm rot="1409901">
            <a:off x="1574168" y="933954"/>
            <a:ext cx="146438" cy="231139"/>
          </a:xfrm>
          <a:custGeom>
            <a:avLst/>
            <a:gdLst>
              <a:gd name="connsiteX0" fmla="*/ 96442 w 96873"/>
              <a:gd name="connsiteY0" fmla="*/ 3623 h 142711"/>
              <a:gd name="connsiteX1" fmla="*/ 36910 w 96873"/>
              <a:gd name="connsiteY1" fmla="*/ 48867 h 142711"/>
              <a:gd name="connsiteX2" fmla="*/ 3573 w 96873"/>
              <a:gd name="connsiteY2" fmla="*/ 141736 h 142711"/>
              <a:gd name="connsiteX3" fmla="*/ 96442 w 96873"/>
              <a:gd name="connsiteY3" fmla="*/ 3623 h 142711"/>
              <a:gd name="connsiteX0" fmla="*/ 96615 w 96780"/>
              <a:gd name="connsiteY0" fmla="*/ 2895 h 141715"/>
              <a:gd name="connsiteX1" fmla="*/ 25870 w 96780"/>
              <a:gd name="connsiteY1" fmla="*/ 54470 h 141715"/>
              <a:gd name="connsiteX2" fmla="*/ 3746 w 96780"/>
              <a:gd name="connsiteY2" fmla="*/ 141008 h 141715"/>
              <a:gd name="connsiteX3" fmla="*/ 96615 w 96780"/>
              <a:gd name="connsiteY3" fmla="*/ 2895 h 141715"/>
              <a:gd name="connsiteX0" fmla="*/ 94466 w 95462"/>
              <a:gd name="connsiteY0" fmla="*/ 126 h 138315"/>
              <a:gd name="connsiteX1" fmla="*/ 23721 w 95462"/>
              <a:gd name="connsiteY1" fmla="*/ 51701 h 138315"/>
              <a:gd name="connsiteX2" fmla="*/ 1597 w 95462"/>
              <a:gd name="connsiteY2" fmla="*/ 138239 h 138315"/>
              <a:gd name="connsiteX3" fmla="*/ 60977 w 95462"/>
              <a:gd name="connsiteY3" fmla="*/ 65749 h 138315"/>
              <a:gd name="connsiteX4" fmla="*/ 94466 w 95462"/>
              <a:gd name="connsiteY4" fmla="*/ 126 h 138315"/>
              <a:gd name="connsiteX0" fmla="*/ 94119 w 94119"/>
              <a:gd name="connsiteY0" fmla="*/ 4956 h 143145"/>
              <a:gd name="connsiteX1" fmla="*/ 60629 w 94119"/>
              <a:gd name="connsiteY1" fmla="*/ 10437 h 143145"/>
              <a:gd name="connsiteX2" fmla="*/ 23374 w 94119"/>
              <a:gd name="connsiteY2" fmla="*/ 56531 h 143145"/>
              <a:gd name="connsiteX3" fmla="*/ 1250 w 94119"/>
              <a:gd name="connsiteY3" fmla="*/ 143069 h 143145"/>
              <a:gd name="connsiteX4" fmla="*/ 60630 w 94119"/>
              <a:gd name="connsiteY4" fmla="*/ 70579 h 143145"/>
              <a:gd name="connsiteX5" fmla="*/ 94119 w 94119"/>
              <a:gd name="connsiteY5" fmla="*/ 4956 h 143145"/>
              <a:gd name="connsiteX0" fmla="*/ 94496 w 94496"/>
              <a:gd name="connsiteY0" fmla="*/ 4956 h 143069"/>
              <a:gd name="connsiteX1" fmla="*/ 61006 w 94496"/>
              <a:gd name="connsiteY1" fmla="*/ 10437 h 143069"/>
              <a:gd name="connsiteX2" fmla="*/ 20548 w 94496"/>
              <a:gd name="connsiteY2" fmla="*/ 69192 h 143069"/>
              <a:gd name="connsiteX3" fmla="*/ 1627 w 94496"/>
              <a:gd name="connsiteY3" fmla="*/ 143069 h 143069"/>
              <a:gd name="connsiteX4" fmla="*/ 61007 w 94496"/>
              <a:gd name="connsiteY4" fmla="*/ 70579 h 143069"/>
              <a:gd name="connsiteX5" fmla="*/ 94496 w 94496"/>
              <a:gd name="connsiteY5" fmla="*/ 4956 h 143069"/>
              <a:gd name="connsiteX0" fmla="*/ 94496 w 94520"/>
              <a:gd name="connsiteY0" fmla="*/ 2813 h 140926"/>
              <a:gd name="connsiteX1" fmla="*/ 56201 w 94520"/>
              <a:gd name="connsiteY1" fmla="*/ 16207 h 140926"/>
              <a:gd name="connsiteX2" fmla="*/ 20548 w 94520"/>
              <a:gd name="connsiteY2" fmla="*/ 67049 h 140926"/>
              <a:gd name="connsiteX3" fmla="*/ 1627 w 94520"/>
              <a:gd name="connsiteY3" fmla="*/ 140926 h 140926"/>
              <a:gd name="connsiteX4" fmla="*/ 61007 w 94520"/>
              <a:gd name="connsiteY4" fmla="*/ 68436 h 140926"/>
              <a:gd name="connsiteX5" fmla="*/ 94496 w 94520"/>
              <a:gd name="connsiteY5" fmla="*/ 2813 h 140926"/>
              <a:gd name="connsiteX0" fmla="*/ 94496 w 94520"/>
              <a:gd name="connsiteY0" fmla="*/ 2813 h 140958"/>
              <a:gd name="connsiteX1" fmla="*/ 56201 w 94520"/>
              <a:gd name="connsiteY1" fmla="*/ 16207 h 140958"/>
              <a:gd name="connsiteX2" fmla="*/ 20548 w 94520"/>
              <a:gd name="connsiteY2" fmla="*/ 67049 h 140958"/>
              <a:gd name="connsiteX3" fmla="*/ 1627 w 94520"/>
              <a:gd name="connsiteY3" fmla="*/ 140926 h 140958"/>
              <a:gd name="connsiteX4" fmla="*/ 61007 w 94520"/>
              <a:gd name="connsiteY4" fmla="*/ 68436 h 140958"/>
              <a:gd name="connsiteX5" fmla="*/ 94496 w 94520"/>
              <a:gd name="connsiteY5" fmla="*/ 2813 h 140958"/>
              <a:gd name="connsiteX0" fmla="*/ 103533 w 103557"/>
              <a:gd name="connsiteY0" fmla="*/ 2813 h 140460"/>
              <a:gd name="connsiteX1" fmla="*/ 65238 w 103557"/>
              <a:gd name="connsiteY1" fmla="*/ 16207 h 140460"/>
              <a:gd name="connsiteX2" fmla="*/ 29585 w 103557"/>
              <a:gd name="connsiteY2" fmla="*/ 67049 h 140460"/>
              <a:gd name="connsiteX3" fmla="*/ 1127 w 103557"/>
              <a:gd name="connsiteY3" fmla="*/ 140421 h 140460"/>
              <a:gd name="connsiteX4" fmla="*/ 70044 w 103557"/>
              <a:gd name="connsiteY4" fmla="*/ 68436 h 140460"/>
              <a:gd name="connsiteX5" fmla="*/ 103533 w 103557"/>
              <a:gd name="connsiteY5" fmla="*/ 2813 h 140460"/>
              <a:gd name="connsiteX0" fmla="*/ 106675 w 106699"/>
              <a:gd name="connsiteY0" fmla="*/ 2813 h 140601"/>
              <a:gd name="connsiteX1" fmla="*/ 68380 w 106699"/>
              <a:gd name="connsiteY1" fmla="*/ 16207 h 140601"/>
              <a:gd name="connsiteX2" fmla="*/ 13482 w 106699"/>
              <a:gd name="connsiteY2" fmla="*/ 86822 h 140601"/>
              <a:gd name="connsiteX3" fmla="*/ 4269 w 106699"/>
              <a:gd name="connsiteY3" fmla="*/ 140421 h 140601"/>
              <a:gd name="connsiteX4" fmla="*/ 73186 w 106699"/>
              <a:gd name="connsiteY4" fmla="*/ 68436 h 140601"/>
              <a:gd name="connsiteX5" fmla="*/ 106675 w 106699"/>
              <a:gd name="connsiteY5" fmla="*/ 2813 h 140601"/>
              <a:gd name="connsiteX0" fmla="*/ 99920 w 99944"/>
              <a:gd name="connsiteY0" fmla="*/ 2813 h 154353"/>
              <a:gd name="connsiteX1" fmla="*/ 61625 w 99944"/>
              <a:gd name="connsiteY1" fmla="*/ 16207 h 154353"/>
              <a:gd name="connsiteX2" fmla="*/ 6727 w 99944"/>
              <a:gd name="connsiteY2" fmla="*/ 86822 h 154353"/>
              <a:gd name="connsiteX3" fmla="*/ 8243 w 99944"/>
              <a:gd name="connsiteY3" fmla="*/ 154220 h 154353"/>
              <a:gd name="connsiteX4" fmla="*/ 66431 w 99944"/>
              <a:gd name="connsiteY4" fmla="*/ 68436 h 154353"/>
              <a:gd name="connsiteX5" fmla="*/ 99920 w 99944"/>
              <a:gd name="connsiteY5" fmla="*/ 2813 h 154353"/>
              <a:gd name="connsiteX0" fmla="*/ 98456 w 98480"/>
              <a:gd name="connsiteY0" fmla="*/ 2813 h 154438"/>
              <a:gd name="connsiteX1" fmla="*/ 60161 w 98480"/>
              <a:gd name="connsiteY1" fmla="*/ 16207 h 154438"/>
              <a:gd name="connsiteX2" fmla="*/ 5263 w 98480"/>
              <a:gd name="connsiteY2" fmla="*/ 86822 h 154438"/>
              <a:gd name="connsiteX3" fmla="*/ 6779 w 98480"/>
              <a:gd name="connsiteY3" fmla="*/ 154220 h 154438"/>
              <a:gd name="connsiteX4" fmla="*/ 36869 w 98480"/>
              <a:gd name="connsiteY4" fmla="*/ 106972 h 154438"/>
              <a:gd name="connsiteX5" fmla="*/ 64967 w 98480"/>
              <a:gd name="connsiteY5" fmla="*/ 68436 h 154438"/>
              <a:gd name="connsiteX6" fmla="*/ 98456 w 98480"/>
              <a:gd name="connsiteY6" fmla="*/ 2813 h 154438"/>
              <a:gd name="connsiteX0" fmla="*/ 98456 w 98502"/>
              <a:gd name="connsiteY0" fmla="*/ 1998 h 153623"/>
              <a:gd name="connsiteX1" fmla="*/ 60161 w 98502"/>
              <a:gd name="connsiteY1" fmla="*/ 15392 h 153623"/>
              <a:gd name="connsiteX2" fmla="*/ 5263 w 98502"/>
              <a:gd name="connsiteY2" fmla="*/ 86007 h 153623"/>
              <a:gd name="connsiteX3" fmla="*/ 6779 w 98502"/>
              <a:gd name="connsiteY3" fmla="*/ 153405 h 153623"/>
              <a:gd name="connsiteX4" fmla="*/ 36869 w 98502"/>
              <a:gd name="connsiteY4" fmla="*/ 106157 h 153623"/>
              <a:gd name="connsiteX5" fmla="*/ 66585 w 98502"/>
              <a:gd name="connsiteY5" fmla="*/ 55421 h 153623"/>
              <a:gd name="connsiteX6" fmla="*/ 98456 w 98502"/>
              <a:gd name="connsiteY6" fmla="*/ 1998 h 153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8502" h="153623">
                <a:moveTo>
                  <a:pt x="98456" y="1998"/>
                </a:moveTo>
                <a:cubicBezTo>
                  <a:pt x="97385" y="-4674"/>
                  <a:pt x="71952" y="6796"/>
                  <a:pt x="60161" y="15392"/>
                </a:cubicBezTo>
                <a:cubicBezTo>
                  <a:pt x="48370" y="23988"/>
                  <a:pt x="15159" y="66012"/>
                  <a:pt x="5263" y="86007"/>
                </a:cubicBezTo>
                <a:cubicBezTo>
                  <a:pt x="-4633" y="106002"/>
                  <a:pt x="1511" y="150047"/>
                  <a:pt x="6779" y="153405"/>
                </a:cubicBezTo>
                <a:cubicBezTo>
                  <a:pt x="12047" y="156763"/>
                  <a:pt x="27171" y="120454"/>
                  <a:pt x="36869" y="106157"/>
                </a:cubicBezTo>
                <a:cubicBezTo>
                  <a:pt x="46567" y="91860"/>
                  <a:pt x="56931" y="73286"/>
                  <a:pt x="66585" y="55421"/>
                </a:cubicBezTo>
                <a:cubicBezTo>
                  <a:pt x="82063" y="32402"/>
                  <a:pt x="99527" y="8670"/>
                  <a:pt x="98456" y="1998"/>
                </a:cubicBezTo>
                <a:close/>
              </a:path>
            </a:pathLst>
          </a:custGeom>
          <a:solidFill>
            <a:srgbClr val="FAF8C6"/>
          </a:solidFill>
          <a:ln>
            <a:solidFill>
              <a:srgbClr val="FAF8C6"/>
            </a:solidFill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黑体" panose="02010609060101010101" pitchFamily="49" charset="-122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4C6BE65C-6EBB-4357-BA3F-8DAE44498641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77200" y="193618"/>
            <a:ext cx="605609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4102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A380C480-7659-4ECD-B446-AE1A7928AA2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b="899"/>
          <a:stretch>
            <a:fillRect/>
          </a:stretch>
        </p:blipFill>
        <p:spPr bwMode="auto">
          <a:xfrm>
            <a:off x="-4763" y="0"/>
            <a:ext cx="9185276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八边形 2">
            <a:extLst>
              <a:ext uri="{FF2B5EF4-FFF2-40B4-BE49-F238E27FC236}">
                <a16:creationId xmlns:a16="http://schemas.microsoft.com/office/drawing/2014/main" id="{175A8854-3A48-4A95-8F9B-9924D30898D2}"/>
              </a:ext>
            </a:extLst>
          </p:cNvPr>
          <p:cNvSpPr/>
          <p:nvPr userDrawn="1"/>
        </p:nvSpPr>
        <p:spPr>
          <a:xfrm>
            <a:off x="187325" y="171450"/>
            <a:ext cx="8769350" cy="4800600"/>
          </a:xfrm>
          <a:prstGeom prst="octagon">
            <a:avLst>
              <a:gd name="adj" fmla="val 1106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white"/>
              </a:solidFill>
              <a:latin typeface="黑体" panose="02010609060101010101" pitchFamily="49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DA3BE08-55AD-4FEF-84EF-57C51E28CB3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77200" y="193618"/>
            <a:ext cx="605609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69760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10877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4228" r:id="rId1"/>
    <p:sldLayoutId id="2147484230" r:id="rId2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4224" r:id="rId1"/>
  </p:sldLayoutIdLst>
  <p:txStyles>
    <p:titleStyle>
      <a:lvl1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</a:defRPr>
      </a:lvl2pPr>
      <a:lvl3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</a:defRPr>
      </a:lvl3pPr>
      <a:lvl4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</a:defRPr>
      </a:lvl4pPr>
      <a:lvl5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</a:defRPr>
      </a:lvl9pPr>
    </p:titleStyle>
    <p:bodyStyle>
      <a:lvl1pPr marL="171450" indent="-171450" algn="l" defTabSz="685800" rtl="0" fontAlgn="base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7" Type="http://schemas.openxmlformats.org/officeDocument/2006/relationships/image" Target="../media/image9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8.png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ags" Target="../tags/tag6.xml"/><Relationship Id="rId7" Type="http://schemas.openxmlformats.org/officeDocument/2006/relationships/notesSlide" Target="../notesSlides/notesSlide3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8.xml"/><Relationship Id="rId4" Type="http://schemas.openxmlformats.org/officeDocument/2006/relationships/tags" Target="../tags/tag7.xml"/><Relationship Id="rId9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11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5" Type="http://schemas.openxmlformats.org/officeDocument/2006/relationships/image" Target="../media/image8.png"/><Relationship Id="rId4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7" Type="http://schemas.openxmlformats.org/officeDocument/2006/relationships/image" Target="../media/image8.png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image" Target="../media/image12.png"/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17.xml"/><Relationship Id="rId7" Type="http://schemas.openxmlformats.org/officeDocument/2006/relationships/image" Target="../media/image13.jpg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6" Type="http://schemas.openxmlformats.org/officeDocument/2006/relationships/image" Target="../media/image8.png"/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image" Target="../media/image8.png"/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矩形 2">
            <a:extLst>
              <a:ext uri="{FF2B5EF4-FFF2-40B4-BE49-F238E27FC236}">
                <a16:creationId xmlns:a16="http://schemas.microsoft.com/office/drawing/2014/main" id="{CF76267E-CB1C-4C70-8764-35B6F7F985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0" y="1328266"/>
            <a:ext cx="4343400" cy="1624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36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整理和复习</a:t>
            </a:r>
            <a:endParaRPr lang="en-US" altLang="zh-CN" sz="3600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36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（练习二十）</a:t>
            </a:r>
          </a:p>
        </p:txBody>
      </p:sp>
      <p:sp>
        <p:nvSpPr>
          <p:cNvPr id="13316" name="矩形 11">
            <a:extLst>
              <a:ext uri="{FF2B5EF4-FFF2-40B4-BE49-F238E27FC236}">
                <a16:creationId xmlns:a16="http://schemas.microsoft.com/office/drawing/2014/main" id="{D66F9C99-ACD6-41D7-B2EB-747A5DF266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538" y="79375"/>
            <a:ext cx="17462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R·</a:t>
            </a:r>
            <a:r>
              <a:rPr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五年级上册</a:t>
            </a:r>
            <a:endParaRPr lang="zh-CN" altLang="en-US" sz="1100" b="1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cxnSp>
        <p:nvCxnSpPr>
          <p:cNvPr id="13317" name="直接连接符 9">
            <a:extLst>
              <a:ext uri="{FF2B5EF4-FFF2-40B4-BE49-F238E27FC236}">
                <a16:creationId xmlns:a16="http://schemas.microsoft.com/office/drawing/2014/main" id="{08CCB0D1-82E8-4319-8FD7-44EF3C40FC4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286000" y="2222321"/>
            <a:ext cx="49244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1">
            <a:extLst>
              <a:ext uri="{FF2B5EF4-FFF2-40B4-BE49-F238E27FC236}">
                <a16:creationId xmlns:a16="http://schemas.microsoft.com/office/drawing/2014/main" id="{CE56EF68-F412-490B-B204-C2A6D1F455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733583"/>
            <a:ext cx="8582025" cy="1152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本单元学习了哪些知识？你能想办法整理出“知识结构图”吗？</a:t>
            </a:r>
            <a:endParaRPr lang="zh-CN" altLang="zh-CN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363" name="文本框 9">
            <a:extLst>
              <a:ext uri="{FF2B5EF4-FFF2-40B4-BE49-F238E27FC236}">
                <a16:creationId xmlns:a16="http://schemas.microsoft.com/office/drawing/2014/main" id="{7C4D2374-9BBA-427B-A8DF-9A7B98C01877}"/>
              </a:ext>
            </a:extLst>
          </p:cNvPr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914400" y="168275"/>
            <a:ext cx="4572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400">
                <a:solidFill>
                  <a:srgbClr val="AFDB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5364" name="图片 10">
            <a:extLst>
              <a:ext uri="{FF2B5EF4-FFF2-40B4-BE49-F238E27FC236}">
                <a16:creationId xmlns:a16="http://schemas.microsoft.com/office/drawing/2014/main" id="{3E2054A2-F393-4391-A70E-A681136A6EC3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3413" y="123825"/>
            <a:ext cx="136525" cy="4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图片 11">
            <a:extLst>
              <a:ext uri="{FF2B5EF4-FFF2-40B4-BE49-F238E27FC236}">
                <a16:creationId xmlns:a16="http://schemas.microsoft.com/office/drawing/2014/main" id="{752851C7-1EFE-47C2-B22E-469EFFE98867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6700" y="141288"/>
            <a:ext cx="136525" cy="46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: 圆角 1">
            <a:extLst>
              <a:ext uri="{FF2B5EF4-FFF2-40B4-BE49-F238E27FC236}">
                <a16:creationId xmlns:a16="http://schemas.microsoft.com/office/drawing/2014/main" id="{F4D04EAC-1EEB-85B5-A604-D2ED836F2AD6}"/>
              </a:ext>
            </a:extLst>
          </p:cNvPr>
          <p:cNvSpPr/>
          <p:nvPr/>
        </p:nvSpPr>
        <p:spPr>
          <a:xfrm>
            <a:off x="38100" y="183165"/>
            <a:ext cx="5353050" cy="512763"/>
          </a:xfrm>
          <a:prstGeom prst="roundRect">
            <a:avLst/>
          </a:prstGeom>
          <a:solidFill>
            <a:srgbClr val="302F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 dirty="0">
              <a:latin typeface="字魂54号-贤黑" panose="00000500000000000000" pitchFamily="2" charset="-122"/>
              <a:ea typeface="字魂54号-贤黑" panose="00000500000000000000" pitchFamily="2" charset="-122"/>
            </a:endParaRPr>
          </a:p>
        </p:txBody>
      </p:sp>
      <p:pic>
        <p:nvPicPr>
          <p:cNvPr id="3" name="图片 3">
            <a:extLst>
              <a:ext uri="{FF2B5EF4-FFF2-40B4-BE49-F238E27FC236}">
                <a16:creationId xmlns:a16="http://schemas.microsoft.com/office/drawing/2014/main" id="{6C9731CE-7E96-DD2F-6AAF-E40A71C546E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96" t="50432" r="-439" b="10216"/>
          <a:stretch>
            <a:fillRect/>
          </a:stretch>
        </p:blipFill>
        <p:spPr bwMode="auto">
          <a:xfrm>
            <a:off x="38100" y="62515"/>
            <a:ext cx="1227137" cy="79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16">
            <a:extLst>
              <a:ext uri="{FF2B5EF4-FFF2-40B4-BE49-F238E27FC236}">
                <a16:creationId xmlns:a16="http://schemas.microsoft.com/office/drawing/2014/main" id="{24CB83C6-9E79-CCEE-F012-4EFF39B21129}"/>
              </a:ext>
            </a:extLst>
          </p:cNvPr>
          <p:cNvSpPr/>
          <p:nvPr/>
        </p:nvSpPr>
        <p:spPr>
          <a:xfrm>
            <a:off x="1005840" y="96837"/>
            <a:ext cx="5029200" cy="646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en-US" sz="3600" b="1" noProof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j-cs"/>
                <a:sym typeface="+mn-ea"/>
              </a:rPr>
              <a:t>梳理知识，整体认知</a:t>
            </a:r>
            <a:endParaRPr lang="zh-CN" altLang="en-US" sz="3600" b="1" noProof="1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  <a:cs typeface="+mj-cs"/>
            </a:endParaRPr>
          </a:p>
        </p:txBody>
      </p:sp>
      <p:sp>
        <p:nvSpPr>
          <p:cNvPr id="5" name="Text Box 13">
            <a:extLst>
              <a:ext uri="{FF2B5EF4-FFF2-40B4-BE49-F238E27FC236}">
                <a16:creationId xmlns:a16="http://schemas.microsoft.com/office/drawing/2014/main" id="{A52AF91B-2B98-263C-F280-4F91FCD64D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98502" y="2409924"/>
            <a:ext cx="2089982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结果可以预测</a:t>
            </a:r>
          </a:p>
        </p:txBody>
      </p:sp>
      <p:sp>
        <p:nvSpPr>
          <p:cNvPr id="6" name="Text Box 16">
            <a:extLst>
              <a:ext uri="{FF2B5EF4-FFF2-40B4-BE49-F238E27FC236}">
                <a16:creationId xmlns:a16="http://schemas.microsoft.com/office/drawing/2014/main" id="{443A99A7-7DAA-8941-1A90-86B07BD107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21136" y="4121409"/>
            <a:ext cx="2067347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pPr eaLnBrk="1" hangingPunct="1">
              <a:buClr>
                <a:schemeClr val="folHlink"/>
              </a:buClr>
              <a:buSzPct val="90000"/>
              <a:defRPr/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结果无法预测</a:t>
            </a:r>
          </a:p>
        </p:txBody>
      </p:sp>
      <p:sp>
        <p:nvSpPr>
          <p:cNvPr id="7" name="Text Box 30">
            <a:hlinkHover r:id="" action="ppaction://noaction" highlightClick="1"/>
            <a:extLst>
              <a:ext uri="{FF2B5EF4-FFF2-40B4-BE49-F238E27FC236}">
                <a16:creationId xmlns:a16="http://schemas.microsoft.com/office/drawing/2014/main" id="{F7F16599-3933-96E4-69CC-149FB6E30C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46318" y="3050778"/>
            <a:ext cx="1848178" cy="4616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pPr eaLnBrk="1" hangingPunct="1">
              <a:defRPr/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不可能发生</a:t>
            </a:r>
          </a:p>
        </p:txBody>
      </p:sp>
      <p:sp>
        <p:nvSpPr>
          <p:cNvPr id="12" name="Text Box 22">
            <a:hlinkHover r:id="" action="ppaction://noaction" highlightClick="1"/>
            <a:extLst>
              <a:ext uri="{FF2B5EF4-FFF2-40B4-BE49-F238E27FC236}">
                <a16:creationId xmlns:a16="http://schemas.microsoft.com/office/drawing/2014/main" id="{047683D5-0C33-47AE-0B5F-77AF3A8FD6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46319" y="1756410"/>
            <a:ext cx="1498730" cy="4616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pPr eaLnBrk="1" hangingPunct="1">
              <a:defRPr/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一定发生</a:t>
            </a:r>
          </a:p>
        </p:txBody>
      </p:sp>
      <p:sp>
        <p:nvSpPr>
          <p:cNvPr id="13" name="左大括号 16">
            <a:extLst>
              <a:ext uri="{FF2B5EF4-FFF2-40B4-BE49-F238E27FC236}">
                <a16:creationId xmlns:a16="http://schemas.microsoft.com/office/drawing/2014/main" id="{857AFAE3-415D-1A4B-B0D4-6EFABA52B381}"/>
              </a:ext>
            </a:extLst>
          </p:cNvPr>
          <p:cNvSpPr/>
          <p:nvPr/>
        </p:nvSpPr>
        <p:spPr bwMode="auto">
          <a:xfrm>
            <a:off x="1818320" y="2706618"/>
            <a:ext cx="442912" cy="1676401"/>
          </a:xfrm>
          <a:prstGeom prst="leftBrace">
            <a:avLst>
              <a:gd name="adj1" fmla="val 42454"/>
              <a:gd name="adj2" fmla="val 50000"/>
            </a:avLst>
          </a:prstGeom>
          <a:noFill/>
          <a:ln w="38100">
            <a:solidFill>
              <a:srgbClr val="4A7EBB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24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Text Box 33">
            <a:extLst>
              <a:ext uri="{FF2B5EF4-FFF2-40B4-BE49-F238E27FC236}">
                <a16:creationId xmlns:a16="http://schemas.microsoft.com/office/drawing/2014/main" id="{CADD621E-4051-CDCD-3E4C-949D41C419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879" y="3096944"/>
            <a:ext cx="1143000" cy="83099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pPr eaLnBrk="1" hangingPunct="1">
              <a:buClr>
                <a:schemeClr val="folHlink"/>
              </a:buClr>
              <a:buSzPct val="90000"/>
              <a:defRPr/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生活中的现象</a:t>
            </a:r>
          </a:p>
        </p:txBody>
      </p:sp>
      <p:sp>
        <p:nvSpPr>
          <p:cNvPr id="15" name="左大括号 14">
            <a:extLst>
              <a:ext uri="{FF2B5EF4-FFF2-40B4-BE49-F238E27FC236}">
                <a16:creationId xmlns:a16="http://schemas.microsoft.com/office/drawing/2014/main" id="{9BE6E608-D893-198A-6332-F55C679FE099}"/>
              </a:ext>
            </a:extLst>
          </p:cNvPr>
          <p:cNvSpPr/>
          <p:nvPr/>
        </p:nvSpPr>
        <p:spPr bwMode="auto">
          <a:xfrm>
            <a:off x="4460462" y="2002632"/>
            <a:ext cx="329034" cy="1311989"/>
          </a:xfrm>
          <a:prstGeom prst="leftBrace">
            <a:avLst>
              <a:gd name="adj1" fmla="val 51870"/>
              <a:gd name="adj2" fmla="val 49429"/>
            </a:avLst>
          </a:prstGeom>
          <a:noFill/>
          <a:ln w="38100">
            <a:solidFill>
              <a:srgbClr val="4A7EBB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24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E09A1716-C25F-5FDF-0E0D-20ED02713412}"/>
              </a:ext>
            </a:extLst>
          </p:cNvPr>
          <p:cNvGrpSpPr/>
          <p:nvPr/>
        </p:nvGrpSpPr>
        <p:grpSpPr>
          <a:xfrm>
            <a:off x="4389001" y="4113113"/>
            <a:ext cx="1841630" cy="461665"/>
            <a:chOff x="4236602" y="4113113"/>
            <a:chExt cx="1841630" cy="461665"/>
          </a:xfrm>
        </p:grpSpPr>
        <p:sp>
          <p:nvSpPr>
            <p:cNvPr id="9" name="Text Box 11">
              <a:hlinkHover r:id="" action="ppaction://noaction" highlightClick="1"/>
              <a:extLst>
                <a:ext uri="{FF2B5EF4-FFF2-40B4-BE49-F238E27FC236}">
                  <a16:creationId xmlns:a16="http://schemas.microsoft.com/office/drawing/2014/main" id="{F113E42D-003C-D8E5-9B0C-E47E18E7162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9502" y="4113113"/>
              <a:ext cx="1498730" cy="461665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>
              <a:lvl1pPr/>
              <a:lvl2pPr/>
              <a:lvl3pPr/>
              <a:lvl4pPr/>
              <a:lvl5pPr/>
              <a:lvl6pPr/>
              <a:lvl7pPr/>
              <a:lvl8pPr/>
              <a:lvl9pPr/>
            </a:lstStyle>
            <a:p>
              <a:pPr eaLnBrk="1" hangingPunct="1">
                <a:defRPr/>
              </a:pPr>
              <a:r>
                <a: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可能发生</a:t>
              </a:r>
            </a:p>
          </p:txBody>
        </p: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id="{C50E82D4-2F62-4A86-45BA-2F43FC0C5408}"/>
                </a:ext>
              </a:extLst>
            </p:cNvPr>
            <p:cNvCxnSpPr>
              <a:cxnSpLocks/>
              <a:endCxn id="9" idx="1"/>
            </p:cNvCxnSpPr>
            <p:nvPr/>
          </p:nvCxnSpPr>
          <p:spPr>
            <a:xfrm>
              <a:off x="4236602" y="4343944"/>
              <a:ext cx="342900" cy="2"/>
            </a:xfrm>
            <a:prstGeom prst="line">
              <a:avLst/>
            </a:prstGeom>
            <a:ln w="1905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C2ECD032-2D4E-8300-1B44-3CA89B321622}"/>
              </a:ext>
            </a:extLst>
          </p:cNvPr>
          <p:cNvGrpSpPr/>
          <p:nvPr/>
        </p:nvGrpSpPr>
        <p:grpSpPr>
          <a:xfrm>
            <a:off x="6230513" y="4113112"/>
            <a:ext cx="2380087" cy="461665"/>
            <a:chOff x="6078114" y="4113112"/>
            <a:chExt cx="2380087" cy="461665"/>
          </a:xfrm>
        </p:grpSpPr>
        <p:sp>
          <p:nvSpPr>
            <p:cNvPr id="11" name="Text Box 27">
              <a:extLst>
                <a:ext uri="{FF2B5EF4-FFF2-40B4-BE49-F238E27FC236}">
                  <a16:creationId xmlns:a16="http://schemas.microsoft.com/office/drawing/2014/main" id="{B0E48EEC-2D1E-4CFE-95A7-39706AE48A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421651" y="4113112"/>
              <a:ext cx="2036550" cy="461665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>
              <a:lvl1pPr/>
              <a:lvl2pPr/>
              <a:lvl3pPr/>
              <a:lvl4pPr/>
              <a:lvl5pPr/>
              <a:lvl6pPr/>
              <a:lvl7pPr/>
              <a:lvl8pPr/>
              <a:lvl9pPr/>
            </a:lstStyle>
            <a:p>
              <a:pPr eaLnBrk="1" hangingPunct="1">
                <a:buClr>
                  <a:schemeClr val="folHlink"/>
                </a:buClr>
                <a:buSzPct val="90000"/>
                <a:defRPr/>
              </a:pPr>
              <a:r>
                <a: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可能性有大小</a:t>
              </a:r>
            </a:p>
          </p:txBody>
        </p:sp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id="{223ECA93-1820-54A8-5A8D-C080BD48903E}"/>
                </a:ext>
              </a:extLst>
            </p:cNvPr>
            <p:cNvCxnSpPr>
              <a:cxnSpLocks/>
            </p:cNvCxnSpPr>
            <p:nvPr/>
          </p:nvCxnSpPr>
          <p:spPr>
            <a:xfrm>
              <a:off x="6078114" y="4352239"/>
              <a:ext cx="342900" cy="2"/>
            </a:xfrm>
            <a:prstGeom prst="line">
              <a:avLst/>
            </a:prstGeom>
            <a:ln w="1905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bldLvl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F62AEBE2-3BF2-874C-82C3-1571AAE154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209550"/>
            <a:ext cx="4572000" cy="59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你还有哪些收获和期望？</a:t>
            </a:r>
            <a:endParaRPr lang="zh-CN" altLang="zh-CN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F678A867-2D29-EED7-B565-75B2D714E4B1}"/>
              </a:ext>
            </a:extLst>
          </p:cNvPr>
          <p:cNvGrpSpPr/>
          <p:nvPr/>
        </p:nvGrpSpPr>
        <p:grpSpPr>
          <a:xfrm>
            <a:off x="3772769" y="2105410"/>
            <a:ext cx="4738771" cy="999740"/>
            <a:chOff x="4720288" y="1459758"/>
            <a:chExt cx="4738771" cy="999740"/>
          </a:xfrm>
        </p:grpSpPr>
        <p:sp>
          <p:nvSpPr>
            <p:cNvPr id="4" name="AutoShape 27">
              <a:extLst>
                <a:ext uri="{FF2B5EF4-FFF2-40B4-BE49-F238E27FC236}">
                  <a16:creationId xmlns:a16="http://schemas.microsoft.com/office/drawing/2014/main" id="{A7AC6240-726A-EDB4-7AE9-52B23A1C3E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20288" y="1459758"/>
              <a:ext cx="3461400" cy="999740"/>
            </a:xfrm>
            <a:prstGeom prst="wedgeRoundRectCallout">
              <a:avLst>
                <a:gd name="adj1" fmla="val 57274"/>
                <a:gd name="adj2" fmla="val 9832"/>
                <a:gd name="adj3" fmla="val 16667"/>
              </a:avLst>
            </a:prstGeom>
            <a:solidFill>
              <a:schemeClr val="bg1"/>
            </a:solidFill>
            <a:ln w="28575">
              <a:solidFill>
                <a:srgbClr val="33CCCC"/>
              </a:solidFill>
              <a:miter lim="800000"/>
            </a:ln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可以通过试验获得数据来推测可能性的大小。</a:t>
              </a:r>
            </a:p>
          </p:txBody>
        </p:sp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BEDCE98D-B2D1-5586-F94A-7E5D8991E4C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530288" y="1512603"/>
              <a:ext cx="928771" cy="894049"/>
            </a:xfrm>
            <a:prstGeom prst="rect">
              <a:avLst/>
            </a:prstGeom>
          </p:spPr>
        </p:pic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id="{A3C4B226-4916-CDB5-AEF6-EB51B3DA63F2}"/>
              </a:ext>
            </a:extLst>
          </p:cNvPr>
          <p:cNvGrpSpPr/>
          <p:nvPr/>
        </p:nvGrpSpPr>
        <p:grpSpPr>
          <a:xfrm>
            <a:off x="533400" y="919962"/>
            <a:ext cx="8077200" cy="1042188"/>
            <a:chOff x="1048765" y="3524612"/>
            <a:chExt cx="7873573" cy="1042188"/>
          </a:xfrm>
        </p:grpSpPr>
        <p:sp>
          <p:nvSpPr>
            <p:cNvPr id="7" name="AutoShape 27">
              <a:extLst>
                <a:ext uri="{FF2B5EF4-FFF2-40B4-BE49-F238E27FC236}">
                  <a16:creationId xmlns:a16="http://schemas.microsoft.com/office/drawing/2014/main" id="{2ED28377-D83B-A710-E3B0-099234A55B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1726" y="3524612"/>
              <a:ext cx="6620612" cy="1042188"/>
            </a:xfrm>
            <a:prstGeom prst="wedgeRoundRectCallout">
              <a:avLst>
                <a:gd name="adj1" fmla="val -53396"/>
                <a:gd name="adj2" fmla="val 22428"/>
                <a:gd name="adj3" fmla="val 16667"/>
              </a:avLst>
            </a:prstGeom>
            <a:solidFill>
              <a:schemeClr val="bg1"/>
            </a:solidFill>
            <a:ln w="28575">
              <a:solidFill>
                <a:srgbClr val="33CCCC"/>
              </a:solidFill>
              <a:miter lim="800000"/>
            </a:ln>
          </p:spPr>
          <p:txBody>
            <a:bodyPr/>
            <a:lstStyle/>
            <a:p>
              <a:pPr eaLnBrk="1" hangingPunct="1">
                <a:lnSpc>
                  <a:spcPct val="120000"/>
                </a:lnSpc>
                <a:defRPr/>
              </a:pPr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生活中，有些现象的结果可以预测，有些现象的结果无法预测，这时有多种可能发生的结果</a:t>
              </a:r>
              <a:r>
                <a:rPr lang="en-US" altLang="zh-CN" sz="2400" b="1" dirty="0"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rPr>
                <a:t>……</a:t>
              </a:r>
              <a:endPara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26EF2BB4-9068-A230-C20F-736115DD67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flipH="1">
              <a:off x="1048765" y="3625051"/>
              <a:ext cx="990600" cy="941749"/>
            </a:xfrm>
            <a:prstGeom prst="rect">
              <a:avLst/>
            </a:prstGeom>
          </p:spPr>
        </p:pic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450577BD-BF38-7568-6F4F-E6D5C47089E8}"/>
              </a:ext>
            </a:extLst>
          </p:cNvPr>
          <p:cNvGrpSpPr/>
          <p:nvPr/>
        </p:nvGrpSpPr>
        <p:grpSpPr>
          <a:xfrm>
            <a:off x="944445" y="3181350"/>
            <a:ext cx="7308450" cy="1717295"/>
            <a:chOff x="944445" y="3188970"/>
            <a:chExt cx="7308450" cy="1717295"/>
          </a:xfrm>
        </p:grpSpPr>
        <p:sp>
          <p:nvSpPr>
            <p:cNvPr id="16" name="矩形: 圆角 15">
              <a:extLst>
                <a:ext uri="{FF2B5EF4-FFF2-40B4-BE49-F238E27FC236}">
                  <a16:creationId xmlns:a16="http://schemas.microsoft.com/office/drawing/2014/main" id="{2FAEAFD3-D2AB-2AB1-7E32-085DF3E49EA7}"/>
                </a:ext>
              </a:extLst>
            </p:cNvPr>
            <p:cNvSpPr/>
            <p:nvPr/>
          </p:nvSpPr>
          <p:spPr>
            <a:xfrm>
              <a:off x="944445" y="3238501"/>
              <a:ext cx="7285155" cy="1667764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5E9DBADA-9168-7AA9-2E39-D73C38E0C03B}"/>
                </a:ext>
              </a:extLst>
            </p:cNvPr>
            <p:cNvSpPr/>
            <p:nvPr/>
          </p:nvSpPr>
          <p:spPr>
            <a:xfrm>
              <a:off x="967740" y="3188970"/>
              <a:ext cx="7285155" cy="1667764"/>
            </a:xfrm>
            <a:prstGeom prst="rect">
              <a:avLst/>
            </a:prstGeom>
            <a:noFill/>
            <a:ln>
              <a:noFill/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eaLnBrk="1" hangingPunct="1">
                <a:lnSpc>
                  <a:spcPct val="150000"/>
                </a:lnSpc>
                <a:defRPr/>
              </a:pPr>
              <a:r>
                <a:rPr lang="zh-CN" altLang="en-US" sz="2400" b="1" dirty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    每种结果发生的</a:t>
              </a:r>
              <a:r>
                <a:rPr lang="zh-CN" altLang="en-US" sz="2400" b="1" dirty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可能性的大小</a:t>
              </a:r>
              <a:r>
                <a:rPr lang="zh-CN" altLang="en-US" sz="2400" b="1" dirty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与</a:t>
              </a:r>
              <a:r>
                <a:rPr lang="zh-CN" altLang="en-US" sz="2400" b="1" dirty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个体数量的多少</a:t>
              </a:r>
              <a:r>
                <a:rPr lang="zh-CN" altLang="en-US" sz="2400" b="1" dirty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有关，个体在总数中所占数量越多，出现的可能性就越大；反之，可能性就越小。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70938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不完整圆 6">
            <a:extLst>
              <a:ext uri="{FF2B5EF4-FFF2-40B4-BE49-F238E27FC236}">
                <a16:creationId xmlns:a16="http://schemas.microsoft.com/office/drawing/2014/main" id="{FAA175BB-368C-4E17-B9AF-BE4BA6547821}"/>
              </a:ext>
            </a:extLst>
          </p:cNvPr>
          <p:cNvSpPr/>
          <p:nvPr/>
        </p:nvSpPr>
        <p:spPr>
          <a:xfrm>
            <a:off x="3698875" y="2039938"/>
            <a:ext cx="1724025" cy="1722437"/>
          </a:xfrm>
          <a:prstGeom prst="pie">
            <a:avLst>
              <a:gd name="adj1" fmla="val 2"/>
              <a:gd name="adj2" fmla="val 5516278"/>
            </a:avLst>
          </a:prstGeom>
          <a:solidFill>
            <a:srgbClr val="FF0000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13" name="不完整圆 12">
            <a:extLst>
              <a:ext uri="{FF2B5EF4-FFF2-40B4-BE49-F238E27FC236}">
                <a16:creationId xmlns:a16="http://schemas.microsoft.com/office/drawing/2014/main" id="{0204E68D-89DD-4EB1-B8D8-216897BE6FB2}"/>
              </a:ext>
            </a:extLst>
          </p:cNvPr>
          <p:cNvSpPr/>
          <p:nvPr/>
        </p:nvSpPr>
        <p:spPr>
          <a:xfrm>
            <a:off x="3730625" y="2060575"/>
            <a:ext cx="1692275" cy="1693863"/>
          </a:xfrm>
          <a:prstGeom prst="pie">
            <a:avLst>
              <a:gd name="adj1" fmla="val 5415932"/>
              <a:gd name="adj2" fmla="val 16200000"/>
            </a:avLst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4" name="不完整圆 13">
            <a:extLst>
              <a:ext uri="{FF2B5EF4-FFF2-40B4-BE49-F238E27FC236}">
                <a16:creationId xmlns:a16="http://schemas.microsoft.com/office/drawing/2014/main" id="{EA238A3A-FE4E-4F1B-9654-FBA394E58030}"/>
              </a:ext>
            </a:extLst>
          </p:cNvPr>
          <p:cNvSpPr/>
          <p:nvPr/>
        </p:nvSpPr>
        <p:spPr>
          <a:xfrm>
            <a:off x="3698875" y="2041525"/>
            <a:ext cx="1741488" cy="1743075"/>
          </a:xfrm>
          <a:prstGeom prst="pie">
            <a:avLst>
              <a:gd name="adj1" fmla="val 16151713"/>
              <a:gd name="adj2" fmla="val 21556461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4581" name="矩形 2">
            <a:extLst>
              <a:ext uri="{FF2B5EF4-FFF2-40B4-BE49-F238E27FC236}">
                <a16:creationId xmlns:a16="http://schemas.microsoft.com/office/drawing/2014/main" id="{BE911124-480A-45D7-81BC-BD7BB4CD20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0875" y="819150"/>
            <a:ext cx="71247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1.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按要求涂一涂。</a:t>
            </a:r>
            <a:endParaRPr lang="en-US" altLang="zh-CN" sz="28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/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）指针可能停在红色、黄色或蓝色区域。</a:t>
            </a:r>
            <a:endParaRPr lang="zh-CN" altLang="zh-CN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C13B9678-334E-4802-ABE8-EB49668240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54675" y="3427413"/>
            <a:ext cx="17303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答</a:t>
            </a: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案不唯一</a:t>
            </a:r>
            <a:endParaRPr lang="zh-CN" altLang="zh-CN" sz="24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4583" name="文本框 5">
            <a:extLst>
              <a:ext uri="{FF2B5EF4-FFF2-40B4-BE49-F238E27FC236}">
                <a16:creationId xmlns:a16="http://schemas.microsoft.com/office/drawing/2014/main" id="{73D2600E-1063-4AC3-A499-906EA82CFD0B}"/>
              </a:ext>
            </a:extLst>
          </p:cNvPr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914400" y="168275"/>
            <a:ext cx="4572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400">
                <a:solidFill>
                  <a:srgbClr val="AFDB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24584" name="图片 6">
            <a:extLst>
              <a:ext uri="{FF2B5EF4-FFF2-40B4-BE49-F238E27FC236}">
                <a16:creationId xmlns:a16="http://schemas.microsoft.com/office/drawing/2014/main" id="{78B7C028-DCD7-40EF-A856-05DD986041CB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3413" y="123825"/>
            <a:ext cx="136525" cy="4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5" name="图片 7">
            <a:extLst>
              <a:ext uri="{FF2B5EF4-FFF2-40B4-BE49-F238E27FC236}">
                <a16:creationId xmlns:a16="http://schemas.microsoft.com/office/drawing/2014/main" id="{FC3F24DB-F0F6-4048-9F07-4E2FC2B24341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6700" y="141288"/>
            <a:ext cx="136525" cy="46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椭圆 7">
            <a:extLst>
              <a:ext uri="{FF2B5EF4-FFF2-40B4-BE49-F238E27FC236}">
                <a16:creationId xmlns:a16="http://schemas.microsoft.com/office/drawing/2014/main" id="{B2928B7B-4E89-4942-986C-E0F467D411E6}"/>
              </a:ext>
            </a:extLst>
          </p:cNvPr>
          <p:cNvSpPr/>
          <p:nvPr/>
        </p:nvSpPr>
        <p:spPr>
          <a:xfrm>
            <a:off x="3716338" y="2043113"/>
            <a:ext cx="1711325" cy="1711325"/>
          </a:xfrm>
          <a:prstGeom prst="ellipse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任意多边形: 形状 8">
            <a:extLst>
              <a:ext uri="{FF2B5EF4-FFF2-40B4-BE49-F238E27FC236}">
                <a16:creationId xmlns:a16="http://schemas.microsoft.com/office/drawing/2014/main" id="{BA3E6180-AB02-4256-B89D-CA7D35E95B9A}"/>
              </a:ext>
            </a:extLst>
          </p:cNvPr>
          <p:cNvSpPr/>
          <p:nvPr/>
        </p:nvSpPr>
        <p:spPr>
          <a:xfrm>
            <a:off x="4567238" y="2033588"/>
            <a:ext cx="0" cy="1738312"/>
          </a:xfrm>
          <a:custGeom>
            <a:avLst/>
            <a:gdLst>
              <a:gd name="connsiteX0" fmla="*/ 0 w 0"/>
              <a:gd name="connsiteY0" fmla="*/ 0 h 1738266"/>
              <a:gd name="connsiteX1" fmla="*/ 0 w 0"/>
              <a:gd name="connsiteY1" fmla="*/ 1738266 h 1738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1738266">
                <a:moveTo>
                  <a:pt x="0" y="0"/>
                </a:moveTo>
                <a:lnTo>
                  <a:pt x="0" y="1738266"/>
                </a:lnTo>
              </a:path>
            </a:pathLst>
          </a:custGeom>
          <a:noFill/>
          <a:ln w="127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1" name="任意多边形: 形状 10">
            <a:extLst>
              <a:ext uri="{FF2B5EF4-FFF2-40B4-BE49-F238E27FC236}">
                <a16:creationId xmlns:a16="http://schemas.microsoft.com/office/drawing/2014/main" id="{E3FE823F-BDD1-45AD-A0F1-7AD86F6D32DD}"/>
              </a:ext>
            </a:extLst>
          </p:cNvPr>
          <p:cNvSpPr/>
          <p:nvPr/>
        </p:nvSpPr>
        <p:spPr>
          <a:xfrm>
            <a:off x="3960813" y="2305050"/>
            <a:ext cx="1222375" cy="1185863"/>
          </a:xfrm>
          <a:custGeom>
            <a:avLst/>
            <a:gdLst>
              <a:gd name="connsiteX0" fmla="*/ 0 w 1222218"/>
              <a:gd name="connsiteY0" fmla="*/ 0 h 1186004"/>
              <a:gd name="connsiteX1" fmla="*/ 1222218 w 1222218"/>
              <a:gd name="connsiteY1" fmla="*/ 1186004 h 1186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222218" h="1186004">
                <a:moveTo>
                  <a:pt x="0" y="0"/>
                </a:moveTo>
                <a:lnTo>
                  <a:pt x="1222218" y="1186004"/>
                </a:lnTo>
              </a:path>
            </a:pathLst>
          </a:custGeom>
          <a:noFill/>
          <a:ln w="127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2" name="任意多边形: 形状 11">
            <a:extLst>
              <a:ext uri="{FF2B5EF4-FFF2-40B4-BE49-F238E27FC236}">
                <a16:creationId xmlns:a16="http://schemas.microsoft.com/office/drawing/2014/main" id="{AD495B3D-2F18-4EC0-9C61-0CF6EA9CB8EF}"/>
              </a:ext>
            </a:extLst>
          </p:cNvPr>
          <p:cNvSpPr/>
          <p:nvPr/>
        </p:nvSpPr>
        <p:spPr>
          <a:xfrm>
            <a:off x="3987800" y="2286000"/>
            <a:ext cx="1177925" cy="1225550"/>
          </a:xfrm>
          <a:custGeom>
            <a:avLst/>
            <a:gdLst>
              <a:gd name="connsiteX0" fmla="*/ 1177925 w 1177925"/>
              <a:gd name="connsiteY0" fmla="*/ 0 h 1225550"/>
              <a:gd name="connsiteX1" fmla="*/ 0 w 1177925"/>
              <a:gd name="connsiteY1" fmla="*/ 1225550 h 1225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77925" h="1225550">
                <a:moveTo>
                  <a:pt x="1177925" y="0"/>
                </a:moveTo>
                <a:lnTo>
                  <a:pt x="0" y="1225550"/>
                </a:lnTo>
              </a:path>
            </a:pathLst>
          </a:custGeom>
          <a:noFill/>
          <a:ln w="127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104E8E1A-23DC-4DD8-8097-CA342D183942}"/>
              </a:ext>
            </a:extLst>
          </p:cNvPr>
          <p:cNvCxnSpPr>
            <a:stCxn id="8" idx="2"/>
            <a:endCxn id="8" idx="6"/>
          </p:cNvCxnSpPr>
          <p:nvPr/>
        </p:nvCxnSpPr>
        <p:spPr>
          <a:xfrm>
            <a:off x="3716338" y="2898775"/>
            <a:ext cx="1711325" cy="0"/>
          </a:xfrm>
          <a:prstGeom prst="line">
            <a:avLst/>
          </a:prstGeom>
          <a:ln w="1270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591" name="组合 21">
            <a:extLst>
              <a:ext uri="{FF2B5EF4-FFF2-40B4-BE49-F238E27FC236}">
                <a16:creationId xmlns:a16="http://schemas.microsoft.com/office/drawing/2014/main" id="{944AECBA-D087-465D-B8A5-A875721C1DCF}"/>
              </a:ext>
            </a:extLst>
          </p:cNvPr>
          <p:cNvGrpSpPr>
            <a:grpSpLocks/>
          </p:cNvGrpSpPr>
          <p:nvPr/>
        </p:nvGrpSpPr>
        <p:grpSpPr bwMode="auto">
          <a:xfrm>
            <a:off x="4484688" y="2806700"/>
            <a:ext cx="790575" cy="171450"/>
            <a:chOff x="6405564" y="3000377"/>
            <a:chExt cx="790574" cy="171450"/>
          </a:xfrm>
        </p:grpSpPr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id="{6100E950-F1A5-4731-AFA3-6AED8A3C21AF}"/>
                </a:ext>
              </a:extLst>
            </p:cNvPr>
            <p:cNvCxnSpPr>
              <a:stCxn id="19" idx="6"/>
            </p:cNvCxnSpPr>
            <p:nvPr/>
          </p:nvCxnSpPr>
          <p:spPr>
            <a:xfrm flipV="1">
              <a:off x="6577014" y="3086102"/>
              <a:ext cx="619124" cy="0"/>
            </a:xfrm>
            <a:prstGeom prst="line">
              <a:avLst/>
            </a:prstGeom>
            <a:ln w="3810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椭圆 18">
              <a:extLst>
                <a:ext uri="{FF2B5EF4-FFF2-40B4-BE49-F238E27FC236}">
                  <a16:creationId xmlns:a16="http://schemas.microsoft.com/office/drawing/2014/main" id="{8E91C6EE-9FFF-4927-8689-E3271283C53E}"/>
                </a:ext>
              </a:extLst>
            </p:cNvPr>
            <p:cNvSpPr/>
            <p:nvPr/>
          </p:nvSpPr>
          <p:spPr>
            <a:xfrm>
              <a:off x="6405564" y="3000377"/>
              <a:ext cx="171450" cy="171450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17411" name="文本框 8">
            <a:extLst>
              <a:ext uri="{FF2B5EF4-FFF2-40B4-BE49-F238E27FC236}">
                <a16:creationId xmlns:a16="http://schemas.microsoft.com/office/drawing/2014/main" id="{C1F8E50A-5B0D-4E1B-B626-968D8E8A2DFC}"/>
              </a:ext>
            </a:extLst>
          </p:cNvPr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914400" y="168275"/>
            <a:ext cx="4572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400">
                <a:solidFill>
                  <a:srgbClr val="AFDB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sp>
        <p:nvSpPr>
          <p:cNvPr id="2" name="文本框 9">
            <a:extLst>
              <a:ext uri="{FF2B5EF4-FFF2-40B4-BE49-F238E27FC236}">
                <a16:creationId xmlns:a16="http://schemas.microsoft.com/office/drawing/2014/main" id="{761751E2-4211-1A95-AC3F-E9A66CD92620}"/>
              </a:ext>
            </a:extLst>
          </p:cNvPr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914400" y="168275"/>
            <a:ext cx="4572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400">
                <a:solidFill>
                  <a:srgbClr val="AFDB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sp>
        <p:nvSpPr>
          <p:cNvPr id="3" name="矩形: 圆角 2">
            <a:extLst>
              <a:ext uri="{FF2B5EF4-FFF2-40B4-BE49-F238E27FC236}">
                <a16:creationId xmlns:a16="http://schemas.microsoft.com/office/drawing/2014/main" id="{97659BC3-E608-56EC-697A-A0034E5120A7}"/>
              </a:ext>
            </a:extLst>
          </p:cNvPr>
          <p:cNvSpPr/>
          <p:nvPr/>
        </p:nvSpPr>
        <p:spPr>
          <a:xfrm>
            <a:off x="38100" y="183165"/>
            <a:ext cx="3086100" cy="512763"/>
          </a:xfrm>
          <a:prstGeom prst="roundRect">
            <a:avLst/>
          </a:prstGeom>
          <a:solidFill>
            <a:srgbClr val="302F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 dirty="0">
              <a:latin typeface="字魂54号-贤黑" panose="00000500000000000000" pitchFamily="2" charset="-122"/>
              <a:ea typeface="字魂54号-贤黑" panose="00000500000000000000" pitchFamily="2" charset="-122"/>
            </a:endParaRPr>
          </a:p>
        </p:txBody>
      </p:sp>
      <p:pic>
        <p:nvPicPr>
          <p:cNvPr id="5" name="图片 3">
            <a:extLst>
              <a:ext uri="{FF2B5EF4-FFF2-40B4-BE49-F238E27FC236}">
                <a16:creationId xmlns:a16="http://schemas.microsoft.com/office/drawing/2014/main" id="{DA406325-D776-7217-7DD3-C95910558C7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96" t="50432" r="-439" b="10216"/>
          <a:stretch>
            <a:fillRect/>
          </a:stretch>
        </p:blipFill>
        <p:spPr bwMode="auto">
          <a:xfrm>
            <a:off x="38100" y="62515"/>
            <a:ext cx="1227137" cy="79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16">
            <a:extLst>
              <a:ext uri="{FF2B5EF4-FFF2-40B4-BE49-F238E27FC236}">
                <a16:creationId xmlns:a16="http://schemas.microsoft.com/office/drawing/2014/main" id="{B01A0606-0639-BC3E-9E1F-77ADED3B6498}"/>
              </a:ext>
            </a:extLst>
          </p:cNvPr>
          <p:cNvSpPr/>
          <p:nvPr/>
        </p:nvSpPr>
        <p:spPr>
          <a:xfrm>
            <a:off x="1066800" y="96837"/>
            <a:ext cx="2286000" cy="64611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zh-CN" altLang="en-US" sz="3600" b="1" noProof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j-cs"/>
                <a:sym typeface="+mn-ea"/>
              </a:rPr>
              <a:t>巩固练习</a:t>
            </a:r>
            <a:endParaRPr lang="zh-CN" altLang="en-US" sz="3600" b="1" noProof="1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603305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文本框 11">
            <a:extLst>
              <a:ext uri="{FF2B5EF4-FFF2-40B4-BE49-F238E27FC236}">
                <a16:creationId xmlns:a16="http://schemas.microsoft.com/office/drawing/2014/main" id="{688EC053-284B-422F-AA79-841F495FCE0A}"/>
              </a:ext>
            </a:extLst>
          </p:cNvPr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914400" y="168275"/>
            <a:ext cx="4572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400">
                <a:solidFill>
                  <a:srgbClr val="AFDB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26627" name="图片 12">
            <a:extLst>
              <a:ext uri="{FF2B5EF4-FFF2-40B4-BE49-F238E27FC236}">
                <a16:creationId xmlns:a16="http://schemas.microsoft.com/office/drawing/2014/main" id="{121AF104-2D25-487E-A48E-7EBA8B295A0D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3413" y="123825"/>
            <a:ext cx="136525" cy="4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8" name="图片 13">
            <a:extLst>
              <a:ext uri="{FF2B5EF4-FFF2-40B4-BE49-F238E27FC236}">
                <a16:creationId xmlns:a16="http://schemas.microsoft.com/office/drawing/2014/main" id="{BDB1AB1B-2083-4E5B-BBF9-04AE851C0307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6700" y="141288"/>
            <a:ext cx="136525" cy="46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不完整圆 4">
            <a:extLst>
              <a:ext uri="{FF2B5EF4-FFF2-40B4-BE49-F238E27FC236}">
                <a16:creationId xmlns:a16="http://schemas.microsoft.com/office/drawing/2014/main" id="{4CE4F7A2-9D55-42D3-B460-18509D83191D}"/>
              </a:ext>
            </a:extLst>
          </p:cNvPr>
          <p:cNvSpPr/>
          <p:nvPr/>
        </p:nvSpPr>
        <p:spPr>
          <a:xfrm>
            <a:off x="3700463" y="2266950"/>
            <a:ext cx="1724025" cy="1724025"/>
          </a:xfrm>
          <a:prstGeom prst="pie">
            <a:avLst>
              <a:gd name="adj1" fmla="val 2"/>
              <a:gd name="adj2" fmla="val 2684673"/>
            </a:avLst>
          </a:prstGeom>
          <a:solidFill>
            <a:srgbClr val="FF0000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6" name="不完整圆 5">
            <a:extLst>
              <a:ext uri="{FF2B5EF4-FFF2-40B4-BE49-F238E27FC236}">
                <a16:creationId xmlns:a16="http://schemas.microsoft.com/office/drawing/2014/main" id="{65AF7AF1-D171-49E1-BA7F-5A224FA91E28}"/>
              </a:ext>
            </a:extLst>
          </p:cNvPr>
          <p:cNvSpPr/>
          <p:nvPr/>
        </p:nvSpPr>
        <p:spPr>
          <a:xfrm>
            <a:off x="3732213" y="2289175"/>
            <a:ext cx="1692275" cy="1692275"/>
          </a:xfrm>
          <a:prstGeom prst="pie">
            <a:avLst>
              <a:gd name="adj1" fmla="val 2698168"/>
              <a:gd name="adj2" fmla="val 8038836"/>
            </a:avLst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" name="不完整圆 6">
            <a:extLst>
              <a:ext uri="{FF2B5EF4-FFF2-40B4-BE49-F238E27FC236}">
                <a16:creationId xmlns:a16="http://schemas.microsoft.com/office/drawing/2014/main" id="{FD3FDD3A-BB09-4971-B1DE-4E9C805CCC81}"/>
              </a:ext>
            </a:extLst>
          </p:cNvPr>
          <p:cNvSpPr/>
          <p:nvPr/>
        </p:nvSpPr>
        <p:spPr>
          <a:xfrm>
            <a:off x="3700463" y="2270125"/>
            <a:ext cx="1743075" cy="1741488"/>
          </a:xfrm>
          <a:prstGeom prst="pie">
            <a:avLst>
              <a:gd name="adj1" fmla="val 8033491"/>
              <a:gd name="adj2" fmla="val 21556461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6632" name="矩形 7">
            <a:extLst>
              <a:ext uri="{FF2B5EF4-FFF2-40B4-BE49-F238E27FC236}">
                <a16:creationId xmlns:a16="http://schemas.microsoft.com/office/drawing/2014/main" id="{3A809705-D25A-48B7-BF78-4519266473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3100" y="819150"/>
            <a:ext cx="7812088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1.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按要求涂一涂。</a:t>
            </a:r>
            <a:endParaRPr lang="en-US" altLang="zh-CN" sz="28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/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）指针可能停在红色、黄色或蓝色区域，并且停在蓝色区域的可能性最大，停在红色区域的可能性最小。</a:t>
            </a:r>
            <a:endParaRPr lang="zh-CN" altLang="zh-CN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A771D6D8-806D-4A61-A8B8-EA5A475D70DF}"/>
              </a:ext>
            </a:extLst>
          </p:cNvPr>
          <p:cNvSpPr/>
          <p:nvPr/>
        </p:nvSpPr>
        <p:spPr>
          <a:xfrm>
            <a:off x="3717925" y="2271713"/>
            <a:ext cx="1711325" cy="1709737"/>
          </a:xfrm>
          <a:prstGeom prst="ellipse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1" name="任意多边形: 形状 10">
            <a:extLst>
              <a:ext uri="{FF2B5EF4-FFF2-40B4-BE49-F238E27FC236}">
                <a16:creationId xmlns:a16="http://schemas.microsoft.com/office/drawing/2014/main" id="{25BD105F-182E-4892-8B8D-CBC079955533}"/>
              </a:ext>
            </a:extLst>
          </p:cNvPr>
          <p:cNvSpPr/>
          <p:nvPr/>
        </p:nvSpPr>
        <p:spPr>
          <a:xfrm>
            <a:off x="4568825" y="2262188"/>
            <a:ext cx="0" cy="1738312"/>
          </a:xfrm>
          <a:custGeom>
            <a:avLst/>
            <a:gdLst>
              <a:gd name="connsiteX0" fmla="*/ 0 w 0"/>
              <a:gd name="connsiteY0" fmla="*/ 0 h 1738266"/>
              <a:gd name="connsiteX1" fmla="*/ 0 w 0"/>
              <a:gd name="connsiteY1" fmla="*/ 1738266 h 1738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1738266">
                <a:moveTo>
                  <a:pt x="0" y="0"/>
                </a:moveTo>
                <a:lnTo>
                  <a:pt x="0" y="1738266"/>
                </a:lnTo>
              </a:path>
            </a:pathLst>
          </a:custGeom>
          <a:noFill/>
          <a:ln w="127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2" name="任意多边形: 形状 11">
            <a:extLst>
              <a:ext uri="{FF2B5EF4-FFF2-40B4-BE49-F238E27FC236}">
                <a16:creationId xmlns:a16="http://schemas.microsoft.com/office/drawing/2014/main" id="{BB1952E0-2230-4D2F-84F6-7EDD9406DDCA}"/>
              </a:ext>
            </a:extLst>
          </p:cNvPr>
          <p:cNvSpPr/>
          <p:nvPr/>
        </p:nvSpPr>
        <p:spPr>
          <a:xfrm>
            <a:off x="3962400" y="2533650"/>
            <a:ext cx="1222375" cy="1185863"/>
          </a:xfrm>
          <a:custGeom>
            <a:avLst/>
            <a:gdLst>
              <a:gd name="connsiteX0" fmla="*/ 0 w 1222218"/>
              <a:gd name="connsiteY0" fmla="*/ 0 h 1186004"/>
              <a:gd name="connsiteX1" fmla="*/ 1222218 w 1222218"/>
              <a:gd name="connsiteY1" fmla="*/ 1186004 h 1186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222218" h="1186004">
                <a:moveTo>
                  <a:pt x="0" y="0"/>
                </a:moveTo>
                <a:lnTo>
                  <a:pt x="1222218" y="1186004"/>
                </a:lnTo>
              </a:path>
            </a:pathLst>
          </a:custGeom>
          <a:noFill/>
          <a:ln w="127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FC42B23C-50EC-4AAC-B0D4-855E25A975A8}"/>
              </a:ext>
            </a:extLst>
          </p:cNvPr>
          <p:cNvSpPr/>
          <p:nvPr/>
        </p:nvSpPr>
        <p:spPr>
          <a:xfrm>
            <a:off x="3989388" y="2514600"/>
            <a:ext cx="1177925" cy="1225550"/>
          </a:xfrm>
          <a:custGeom>
            <a:avLst/>
            <a:gdLst>
              <a:gd name="connsiteX0" fmla="*/ 1177925 w 1177925"/>
              <a:gd name="connsiteY0" fmla="*/ 0 h 1225550"/>
              <a:gd name="connsiteX1" fmla="*/ 0 w 1177925"/>
              <a:gd name="connsiteY1" fmla="*/ 1225550 h 1225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77925" h="1225550">
                <a:moveTo>
                  <a:pt x="1177925" y="0"/>
                </a:moveTo>
                <a:lnTo>
                  <a:pt x="0" y="1225550"/>
                </a:lnTo>
              </a:path>
            </a:pathLst>
          </a:custGeom>
          <a:noFill/>
          <a:ln w="127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B703835E-82F9-409C-8B22-1C80529ECB23}"/>
              </a:ext>
            </a:extLst>
          </p:cNvPr>
          <p:cNvCxnSpPr>
            <a:stCxn id="10" idx="2"/>
            <a:endCxn id="10" idx="6"/>
          </p:cNvCxnSpPr>
          <p:nvPr/>
        </p:nvCxnSpPr>
        <p:spPr>
          <a:xfrm>
            <a:off x="3717925" y="3127375"/>
            <a:ext cx="1711325" cy="0"/>
          </a:xfrm>
          <a:prstGeom prst="line">
            <a:avLst/>
          </a:prstGeom>
          <a:ln w="1270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638" name="组合 14">
            <a:extLst>
              <a:ext uri="{FF2B5EF4-FFF2-40B4-BE49-F238E27FC236}">
                <a16:creationId xmlns:a16="http://schemas.microsoft.com/office/drawing/2014/main" id="{02D74E4D-759F-4914-A380-C7D01359503D}"/>
              </a:ext>
            </a:extLst>
          </p:cNvPr>
          <p:cNvGrpSpPr>
            <a:grpSpLocks/>
          </p:cNvGrpSpPr>
          <p:nvPr/>
        </p:nvGrpSpPr>
        <p:grpSpPr bwMode="auto">
          <a:xfrm>
            <a:off x="4486275" y="3035300"/>
            <a:ext cx="790575" cy="171450"/>
            <a:chOff x="6405564" y="3000377"/>
            <a:chExt cx="790574" cy="171450"/>
          </a:xfrm>
        </p:grpSpPr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18C3564C-9A43-4F79-9B23-F3864EF18913}"/>
                </a:ext>
              </a:extLst>
            </p:cNvPr>
            <p:cNvCxnSpPr>
              <a:stCxn id="17" idx="6"/>
            </p:cNvCxnSpPr>
            <p:nvPr/>
          </p:nvCxnSpPr>
          <p:spPr>
            <a:xfrm flipV="1">
              <a:off x="6577014" y="3086102"/>
              <a:ext cx="619124" cy="0"/>
            </a:xfrm>
            <a:prstGeom prst="line">
              <a:avLst/>
            </a:prstGeom>
            <a:ln w="3810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椭圆 16">
              <a:extLst>
                <a:ext uri="{FF2B5EF4-FFF2-40B4-BE49-F238E27FC236}">
                  <a16:creationId xmlns:a16="http://schemas.microsoft.com/office/drawing/2014/main" id="{E98FA8F4-A6F4-4109-85A8-567ADB309B57}"/>
                </a:ext>
              </a:extLst>
            </p:cNvPr>
            <p:cNvSpPr/>
            <p:nvPr/>
          </p:nvSpPr>
          <p:spPr>
            <a:xfrm>
              <a:off x="6405564" y="3000377"/>
              <a:ext cx="171450" cy="171450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18" name="矩形 17">
            <a:extLst>
              <a:ext uri="{FF2B5EF4-FFF2-40B4-BE49-F238E27FC236}">
                <a16:creationId xmlns:a16="http://schemas.microsoft.com/office/drawing/2014/main" id="{69D36F3E-1CA4-4E09-BC53-9A21DE938A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54675" y="3573463"/>
            <a:ext cx="17303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答</a:t>
            </a: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案不唯一</a:t>
            </a:r>
            <a:endParaRPr lang="zh-CN" altLang="zh-CN" sz="24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16834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3BB92A24-39BD-2822-18FA-F985C8BD247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7478" y="2419350"/>
            <a:ext cx="4834499" cy="1366793"/>
          </a:xfrm>
          <a:prstGeom prst="rect">
            <a:avLst/>
          </a:prstGeom>
        </p:spPr>
      </p:pic>
      <p:sp>
        <p:nvSpPr>
          <p:cNvPr id="14" name="文本框 9">
            <a:extLst>
              <a:ext uri="{FF2B5EF4-FFF2-40B4-BE49-F238E27FC236}">
                <a16:creationId xmlns:a16="http://schemas.microsoft.com/office/drawing/2014/main" id="{3A90CFA7-2648-4E36-9293-FDDE9DD82C50}"/>
              </a:ext>
            </a:extLst>
          </p:cNvPr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914400" y="168275"/>
            <a:ext cx="4572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400">
                <a:solidFill>
                  <a:srgbClr val="AFDB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5" name="图片 10">
            <a:extLst>
              <a:ext uri="{FF2B5EF4-FFF2-40B4-BE49-F238E27FC236}">
                <a16:creationId xmlns:a16="http://schemas.microsoft.com/office/drawing/2014/main" id="{09F6349F-B050-4012-86D2-C45F90BD9086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3413" y="123825"/>
            <a:ext cx="136525" cy="4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图片 11">
            <a:extLst>
              <a:ext uri="{FF2B5EF4-FFF2-40B4-BE49-F238E27FC236}">
                <a16:creationId xmlns:a16="http://schemas.microsoft.com/office/drawing/2014/main" id="{54D600D8-674E-4B3F-A222-D0013F684B4A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6700" y="141288"/>
            <a:ext cx="136525" cy="46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矩形 12">
            <a:extLst>
              <a:ext uri="{FF2B5EF4-FFF2-40B4-BE49-F238E27FC236}">
                <a16:creationId xmlns:a16="http://schemas.microsoft.com/office/drawing/2014/main" id="{F48209D6-54C5-4BED-87BC-639512CC08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819150"/>
            <a:ext cx="78136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2.</a:t>
            </a:r>
            <a:endParaRPr lang="zh-CN" altLang="zh-CN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3" name="椭圆 22">
            <a:extLst>
              <a:ext uri="{FF2B5EF4-FFF2-40B4-BE49-F238E27FC236}">
                <a16:creationId xmlns:a16="http://schemas.microsoft.com/office/drawing/2014/main" id="{002483A6-77BB-4D56-995A-5B201381E8EC}"/>
              </a:ext>
            </a:extLst>
          </p:cNvPr>
          <p:cNvSpPr/>
          <p:nvPr/>
        </p:nvSpPr>
        <p:spPr>
          <a:xfrm>
            <a:off x="4838700" y="2846070"/>
            <a:ext cx="2214702" cy="103622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03FD8B03-0A2B-4072-8DB1-879164A98851}"/>
              </a:ext>
            </a:extLst>
          </p:cNvPr>
          <p:cNvSpPr txBox="1"/>
          <p:nvPr/>
        </p:nvSpPr>
        <p:spPr>
          <a:xfrm>
            <a:off x="1143000" y="811190"/>
            <a:ext cx="69342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从下面的盒子里摸出一个球，在哪个盒子里更容易摸到绿球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?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05138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矩形 1">
            <a:extLst>
              <a:ext uri="{FF2B5EF4-FFF2-40B4-BE49-F238E27FC236}">
                <a16:creationId xmlns:a16="http://schemas.microsoft.com/office/drawing/2014/main" id="{5EEEF46D-1708-4A8F-A297-B27C728E5D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563" y="1139825"/>
            <a:ext cx="8270875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给     涂上红、蓝两种颜色，要使掷出红色面朝上的可能性比蓝色面大，应该怎么涂？</a:t>
            </a:r>
            <a:endParaRPr lang="zh-CN" altLang="zh-CN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BBADD127-2E5B-4312-B7DE-1D9E1AACF2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50181" y="2703768"/>
            <a:ext cx="693975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答：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 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红面 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 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蓝面或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4 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红面 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 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蓝面。</a:t>
            </a:r>
            <a:endParaRPr lang="zh-CN" altLang="en-US" sz="320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4820" name="文本框 5">
            <a:extLst>
              <a:ext uri="{FF2B5EF4-FFF2-40B4-BE49-F238E27FC236}">
                <a16:creationId xmlns:a16="http://schemas.microsoft.com/office/drawing/2014/main" id="{59A6527F-6951-4B8C-B32F-5CC12D1E4356}"/>
              </a:ext>
            </a:extLst>
          </p:cNvPr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914400" y="168275"/>
            <a:ext cx="4572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400">
                <a:solidFill>
                  <a:srgbClr val="AFDB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34821" name="图片 6">
            <a:extLst>
              <a:ext uri="{FF2B5EF4-FFF2-40B4-BE49-F238E27FC236}">
                <a16:creationId xmlns:a16="http://schemas.microsoft.com/office/drawing/2014/main" id="{D6B2AA8D-6C5F-48F5-BFD6-E81A458B0D5C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3413" y="123825"/>
            <a:ext cx="136525" cy="4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2" name="图片 7">
            <a:extLst>
              <a:ext uri="{FF2B5EF4-FFF2-40B4-BE49-F238E27FC236}">
                <a16:creationId xmlns:a16="http://schemas.microsoft.com/office/drawing/2014/main" id="{4F35A3A2-CD69-43A5-BF67-8CE2DB49D4EA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6700" y="141288"/>
            <a:ext cx="136525" cy="46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3" name="图片 6">
            <a:extLst>
              <a:ext uri="{FF2B5EF4-FFF2-40B4-BE49-F238E27FC236}">
                <a16:creationId xmlns:a16="http://schemas.microsoft.com/office/drawing/2014/main" id="{38A35F76-EC02-486B-A8F2-AB82EB5132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333500" y="1239520"/>
            <a:ext cx="523875" cy="456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3130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矩形 1">
            <a:extLst>
              <a:ext uri="{FF2B5EF4-FFF2-40B4-BE49-F238E27FC236}">
                <a16:creationId xmlns:a16="http://schemas.microsoft.com/office/drawing/2014/main" id="{14590A82-944E-4049-9525-F1991A120C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1" y="438150"/>
            <a:ext cx="81724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判断下面的说法是否正确，并说一说你的理由。</a:t>
            </a:r>
            <a:endParaRPr lang="zh-CN" altLang="zh-CN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17412" name="图片 9">
            <a:extLst>
              <a:ext uri="{FF2B5EF4-FFF2-40B4-BE49-F238E27FC236}">
                <a16:creationId xmlns:a16="http://schemas.microsoft.com/office/drawing/2014/main" id="{688C6530-A02B-4C10-8567-287F7951677C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9275" y="-247650"/>
            <a:ext cx="136525" cy="4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3" name="图片 10">
            <a:extLst>
              <a:ext uri="{FF2B5EF4-FFF2-40B4-BE49-F238E27FC236}">
                <a16:creationId xmlns:a16="http://schemas.microsoft.com/office/drawing/2014/main" id="{D90E389A-2069-42B9-B2D1-B73562E53B60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9550" y="133350"/>
            <a:ext cx="136525" cy="46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矩形 14">
            <a:extLst>
              <a:ext uri="{FF2B5EF4-FFF2-40B4-BE49-F238E27FC236}">
                <a16:creationId xmlns:a16="http://schemas.microsoft.com/office/drawing/2014/main" id="{BD91C019-14C8-4C48-AC10-CFF2476A3C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358" y="1992630"/>
            <a:ext cx="7852093" cy="1076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错误，任意一次投掷硬币，正面朝上和反面朝上都有可能。</a:t>
            </a:r>
            <a:endParaRPr lang="zh-CN" altLang="zh-CN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3" name="图片 11">
            <a:extLst>
              <a:ext uri="{FF2B5EF4-FFF2-40B4-BE49-F238E27FC236}">
                <a16:creationId xmlns:a16="http://schemas.microsoft.com/office/drawing/2014/main" id="{9FC045EC-63B5-7A7F-F4C5-10F6DCC89AC9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9550" y="133350"/>
            <a:ext cx="136525" cy="46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FA78E7E2-CAA6-8D9B-2EBA-7C782F7513DC}"/>
              </a:ext>
            </a:extLst>
          </p:cNvPr>
          <p:cNvSpPr txBox="1"/>
          <p:nvPr/>
        </p:nvSpPr>
        <p:spPr>
          <a:xfrm>
            <a:off x="704851" y="959147"/>
            <a:ext cx="7467600" cy="10769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(1)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掷一枚硬币，第一次正面朝上，第二次一定是反面朝上。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69EF125F-FC26-E46A-A530-5312C86FC6EB}"/>
              </a:ext>
            </a:extLst>
          </p:cNvPr>
          <p:cNvSpPr txBox="1"/>
          <p:nvPr/>
        </p:nvSpPr>
        <p:spPr>
          <a:xfrm>
            <a:off x="678498" y="3105150"/>
            <a:ext cx="7467600" cy="5598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(2)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两个数的和不可能大于这两个数的积。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661FA3C1-3BB9-D0B0-4557-A25E13F896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498" y="3714750"/>
            <a:ext cx="7852093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错误，如 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 + 2 &gt; 1×2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zh-CN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34FE0362-8EAA-16E5-AD46-C243AE342D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1" y="438150"/>
            <a:ext cx="81724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判断下面的说法是否正确，并说一说你的理由。</a:t>
            </a:r>
            <a:endParaRPr lang="zh-CN" altLang="zh-CN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88701DD-0281-CE88-1853-E3DB6D091D58}"/>
              </a:ext>
            </a:extLst>
          </p:cNvPr>
          <p:cNvSpPr txBox="1"/>
          <p:nvPr/>
        </p:nvSpPr>
        <p:spPr>
          <a:xfrm>
            <a:off x="704851" y="959147"/>
            <a:ext cx="7467600" cy="5598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(3)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三角形的内角和可能是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179°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C134001E-4B5C-2DC6-B9AF-ACD8925CFBB0}"/>
              </a:ext>
            </a:extLst>
          </p:cNvPr>
          <p:cNvSpPr txBox="1"/>
          <p:nvPr/>
        </p:nvSpPr>
        <p:spPr>
          <a:xfrm>
            <a:off x="678498" y="2114550"/>
            <a:ext cx="8313102" cy="5598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(4)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周长相等时，正方形的面积一定比长方形大。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424E194B-0FED-94E1-D5A4-FDBB0069F3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358" y="1504950"/>
            <a:ext cx="7852093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错误，三角形的内角和是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180 °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zh-CN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C80F125E-557D-D4A0-4277-74D5333520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498" y="2684542"/>
            <a:ext cx="8008302" cy="22570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正确，假设正方形和长方形的周长都是</a:t>
            </a:r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，则正方形的边长是</a:t>
            </a:r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12÷4=3</a:t>
            </a: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，面积是</a:t>
            </a:r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3×3=9</a:t>
            </a: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；长方形的长、宽之和为</a:t>
            </a:r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12÷2=6</a:t>
            </a: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6=5+1=4+2</a:t>
            </a: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，长方形的面积是</a:t>
            </a:r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5×1=5</a:t>
            </a: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或</a:t>
            </a:r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4×2=8</a:t>
            </a: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9&gt;8&gt;5</a:t>
            </a: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，故周长相等时，正方形的面积一定比长方形大。</a:t>
            </a:r>
            <a:endParaRPr lang="zh-CN" altLang="zh-CN" sz="26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657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矩形 2">
            <a:extLst>
              <a:ext uri="{FF2B5EF4-FFF2-40B4-BE49-F238E27FC236}">
                <a16:creationId xmlns:a16="http://schemas.microsoft.com/office/drawing/2014/main" id="{0320B906-20E6-47B1-90DD-A66CE98683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3574" y="361950"/>
            <a:ext cx="7642226" cy="1152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5.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请你利用一个可以涂色的圆盘设计一个公平的游戏方案，看看谁的设计最有创意。</a:t>
            </a:r>
            <a:endParaRPr lang="zh-CN" altLang="zh-CN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D457E80C-A7A3-8427-6113-15680DB220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16" y="1601731"/>
            <a:ext cx="3131783" cy="3137909"/>
          </a:xfrm>
          <a:prstGeom prst="rect">
            <a:avLst/>
          </a:prstGeom>
        </p:spPr>
      </p:pic>
      <p:sp>
        <p:nvSpPr>
          <p:cNvPr id="9" name="不完整圆 8">
            <a:extLst>
              <a:ext uri="{FF2B5EF4-FFF2-40B4-BE49-F238E27FC236}">
                <a16:creationId xmlns:a16="http://schemas.microsoft.com/office/drawing/2014/main" id="{9EA9BADF-D22F-CA59-C074-F3DB4BE62E2F}"/>
              </a:ext>
            </a:extLst>
          </p:cNvPr>
          <p:cNvSpPr/>
          <p:nvPr/>
        </p:nvSpPr>
        <p:spPr>
          <a:xfrm rot="10800000">
            <a:off x="777933" y="1703070"/>
            <a:ext cx="2986323" cy="2986323"/>
          </a:xfrm>
          <a:prstGeom prst="pie">
            <a:avLst>
              <a:gd name="adj1" fmla="val 21597053"/>
              <a:gd name="adj2" fmla="val 1806974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0" name="不完整圆 29">
            <a:extLst>
              <a:ext uri="{FF2B5EF4-FFF2-40B4-BE49-F238E27FC236}">
                <a16:creationId xmlns:a16="http://schemas.microsoft.com/office/drawing/2014/main" id="{2EC720E9-43A5-9382-FA37-4153D0B26F02}"/>
              </a:ext>
            </a:extLst>
          </p:cNvPr>
          <p:cNvSpPr/>
          <p:nvPr/>
        </p:nvSpPr>
        <p:spPr>
          <a:xfrm rot="12585112">
            <a:off x="789393" y="1676370"/>
            <a:ext cx="2986323" cy="2986323"/>
          </a:xfrm>
          <a:prstGeom prst="pie">
            <a:avLst>
              <a:gd name="adj1" fmla="val 21597053"/>
              <a:gd name="adj2" fmla="val 1806974"/>
            </a:avLst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32" name="不完整圆 31">
            <a:extLst>
              <a:ext uri="{FF2B5EF4-FFF2-40B4-BE49-F238E27FC236}">
                <a16:creationId xmlns:a16="http://schemas.microsoft.com/office/drawing/2014/main" id="{CCC68473-C0A7-5368-8D96-53DFC119823A}"/>
              </a:ext>
            </a:extLst>
          </p:cNvPr>
          <p:cNvSpPr/>
          <p:nvPr/>
        </p:nvSpPr>
        <p:spPr>
          <a:xfrm rot="14412208">
            <a:off x="806532" y="1662378"/>
            <a:ext cx="2986323" cy="2986323"/>
          </a:xfrm>
          <a:prstGeom prst="pie">
            <a:avLst>
              <a:gd name="adj1" fmla="val 21597053"/>
              <a:gd name="adj2" fmla="val 1806974"/>
            </a:avLst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33" name="不完整圆 32">
            <a:extLst>
              <a:ext uri="{FF2B5EF4-FFF2-40B4-BE49-F238E27FC236}">
                <a16:creationId xmlns:a16="http://schemas.microsoft.com/office/drawing/2014/main" id="{48724BB7-1294-8CBF-ABD7-ABCBBD4C77C8}"/>
              </a:ext>
            </a:extLst>
          </p:cNvPr>
          <p:cNvSpPr/>
          <p:nvPr/>
        </p:nvSpPr>
        <p:spPr>
          <a:xfrm rot="16197320">
            <a:off x="825612" y="1658538"/>
            <a:ext cx="2986323" cy="2986323"/>
          </a:xfrm>
          <a:prstGeom prst="pie">
            <a:avLst>
              <a:gd name="adj1" fmla="val 21597053"/>
              <a:gd name="adj2" fmla="val 1806974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34" name="不完整圆 33">
            <a:extLst>
              <a:ext uri="{FF2B5EF4-FFF2-40B4-BE49-F238E27FC236}">
                <a16:creationId xmlns:a16="http://schemas.microsoft.com/office/drawing/2014/main" id="{C9E8AD97-60CA-D58E-59C8-6148E4919024}"/>
              </a:ext>
            </a:extLst>
          </p:cNvPr>
          <p:cNvSpPr/>
          <p:nvPr/>
        </p:nvSpPr>
        <p:spPr>
          <a:xfrm rot="18010381">
            <a:off x="845439" y="1681244"/>
            <a:ext cx="2986323" cy="2986323"/>
          </a:xfrm>
          <a:prstGeom prst="pie">
            <a:avLst>
              <a:gd name="adj1" fmla="val 21597053"/>
              <a:gd name="adj2" fmla="val 1806974"/>
            </a:avLst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35" name="不完整圆 34">
            <a:extLst>
              <a:ext uri="{FF2B5EF4-FFF2-40B4-BE49-F238E27FC236}">
                <a16:creationId xmlns:a16="http://schemas.microsoft.com/office/drawing/2014/main" id="{646C327F-4A51-3FF4-8453-D254AF0D1A31}"/>
              </a:ext>
            </a:extLst>
          </p:cNvPr>
          <p:cNvSpPr/>
          <p:nvPr/>
        </p:nvSpPr>
        <p:spPr>
          <a:xfrm rot="19795493">
            <a:off x="856899" y="1707884"/>
            <a:ext cx="2986323" cy="2986323"/>
          </a:xfrm>
          <a:prstGeom prst="pie">
            <a:avLst>
              <a:gd name="adj1" fmla="val 21597053"/>
              <a:gd name="adj2" fmla="val 1806974"/>
            </a:avLst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36" name="不完整圆 35">
            <a:extLst>
              <a:ext uri="{FF2B5EF4-FFF2-40B4-BE49-F238E27FC236}">
                <a16:creationId xmlns:a16="http://schemas.microsoft.com/office/drawing/2014/main" id="{639E7920-D169-3C7D-DA09-E53925497CE5}"/>
              </a:ext>
            </a:extLst>
          </p:cNvPr>
          <p:cNvSpPr/>
          <p:nvPr/>
        </p:nvSpPr>
        <p:spPr>
          <a:xfrm>
            <a:off x="849729" y="1724384"/>
            <a:ext cx="2986323" cy="2986323"/>
          </a:xfrm>
          <a:prstGeom prst="pie">
            <a:avLst>
              <a:gd name="adj1" fmla="val 21597053"/>
              <a:gd name="adj2" fmla="val 1806974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37" name="不完整圆 36">
            <a:extLst>
              <a:ext uri="{FF2B5EF4-FFF2-40B4-BE49-F238E27FC236}">
                <a16:creationId xmlns:a16="http://schemas.microsoft.com/office/drawing/2014/main" id="{CDF65DAA-158A-A3A6-5CD9-865DCB64FBBB}"/>
              </a:ext>
            </a:extLst>
          </p:cNvPr>
          <p:cNvSpPr/>
          <p:nvPr/>
        </p:nvSpPr>
        <p:spPr>
          <a:xfrm rot="1812871">
            <a:off x="826524" y="1730679"/>
            <a:ext cx="2986323" cy="2986323"/>
          </a:xfrm>
          <a:prstGeom prst="pie">
            <a:avLst>
              <a:gd name="adj1" fmla="val 21597053"/>
              <a:gd name="adj2" fmla="val 1806974"/>
            </a:avLst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41" name="不完整圆 40">
            <a:extLst>
              <a:ext uri="{FF2B5EF4-FFF2-40B4-BE49-F238E27FC236}">
                <a16:creationId xmlns:a16="http://schemas.microsoft.com/office/drawing/2014/main" id="{F761553F-E28C-7F3C-FF13-6B5816196A7A}"/>
              </a:ext>
            </a:extLst>
          </p:cNvPr>
          <p:cNvSpPr/>
          <p:nvPr/>
        </p:nvSpPr>
        <p:spPr>
          <a:xfrm rot="3598863">
            <a:off x="813392" y="1736191"/>
            <a:ext cx="2986323" cy="2986323"/>
          </a:xfrm>
          <a:prstGeom prst="pie">
            <a:avLst>
              <a:gd name="adj1" fmla="val 21597053"/>
              <a:gd name="adj2" fmla="val 1806974"/>
            </a:avLst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42" name="不完整圆 41">
            <a:extLst>
              <a:ext uri="{FF2B5EF4-FFF2-40B4-BE49-F238E27FC236}">
                <a16:creationId xmlns:a16="http://schemas.microsoft.com/office/drawing/2014/main" id="{11E8F402-FCD7-E2B8-6ABE-55CABFAC6226}"/>
              </a:ext>
            </a:extLst>
          </p:cNvPr>
          <p:cNvSpPr/>
          <p:nvPr/>
        </p:nvSpPr>
        <p:spPr>
          <a:xfrm rot="5400000">
            <a:off x="800464" y="1727114"/>
            <a:ext cx="2986323" cy="2986323"/>
          </a:xfrm>
          <a:prstGeom prst="pie">
            <a:avLst>
              <a:gd name="adj1" fmla="val 21597053"/>
              <a:gd name="adj2" fmla="val 1806974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43" name="不完整圆 42">
            <a:extLst>
              <a:ext uri="{FF2B5EF4-FFF2-40B4-BE49-F238E27FC236}">
                <a16:creationId xmlns:a16="http://schemas.microsoft.com/office/drawing/2014/main" id="{D30A3C51-7FF0-2530-9310-557AA599CAE5}"/>
              </a:ext>
            </a:extLst>
          </p:cNvPr>
          <p:cNvSpPr/>
          <p:nvPr/>
        </p:nvSpPr>
        <p:spPr>
          <a:xfrm rot="7188482">
            <a:off x="785674" y="1728374"/>
            <a:ext cx="2986323" cy="2986323"/>
          </a:xfrm>
          <a:prstGeom prst="pie">
            <a:avLst>
              <a:gd name="adj1" fmla="val 21597053"/>
              <a:gd name="adj2" fmla="val 1806974"/>
            </a:avLst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44" name="不完整圆 43">
            <a:extLst>
              <a:ext uri="{FF2B5EF4-FFF2-40B4-BE49-F238E27FC236}">
                <a16:creationId xmlns:a16="http://schemas.microsoft.com/office/drawing/2014/main" id="{303FA259-EE32-5363-A53B-3592BD56198C}"/>
              </a:ext>
            </a:extLst>
          </p:cNvPr>
          <p:cNvSpPr/>
          <p:nvPr/>
        </p:nvSpPr>
        <p:spPr>
          <a:xfrm rot="8983670">
            <a:off x="777709" y="1719429"/>
            <a:ext cx="2986323" cy="2986323"/>
          </a:xfrm>
          <a:prstGeom prst="pie">
            <a:avLst>
              <a:gd name="adj1" fmla="val 21597053"/>
              <a:gd name="adj2" fmla="val 1806974"/>
            </a:avLst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25" name="椭圆 24">
            <a:extLst>
              <a:ext uri="{FF2B5EF4-FFF2-40B4-BE49-F238E27FC236}">
                <a16:creationId xmlns:a16="http://schemas.microsoft.com/office/drawing/2014/main" id="{1A708B40-C5E1-7BFE-AB14-33CD52D8E1BA}"/>
              </a:ext>
            </a:extLst>
          </p:cNvPr>
          <p:cNvSpPr/>
          <p:nvPr/>
        </p:nvSpPr>
        <p:spPr>
          <a:xfrm>
            <a:off x="766047" y="1645441"/>
            <a:ext cx="3078443" cy="3078443"/>
          </a:xfrm>
          <a:prstGeom prst="ellipse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026FD5BB-8515-E074-AB67-DCB4881D0B08}"/>
              </a:ext>
            </a:extLst>
          </p:cNvPr>
          <p:cNvSpPr txBox="1"/>
          <p:nvPr/>
        </p:nvSpPr>
        <p:spPr>
          <a:xfrm>
            <a:off x="4113345" y="1885950"/>
            <a:ext cx="4649655" cy="26371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hangingPunct="1">
              <a:lnSpc>
                <a:spcPct val="130000"/>
              </a:lnSpc>
            </a:pP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 把圆盘平均分成1</a:t>
            </a:r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份，按图相应涂色，转动圆盘，停止后如果正上方是红色，则甲赢；如果正上方是黄色，则乙赢；如果正上方是蓝色，则丙赢。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30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41" grpId="0" animBg="1"/>
      <p:bldP spid="42" grpId="0" animBg="1"/>
      <p:bldP spid="43" grpId="0" animBg="1"/>
      <p:bldP spid="44" grpId="0" animBg="1"/>
      <p:bldP spid="25" grpId="0" animBg="1"/>
      <p:bldP spid="4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GoONZcawcu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WW4A5ucPEQ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tyOMtU3m9Z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jywCsQa2IG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CpipALjD8A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royPfD46lj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GoONZcawcu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GoONZcawcu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jywCsQa2IG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CpipALjD8A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royPfD46lj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jywCsQa2IG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CpipALjD8A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royPfD46lj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jywCsQa2IG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CpipALjD8A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royPfD46lj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WW4A5ucPEQ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tyOMtU3m9Z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tyOMtU3m9Z"/>
</p:tagLst>
</file>

<file path=ppt/theme/theme1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11.25 微课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2633</TotalTime>
  <Words>564</Words>
  <Application>Microsoft Office PowerPoint</Application>
  <PresentationFormat>全屏显示(16:9)</PresentationFormat>
  <Paragraphs>52</Paragraphs>
  <Slides>12</Slides>
  <Notes>6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12</vt:i4>
      </vt:variant>
    </vt:vector>
  </HeadingPairs>
  <TitlesOfParts>
    <vt:vector size="20" baseType="lpstr">
      <vt:lpstr>等线 Light</vt:lpstr>
      <vt:lpstr>黑体</vt:lpstr>
      <vt:lpstr>楷体</vt:lpstr>
      <vt:lpstr>字魂54号-贤黑</vt:lpstr>
      <vt:lpstr>Arial</vt:lpstr>
      <vt:lpstr>Times New Roman</vt:lpstr>
      <vt:lpstr>1_自定义设计方案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状元成才路; 吾课网</dc:creator>
  <cp:keywords>状元成才路</cp:keywords>
  <dc:description>状元成才路</dc:description>
  <cp:lastModifiedBy>盛 叶</cp:lastModifiedBy>
  <cp:revision>484</cp:revision>
  <cp:lastPrinted>1601-01-01T00:00:00Z</cp:lastPrinted>
  <dcterms:created xsi:type="dcterms:W3CDTF">1601-01-01T00:00:00Z</dcterms:created>
  <dcterms:modified xsi:type="dcterms:W3CDTF">2026-07-21T01:55:01Z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