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335" r:id="rId3"/>
    <p:sldId id="336" r:id="rId4"/>
    <p:sldId id="361" r:id="rId5"/>
    <p:sldId id="337" r:id="rId6"/>
    <p:sldId id="338" r:id="rId7"/>
    <p:sldId id="339" r:id="rId8"/>
    <p:sldId id="343" r:id="rId9"/>
    <p:sldId id="342" r:id="rId10"/>
    <p:sldId id="344" r:id="rId11"/>
    <p:sldId id="276" r:id="rId12"/>
    <p:sldId id="277" r:id="rId13"/>
    <p:sldId id="264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D9794"/>
    <a:srgbClr val="4BC9C6"/>
    <a:srgbClr val="7FD9D7"/>
    <a:srgbClr val="0066FF"/>
    <a:srgbClr val="FF7F6B"/>
    <a:srgbClr val="FBE3EC"/>
    <a:srgbClr val="FFFFCC"/>
    <a:srgbClr val="EEE4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6379" autoAdjust="0"/>
  </p:normalViewPr>
  <p:slideViewPr>
    <p:cSldViewPr snapToGrid="0">
      <p:cViewPr varScale="1">
        <p:scale>
          <a:sx n="109" d="100"/>
          <a:sy n="109" d="100"/>
        </p:scale>
        <p:origin x="81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EF8405-745A-46A3-AAC7-FF0B3F81DFF4}" type="datetimeFigureOut">
              <a:rPr lang="zh-CN" altLang="en-US"/>
              <a:t>2026/7/21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4A51350B-B070-4D38-B375-302F4EF9931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47E392D-8591-4017-9FA2-40A311EA66EA}" type="slidenum">
              <a:rPr lang="zh-CN" altLang="en-US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D181FA9-51E8-4CF2-8AAB-120EFAC4C260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3E49C85-4BD4-457F-A357-99A6DE6113B7}" type="slidenum">
              <a:rPr lang="zh-CN" altLang="en-US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28915DC-E074-4263-8B95-E081ACBAD8A3}" type="slidenum">
              <a:rPr lang="zh-CN" altLang="en-US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309938"/>
            <a:ext cx="9144000" cy="1833562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5446713" cy="1392238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1122363"/>
            <a:ext cx="9144000" cy="412750"/>
          </a:xfrm>
          <a:prstGeom prst="rect">
            <a:avLst/>
          </a:prstGeom>
          <a:solidFill>
            <a:srgbClr val="FEF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2138363"/>
            <a:ext cx="9144000" cy="414337"/>
          </a:xfrm>
          <a:prstGeom prst="rect">
            <a:avLst/>
          </a:prstGeom>
          <a:solidFill>
            <a:srgbClr val="FEF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2947988"/>
            <a:ext cx="9144000" cy="412750"/>
          </a:xfrm>
          <a:prstGeom prst="rect">
            <a:avLst/>
          </a:prstGeom>
          <a:solidFill>
            <a:srgbClr val="FEF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: 圆角 8"/>
          <p:cNvSpPr/>
          <p:nvPr userDrawn="1"/>
        </p:nvSpPr>
        <p:spPr>
          <a:xfrm>
            <a:off x="196850" y="211138"/>
            <a:ext cx="8764588" cy="4768850"/>
          </a:xfrm>
          <a:prstGeom prst="roundRect">
            <a:avLst>
              <a:gd name="adj" fmla="val 6957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 bwMode="auto">
          <a:xfrm>
            <a:off x="-157163" y="0"/>
            <a:ext cx="1100138" cy="1592263"/>
            <a:chOff x="7824106" y="-75532"/>
            <a:chExt cx="3771900" cy="547470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24106" y="1627466"/>
              <a:ext cx="3771900" cy="3771705"/>
            </a:xfrm>
            <a:prstGeom prst="rect">
              <a:avLst/>
            </a:prstGeom>
            <a:effectLst>
              <a:outerShdw blurRad="12700" dist="12700" dir="16200000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矩形 8"/>
            <p:cNvSpPr/>
            <p:nvPr/>
          </p:nvSpPr>
          <p:spPr>
            <a:xfrm>
              <a:off x="9663794" y="-75532"/>
              <a:ext cx="48984" cy="2707330"/>
            </a:xfrm>
            <a:prstGeom prst="rect">
              <a:avLst/>
            </a:prstGeom>
            <a:solidFill>
              <a:srgbClr val="3E44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3.xml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6.xml"/><Relationship Id="rId7" Type="http://schemas.openxmlformats.org/officeDocument/2006/relationships/image" Target="../media/image2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8.png"/><Relationship Id="rId11" Type="http://schemas.openxmlformats.org/officeDocument/2006/relationships/image" Target="../media/image26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2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ctrTitle" idx="4294967295"/>
          </p:nvPr>
        </p:nvSpPr>
        <p:spPr bwMode="auto">
          <a:xfrm>
            <a:off x="1693068" y="1854518"/>
            <a:ext cx="5757863" cy="119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sz="5400" b="1">
                <a:latin typeface="黑体" panose="02010609060101010101" pitchFamily="2" charset="-122"/>
                <a:ea typeface="黑体" panose="02010609060101010101" pitchFamily="2" charset="-122"/>
              </a:rPr>
              <a:t>事件发生的可能性</a:t>
            </a:r>
          </a:p>
        </p:txBody>
      </p:sp>
      <p:sp>
        <p:nvSpPr>
          <p:cNvPr id="8196" name="矩形 10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一、游戏导入，揭示课题</a:t>
            </a:r>
          </a:p>
        </p:txBody>
      </p:sp>
      <p:sp>
        <p:nvSpPr>
          <p:cNvPr id="5" name="对话气泡: 椭圆形 4"/>
          <p:cNvSpPr/>
          <p:nvPr/>
        </p:nvSpPr>
        <p:spPr>
          <a:xfrm>
            <a:off x="1260475" y="1220788"/>
            <a:ext cx="3008313" cy="612775"/>
          </a:xfrm>
          <a:prstGeom prst="wedgeEllipseCallout">
            <a:avLst>
              <a:gd name="adj1" fmla="val -42768"/>
              <a:gd name="adj2" fmla="val 73353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9220" name="图片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873" y="1792019"/>
            <a:ext cx="16129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文本框 5"/>
          <p:cNvSpPr txBox="1">
            <a:spLocks noChangeArrowheads="1"/>
          </p:cNvSpPr>
          <p:nvPr/>
        </p:nvSpPr>
        <p:spPr bwMode="auto">
          <a:xfrm>
            <a:off x="1474788" y="1239203"/>
            <a:ext cx="27098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猜猜我在哪儿？</a:t>
            </a:r>
          </a:p>
        </p:txBody>
      </p:sp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1" r="50964" b="7426"/>
          <a:stretch>
            <a:fillRect/>
          </a:stretch>
        </p:blipFill>
        <p:spPr bwMode="auto">
          <a:xfrm>
            <a:off x="1955800" y="2228850"/>
            <a:ext cx="25209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1" r="50964" b="7426"/>
          <a:stretch>
            <a:fillRect/>
          </a:stretch>
        </p:blipFill>
        <p:spPr bwMode="auto">
          <a:xfrm>
            <a:off x="4476750" y="2308225"/>
            <a:ext cx="2522538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57" t="53191" b="7426"/>
          <a:stretch>
            <a:fillRect/>
          </a:stretch>
        </p:blipFill>
        <p:spPr bwMode="auto">
          <a:xfrm>
            <a:off x="2233613" y="2225675"/>
            <a:ext cx="267652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57" t="53191" b="7426"/>
          <a:stretch>
            <a:fillRect/>
          </a:stretch>
        </p:blipFill>
        <p:spPr bwMode="auto">
          <a:xfrm>
            <a:off x="4756150" y="2308225"/>
            <a:ext cx="267652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3345" y="1929968"/>
            <a:ext cx="1005898" cy="100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rgbClr val="2D9794"/>
                </a:solidFill>
                <a:ea typeface="黑体" panose="02010609060101010101" pitchFamily="2" charset="-122"/>
              </a:rPr>
              <a:t>二、合作探究，猜测验证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115594" y="983265"/>
            <a:ext cx="7447698" cy="111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联欢会上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小丽、小红、小明三名同学抽签表演节目，三张卡片上分别写着唱歌、跳舞、朗诵。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465" y="2522925"/>
            <a:ext cx="3362408" cy="13879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873" y="2396380"/>
            <a:ext cx="3536078" cy="184132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20560764">
            <a:off x="1599644" y="2887667"/>
            <a:ext cx="594520" cy="8102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655171" y="2693312"/>
            <a:ext cx="594520" cy="8102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1025126">
            <a:off x="3706966" y="2883812"/>
            <a:ext cx="594520" cy="8102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25E5678-109E-062F-9E9E-23914D8441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" y="1135689"/>
            <a:ext cx="551714" cy="388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0523738-BE67-EADC-F99A-6052F43EF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287" y="2085657"/>
            <a:ext cx="4876252" cy="2592756"/>
          </a:xfrm>
          <a:prstGeom prst="rect">
            <a:avLst/>
          </a:prstGeom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680744" y="2001837"/>
            <a:ext cx="2260600" cy="569913"/>
          </a:xfrm>
          <a:prstGeom prst="wedgeRoundRectCallout">
            <a:avLst>
              <a:gd name="adj1" fmla="val 41387"/>
              <a:gd name="adj2" fmla="val 85572"/>
              <a:gd name="adj3" fmla="val 16667"/>
            </a:avLst>
          </a:prstGeom>
          <a:solidFill>
            <a:srgbClr val="FFFFFF"/>
          </a:solidFill>
          <a:ln w="19050">
            <a:solidFill>
              <a:srgbClr val="FF7F6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是唱歌。</a:t>
            </a:r>
          </a:p>
        </p:txBody>
      </p:sp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6917877" y="1995249"/>
            <a:ext cx="1539875" cy="1009650"/>
          </a:xfrm>
          <a:prstGeom prst="wedgeRoundRectCallout">
            <a:avLst>
              <a:gd name="adj1" fmla="val -68852"/>
              <a:gd name="adj2" fmla="val 26861"/>
              <a:gd name="adj3" fmla="val 16667"/>
            </a:avLst>
          </a:prstGeom>
          <a:solidFill>
            <a:srgbClr val="FFFFFF"/>
          </a:solidFill>
          <a:ln w="19050">
            <a:solidFill>
              <a:srgbClr val="FF7F6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en-US" sz="28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可能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是朗诵。</a:t>
            </a: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3363955" y="1316680"/>
            <a:ext cx="3390900" cy="569912"/>
          </a:xfrm>
          <a:prstGeom prst="wedgeRoundRectCallout">
            <a:avLst>
              <a:gd name="adj1" fmla="val 5491"/>
              <a:gd name="adj2" fmla="val 82990"/>
              <a:gd name="adj3" fmla="val 16667"/>
            </a:avLst>
          </a:prstGeom>
          <a:solidFill>
            <a:srgbClr val="FFFFFF"/>
          </a:solidFill>
          <a:ln w="19050">
            <a:solidFill>
              <a:srgbClr val="FF7F6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三种情况都</a:t>
            </a:r>
            <a:r>
              <a:rPr lang="zh-CN" altLang="en-US" sz="28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有可能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858967" y="548907"/>
            <a:ext cx="7648676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小明第一个抽签，他可能会抽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到什么节目？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5AA7C27-A490-3FA0-0452-C2C761237D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05" y="2057465"/>
            <a:ext cx="5009750" cy="2628770"/>
          </a:xfrm>
          <a:prstGeom prst="rect">
            <a:avLst/>
          </a:prstGeom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851045" y="943291"/>
            <a:ext cx="6722774" cy="864725"/>
          </a:xfrm>
          <a:prstGeom prst="wedgeRoundRectCallout">
            <a:avLst>
              <a:gd name="adj1" fmla="val -57311"/>
              <a:gd name="adj2" fmla="val 24050"/>
              <a:gd name="adj3" fmla="val 16667"/>
            </a:avLst>
          </a:prstGeom>
          <a:noFill/>
          <a:ln w="1905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小明抽到了跳舞，接下来小丽可能会抽到什么？</a:t>
            </a:r>
          </a:p>
        </p:txBody>
      </p:sp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493713" y="4144241"/>
            <a:ext cx="2729590" cy="436995"/>
          </a:xfrm>
          <a:prstGeom prst="wedgeRoundRectCallout">
            <a:avLst>
              <a:gd name="adj1" fmla="val 30235"/>
              <a:gd name="adj2" fmla="val -96550"/>
              <a:gd name="adj3" fmla="val 16667"/>
            </a:avLst>
          </a:prstGeom>
          <a:solidFill>
            <a:srgbClr val="FFFFFF"/>
          </a:solidFill>
          <a:ln w="19050">
            <a:solidFill>
              <a:srgbClr val="FF7F6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唱歌和朗诵都有可能。</a:t>
            </a:r>
          </a:p>
        </p:txBody>
      </p:sp>
      <p:sp>
        <p:nvSpPr>
          <p:cNvPr id="13319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二、合作探究，猜测验证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030670" y="1512305"/>
            <a:ext cx="2809757" cy="72808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易错点：抽走了的卡片不可能再被抽到。</a:t>
            </a:r>
          </a:p>
        </p:txBody>
      </p:sp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316453" y="1808016"/>
            <a:ext cx="1903414" cy="430144"/>
          </a:xfrm>
          <a:prstGeom prst="wedgeRoundRectCallout">
            <a:avLst>
              <a:gd name="adj1" fmla="val 57138"/>
              <a:gd name="adj2" fmla="val 37889"/>
              <a:gd name="adj3" fmla="val 16667"/>
            </a:avLst>
          </a:prstGeom>
          <a:solidFill>
            <a:srgbClr val="FFFFFF"/>
          </a:solidFill>
          <a:ln w="19050">
            <a:solidFill>
              <a:srgbClr val="FF7F6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不可能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是跳舞。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A9913B8-386D-9935-BB83-12DFB2E67A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05" y="2057465"/>
            <a:ext cx="5009750" cy="2628770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3566125" y="1563656"/>
            <a:ext cx="2584168" cy="424926"/>
          </a:xfrm>
          <a:prstGeom prst="wedgeRoundRectCallout">
            <a:avLst>
              <a:gd name="adj1" fmla="val 4178"/>
              <a:gd name="adj2" fmla="val 79237"/>
              <a:gd name="adj3" fmla="val 16667"/>
            </a:avLst>
          </a:prstGeom>
          <a:solidFill>
            <a:schemeClr val="bg1"/>
          </a:solidFill>
          <a:ln w="19050">
            <a:solidFill>
              <a:srgbClr val="FF7F6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zh-CN" altLang="en-US" sz="20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一定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会抽到唱歌。</a:t>
            </a:r>
          </a:p>
        </p:txBody>
      </p:sp>
      <p:sp>
        <p:nvSpPr>
          <p:cNvPr id="14342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二、合作探究，猜测验证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796824" y="935005"/>
            <a:ext cx="7648676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小丽抽到了朗诵，最后只有一张了。小红会抽到什么？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228850" y="1470025"/>
            <a:ext cx="307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不确定事件→可能</a:t>
            </a: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2228850" y="2524125"/>
            <a:ext cx="1949450" cy="1417638"/>
            <a:chOff x="2228293" y="2524674"/>
            <a:chExt cx="1950168" cy="1416829"/>
          </a:xfrm>
        </p:grpSpPr>
        <p:sp>
          <p:nvSpPr>
            <p:cNvPr id="15367" name="文本框 3"/>
            <p:cNvSpPr txBox="1">
              <a:spLocks noChangeArrowheads="1"/>
            </p:cNvSpPr>
            <p:nvPr/>
          </p:nvSpPr>
          <p:spPr bwMode="auto">
            <a:xfrm>
              <a:off x="2228293" y="2987873"/>
              <a:ext cx="162736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确定事件</a:t>
              </a:r>
            </a:p>
          </p:txBody>
        </p:sp>
        <p:sp>
          <p:nvSpPr>
            <p:cNvPr id="5" name="左大括号 4"/>
            <p:cNvSpPr/>
            <p:nvPr/>
          </p:nvSpPr>
          <p:spPr>
            <a:xfrm>
              <a:off x="3856080" y="2524674"/>
              <a:ext cx="322381" cy="1416829"/>
            </a:xfrm>
            <a:prstGeom prst="leftBrace">
              <a:avLst>
                <a:gd name="adj1" fmla="val 16369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178300" y="2481263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不可能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178300" y="3409950"/>
            <a:ext cx="9064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一定</a:t>
            </a:r>
          </a:p>
        </p:txBody>
      </p:sp>
      <p:sp>
        <p:nvSpPr>
          <p:cNvPr id="15366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三、总结经验，升华主题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865188" y="1761833"/>
            <a:ext cx="5288627" cy="223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分别从右面两个盒子里摸棋子。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）哪个盒子里肯定能摸出红棋子？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）哪个盒子里可能摸出绿棋子？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）哪个盒子里不可能摸出绿棋子？</a:t>
            </a:r>
          </a:p>
        </p:txBody>
      </p:sp>
      <p:sp>
        <p:nvSpPr>
          <p:cNvPr id="18438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四、试验操作，深化理解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46695"/>
          <a:stretch>
            <a:fillRect/>
          </a:stretch>
        </p:blipFill>
        <p:spPr>
          <a:xfrm>
            <a:off x="6100027" y="1613427"/>
            <a:ext cx="2133600" cy="13537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53146"/>
          <a:stretch>
            <a:fillRect/>
          </a:stretch>
        </p:blipFill>
        <p:spPr>
          <a:xfrm>
            <a:off x="6229135" y="3081793"/>
            <a:ext cx="1875383" cy="1353760"/>
          </a:xfrm>
          <a:prstGeom prst="rect">
            <a:avLst/>
          </a:prstGeom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6849326" y="2829041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号</a:t>
            </a: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6854489" y="4350134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号</a:t>
            </a:r>
          </a:p>
        </p:txBody>
      </p:sp>
      <p:sp>
        <p:nvSpPr>
          <p:cNvPr id="9" name="文本框 18"/>
          <p:cNvSpPr txBox="1">
            <a:spLocks noChangeArrowheads="1"/>
          </p:cNvSpPr>
          <p:nvPr/>
        </p:nvSpPr>
        <p:spPr bwMode="auto">
          <a:xfrm>
            <a:off x="2432945" y="1206096"/>
            <a:ext cx="22990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P99  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FF7F6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1E26F2B-EAF7-95C7-BE9F-5AA88E6CB0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26" y="1114777"/>
            <a:ext cx="1509834" cy="526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87750" y="1050925"/>
            <a:ext cx="1422400" cy="460375"/>
          </a:xfrm>
          <a:prstGeom prst="rect">
            <a:avLst/>
          </a:prstGeom>
          <a:noFill/>
          <a:ln w="28575">
            <a:solidFill>
              <a:srgbClr val="FF7F6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试验要求</a:t>
            </a:r>
          </a:p>
        </p:txBody>
      </p:sp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533400" y="1604963"/>
            <a:ext cx="80772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小组成员分工合作。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每次摸棋子前要将盒子里的棋子摇匀。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每人摸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次，每次摸出一个棋子，记录好后，再放回去。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每摸出一个棋子后记录下它的颜色，可以用画“正”字的方法来记录。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说一说你发现了什么。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6.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再用同样的方法完成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号盒子的操作，并说一说你发现了什么。</a:t>
            </a:r>
          </a:p>
        </p:txBody>
      </p:sp>
      <p:sp>
        <p:nvSpPr>
          <p:cNvPr id="19460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四、试验操作，深化理解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849745" y="938790"/>
          <a:ext cx="7797222" cy="39624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25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1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9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183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号盒子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记录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次数</a:t>
                      </a: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1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红色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1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蓝色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1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黄色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1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绿色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183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号盒子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记录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次数</a:t>
                      </a: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1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红色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1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蓝色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1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黄色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1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绿色</a:t>
                      </a: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53" marR="91453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0531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四、试验操作，深化理解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1148FCF-B6A4-1823-E30B-39FC75FE23B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03932" y="3428826"/>
            <a:ext cx="896227" cy="89031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/>
          <a:srcRect r="46695"/>
          <a:stretch>
            <a:fillRect/>
          </a:stretch>
        </p:blipFill>
        <p:spPr>
          <a:xfrm>
            <a:off x="3009900" y="1808163"/>
            <a:ext cx="2133600" cy="1353760"/>
          </a:xfrm>
          <a:prstGeom prst="rect">
            <a:avLst/>
          </a:prstGeom>
        </p:spPr>
      </p:pic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3699510" y="3060295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号</a:t>
            </a:r>
          </a:p>
        </p:txBody>
      </p:sp>
      <p:sp>
        <p:nvSpPr>
          <p:cNvPr id="22" name="TextBox 7"/>
          <p:cNvSpPr txBox="1">
            <a:spLocks noChangeArrowheads="1"/>
          </p:cNvSpPr>
          <p:nvPr/>
        </p:nvSpPr>
        <p:spPr bwMode="auto">
          <a:xfrm>
            <a:off x="6111752" y="3085698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号</a:t>
            </a:r>
          </a:p>
        </p:txBody>
      </p:sp>
      <p:sp>
        <p:nvSpPr>
          <p:cNvPr id="21507" name="AutoShape 27"/>
          <p:cNvSpPr>
            <a:spLocks noChangeArrowheads="1"/>
          </p:cNvSpPr>
          <p:nvPr/>
        </p:nvSpPr>
        <p:spPr bwMode="auto">
          <a:xfrm>
            <a:off x="2627168" y="1008351"/>
            <a:ext cx="5029200" cy="576262"/>
          </a:xfrm>
          <a:prstGeom prst="wedgeRoundRectCallout">
            <a:avLst>
              <a:gd name="adj1" fmla="val 55222"/>
              <a:gd name="adj2" fmla="val -288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哪个盒子里肯定能摸出红棋子？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1593520" y="4202545"/>
            <a:ext cx="1562100" cy="532594"/>
          </a:xfrm>
          <a:prstGeom prst="wedgeRoundRectCallout">
            <a:avLst>
              <a:gd name="adj1" fmla="val -70769"/>
              <a:gd name="adj2" fmla="val -3626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号盒子。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1" name="文本框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1512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图片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576966" y="1653165"/>
            <a:ext cx="1584325" cy="576262"/>
          </a:xfrm>
          <a:prstGeom prst="wedgeRoundRectCallout">
            <a:avLst>
              <a:gd name="adj1" fmla="val -69357"/>
              <a:gd name="adj2" fmla="val 1464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号盒子。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2643159" y="3542867"/>
            <a:ext cx="5089525" cy="576262"/>
          </a:xfrm>
          <a:prstGeom prst="wedgeRoundRectCallout">
            <a:avLst>
              <a:gd name="adj1" fmla="val 55154"/>
              <a:gd name="adj2" fmla="val -73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哪个盒子里不可能摸出绿棋子？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四、试验操作，深化理解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/>
          <a:srcRect l="53146"/>
          <a:stretch>
            <a:fillRect/>
          </a:stretch>
        </p:blipFill>
        <p:spPr>
          <a:xfrm>
            <a:off x="5397821" y="1826581"/>
            <a:ext cx="1875383" cy="135376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9E94A65D-1EB1-16C4-6352-001F5A1A410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613" y="830120"/>
            <a:ext cx="920649" cy="93272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6B77011-5167-04BD-4840-17F46A0894B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17" y="1474934"/>
            <a:ext cx="938761" cy="9327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965EF4B-7311-CCCC-2327-0847C22DA91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97" y="3890688"/>
            <a:ext cx="896227" cy="890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  <p:bldP spid="16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3429000" y="3306575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号</a:t>
            </a: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5971378" y="3290517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号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19173" y="1642261"/>
            <a:ext cx="878527" cy="899009"/>
          </a:xfrm>
          <a:prstGeom prst="rect">
            <a:avLst/>
          </a:prstGeom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2987675" y="1223963"/>
            <a:ext cx="4611688" cy="576262"/>
          </a:xfrm>
          <a:prstGeom prst="wedgeRoundRectCallout">
            <a:avLst>
              <a:gd name="adj1" fmla="val 58097"/>
              <a:gd name="adj2" fmla="val 1303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哪个盒子里可能摸出绿棋子？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1331258" y="1697513"/>
            <a:ext cx="1558925" cy="571500"/>
          </a:xfrm>
          <a:prstGeom prst="wedgeRoundRectCallout">
            <a:avLst>
              <a:gd name="adj1" fmla="val -66174"/>
              <a:gd name="adj2" fmla="val 4258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号盒子。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1448593" y="955132"/>
            <a:ext cx="6246813" cy="598488"/>
          </a:xfrm>
          <a:prstGeom prst="wedgeRoundRectCallout">
            <a:avLst>
              <a:gd name="adj1" fmla="val 54826"/>
              <a:gd name="adj2" fmla="val 373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号盒子里可能摸出什么颜色的棋子？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1859150" y="3804957"/>
            <a:ext cx="4233862" cy="1074738"/>
          </a:xfrm>
          <a:prstGeom prst="wedgeRoundRectCallout">
            <a:avLst>
              <a:gd name="adj1" fmla="val -58819"/>
              <a:gd name="adj2" fmla="val -1203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绿、红、黄、蓝四种颜色的棋子都有可能被摸出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3565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3566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图片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420688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2D9794"/>
                </a:solidFill>
                <a:ea typeface="黑体" panose="02010609060101010101" pitchFamily="2" charset="-122"/>
              </a:rPr>
              <a:t>四、试验操作，深化理解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6695"/>
          <a:stretch>
            <a:fillRect/>
          </a:stretch>
        </p:blipFill>
        <p:spPr>
          <a:xfrm>
            <a:off x="2731272" y="1876520"/>
            <a:ext cx="2133600" cy="13537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9"/>
          <a:srcRect l="53146"/>
          <a:stretch>
            <a:fillRect/>
          </a:stretch>
        </p:blipFill>
        <p:spPr>
          <a:xfrm>
            <a:off x="5272669" y="1894870"/>
            <a:ext cx="1875383" cy="135376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BCEDAA8-9025-6E3B-DDB6-08972AE4F0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27003" y="1066938"/>
            <a:ext cx="912482" cy="89031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97E40-C9FF-2273-DC45-B9C201B268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88" y="3758545"/>
            <a:ext cx="1113634" cy="791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5" grpId="1" animBg="1"/>
      <p:bldP spid="17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780" y="2703690"/>
            <a:ext cx="1275975" cy="1396297"/>
          </a:xfrm>
          <a:prstGeom prst="rect">
            <a:avLst/>
          </a:prstGeom>
        </p:spPr>
      </p:pic>
      <p:sp>
        <p:nvSpPr>
          <p:cNvPr id="34818" name="文本框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4819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思想气泡: 云 4"/>
          <p:cNvSpPr/>
          <p:nvPr/>
        </p:nvSpPr>
        <p:spPr>
          <a:xfrm>
            <a:off x="2301195" y="1259997"/>
            <a:ext cx="6169025" cy="1782763"/>
          </a:xfrm>
          <a:prstGeom prst="cloudCallout">
            <a:avLst>
              <a:gd name="adj1" fmla="val -53367"/>
              <a:gd name="adj2" fmla="val 61266"/>
            </a:avLst>
          </a:prstGeom>
          <a:solidFill>
            <a:schemeClr val="bg1"/>
          </a:solidFill>
          <a:ln w="28575">
            <a:solidFill>
              <a:srgbClr val="FF7F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4822" name="矩形 6"/>
          <p:cNvSpPr>
            <a:spLocks noChangeArrowheads="1"/>
          </p:cNvSpPr>
          <p:nvPr/>
        </p:nvSpPr>
        <p:spPr bwMode="auto">
          <a:xfrm>
            <a:off x="2409647" y="1619334"/>
            <a:ext cx="55165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回去收集生活中存在可能性的实例，并与同学相互交流。</a:t>
            </a:r>
          </a:p>
        </p:txBody>
      </p:sp>
      <p:sp>
        <p:nvSpPr>
          <p:cNvPr id="34824" name="Rectangle 16"/>
          <p:cNvSpPr>
            <a:spLocks noChangeArrowheads="1"/>
          </p:cNvSpPr>
          <p:nvPr/>
        </p:nvSpPr>
        <p:spPr bwMode="auto">
          <a:xfrm>
            <a:off x="-492125" y="273050"/>
            <a:ext cx="53181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rgbClr val="2D9794"/>
                </a:solidFill>
                <a:ea typeface="黑体" panose="02010609060101010101" pitchFamily="2" charset="-122"/>
              </a:rPr>
              <a:t>五、课堂小结</a:t>
            </a:r>
          </a:p>
        </p:txBody>
      </p:sp>
    </p:spTree>
    <p:extLst>
      <p:ext uri="{BB962C8B-B14F-4D97-AF65-F5344CB8AC3E}">
        <p14:creationId xmlns:p14="http://schemas.microsoft.com/office/powerpoint/2010/main" val="31498072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507</Words>
  <Application>Microsoft Office PowerPoint</Application>
  <PresentationFormat>全屏显示(16:9)</PresentationFormat>
  <Paragraphs>77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 Light</vt:lpstr>
      <vt:lpstr>黑体</vt:lpstr>
      <vt:lpstr>楷体</vt:lpstr>
      <vt:lpstr>Arial</vt:lpstr>
      <vt:lpstr>Calibri</vt:lpstr>
      <vt:lpstr>Times New Roman</vt:lpstr>
      <vt:lpstr>1_自定义设计方案</vt:lpstr>
      <vt:lpstr>事件发生的可能性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368</cp:revision>
  <dcterms:created xsi:type="dcterms:W3CDTF">2016-01-14T07:05:00Z</dcterms:created>
  <dcterms:modified xsi:type="dcterms:W3CDTF">2026-07-21T00:58:27Z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