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1"/>
  </p:sldMasterIdLst>
  <p:notesMasterIdLst>
    <p:notesMasterId r:id="rId21"/>
  </p:notesMasterIdLst>
  <p:sldIdLst>
    <p:sldId id="256" r:id="rId2"/>
    <p:sldId id="342" r:id="rId3"/>
    <p:sldId id="336" r:id="rId4"/>
    <p:sldId id="347" r:id="rId5"/>
    <p:sldId id="368" r:id="rId6"/>
    <p:sldId id="348" r:id="rId7"/>
    <p:sldId id="365" r:id="rId8"/>
    <p:sldId id="349" r:id="rId9"/>
    <p:sldId id="354" r:id="rId10"/>
    <p:sldId id="362" r:id="rId11"/>
    <p:sldId id="278" r:id="rId12"/>
    <p:sldId id="369" r:id="rId13"/>
    <p:sldId id="279" r:id="rId14"/>
    <p:sldId id="341" r:id="rId15"/>
    <p:sldId id="280" r:id="rId16"/>
    <p:sldId id="264" r:id="rId17"/>
    <p:sldId id="265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FF"/>
    <a:srgbClr val="603C95"/>
    <a:srgbClr val="99D2E2"/>
    <a:srgbClr val="FCF7E3"/>
    <a:srgbClr val="FF9999"/>
    <a:srgbClr val="FF7B65"/>
    <a:srgbClr val="E8B120"/>
    <a:srgbClr val="FEBC1C"/>
    <a:srgbClr val="7E0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6379" autoAdjust="0"/>
  </p:normalViewPr>
  <p:slideViewPr>
    <p:cSldViewPr snapToGrid="0">
      <p:cViewPr varScale="1">
        <p:scale>
          <a:sx n="109" d="100"/>
          <a:sy n="109" d="100"/>
        </p:scale>
        <p:origin x="677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1137856-4394-4F6C-AF07-0EA572516C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1E12E8-7D04-4B88-AA92-EA1D5E07897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E24D9A2-5AA1-43FC-9D5E-91566416CF99}" type="datetimeFigureOut">
              <a:rPr lang="zh-CN" altLang="en-US"/>
              <a:pPr>
                <a:defRPr/>
              </a:pPr>
              <a:t>2026/7/21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9931362-37C3-4A2D-B24C-72D1E624DE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DAD27750-2C79-4EFF-9E10-2F08A63D4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D3B260-1DA9-4D0F-A107-85DC75EDD3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69082A-D184-412B-9D2F-BCB8CB273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8870F35-D48A-4952-9467-E1F0F8ACB5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6DFAC75E-D63B-4234-95B3-3F074A6FC6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0F29E916-A1ED-4FF6-9E57-5DACF681B5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5A66930B-4E77-493E-A537-74278EF258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05C4957-FBC9-4A44-A2FD-5FF5AAF1CE46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811F21A2-B731-4A7B-B597-AB7FB0F71C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EF8BED11-0AEE-4485-B945-664FA1D3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A83DAE2B-B40E-447D-9721-F1041207E7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3D247E3-915C-4D74-A320-D39BCEF7FF96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27D94D95-C6E2-4EE7-8E25-FECA2A9A43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692BE4F3-DA01-46D8-A0F2-C2A2F1AB1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318DFFDD-2AEC-4594-AFAF-22A0C9A112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2E64CF-179F-4416-80C3-BF6516810981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0EC4A714-A2D0-4781-9C85-F62876E4AF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056AF8A2-C315-4981-8FA9-603831B16C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BF4DBC7A-3D1C-43AE-BC3E-945998D281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3093615-E83C-4D88-9027-D5C7AE391198}" type="slidenum">
              <a:rPr lang="zh-CN" altLang="en-US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691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B41927A-E67D-4189-9E41-2C784562F1EE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6A050-C207-8967-83F5-AFBCADAC7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7FCCB88D-C91F-5F17-EE87-2008C9336A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id="{78BCCCAC-A6AB-50DF-9BB7-404BF30215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2C2CE88A-3493-9734-CCB8-863DB1E71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C5AD8E9-1404-4DBD-83A3-538685279834}" type="slidenum">
              <a:rPr lang="zh-CN" altLang="en-US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683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C5AD8E9-1404-4DBD-83A3-538685279834}" type="slidenum">
              <a:rPr lang="zh-CN" altLang="en-US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EDCCEC-8A82-4BC5-A1A9-F4BB2B3D650A}" type="slidenum">
              <a:rPr lang="zh-CN" altLang="en-US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696E0849-54B9-4A2A-A612-E7933AC59C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3B550668-E69B-4071-8665-BB6F7CA03B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60ABB784-0623-47AE-8D94-D4DA2481B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B87D70A-3C45-419C-86C7-1CED710C2CBF}" type="slidenum">
              <a:rPr lang="zh-CN" altLang="en-US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>
            <a:extLst>
              <a:ext uri="{FF2B5EF4-FFF2-40B4-BE49-F238E27FC236}">
                <a16:creationId xmlns:a16="http://schemas.microsoft.com/office/drawing/2014/main" id="{D73E4428-7A2E-476C-9A33-271B41DDB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>
            <a:extLst>
              <a:ext uri="{FF2B5EF4-FFF2-40B4-BE49-F238E27FC236}">
                <a16:creationId xmlns:a16="http://schemas.microsoft.com/office/drawing/2014/main" id="{7D36EE40-C7C2-4D06-93F8-7730C7FFD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5844" name="灯片编号占位符 3">
            <a:extLst>
              <a:ext uri="{FF2B5EF4-FFF2-40B4-BE49-F238E27FC236}">
                <a16:creationId xmlns:a16="http://schemas.microsoft.com/office/drawing/2014/main" id="{1FC5C5FF-7E12-4F7E-A25E-E75D2E9069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7728A78-9F3A-40A2-B6AC-1033B6044888}" type="slidenum">
              <a:rPr lang="zh-CN" altLang="en-US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cer\配图\1.jpg">
            <a:extLst>
              <a:ext uri="{FF2B5EF4-FFF2-40B4-BE49-F238E27FC236}">
                <a16:creationId xmlns:a16="http://schemas.microsoft.com/office/drawing/2014/main" id="{AB03A7F7-5376-41F9-8098-C2C3F946A5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/>
          <a:stretch>
            <a:fillRect/>
          </a:stretch>
        </p:blipFill>
        <p:spPr bwMode="auto">
          <a:xfrm>
            <a:off x="0" y="2593975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65B2A3F-A6F2-4988-855A-1B647C425DCB}"/>
              </a:ext>
            </a:extLst>
          </p:cNvPr>
          <p:cNvSpPr/>
          <p:nvPr userDrawn="1"/>
        </p:nvSpPr>
        <p:spPr>
          <a:xfrm>
            <a:off x="0" y="0"/>
            <a:ext cx="9144000" cy="2817813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Picture 2" descr="D:\acer\配图\1.jpg">
            <a:extLst>
              <a:ext uri="{FF2B5EF4-FFF2-40B4-BE49-F238E27FC236}">
                <a16:creationId xmlns:a16="http://schemas.microsoft.com/office/drawing/2014/main" id="{801C53A1-89C4-4399-8AB7-E904BFBC55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r="71809" b="66727"/>
          <a:stretch>
            <a:fillRect/>
          </a:stretch>
        </p:blipFill>
        <p:spPr bwMode="auto">
          <a:xfrm>
            <a:off x="0" y="0"/>
            <a:ext cx="28638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08308E9B-9A25-45B9-921A-BA01AC6DDF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62B82954-EC85-474E-AAC5-87211A91EC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03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F7B6977-B7EF-4DE7-922C-ADCC212A93A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2" descr="D:\acer\配图\1.jpg">
            <a:extLst>
              <a:ext uri="{FF2B5EF4-FFF2-40B4-BE49-F238E27FC236}">
                <a16:creationId xmlns:a16="http://schemas.microsoft.com/office/drawing/2014/main" id="{305C2363-EDCB-4511-8269-339D9F812E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 b="15874"/>
          <a:stretch>
            <a:fillRect/>
          </a:stretch>
        </p:blipFill>
        <p:spPr bwMode="auto">
          <a:xfrm>
            <a:off x="0" y="3494088"/>
            <a:ext cx="9144000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35D10B7A-D3C6-4F60-8D14-62F6132DD8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五边形 6">
            <a:extLst>
              <a:ext uri="{FF2B5EF4-FFF2-40B4-BE49-F238E27FC236}">
                <a16:creationId xmlns:a16="http://schemas.microsoft.com/office/drawing/2014/main" id="{3EFFEA9B-47DD-46A5-BF9F-526E8582291B}"/>
              </a:ext>
            </a:extLst>
          </p:cNvPr>
          <p:cNvSpPr/>
          <p:nvPr userDrawn="1"/>
        </p:nvSpPr>
        <p:spPr>
          <a:xfrm>
            <a:off x="0" y="149225"/>
            <a:ext cx="5395913" cy="571500"/>
          </a:xfrm>
          <a:prstGeom prst="homePlate">
            <a:avLst/>
          </a:prstGeom>
          <a:solidFill>
            <a:srgbClr val="603C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4">
            <a:extLst>
              <a:ext uri="{FF2B5EF4-FFF2-40B4-BE49-F238E27FC236}">
                <a16:creationId xmlns:a16="http://schemas.microsoft.com/office/drawing/2014/main" id="{83D62021-0785-4BBE-9C2E-94221B2D8F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82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CCF5765-0A31-40AC-B6F8-F29CBEF4974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2" descr="D:\acer\配图\1.jpg">
            <a:extLst>
              <a:ext uri="{FF2B5EF4-FFF2-40B4-BE49-F238E27FC236}">
                <a16:creationId xmlns:a16="http://schemas.microsoft.com/office/drawing/2014/main" id="{E6978A16-CF23-475C-8CBF-5B80B668AF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 b="15874"/>
          <a:stretch>
            <a:fillRect/>
          </a:stretch>
        </p:blipFill>
        <p:spPr bwMode="auto">
          <a:xfrm>
            <a:off x="0" y="3494088"/>
            <a:ext cx="9144000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C558EA6D-066B-4703-810F-AF48F7D5DE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3546E046-64F4-4DAB-A7F5-1E348AAFFB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83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96D3D86-E467-4B0A-8D06-9A808576F79E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6981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CEDE9FB0-B4C9-4554-B43C-D3B10336E9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3.xml"/><Relationship Id="rId7" Type="http://schemas.openxmlformats.org/officeDocument/2006/relationships/image" Target="../media/image2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6.xml"/><Relationship Id="rId7" Type="http://schemas.openxmlformats.org/officeDocument/2006/relationships/image" Target="../media/image2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25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2.xml"/><Relationship Id="rId7" Type="http://schemas.openxmlformats.org/officeDocument/2006/relationships/image" Target="../media/image27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31.png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">
            <a:extLst>
              <a:ext uri="{FF2B5EF4-FFF2-40B4-BE49-F238E27FC236}">
                <a16:creationId xmlns:a16="http://schemas.microsoft.com/office/drawing/2014/main" id="{AACC00A3-4565-45E3-9D89-667703E2AFF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2540953" y="1923732"/>
            <a:ext cx="5119687" cy="541338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600" b="1" dirty="0">
                <a:latin typeface="+mn-lt"/>
                <a:ea typeface="+mn-ea"/>
              </a:rPr>
              <a:t>可能性的大小（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）</a:t>
            </a:r>
          </a:p>
        </p:txBody>
      </p:sp>
      <p:sp>
        <p:nvSpPr>
          <p:cNvPr id="11268" name="矩形 13">
            <a:extLst>
              <a:ext uri="{FF2B5EF4-FFF2-40B4-BE49-F238E27FC236}">
                <a16:creationId xmlns:a16="http://schemas.microsoft.com/office/drawing/2014/main" id="{75A073D5-7722-499B-A0B6-768969771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6">
            <a:extLst>
              <a:ext uri="{FF2B5EF4-FFF2-40B4-BE49-F238E27FC236}">
                <a16:creationId xmlns:a16="http://schemas.microsoft.com/office/drawing/2014/main" id="{D4772BF0-C723-4388-AF07-63F84ED71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一、创设情境，激发兴趣</a:t>
            </a:r>
          </a:p>
        </p:txBody>
      </p:sp>
      <p:sp>
        <p:nvSpPr>
          <p:cNvPr id="13315" name="文本框 20">
            <a:extLst>
              <a:ext uri="{FF2B5EF4-FFF2-40B4-BE49-F238E27FC236}">
                <a16:creationId xmlns:a16="http://schemas.microsoft.com/office/drawing/2014/main" id="{489AC07A-4E79-464A-A429-0346C390B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1082675"/>
            <a:ext cx="817721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抽奖盒里有蓝色和红色棋子，谁要是摸出蓝色的棋子，谁就是今天的“幸运小明星”。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1E889F6-800A-40F5-8520-CEFC5274F478}"/>
              </a:ext>
            </a:extLst>
          </p:cNvPr>
          <p:cNvGrpSpPr>
            <a:grpSpLocks/>
          </p:cNvGrpSpPr>
          <p:nvPr/>
        </p:nvGrpSpPr>
        <p:grpSpPr bwMode="auto">
          <a:xfrm>
            <a:off x="1941513" y="2193925"/>
            <a:ext cx="2398712" cy="2582863"/>
            <a:chOff x="3103983" y="2002928"/>
            <a:chExt cx="2398815" cy="2582174"/>
          </a:xfrm>
        </p:grpSpPr>
        <p:pic>
          <p:nvPicPr>
            <p:cNvPr id="13331" name="图片 3">
              <a:extLst>
                <a:ext uri="{FF2B5EF4-FFF2-40B4-BE49-F238E27FC236}">
                  <a16:creationId xmlns:a16="http://schemas.microsoft.com/office/drawing/2014/main" id="{1E55C085-1C5F-4FBB-B1D6-326777DE86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3" t="50000" r="50954" b="8510"/>
            <a:stretch>
              <a:fillRect/>
            </a:stretch>
          </p:blipFill>
          <p:spPr bwMode="auto">
            <a:xfrm>
              <a:off x="3103983" y="2002928"/>
              <a:ext cx="2398815" cy="2582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1AF3F75-2FF8-41C4-8212-0CA2D75AC63A}"/>
                </a:ext>
              </a:extLst>
            </p:cNvPr>
            <p:cNvSpPr/>
            <p:nvPr/>
          </p:nvSpPr>
          <p:spPr>
            <a:xfrm rot="657159">
              <a:off x="3943454" y="2450896"/>
              <a:ext cx="614602" cy="324110"/>
            </a:xfrm>
            <a:prstGeom prst="ellipse">
              <a:avLst/>
            </a:prstGeom>
            <a:solidFill>
              <a:srgbClr val="E8B120"/>
            </a:solidFill>
            <a:ln w="19050">
              <a:solidFill>
                <a:srgbClr val="7E0D1A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87F2B0A2-466F-4640-9315-11817F365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6" t="52512" r="5641" b="8510"/>
          <a:stretch>
            <a:fillRect/>
          </a:stretch>
        </p:blipFill>
        <p:spPr bwMode="auto">
          <a:xfrm>
            <a:off x="1690688" y="2339975"/>
            <a:ext cx="2836862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92457DE-6AE1-4965-AE00-2AE849D7F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992">
            <a:off x="2736850" y="2660650"/>
            <a:ext cx="2619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AC64754-8A53-4356-8587-029801FFC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524125" y="2540000"/>
            <a:ext cx="23971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85FF896-5496-45AB-BF69-5F41C5292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286000" y="247015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AB2469A-8D6B-4CE9-B8AD-E1CB7E377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3016250" y="276225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A3246C1-0532-4CC7-8EEA-4082F4855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3200400" y="248920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01C4024-775F-44C0-B7A7-5E26CE76A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660650" y="222885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439A938-AD48-4E75-B2EF-932C1E538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3438525" y="256540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B1E80D2-7898-4E0C-9628-C23F9E3BF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3630613" y="2292350"/>
            <a:ext cx="2397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BBF0BEA-A2A9-4437-915F-D599C536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992">
            <a:off x="3829050" y="2335213"/>
            <a:ext cx="2619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B36207CB-9110-4931-A87E-62916F1EAB6D}"/>
              </a:ext>
            </a:extLst>
          </p:cNvPr>
          <p:cNvGrpSpPr>
            <a:grpSpLocks/>
          </p:cNvGrpSpPr>
          <p:nvPr/>
        </p:nvGrpSpPr>
        <p:grpSpPr bwMode="auto">
          <a:xfrm>
            <a:off x="4733924" y="2093148"/>
            <a:ext cx="3556517" cy="2452738"/>
            <a:chOff x="5085965" y="1950193"/>
            <a:chExt cx="3557057" cy="2452300"/>
          </a:xfrm>
        </p:grpSpPr>
        <p:sp>
          <p:nvSpPr>
            <p:cNvPr id="24" name="对话气泡: 椭圆形 23">
              <a:extLst>
                <a:ext uri="{FF2B5EF4-FFF2-40B4-BE49-F238E27FC236}">
                  <a16:creationId xmlns:a16="http://schemas.microsoft.com/office/drawing/2014/main" id="{969B83A9-DF0E-449F-86E6-C613DC430A3C}"/>
                </a:ext>
              </a:extLst>
            </p:cNvPr>
            <p:cNvSpPr/>
            <p:nvPr/>
          </p:nvSpPr>
          <p:spPr>
            <a:xfrm>
              <a:off x="5171705" y="1962069"/>
              <a:ext cx="2695983" cy="1485634"/>
            </a:xfrm>
            <a:prstGeom prst="wedgeEllipseCallout">
              <a:avLst>
                <a:gd name="adj1" fmla="val 41598"/>
                <a:gd name="adj2" fmla="val 45193"/>
              </a:avLst>
            </a:prstGeom>
            <a:solidFill>
              <a:schemeClr val="bg1"/>
            </a:solidFill>
            <a:ln w="28575">
              <a:solidFill>
                <a:srgbClr val="FF7B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29" name="文本框 24">
              <a:extLst>
                <a:ext uri="{FF2B5EF4-FFF2-40B4-BE49-F238E27FC236}">
                  <a16:creationId xmlns:a16="http://schemas.microsoft.com/office/drawing/2014/main" id="{C84BB81A-4958-4E35-8529-0AEC2F1FB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5965" y="1950193"/>
              <a:ext cx="3052133" cy="1362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打开盒子，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看看盒子里哪种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颜色的棋子多。</a:t>
              </a:r>
            </a:p>
          </p:txBody>
        </p:sp>
        <p:pic>
          <p:nvPicPr>
            <p:cNvPr id="13330" name="图片 26">
              <a:extLst>
                <a:ext uri="{FF2B5EF4-FFF2-40B4-BE49-F238E27FC236}">
                  <a16:creationId xmlns:a16="http://schemas.microsoft.com/office/drawing/2014/main" id="{ACCEF017-A8BB-4F13-BA7F-074FD87D2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648377" y="2727959"/>
              <a:ext cx="994645" cy="1674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>
            <a:extLst>
              <a:ext uri="{FF2B5EF4-FFF2-40B4-BE49-F238E27FC236}">
                <a16:creationId xmlns:a16="http://schemas.microsoft.com/office/drawing/2014/main" id="{339A0F16-CFB5-4BE2-AFB7-B80CAEF58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86" y="1061778"/>
            <a:ext cx="5334001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小组活动：在右面这样的盒子里轮流摸棋子，每次摸出一个，记录下它的颜色，再放回去摇匀，重复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20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次。</a:t>
            </a: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F0BAAD7D-16B0-4729-8CAF-B8FAC80B2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171400"/>
              </p:ext>
            </p:extLst>
          </p:nvPr>
        </p:nvGraphicFramePr>
        <p:xfrm>
          <a:off x="1188720" y="2805113"/>
          <a:ext cx="6096000" cy="156368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0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273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记录</a:t>
                      </a: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次数</a:t>
                      </a:r>
                    </a:p>
                  </a:txBody>
                  <a:tcPr marT="45750" marB="457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红色</a:t>
                      </a: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50" marB="457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蓝色</a:t>
                      </a: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50" marB="4575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50" marB="457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6">
            <a:extLst>
              <a:ext uri="{FF2B5EF4-FFF2-40B4-BE49-F238E27FC236}">
                <a16:creationId xmlns:a16="http://schemas.microsoft.com/office/drawing/2014/main" id="{984454A6-FE37-4BC9-96B6-D289192F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91F27E1-C904-47A8-8456-CD9617343F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7232" y="882576"/>
            <a:ext cx="2349286" cy="15643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0630641-34D8-BF82-125C-EE51F72D4A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01" y="1133593"/>
            <a:ext cx="521439" cy="369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E66A672-938A-A93A-1333-713BCF15A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7" y="2858464"/>
            <a:ext cx="938761" cy="9327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F50799D-D94E-E4DD-AC53-3449E6F153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4" y="692932"/>
            <a:ext cx="6734916" cy="20907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AE463FA-4189-4A14-8EF8-BEE590546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9376" y="3327971"/>
            <a:ext cx="916557" cy="926434"/>
          </a:xfrm>
          <a:prstGeom prst="rect">
            <a:avLst/>
          </a:prstGeom>
        </p:spPr>
      </p:pic>
      <p:grpSp>
        <p:nvGrpSpPr>
          <p:cNvPr id="7" name="Group 43">
            <a:extLst>
              <a:ext uri="{FF2B5EF4-FFF2-40B4-BE49-F238E27FC236}">
                <a16:creationId xmlns:a16="http://schemas.microsoft.com/office/drawing/2014/main" id="{72659E8E-D637-4BED-8A7C-770B0035423C}"/>
              </a:ext>
            </a:extLst>
          </p:cNvPr>
          <p:cNvGrpSpPr>
            <a:grpSpLocks/>
          </p:cNvGrpSpPr>
          <p:nvPr/>
        </p:nvGrpSpPr>
        <p:grpSpPr bwMode="auto">
          <a:xfrm>
            <a:off x="1397791" y="2879057"/>
            <a:ext cx="2451101" cy="1009650"/>
            <a:chOff x="930" y="1979"/>
            <a:chExt cx="2741" cy="606"/>
          </a:xfrm>
        </p:grpSpPr>
        <p:sp>
          <p:nvSpPr>
            <p:cNvPr id="18443" name="AutoShape 27">
              <a:extLst>
                <a:ext uri="{FF2B5EF4-FFF2-40B4-BE49-F238E27FC236}">
                  <a16:creationId xmlns:a16="http://schemas.microsoft.com/office/drawing/2014/main" id="{A77B20C0-819C-49C3-BC02-2AF953064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1979"/>
              <a:ext cx="2741" cy="606"/>
            </a:xfrm>
            <a:prstGeom prst="wedgeRoundRectCallout">
              <a:avLst>
                <a:gd name="adj1" fmla="val -64414"/>
                <a:gd name="adj2" fmla="val -466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都是摸出  的次数比  的次数少。</a:t>
              </a:r>
            </a:p>
          </p:txBody>
        </p:sp>
        <p:pic>
          <p:nvPicPr>
            <p:cNvPr id="18444" name="Picture 41" descr="红旗子">
              <a:extLst>
                <a:ext uri="{FF2B5EF4-FFF2-40B4-BE49-F238E27FC236}">
                  <a16:creationId xmlns:a16="http://schemas.microsoft.com/office/drawing/2014/main" id="{D2871B6D-9B43-4631-81FE-CBB7B5756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0" y="2291"/>
              <a:ext cx="30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5" name="Picture 42" descr="蓝旗子">
              <a:extLst>
                <a:ext uri="{FF2B5EF4-FFF2-40B4-BE49-F238E27FC236}">
                  <a16:creationId xmlns:a16="http://schemas.microsoft.com/office/drawing/2014/main" id="{74C276A1-BF15-4BDE-A5D9-B96AD344F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" y="2002"/>
              <a:ext cx="26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AutoShape 27">
            <a:extLst>
              <a:ext uri="{FF2B5EF4-FFF2-40B4-BE49-F238E27FC236}">
                <a16:creationId xmlns:a16="http://schemas.microsoft.com/office/drawing/2014/main" id="{83B88E42-2211-4570-A687-FDB39CB95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516" y="2847752"/>
            <a:ext cx="3270250" cy="960438"/>
          </a:xfrm>
          <a:prstGeom prst="wedgeRoundRectCallout">
            <a:avLst>
              <a:gd name="adj1" fmla="val 58109"/>
              <a:gd name="adj2" fmla="val 289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再摸一次，摸出哪种颜色棋子的可能性大？</a:t>
            </a:r>
          </a:p>
          <a:p>
            <a:pPr eaLnBrk="1" hangingPunct="1"/>
            <a:endParaRPr lang="en-US" altLang="zh-CN" sz="160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AB49D9D-F809-439C-94F3-B3DF555C9B28}"/>
              </a:ext>
            </a:extLst>
          </p:cNvPr>
          <p:cNvGrpSpPr/>
          <p:nvPr/>
        </p:nvGrpSpPr>
        <p:grpSpPr>
          <a:xfrm>
            <a:off x="4847429" y="4046265"/>
            <a:ext cx="2782887" cy="558800"/>
            <a:chOff x="1284287" y="3784600"/>
            <a:chExt cx="2782887" cy="558800"/>
          </a:xfrm>
        </p:grpSpPr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145F37FC-430E-4B13-9018-1BC54A2A1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7" y="3784600"/>
              <a:ext cx="2782887" cy="558800"/>
            </a:xfrm>
            <a:prstGeom prst="wedgeRoundRectCallout">
              <a:avLst>
                <a:gd name="adj1" fmla="val -56752"/>
                <a:gd name="adj2" fmla="val -136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摸出  的可能性大。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8441" name="Picture 41" descr="红旗子">
              <a:extLst>
                <a:ext uri="{FF2B5EF4-FFF2-40B4-BE49-F238E27FC236}">
                  <a16:creationId xmlns:a16="http://schemas.microsoft.com/office/drawing/2014/main" id="{480673A6-17C5-4C74-8369-E8EAC8EE1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000" y="3824288"/>
              <a:ext cx="298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934EDA25-6415-4357-AE0C-5B4F33AC5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2741AAA-7CA6-BCCE-F3D1-2BBCC9A087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50519" y="3824378"/>
            <a:ext cx="916557" cy="932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15E2B-DCFD-56B7-8217-9A2EEF080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02693BF-B831-B295-5F71-301F89D1D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7" y="2858464"/>
            <a:ext cx="938761" cy="9327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8A29E73-0792-2801-B913-DA92DB7130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24" y="692932"/>
            <a:ext cx="6734916" cy="2090737"/>
          </a:xfrm>
          <a:prstGeom prst="rect">
            <a:avLst/>
          </a:prstGeom>
        </p:spPr>
      </p:pic>
      <p:grpSp>
        <p:nvGrpSpPr>
          <p:cNvPr id="7" name="Group 43">
            <a:extLst>
              <a:ext uri="{FF2B5EF4-FFF2-40B4-BE49-F238E27FC236}">
                <a16:creationId xmlns:a16="http://schemas.microsoft.com/office/drawing/2014/main" id="{CDFE5ED2-FDE5-D44D-EEFE-766BFC06FFD9}"/>
              </a:ext>
            </a:extLst>
          </p:cNvPr>
          <p:cNvGrpSpPr>
            <a:grpSpLocks/>
          </p:cNvGrpSpPr>
          <p:nvPr/>
        </p:nvGrpSpPr>
        <p:grpSpPr bwMode="auto">
          <a:xfrm>
            <a:off x="1397791" y="2879057"/>
            <a:ext cx="2451101" cy="1009650"/>
            <a:chOff x="930" y="1979"/>
            <a:chExt cx="2741" cy="606"/>
          </a:xfrm>
        </p:grpSpPr>
        <p:sp>
          <p:nvSpPr>
            <p:cNvPr id="18443" name="AutoShape 27">
              <a:extLst>
                <a:ext uri="{FF2B5EF4-FFF2-40B4-BE49-F238E27FC236}">
                  <a16:creationId xmlns:a16="http://schemas.microsoft.com/office/drawing/2014/main" id="{852B033F-256C-AFE0-C69C-78B80C967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1979"/>
              <a:ext cx="2741" cy="606"/>
            </a:xfrm>
            <a:prstGeom prst="wedgeRoundRectCallout">
              <a:avLst>
                <a:gd name="adj1" fmla="val -64414"/>
                <a:gd name="adj2" fmla="val -466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都是摸出  的次数比  的次数少。</a:t>
              </a:r>
            </a:p>
          </p:txBody>
        </p:sp>
        <p:pic>
          <p:nvPicPr>
            <p:cNvPr id="18444" name="Picture 41" descr="红旗子">
              <a:extLst>
                <a:ext uri="{FF2B5EF4-FFF2-40B4-BE49-F238E27FC236}">
                  <a16:creationId xmlns:a16="http://schemas.microsoft.com/office/drawing/2014/main" id="{0088E63A-6B94-2129-71B8-62A2E4308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0" y="2291"/>
              <a:ext cx="30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5" name="Picture 42" descr="蓝旗子">
              <a:extLst>
                <a:ext uri="{FF2B5EF4-FFF2-40B4-BE49-F238E27FC236}">
                  <a16:creationId xmlns:a16="http://schemas.microsoft.com/office/drawing/2014/main" id="{3E29F82D-71F1-F0F9-0950-4C01BB1F8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" y="2002"/>
              <a:ext cx="265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7893B45-D135-D67D-A962-626082A2D560}"/>
              </a:ext>
            </a:extLst>
          </p:cNvPr>
          <p:cNvGrpSpPr/>
          <p:nvPr/>
        </p:nvGrpSpPr>
        <p:grpSpPr>
          <a:xfrm>
            <a:off x="4847429" y="4046265"/>
            <a:ext cx="2782887" cy="558800"/>
            <a:chOff x="1284287" y="3784600"/>
            <a:chExt cx="2782887" cy="558800"/>
          </a:xfrm>
        </p:grpSpPr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145E73C1-7F5A-C99A-D3AB-0E50ED15B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7" y="3784600"/>
              <a:ext cx="2782887" cy="558800"/>
            </a:xfrm>
            <a:prstGeom prst="wedgeRoundRectCallout">
              <a:avLst>
                <a:gd name="adj1" fmla="val -56752"/>
                <a:gd name="adj2" fmla="val -136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摸出  的可能性大。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8441" name="Picture 41" descr="红旗子">
              <a:extLst>
                <a:ext uri="{FF2B5EF4-FFF2-40B4-BE49-F238E27FC236}">
                  <a16:creationId xmlns:a16="http://schemas.microsoft.com/office/drawing/2014/main" id="{57803FE9-826B-AB8D-A53C-B8B1474E9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000" y="3824288"/>
              <a:ext cx="298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29D4A8AF-1895-2F27-08C4-249C47930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BA9EDD-32FA-3637-E155-AB8EB65831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50519" y="3824378"/>
            <a:ext cx="916557" cy="93272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E1F9A38-DF6A-600D-B901-2396EA87B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4482" y="3034835"/>
            <a:ext cx="4152738" cy="7280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易错点：随机事件中，单次试验的结果不能确定。</a:t>
            </a:r>
          </a:p>
        </p:txBody>
      </p:sp>
    </p:spTree>
    <p:extLst>
      <p:ext uri="{BB962C8B-B14F-4D97-AF65-F5344CB8AC3E}">
        <p14:creationId xmlns:p14="http://schemas.microsoft.com/office/powerpoint/2010/main" val="299991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4">
            <a:extLst>
              <a:ext uri="{FF2B5EF4-FFF2-40B4-BE49-F238E27FC236}">
                <a16:creationId xmlns:a16="http://schemas.microsoft.com/office/drawing/2014/main" id="{93BF12CF-B4B4-4F6F-B765-F01B88CE5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1117600"/>
            <a:ext cx="832167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袋里装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个球，任意摸出一个球，可能是蓝色，可以怎么装？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4397D68-5BCC-48BF-871B-E8311AC41E53}"/>
              </a:ext>
            </a:extLst>
          </p:cNvPr>
          <p:cNvGrpSpPr/>
          <p:nvPr/>
        </p:nvGrpSpPr>
        <p:grpSpPr>
          <a:xfrm>
            <a:off x="2423319" y="1850231"/>
            <a:ext cx="1441450" cy="1443038"/>
            <a:chOff x="352425" y="1755775"/>
            <a:chExt cx="1441450" cy="144303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7A51B1B-263B-4DEE-B750-B30B35510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A981424F-BAF4-4B94-8F32-E0AC6746452D}"/>
                </a:ext>
              </a:extLst>
            </p:cNvPr>
            <p:cNvSpPr/>
            <p:nvPr/>
          </p:nvSpPr>
          <p:spPr>
            <a:xfrm>
              <a:off x="949325" y="2719388"/>
              <a:ext cx="187325" cy="187325"/>
            </a:xfrm>
            <a:prstGeom prst="ellipse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638B1C6-6B16-4276-96D0-ED418D2F065E}"/>
                </a:ext>
              </a:extLst>
            </p:cNvPr>
            <p:cNvSpPr/>
            <p:nvPr/>
          </p:nvSpPr>
          <p:spPr>
            <a:xfrm>
              <a:off x="1004888" y="2865438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1E369AA-81D4-4A97-8144-D3A576E98F13}"/>
                </a:ext>
              </a:extLst>
            </p:cNvPr>
            <p:cNvSpPr/>
            <p:nvPr/>
          </p:nvSpPr>
          <p:spPr>
            <a:xfrm>
              <a:off x="1108075" y="2698750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E087B6D-A527-4C40-AF70-019A9ED30973}"/>
                </a:ext>
              </a:extLst>
            </p:cNvPr>
            <p:cNvSpPr/>
            <p:nvPr/>
          </p:nvSpPr>
          <p:spPr>
            <a:xfrm>
              <a:off x="1192213" y="280352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D28D928-0F53-420D-8371-D9DB8C9E3B58}"/>
                </a:ext>
              </a:extLst>
            </p:cNvPr>
            <p:cNvSpPr/>
            <p:nvPr/>
          </p:nvSpPr>
          <p:spPr>
            <a:xfrm>
              <a:off x="1263650" y="265747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9A58100-7A8E-4FFA-91BB-24215F6E02E7}"/>
                </a:ext>
              </a:extLst>
            </p:cNvPr>
            <p:cNvSpPr/>
            <p:nvPr/>
          </p:nvSpPr>
          <p:spPr>
            <a:xfrm>
              <a:off x="1138238" y="2513013"/>
              <a:ext cx="185737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DACAA114-11CE-4FC8-9B7B-639F7AE25770}"/>
              </a:ext>
            </a:extLst>
          </p:cNvPr>
          <p:cNvGrpSpPr/>
          <p:nvPr/>
        </p:nvGrpSpPr>
        <p:grpSpPr>
          <a:xfrm>
            <a:off x="6673850" y="1854994"/>
            <a:ext cx="1443037" cy="1443038"/>
            <a:chOff x="1725613" y="1755775"/>
            <a:chExt cx="1443037" cy="144303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3A4FD6E-63F8-440A-9E36-B7C6007BE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6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E0EE8AF-AECA-4409-85DC-669A3F96D204}"/>
                </a:ext>
              </a:extLst>
            </p:cNvPr>
            <p:cNvSpPr/>
            <p:nvPr/>
          </p:nvSpPr>
          <p:spPr>
            <a:xfrm>
              <a:off x="2322513" y="2719388"/>
              <a:ext cx="187325" cy="1873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E7C5F5AD-85C8-4726-BE2D-7DACBAA8B054}"/>
                </a:ext>
              </a:extLst>
            </p:cNvPr>
            <p:cNvSpPr/>
            <p:nvPr/>
          </p:nvSpPr>
          <p:spPr>
            <a:xfrm>
              <a:off x="2379663" y="2865438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A6F8BCA2-D214-4EFE-9C66-E656B44D8B54}"/>
                </a:ext>
              </a:extLst>
            </p:cNvPr>
            <p:cNvSpPr/>
            <p:nvPr/>
          </p:nvSpPr>
          <p:spPr>
            <a:xfrm>
              <a:off x="2482850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8251289E-6740-44E2-A880-030A856474AE}"/>
                </a:ext>
              </a:extLst>
            </p:cNvPr>
            <p:cNvSpPr/>
            <p:nvPr/>
          </p:nvSpPr>
          <p:spPr>
            <a:xfrm>
              <a:off x="2566988" y="2803525"/>
              <a:ext cx="185737" cy="1873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07EED3-1DCB-4BEC-A3E6-3D38C98C90E9}"/>
                </a:ext>
              </a:extLst>
            </p:cNvPr>
            <p:cNvSpPr/>
            <p:nvPr/>
          </p:nvSpPr>
          <p:spPr>
            <a:xfrm>
              <a:off x="2638425" y="265747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48F1595C-06B0-49D5-87A2-890D9B51E021}"/>
                </a:ext>
              </a:extLst>
            </p:cNvPr>
            <p:cNvSpPr/>
            <p:nvPr/>
          </p:nvSpPr>
          <p:spPr>
            <a:xfrm>
              <a:off x="2511425" y="2513013"/>
              <a:ext cx="187325" cy="18573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B416ED-D543-42CB-A5DF-5F0550F5BCEB}"/>
              </a:ext>
            </a:extLst>
          </p:cNvPr>
          <p:cNvGrpSpPr/>
          <p:nvPr/>
        </p:nvGrpSpPr>
        <p:grpSpPr>
          <a:xfrm>
            <a:off x="3894138" y="1842293"/>
            <a:ext cx="1443038" cy="1443038"/>
            <a:chOff x="3032125" y="1755775"/>
            <a:chExt cx="1443038" cy="1443038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EC8960DC-9702-418F-AFA0-8F7D146CC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125" y="1755775"/>
              <a:ext cx="1443038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E98211B-64F6-4052-A643-B5EF0285351B}"/>
                </a:ext>
              </a:extLst>
            </p:cNvPr>
            <p:cNvSpPr/>
            <p:nvPr/>
          </p:nvSpPr>
          <p:spPr>
            <a:xfrm>
              <a:off x="3629025" y="2719388"/>
              <a:ext cx="187325" cy="18732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070C0E1-6F9A-4CF0-991C-D8FBC9E39AEA}"/>
                </a:ext>
              </a:extLst>
            </p:cNvPr>
            <p:cNvSpPr/>
            <p:nvPr/>
          </p:nvSpPr>
          <p:spPr>
            <a:xfrm>
              <a:off x="3686175" y="2865438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FE9B2B50-A188-4000-8187-50CD8C3AC1BA}"/>
                </a:ext>
              </a:extLst>
            </p:cNvPr>
            <p:cNvSpPr/>
            <p:nvPr/>
          </p:nvSpPr>
          <p:spPr>
            <a:xfrm>
              <a:off x="3789363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EB44379B-6198-47C8-AC64-38DD93350E91}"/>
                </a:ext>
              </a:extLst>
            </p:cNvPr>
            <p:cNvSpPr/>
            <p:nvPr/>
          </p:nvSpPr>
          <p:spPr>
            <a:xfrm>
              <a:off x="3873500" y="2803525"/>
              <a:ext cx="185738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F953E499-677D-4219-A478-BB6F2AF52D4E}"/>
                </a:ext>
              </a:extLst>
            </p:cNvPr>
            <p:cNvSpPr/>
            <p:nvPr/>
          </p:nvSpPr>
          <p:spPr>
            <a:xfrm>
              <a:off x="3944938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2B5E35E3-4A4E-4CA7-85EE-7F271C1A4494}"/>
                </a:ext>
              </a:extLst>
            </p:cNvPr>
            <p:cNvSpPr/>
            <p:nvPr/>
          </p:nvSpPr>
          <p:spPr>
            <a:xfrm>
              <a:off x="3817938" y="2513013"/>
              <a:ext cx="187325" cy="185737"/>
            </a:xfrm>
            <a:prstGeom prst="ellipse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ADD9B7-3FBB-4F9E-8664-4670841BE6BC}"/>
              </a:ext>
            </a:extLst>
          </p:cNvPr>
          <p:cNvGrpSpPr/>
          <p:nvPr/>
        </p:nvGrpSpPr>
        <p:grpSpPr>
          <a:xfrm>
            <a:off x="977107" y="1842293"/>
            <a:ext cx="1441450" cy="1443038"/>
            <a:chOff x="4391025" y="1755775"/>
            <a:chExt cx="1441450" cy="1443038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BE863BF6-D836-4527-9A2A-8BDB53DCF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0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F51DEBDF-C8AD-4B82-9F02-EB85153514FC}"/>
                </a:ext>
              </a:extLst>
            </p:cNvPr>
            <p:cNvSpPr/>
            <p:nvPr/>
          </p:nvSpPr>
          <p:spPr>
            <a:xfrm>
              <a:off x="4987925" y="2719388"/>
              <a:ext cx="185738" cy="18732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94E937FA-6C39-455B-A54F-8CB5A4246A05}"/>
                </a:ext>
              </a:extLst>
            </p:cNvPr>
            <p:cNvSpPr/>
            <p:nvPr/>
          </p:nvSpPr>
          <p:spPr>
            <a:xfrm>
              <a:off x="5043488" y="2865438"/>
              <a:ext cx="187325" cy="187325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399D5BD5-E47E-4547-8639-C8EAE6AB3531}"/>
                </a:ext>
              </a:extLst>
            </p:cNvPr>
            <p:cNvSpPr/>
            <p:nvPr/>
          </p:nvSpPr>
          <p:spPr>
            <a:xfrm>
              <a:off x="5146675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68F6694C-C1B6-488C-8288-172BC2D09DB7}"/>
                </a:ext>
              </a:extLst>
            </p:cNvPr>
            <p:cNvSpPr/>
            <p:nvPr/>
          </p:nvSpPr>
          <p:spPr>
            <a:xfrm>
              <a:off x="5230813" y="280352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FCAC4A15-BB7E-478A-B487-2FC3B7C25338}"/>
                </a:ext>
              </a:extLst>
            </p:cNvPr>
            <p:cNvSpPr/>
            <p:nvPr/>
          </p:nvSpPr>
          <p:spPr>
            <a:xfrm>
              <a:off x="5302250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ED86C11-595F-444C-8A0F-BAE22107A821}"/>
                </a:ext>
              </a:extLst>
            </p:cNvPr>
            <p:cNvSpPr/>
            <p:nvPr/>
          </p:nvSpPr>
          <p:spPr>
            <a:xfrm>
              <a:off x="5175250" y="2513013"/>
              <a:ext cx="187325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0A41420-66EA-4998-8E61-71B822AE1C42}"/>
              </a:ext>
            </a:extLst>
          </p:cNvPr>
          <p:cNvGrpSpPr/>
          <p:nvPr/>
        </p:nvGrpSpPr>
        <p:grpSpPr>
          <a:xfrm>
            <a:off x="5307807" y="1850231"/>
            <a:ext cx="1443037" cy="1443038"/>
            <a:chOff x="5764213" y="1755775"/>
            <a:chExt cx="1443037" cy="1443038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522D1009-2D30-4761-B2AD-439F34A33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2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A94FD3CE-852F-44CA-A278-D4F4ACC50E10}"/>
                </a:ext>
              </a:extLst>
            </p:cNvPr>
            <p:cNvSpPr/>
            <p:nvPr/>
          </p:nvSpPr>
          <p:spPr>
            <a:xfrm>
              <a:off x="6361113" y="2719388"/>
              <a:ext cx="187325" cy="187325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25BA7FBC-5838-4310-A978-D357912BC6B1}"/>
                </a:ext>
              </a:extLst>
            </p:cNvPr>
            <p:cNvSpPr/>
            <p:nvPr/>
          </p:nvSpPr>
          <p:spPr>
            <a:xfrm>
              <a:off x="6418263" y="2865438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47D7263E-C776-43E6-948C-AAB40860A7D2}"/>
                </a:ext>
              </a:extLst>
            </p:cNvPr>
            <p:cNvSpPr/>
            <p:nvPr/>
          </p:nvSpPr>
          <p:spPr>
            <a:xfrm>
              <a:off x="6521450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DB94AAF6-3B38-40E0-BD68-4C211D0FD2A8}"/>
                </a:ext>
              </a:extLst>
            </p:cNvPr>
            <p:cNvSpPr/>
            <p:nvPr/>
          </p:nvSpPr>
          <p:spPr>
            <a:xfrm>
              <a:off x="6605588" y="2803525"/>
              <a:ext cx="185737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B5FBBDC1-8C23-4047-8BD2-63B930255B4A}"/>
                </a:ext>
              </a:extLst>
            </p:cNvPr>
            <p:cNvSpPr/>
            <p:nvPr/>
          </p:nvSpPr>
          <p:spPr>
            <a:xfrm>
              <a:off x="6677025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0B98C37-B1A2-466D-A4C8-A75954FCFB44}"/>
                </a:ext>
              </a:extLst>
            </p:cNvPr>
            <p:cNvSpPr/>
            <p:nvPr/>
          </p:nvSpPr>
          <p:spPr>
            <a:xfrm>
              <a:off x="6550025" y="2513013"/>
              <a:ext cx="187325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2" name="Rectangle 16">
            <a:extLst>
              <a:ext uri="{FF2B5EF4-FFF2-40B4-BE49-F238E27FC236}">
                <a16:creationId xmlns:a16="http://schemas.microsoft.com/office/drawing/2014/main" id="{0700C18B-8D53-42F9-BBD3-0A3134F1A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4">
            <a:extLst>
              <a:ext uri="{FF2B5EF4-FFF2-40B4-BE49-F238E27FC236}">
                <a16:creationId xmlns:a16="http://schemas.microsoft.com/office/drawing/2014/main" id="{93BF12CF-B4B4-4F6F-B765-F01B88CE5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1117600"/>
            <a:ext cx="832167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袋里装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个球，任意摸出一个球，可能是蓝色，可以怎么装？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4397D68-5BCC-48BF-871B-E8311AC41E53}"/>
              </a:ext>
            </a:extLst>
          </p:cNvPr>
          <p:cNvGrpSpPr/>
          <p:nvPr/>
        </p:nvGrpSpPr>
        <p:grpSpPr>
          <a:xfrm>
            <a:off x="1154512" y="1912189"/>
            <a:ext cx="1441450" cy="1443038"/>
            <a:chOff x="352425" y="1755775"/>
            <a:chExt cx="1441450" cy="144303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7A51B1B-263B-4DEE-B750-B30B35510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A981424F-BAF4-4B94-8F32-E0AC6746452D}"/>
                </a:ext>
              </a:extLst>
            </p:cNvPr>
            <p:cNvSpPr/>
            <p:nvPr/>
          </p:nvSpPr>
          <p:spPr>
            <a:xfrm>
              <a:off x="949325" y="2719388"/>
              <a:ext cx="187325" cy="187325"/>
            </a:xfrm>
            <a:prstGeom prst="ellipse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638B1C6-6B16-4276-96D0-ED418D2F065E}"/>
                </a:ext>
              </a:extLst>
            </p:cNvPr>
            <p:cNvSpPr/>
            <p:nvPr/>
          </p:nvSpPr>
          <p:spPr>
            <a:xfrm>
              <a:off x="1004888" y="2865438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1E369AA-81D4-4A97-8144-D3A576E98F13}"/>
                </a:ext>
              </a:extLst>
            </p:cNvPr>
            <p:cNvSpPr/>
            <p:nvPr/>
          </p:nvSpPr>
          <p:spPr>
            <a:xfrm>
              <a:off x="1108075" y="2698750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E087B6D-A527-4C40-AF70-019A9ED30973}"/>
                </a:ext>
              </a:extLst>
            </p:cNvPr>
            <p:cNvSpPr/>
            <p:nvPr/>
          </p:nvSpPr>
          <p:spPr>
            <a:xfrm>
              <a:off x="1192213" y="280352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D28D928-0F53-420D-8371-D9DB8C9E3B58}"/>
                </a:ext>
              </a:extLst>
            </p:cNvPr>
            <p:cNvSpPr/>
            <p:nvPr/>
          </p:nvSpPr>
          <p:spPr>
            <a:xfrm>
              <a:off x="1263650" y="265747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9A58100-7A8E-4FFA-91BB-24215F6E02E7}"/>
                </a:ext>
              </a:extLst>
            </p:cNvPr>
            <p:cNvSpPr/>
            <p:nvPr/>
          </p:nvSpPr>
          <p:spPr>
            <a:xfrm>
              <a:off x="1138238" y="2513013"/>
              <a:ext cx="185737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DACAA114-11CE-4FC8-9B7B-639F7AE25770}"/>
              </a:ext>
            </a:extLst>
          </p:cNvPr>
          <p:cNvGrpSpPr/>
          <p:nvPr/>
        </p:nvGrpSpPr>
        <p:grpSpPr>
          <a:xfrm>
            <a:off x="2560441" y="1912189"/>
            <a:ext cx="1443037" cy="1443038"/>
            <a:chOff x="1725613" y="1755775"/>
            <a:chExt cx="1443037" cy="144303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3A4FD6E-63F8-440A-9E36-B7C6007BE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6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E0EE8AF-AECA-4409-85DC-669A3F96D204}"/>
                </a:ext>
              </a:extLst>
            </p:cNvPr>
            <p:cNvSpPr/>
            <p:nvPr/>
          </p:nvSpPr>
          <p:spPr>
            <a:xfrm>
              <a:off x="2322513" y="2719388"/>
              <a:ext cx="187325" cy="1873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E7C5F5AD-85C8-4726-BE2D-7DACBAA8B054}"/>
                </a:ext>
              </a:extLst>
            </p:cNvPr>
            <p:cNvSpPr/>
            <p:nvPr/>
          </p:nvSpPr>
          <p:spPr>
            <a:xfrm>
              <a:off x="2379663" y="2865438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A6F8BCA2-D214-4EFE-9C66-E656B44D8B54}"/>
                </a:ext>
              </a:extLst>
            </p:cNvPr>
            <p:cNvSpPr/>
            <p:nvPr/>
          </p:nvSpPr>
          <p:spPr>
            <a:xfrm>
              <a:off x="2482850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8251289E-6740-44E2-A880-030A856474AE}"/>
                </a:ext>
              </a:extLst>
            </p:cNvPr>
            <p:cNvSpPr/>
            <p:nvPr/>
          </p:nvSpPr>
          <p:spPr>
            <a:xfrm>
              <a:off x="2566988" y="2803525"/>
              <a:ext cx="185737" cy="1873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607EED3-1DCB-4BEC-A3E6-3D38C98C90E9}"/>
                </a:ext>
              </a:extLst>
            </p:cNvPr>
            <p:cNvSpPr/>
            <p:nvPr/>
          </p:nvSpPr>
          <p:spPr>
            <a:xfrm>
              <a:off x="2638425" y="2657475"/>
              <a:ext cx="187325" cy="18732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48F1595C-06B0-49D5-87A2-890D9B51E021}"/>
                </a:ext>
              </a:extLst>
            </p:cNvPr>
            <p:cNvSpPr/>
            <p:nvPr/>
          </p:nvSpPr>
          <p:spPr>
            <a:xfrm>
              <a:off x="2511425" y="2513013"/>
              <a:ext cx="187325" cy="18573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B416ED-D543-42CB-A5DF-5F0550F5BCEB}"/>
              </a:ext>
            </a:extLst>
          </p:cNvPr>
          <p:cNvGrpSpPr/>
          <p:nvPr/>
        </p:nvGrpSpPr>
        <p:grpSpPr>
          <a:xfrm>
            <a:off x="3967957" y="1912189"/>
            <a:ext cx="1443038" cy="1443038"/>
            <a:chOff x="3032125" y="1755775"/>
            <a:chExt cx="1443038" cy="1443038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EC8960DC-9702-418F-AFA0-8F7D146CC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125" y="1755775"/>
              <a:ext cx="1443038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E98211B-64F6-4052-A643-B5EF0285351B}"/>
                </a:ext>
              </a:extLst>
            </p:cNvPr>
            <p:cNvSpPr/>
            <p:nvPr/>
          </p:nvSpPr>
          <p:spPr>
            <a:xfrm>
              <a:off x="3629025" y="2719388"/>
              <a:ext cx="187325" cy="18732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0070C0E1-6F9A-4CF0-991C-D8FBC9E39AEA}"/>
                </a:ext>
              </a:extLst>
            </p:cNvPr>
            <p:cNvSpPr/>
            <p:nvPr/>
          </p:nvSpPr>
          <p:spPr>
            <a:xfrm>
              <a:off x="3686175" y="2865438"/>
              <a:ext cx="187325" cy="187325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FE9B2B50-A188-4000-8187-50CD8C3AC1BA}"/>
                </a:ext>
              </a:extLst>
            </p:cNvPr>
            <p:cNvSpPr/>
            <p:nvPr/>
          </p:nvSpPr>
          <p:spPr>
            <a:xfrm>
              <a:off x="3789363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EB44379B-6198-47C8-AC64-38DD93350E91}"/>
                </a:ext>
              </a:extLst>
            </p:cNvPr>
            <p:cNvSpPr/>
            <p:nvPr/>
          </p:nvSpPr>
          <p:spPr>
            <a:xfrm>
              <a:off x="3873500" y="2803525"/>
              <a:ext cx="185738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F953E499-677D-4219-A478-BB6F2AF52D4E}"/>
                </a:ext>
              </a:extLst>
            </p:cNvPr>
            <p:cNvSpPr/>
            <p:nvPr/>
          </p:nvSpPr>
          <p:spPr>
            <a:xfrm>
              <a:off x="3944938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2B5E35E3-4A4E-4CA7-85EE-7F271C1A4494}"/>
                </a:ext>
              </a:extLst>
            </p:cNvPr>
            <p:cNvSpPr/>
            <p:nvPr/>
          </p:nvSpPr>
          <p:spPr>
            <a:xfrm>
              <a:off x="3817938" y="2513013"/>
              <a:ext cx="187325" cy="185737"/>
            </a:xfrm>
            <a:prstGeom prst="ellipse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ADD9B7-3FBB-4F9E-8664-4670841BE6BC}"/>
              </a:ext>
            </a:extLst>
          </p:cNvPr>
          <p:cNvGrpSpPr/>
          <p:nvPr/>
        </p:nvGrpSpPr>
        <p:grpSpPr>
          <a:xfrm>
            <a:off x="5375474" y="1912189"/>
            <a:ext cx="1441450" cy="1443038"/>
            <a:chOff x="4391025" y="1755775"/>
            <a:chExt cx="1441450" cy="1443038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BE863BF6-D836-4527-9A2A-8BDB53DCF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0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F51DEBDF-C8AD-4B82-9F02-EB85153514FC}"/>
                </a:ext>
              </a:extLst>
            </p:cNvPr>
            <p:cNvSpPr/>
            <p:nvPr/>
          </p:nvSpPr>
          <p:spPr>
            <a:xfrm>
              <a:off x="4987925" y="2719388"/>
              <a:ext cx="185738" cy="18732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94E937FA-6C39-455B-A54F-8CB5A4246A05}"/>
                </a:ext>
              </a:extLst>
            </p:cNvPr>
            <p:cNvSpPr/>
            <p:nvPr/>
          </p:nvSpPr>
          <p:spPr>
            <a:xfrm>
              <a:off x="5043488" y="2865438"/>
              <a:ext cx="187325" cy="187325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399D5BD5-E47E-4547-8639-C8EAE6AB3531}"/>
                </a:ext>
              </a:extLst>
            </p:cNvPr>
            <p:cNvSpPr/>
            <p:nvPr/>
          </p:nvSpPr>
          <p:spPr>
            <a:xfrm>
              <a:off x="5146675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68F6694C-C1B6-488C-8288-172BC2D09DB7}"/>
                </a:ext>
              </a:extLst>
            </p:cNvPr>
            <p:cNvSpPr/>
            <p:nvPr/>
          </p:nvSpPr>
          <p:spPr>
            <a:xfrm>
              <a:off x="5230813" y="280352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FCAC4A15-BB7E-478A-B487-2FC3B7C25338}"/>
                </a:ext>
              </a:extLst>
            </p:cNvPr>
            <p:cNvSpPr/>
            <p:nvPr/>
          </p:nvSpPr>
          <p:spPr>
            <a:xfrm>
              <a:off x="5302250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ED86C11-595F-444C-8A0F-BAE22107A821}"/>
                </a:ext>
              </a:extLst>
            </p:cNvPr>
            <p:cNvSpPr/>
            <p:nvPr/>
          </p:nvSpPr>
          <p:spPr>
            <a:xfrm>
              <a:off x="5175250" y="2513013"/>
              <a:ext cx="187325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0A41420-66EA-4998-8E61-71B822AE1C42}"/>
              </a:ext>
            </a:extLst>
          </p:cNvPr>
          <p:cNvGrpSpPr/>
          <p:nvPr/>
        </p:nvGrpSpPr>
        <p:grpSpPr>
          <a:xfrm>
            <a:off x="6781404" y="1912189"/>
            <a:ext cx="1443037" cy="1443038"/>
            <a:chOff x="5764213" y="1755775"/>
            <a:chExt cx="1443037" cy="1443038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522D1009-2D30-4761-B2AD-439F34A33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2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A94FD3CE-852F-44CA-A278-D4F4ACC50E10}"/>
                </a:ext>
              </a:extLst>
            </p:cNvPr>
            <p:cNvSpPr/>
            <p:nvPr/>
          </p:nvSpPr>
          <p:spPr>
            <a:xfrm>
              <a:off x="6361113" y="2719388"/>
              <a:ext cx="187325" cy="187325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25BA7FBC-5838-4310-A978-D357912BC6B1}"/>
                </a:ext>
              </a:extLst>
            </p:cNvPr>
            <p:cNvSpPr/>
            <p:nvPr/>
          </p:nvSpPr>
          <p:spPr>
            <a:xfrm>
              <a:off x="6418263" y="2865438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47D7263E-C776-43E6-948C-AAB40860A7D2}"/>
                </a:ext>
              </a:extLst>
            </p:cNvPr>
            <p:cNvSpPr/>
            <p:nvPr/>
          </p:nvSpPr>
          <p:spPr>
            <a:xfrm>
              <a:off x="6521450" y="2698750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DB94AAF6-3B38-40E0-BD68-4C211D0FD2A8}"/>
                </a:ext>
              </a:extLst>
            </p:cNvPr>
            <p:cNvSpPr/>
            <p:nvPr/>
          </p:nvSpPr>
          <p:spPr>
            <a:xfrm>
              <a:off x="6605588" y="2803525"/>
              <a:ext cx="185737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B5FBBDC1-8C23-4047-8BD2-63B930255B4A}"/>
                </a:ext>
              </a:extLst>
            </p:cNvPr>
            <p:cNvSpPr/>
            <p:nvPr/>
          </p:nvSpPr>
          <p:spPr>
            <a:xfrm>
              <a:off x="6677025" y="2657475"/>
              <a:ext cx="187325" cy="1873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0B98C37-B1A2-466D-A4C8-A75954FCFB44}"/>
                </a:ext>
              </a:extLst>
            </p:cNvPr>
            <p:cNvSpPr/>
            <p:nvPr/>
          </p:nvSpPr>
          <p:spPr>
            <a:xfrm>
              <a:off x="6550025" y="2513013"/>
              <a:ext cx="187325" cy="1857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EB77A41E-FC86-43BD-A975-8977B8FF6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7507" y="3553995"/>
            <a:ext cx="605472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根据摸出蓝色球的可能性大小，进行排列。</a:t>
            </a: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0700C18B-8D53-42F9-BBD3-0A3134F1A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</p:spTree>
    <p:extLst>
      <p:ext uri="{BB962C8B-B14F-4D97-AF65-F5344CB8AC3E}">
        <p14:creationId xmlns:p14="http://schemas.microsoft.com/office/powerpoint/2010/main" val="2660063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文本框 2">
            <a:extLst>
              <a:ext uri="{FF2B5EF4-FFF2-40B4-BE49-F238E27FC236}">
                <a16:creationId xmlns:a16="http://schemas.microsoft.com/office/drawing/2014/main" id="{1CC53409-7A2D-4380-9FF4-1A1EEE700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46175"/>
            <a:ext cx="7278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个袋子中摸到蓝色球的可能性是多少？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C7354A9-233B-4194-A4A3-431B083A9A6B}"/>
              </a:ext>
            </a:extLst>
          </p:cNvPr>
          <p:cNvGrpSpPr/>
          <p:nvPr/>
        </p:nvGrpSpPr>
        <p:grpSpPr>
          <a:xfrm>
            <a:off x="647700" y="2078038"/>
            <a:ext cx="1441450" cy="1443038"/>
            <a:chOff x="352425" y="1755775"/>
            <a:chExt cx="1441450" cy="1443038"/>
          </a:xfrm>
        </p:grpSpPr>
        <p:pic>
          <p:nvPicPr>
            <p:cNvPr id="20482" name="图片 1">
              <a:extLst>
                <a:ext uri="{FF2B5EF4-FFF2-40B4-BE49-F238E27FC236}">
                  <a16:creationId xmlns:a16="http://schemas.microsoft.com/office/drawing/2014/main" id="{E413057F-5AF3-4AD3-A5BC-5D63559E4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4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BE138CE-7078-446F-AE15-5103F4E57DC2}"/>
                </a:ext>
              </a:extLst>
            </p:cNvPr>
            <p:cNvSpPr/>
            <p:nvPr/>
          </p:nvSpPr>
          <p:spPr>
            <a:xfrm>
              <a:off x="949325" y="271938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2B722D4-DE49-4610-8B57-5F643EADF790}"/>
                </a:ext>
              </a:extLst>
            </p:cNvPr>
            <p:cNvSpPr/>
            <p:nvPr/>
          </p:nvSpPr>
          <p:spPr>
            <a:xfrm>
              <a:off x="1004888" y="286543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9C02590-1E7A-4419-8440-4757908B9071}"/>
                </a:ext>
              </a:extLst>
            </p:cNvPr>
            <p:cNvSpPr/>
            <p:nvPr/>
          </p:nvSpPr>
          <p:spPr>
            <a:xfrm>
              <a:off x="1108075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B3641BF-6D8E-489A-AAED-20174D209D44}"/>
                </a:ext>
              </a:extLst>
            </p:cNvPr>
            <p:cNvSpPr/>
            <p:nvPr/>
          </p:nvSpPr>
          <p:spPr>
            <a:xfrm>
              <a:off x="1192213" y="280352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D492895-72E6-437C-9B33-299CD5693A98}"/>
                </a:ext>
              </a:extLst>
            </p:cNvPr>
            <p:cNvSpPr/>
            <p:nvPr/>
          </p:nvSpPr>
          <p:spPr>
            <a:xfrm>
              <a:off x="1263650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7597F189-1157-4CA5-BD7B-4400DE538C0E}"/>
                </a:ext>
              </a:extLst>
            </p:cNvPr>
            <p:cNvSpPr/>
            <p:nvPr/>
          </p:nvSpPr>
          <p:spPr>
            <a:xfrm>
              <a:off x="1138238" y="2513013"/>
              <a:ext cx="185737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95861A58-4DF9-4CF6-AECB-2F75D3A1ED03}"/>
              </a:ext>
            </a:extLst>
          </p:cNvPr>
          <p:cNvGrpSpPr/>
          <p:nvPr/>
        </p:nvGrpSpPr>
        <p:grpSpPr>
          <a:xfrm>
            <a:off x="2020888" y="2078038"/>
            <a:ext cx="1443037" cy="1443038"/>
            <a:chOff x="1725613" y="1755775"/>
            <a:chExt cx="1443037" cy="1443038"/>
          </a:xfrm>
        </p:grpSpPr>
        <p:pic>
          <p:nvPicPr>
            <p:cNvPr id="20490" name="图片 9">
              <a:extLst>
                <a:ext uri="{FF2B5EF4-FFF2-40B4-BE49-F238E27FC236}">
                  <a16:creationId xmlns:a16="http://schemas.microsoft.com/office/drawing/2014/main" id="{2BC60F04-99D5-481C-A33C-349E3A21F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6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39C71FB-DAF6-4E10-B7CB-C73044D725F7}"/>
                </a:ext>
              </a:extLst>
            </p:cNvPr>
            <p:cNvSpPr/>
            <p:nvPr/>
          </p:nvSpPr>
          <p:spPr>
            <a:xfrm>
              <a:off x="2322513" y="271938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6BA8B7F-7CCE-43E0-A77E-BF7740046A86}"/>
                </a:ext>
              </a:extLst>
            </p:cNvPr>
            <p:cNvSpPr/>
            <p:nvPr/>
          </p:nvSpPr>
          <p:spPr>
            <a:xfrm>
              <a:off x="2379663" y="286543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7A62905-04EB-454E-B26B-37C892B507F4}"/>
                </a:ext>
              </a:extLst>
            </p:cNvPr>
            <p:cNvSpPr/>
            <p:nvPr/>
          </p:nvSpPr>
          <p:spPr>
            <a:xfrm>
              <a:off x="2482850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D396AC8-B657-43FF-835B-0B151240B82B}"/>
                </a:ext>
              </a:extLst>
            </p:cNvPr>
            <p:cNvSpPr/>
            <p:nvPr/>
          </p:nvSpPr>
          <p:spPr>
            <a:xfrm>
              <a:off x="2566988" y="2803525"/>
              <a:ext cx="185737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479FDD4-CE3C-4CB0-A9BF-AE6781D59F0B}"/>
                </a:ext>
              </a:extLst>
            </p:cNvPr>
            <p:cNvSpPr/>
            <p:nvPr/>
          </p:nvSpPr>
          <p:spPr>
            <a:xfrm>
              <a:off x="2638425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E2B677C-73A1-4DEA-88EB-647D542007A6}"/>
                </a:ext>
              </a:extLst>
            </p:cNvPr>
            <p:cNvSpPr/>
            <p:nvPr/>
          </p:nvSpPr>
          <p:spPr>
            <a:xfrm>
              <a:off x="2511425" y="2513013"/>
              <a:ext cx="187325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DFF115-D80F-47A0-842C-3FC326A3FEAE}"/>
              </a:ext>
            </a:extLst>
          </p:cNvPr>
          <p:cNvGrpSpPr/>
          <p:nvPr/>
        </p:nvGrpSpPr>
        <p:grpSpPr>
          <a:xfrm>
            <a:off x="3327400" y="2078038"/>
            <a:ext cx="1443038" cy="1443038"/>
            <a:chOff x="3032125" y="1755775"/>
            <a:chExt cx="1443038" cy="1443038"/>
          </a:xfrm>
        </p:grpSpPr>
        <p:pic>
          <p:nvPicPr>
            <p:cNvPr id="20497" name="图片 16">
              <a:extLst>
                <a:ext uri="{FF2B5EF4-FFF2-40B4-BE49-F238E27FC236}">
                  <a16:creationId xmlns:a16="http://schemas.microsoft.com/office/drawing/2014/main" id="{0BB334C6-E590-4C59-8E5E-AF164505D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125" y="1755775"/>
              <a:ext cx="1443038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715DE8A7-4C9F-4016-AC43-C00AF4F00E44}"/>
                </a:ext>
              </a:extLst>
            </p:cNvPr>
            <p:cNvSpPr/>
            <p:nvPr/>
          </p:nvSpPr>
          <p:spPr>
            <a:xfrm>
              <a:off x="3629025" y="271938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A15BB98-0510-4C9A-BB30-8553D0E25F63}"/>
                </a:ext>
              </a:extLst>
            </p:cNvPr>
            <p:cNvSpPr/>
            <p:nvPr/>
          </p:nvSpPr>
          <p:spPr>
            <a:xfrm>
              <a:off x="3686175" y="286543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6F4A6BB-1E7E-42C4-91BB-C2D7994352A6}"/>
                </a:ext>
              </a:extLst>
            </p:cNvPr>
            <p:cNvSpPr/>
            <p:nvPr/>
          </p:nvSpPr>
          <p:spPr>
            <a:xfrm>
              <a:off x="3789363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A7273B2-C1EB-4F70-9BE8-6DCA57FE0E42}"/>
                </a:ext>
              </a:extLst>
            </p:cNvPr>
            <p:cNvSpPr/>
            <p:nvPr/>
          </p:nvSpPr>
          <p:spPr>
            <a:xfrm>
              <a:off x="3873500" y="2803525"/>
              <a:ext cx="185738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F051491-886E-4872-8F6C-DD28E0DA08B2}"/>
                </a:ext>
              </a:extLst>
            </p:cNvPr>
            <p:cNvSpPr/>
            <p:nvPr/>
          </p:nvSpPr>
          <p:spPr>
            <a:xfrm>
              <a:off x="3944938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1C035C1-0661-4CD8-8C35-44C455E1998E}"/>
                </a:ext>
              </a:extLst>
            </p:cNvPr>
            <p:cNvSpPr/>
            <p:nvPr/>
          </p:nvSpPr>
          <p:spPr>
            <a:xfrm>
              <a:off x="3817938" y="2513013"/>
              <a:ext cx="187325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E3827F0-F735-4F60-928D-D2CDA9C9C718}"/>
              </a:ext>
            </a:extLst>
          </p:cNvPr>
          <p:cNvGrpSpPr/>
          <p:nvPr/>
        </p:nvGrpSpPr>
        <p:grpSpPr>
          <a:xfrm>
            <a:off x="4686300" y="2078038"/>
            <a:ext cx="1441450" cy="1443038"/>
            <a:chOff x="4391025" y="1755775"/>
            <a:chExt cx="1441450" cy="1443038"/>
          </a:xfrm>
        </p:grpSpPr>
        <p:pic>
          <p:nvPicPr>
            <p:cNvPr id="20504" name="图片 23">
              <a:extLst>
                <a:ext uri="{FF2B5EF4-FFF2-40B4-BE49-F238E27FC236}">
                  <a16:creationId xmlns:a16="http://schemas.microsoft.com/office/drawing/2014/main" id="{88B632E7-9848-44DC-B4A7-4D1E571078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025" y="1755775"/>
              <a:ext cx="1441450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282C824-1AC7-4FAE-B676-957926E7E7DB}"/>
                </a:ext>
              </a:extLst>
            </p:cNvPr>
            <p:cNvSpPr/>
            <p:nvPr/>
          </p:nvSpPr>
          <p:spPr>
            <a:xfrm>
              <a:off x="4987925" y="2719388"/>
              <a:ext cx="185738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FD58176F-BDDF-4691-B87C-EACD960E4A39}"/>
                </a:ext>
              </a:extLst>
            </p:cNvPr>
            <p:cNvSpPr/>
            <p:nvPr/>
          </p:nvSpPr>
          <p:spPr>
            <a:xfrm>
              <a:off x="5043488" y="286543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E67991A8-7D07-4AA3-86BD-547F1FED8C04}"/>
                </a:ext>
              </a:extLst>
            </p:cNvPr>
            <p:cNvSpPr/>
            <p:nvPr/>
          </p:nvSpPr>
          <p:spPr>
            <a:xfrm>
              <a:off x="5146675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60132BB-B3CB-4D5C-A2F6-7A67C0D27B93}"/>
                </a:ext>
              </a:extLst>
            </p:cNvPr>
            <p:cNvSpPr/>
            <p:nvPr/>
          </p:nvSpPr>
          <p:spPr>
            <a:xfrm>
              <a:off x="5230813" y="280352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7C9A7B4-3FBB-4A44-8210-A0567FF44F2F}"/>
                </a:ext>
              </a:extLst>
            </p:cNvPr>
            <p:cNvSpPr/>
            <p:nvPr/>
          </p:nvSpPr>
          <p:spPr>
            <a:xfrm>
              <a:off x="5302250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BB4913BC-E1F1-4128-A73E-144DDE9A0622}"/>
                </a:ext>
              </a:extLst>
            </p:cNvPr>
            <p:cNvSpPr/>
            <p:nvPr/>
          </p:nvSpPr>
          <p:spPr>
            <a:xfrm>
              <a:off x="5175250" y="2513013"/>
              <a:ext cx="187325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D9BEEEF-F56E-4F64-90B9-78BFF0BE156F}"/>
              </a:ext>
            </a:extLst>
          </p:cNvPr>
          <p:cNvGrpSpPr/>
          <p:nvPr/>
        </p:nvGrpSpPr>
        <p:grpSpPr>
          <a:xfrm>
            <a:off x="6059488" y="2078038"/>
            <a:ext cx="1443037" cy="1443038"/>
            <a:chOff x="5764213" y="1755775"/>
            <a:chExt cx="1443037" cy="1443038"/>
          </a:xfrm>
        </p:grpSpPr>
        <p:pic>
          <p:nvPicPr>
            <p:cNvPr id="20511" name="图片 30">
              <a:extLst>
                <a:ext uri="{FF2B5EF4-FFF2-40B4-BE49-F238E27FC236}">
                  <a16:creationId xmlns:a16="http://schemas.microsoft.com/office/drawing/2014/main" id="{953C59BC-08F2-46AA-B8EE-8604333AA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213" y="1755775"/>
              <a:ext cx="1443037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8A989A4C-16C7-4964-A1C1-FD40EAF9D461}"/>
                </a:ext>
              </a:extLst>
            </p:cNvPr>
            <p:cNvSpPr/>
            <p:nvPr/>
          </p:nvSpPr>
          <p:spPr>
            <a:xfrm>
              <a:off x="6361113" y="271938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DE2F3F91-A06C-4222-A303-80B7704C2D8F}"/>
                </a:ext>
              </a:extLst>
            </p:cNvPr>
            <p:cNvSpPr/>
            <p:nvPr/>
          </p:nvSpPr>
          <p:spPr>
            <a:xfrm>
              <a:off x="6418263" y="286543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59866D97-43A7-4A0C-B2E5-A5E36067E693}"/>
                </a:ext>
              </a:extLst>
            </p:cNvPr>
            <p:cNvSpPr/>
            <p:nvPr/>
          </p:nvSpPr>
          <p:spPr>
            <a:xfrm>
              <a:off x="6521450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C860A067-75F3-4FC5-8415-FB0EBD0D6827}"/>
                </a:ext>
              </a:extLst>
            </p:cNvPr>
            <p:cNvSpPr/>
            <p:nvPr/>
          </p:nvSpPr>
          <p:spPr>
            <a:xfrm>
              <a:off x="6605588" y="2803525"/>
              <a:ext cx="185737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C1805AC3-60D5-48EA-8499-6FC787F457E6}"/>
                </a:ext>
              </a:extLst>
            </p:cNvPr>
            <p:cNvSpPr/>
            <p:nvPr/>
          </p:nvSpPr>
          <p:spPr>
            <a:xfrm>
              <a:off x="6677025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42B239C1-DD90-4DFC-9DEA-C01F9AE8E583}"/>
                </a:ext>
              </a:extLst>
            </p:cNvPr>
            <p:cNvSpPr/>
            <p:nvPr/>
          </p:nvSpPr>
          <p:spPr>
            <a:xfrm>
              <a:off x="6550025" y="2513013"/>
              <a:ext cx="187325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1148B82-94B6-4B03-BA7F-DE6F7A8DF203}"/>
              </a:ext>
            </a:extLst>
          </p:cNvPr>
          <p:cNvGrpSpPr/>
          <p:nvPr/>
        </p:nvGrpSpPr>
        <p:grpSpPr>
          <a:xfrm>
            <a:off x="7366000" y="2078038"/>
            <a:ext cx="1443038" cy="1443038"/>
            <a:chOff x="7070725" y="1755775"/>
            <a:chExt cx="1443038" cy="1443038"/>
          </a:xfrm>
        </p:grpSpPr>
        <p:pic>
          <p:nvPicPr>
            <p:cNvPr id="20518" name="图片 37">
              <a:extLst>
                <a:ext uri="{FF2B5EF4-FFF2-40B4-BE49-F238E27FC236}">
                  <a16:creationId xmlns:a16="http://schemas.microsoft.com/office/drawing/2014/main" id="{CCC86851-1685-4F61-90AA-2FE417A1B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0725" y="1755775"/>
              <a:ext cx="1443038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11B4AA09-83B5-43D1-BF4E-1E6903DE4547}"/>
                </a:ext>
              </a:extLst>
            </p:cNvPr>
            <p:cNvSpPr/>
            <p:nvPr/>
          </p:nvSpPr>
          <p:spPr>
            <a:xfrm>
              <a:off x="7667625" y="2719388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FF1424D1-F4E9-498D-9AC3-D2819AF61B07}"/>
                </a:ext>
              </a:extLst>
            </p:cNvPr>
            <p:cNvSpPr/>
            <p:nvPr/>
          </p:nvSpPr>
          <p:spPr>
            <a:xfrm>
              <a:off x="7724775" y="2865438"/>
              <a:ext cx="185738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9EB92B93-853D-4D38-9190-6172E48103B6}"/>
                </a:ext>
              </a:extLst>
            </p:cNvPr>
            <p:cNvSpPr/>
            <p:nvPr/>
          </p:nvSpPr>
          <p:spPr>
            <a:xfrm>
              <a:off x="7827963" y="2698750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808A9B4-E390-4C25-954A-AB8671E35A90}"/>
                </a:ext>
              </a:extLst>
            </p:cNvPr>
            <p:cNvSpPr/>
            <p:nvPr/>
          </p:nvSpPr>
          <p:spPr>
            <a:xfrm>
              <a:off x="7910513" y="280352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1A71641E-CF99-4746-90A4-3FD7ED3CCF0A}"/>
                </a:ext>
              </a:extLst>
            </p:cNvPr>
            <p:cNvSpPr/>
            <p:nvPr/>
          </p:nvSpPr>
          <p:spPr>
            <a:xfrm>
              <a:off x="7983538" y="2657475"/>
              <a:ext cx="187325" cy="187325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56713147-DFF7-4095-87FE-41F9D949F87E}"/>
                </a:ext>
              </a:extLst>
            </p:cNvPr>
            <p:cNvSpPr/>
            <p:nvPr/>
          </p:nvSpPr>
          <p:spPr>
            <a:xfrm>
              <a:off x="7856538" y="2513013"/>
              <a:ext cx="187325" cy="185737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6" name="Rectangle 16">
            <a:extLst>
              <a:ext uri="{FF2B5EF4-FFF2-40B4-BE49-F238E27FC236}">
                <a16:creationId xmlns:a16="http://schemas.microsoft.com/office/drawing/2014/main" id="{66E88076-32D3-4597-8D0A-39C016A6C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>
            <a:extLst>
              <a:ext uri="{FF2B5EF4-FFF2-40B4-BE49-F238E27FC236}">
                <a16:creationId xmlns:a16="http://schemas.microsoft.com/office/drawing/2014/main" id="{C0921429-A667-444A-95C0-6745BE44E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9175"/>
            <a:ext cx="144145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文本框 2">
            <a:extLst>
              <a:ext uri="{FF2B5EF4-FFF2-40B4-BE49-F238E27FC236}">
                <a16:creationId xmlns:a16="http://schemas.microsoft.com/office/drawing/2014/main" id="{F1EC7FAC-F38A-41F1-9280-7F2E42D35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3" y="1258094"/>
            <a:ext cx="7278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个袋子中摸到蓝色球的可能性又是多少？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6779896-EEBE-4AC9-8ACF-BAC6EBB480C6}"/>
              </a:ext>
            </a:extLst>
          </p:cNvPr>
          <p:cNvSpPr/>
          <p:nvPr/>
        </p:nvSpPr>
        <p:spPr>
          <a:xfrm>
            <a:off x="1054100" y="3252788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F9CD049-D3F3-46C6-B334-28738842F5C7}"/>
              </a:ext>
            </a:extLst>
          </p:cNvPr>
          <p:cNvSpPr/>
          <p:nvPr/>
        </p:nvSpPr>
        <p:spPr>
          <a:xfrm>
            <a:off x="1109663" y="3398838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59D0052-E68C-4757-8703-2F8CCA1A60B1}"/>
              </a:ext>
            </a:extLst>
          </p:cNvPr>
          <p:cNvSpPr/>
          <p:nvPr/>
        </p:nvSpPr>
        <p:spPr>
          <a:xfrm>
            <a:off x="1212850" y="3232150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B2E4649-C780-480B-836D-4EB49A9BE7C8}"/>
              </a:ext>
            </a:extLst>
          </p:cNvPr>
          <p:cNvSpPr/>
          <p:nvPr/>
        </p:nvSpPr>
        <p:spPr>
          <a:xfrm>
            <a:off x="1296988" y="3336925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8DE3674-4343-4689-B1A4-7F5B04EED856}"/>
              </a:ext>
            </a:extLst>
          </p:cNvPr>
          <p:cNvSpPr/>
          <p:nvPr/>
        </p:nvSpPr>
        <p:spPr>
          <a:xfrm>
            <a:off x="1335088" y="3190875"/>
            <a:ext cx="187325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E620352-AAE5-4AD0-ACE5-4213F858F33D}"/>
              </a:ext>
            </a:extLst>
          </p:cNvPr>
          <p:cNvSpPr/>
          <p:nvPr/>
        </p:nvSpPr>
        <p:spPr>
          <a:xfrm>
            <a:off x="1243013" y="3046413"/>
            <a:ext cx="185737" cy="1857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14" name="图片 9">
            <a:extLst>
              <a:ext uri="{FF2B5EF4-FFF2-40B4-BE49-F238E27FC236}">
                <a16:creationId xmlns:a16="http://schemas.microsoft.com/office/drawing/2014/main" id="{3AC22406-8E2A-45A9-AFC8-570E1B9F6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2289175"/>
            <a:ext cx="1443037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2A5E7FA9-EA5B-426E-A1F7-0DE203846F11}"/>
              </a:ext>
            </a:extLst>
          </p:cNvPr>
          <p:cNvSpPr/>
          <p:nvPr/>
        </p:nvSpPr>
        <p:spPr>
          <a:xfrm>
            <a:off x="2427288" y="3252788"/>
            <a:ext cx="187325" cy="187325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DC1CE94-05FE-4AB3-8F77-561462B33D57}"/>
              </a:ext>
            </a:extLst>
          </p:cNvPr>
          <p:cNvSpPr/>
          <p:nvPr/>
        </p:nvSpPr>
        <p:spPr>
          <a:xfrm>
            <a:off x="2484438" y="3398838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95ED717-CDBD-4FA9-A70A-4F1C53BEF325}"/>
              </a:ext>
            </a:extLst>
          </p:cNvPr>
          <p:cNvSpPr/>
          <p:nvPr/>
        </p:nvSpPr>
        <p:spPr>
          <a:xfrm>
            <a:off x="2587625" y="3232150"/>
            <a:ext cx="187325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79A89A1-4B4D-495C-B57E-A19840C0AF83}"/>
              </a:ext>
            </a:extLst>
          </p:cNvPr>
          <p:cNvSpPr/>
          <p:nvPr/>
        </p:nvSpPr>
        <p:spPr>
          <a:xfrm>
            <a:off x="2671763" y="3336925"/>
            <a:ext cx="185737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20B7590-5626-46BA-85A1-E3280CBF3431}"/>
              </a:ext>
            </a:extLst>
          </p:cNvPr>
          <p:cNvSpPr/>
          <p:nvPr/>
        </p:nvSpPr>
        <p:spPr>
          <a:xfrm>
            <a:off x="2743200" y="3190875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E8B1760-3838-4113-BE13-03ED70568193}"/>
              </a:ext>
            </a:extLst>
          </p:cNvPr>
          <p:cNvSpPr/>
          <p:nvPr/>
        </p:nvSpPr>
        <p:spPr>
          <a:xfrm>
            <a:off x="2616200" y="3046413"/>
            <a:ext cx="187325" cy="18573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21" name="图片 16">
            <a:extLst>
              <a:ext uri="{FF2B5EF4-FFF2-40B4-BE49-F238E27FC236}">
                <a16:creationId xmlns:a16="http://schemas.microsoft.com/office/drawing/2014/main" id="{AE5F538C-C51C-434E-9948-E1FD7C65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2289175"/>
            <a:ext cx="14430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47AAD8AC-D1F7-4FF3-86CE-02C23095F903}"/>
              </a:ext>
            </a:extLst>
          </p:cNvPr>
          <p:cNvSpPr/>
          <p:nvPr/>
        </p:nvSpPr>
        <p:spPr>
          <a:xfrm>
            <a:off x="3700463" y="3252788"/>
            <a:ext cx="187325" cy="1873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3636F4B-4CBC-48D7-B26E-6DF35669DD43}"/>
              </a:ext>
            </a:extLst>
          </p:cNvPr>
          <p:cNvSpPr/>
          <p:nvPr/>
        </p:nvSpPr>
        <p:spPr>
          <a:xfrm>
            <a:off x="3790950" y="3398838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0E32F69-DADF-40A0-946C-CBD48126E44F}"/>
              </a:ext>
            </a:extLst>
          </p:cNvPr>
          <p:cNvSpPr/>
          <p:nvPr/>
        </p:nvSpPr>
        <p:spPr>
          <a:xfrm>
            <a:off x="3894138" y="3232150"/>
            <a:ext cx="187325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FF9C4D4-249D-4648-A670-2414FABD9C67}"/>
              </a:ext>
            </a:extLst>
          </p:cNvPr>
          <p:cNvSpPr/>
          <p:nvPr/>
        </p:nvSpPr>
        <p:spPr>
          <a:xfrm>
            <a:off x="3944938" y="3336925"/>
            <a:ext cx="185737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7EB0FB9-356D-4074-8A0C-658FD1E399D8}"/>
              </a:ext>
            </a:extLst>
          </p:cNvPr>
          <p:cNvSpPr/>
          <p:nvPr/>
        </p:nvSpPr>
        <p:spPr>
          <a:xfrm>
            <a:off x="4049713" y="3190875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A9FAFB7-044F-4804-AA9F-D4DECD833384}"/>
              </a:ext>
            </a:extLst>
          </p:cNvPr>
          <p:cNvSpPr/>
          <p:nvPr/>
        </p:nvSpPr>
        <p:spPr>
          <a:xfrm>
            <a:off x="3922713" y="3046413"/>
            <a:ext cx="187325" cy="18573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28" name="图片 23">
            <a:extLst>
              <a:ext uri="{FF2B5EF4-FFF2-40B4-BE49-F238E27FC236}">
                <a16:creationId xmlns:a16="http://schemas.microsoft.com/office/drawing/2014/main" id="{0CB093AD-9EEB-43B1-BAC3-02A6006C4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9175"/>
            <a:ext cx="144145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椭圆 24">
            <a:extLst>
              <a:ext uri="{FF2B5EF4-FFF2-40B4-BE49-F238E27FC236}">
                <a16:creationId xmlns:a16="http://schemas.microsoft.com/office/drawing/2014/main" id="{8615649A-B9C9-4849-BFD5-95DD1FCB2BD9}"/>
              </a:ext>
            </a:extLst>
          </p:cNvPr>
          <p:cNvSpPr/>
          <p:nvPr/>
        </p:nvSpPr>
        <p:spPr>
          <a:xfrm>
            <a:off x="5092700" y="3252788"/>
            <a:ext cx="185738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FAA6D8E4-2A94-416A-ABE7-92B4E8D43159}"/>
              </a:ext>
            </a:extLst>
          </p:cNvPr>
          <p:cNvSpPr/>
          <p:nvPr/>
        </p:nvSpPr>
        <p:spPr>
          <a:xfrm>
            <a:off x="5148263" y="3398838"/>
            <a:ext cx="187325" cy="187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13BC89C-ED53-4B68-9FAA-978E1022814C}"/>
              </a:ext>
            </a:extLst>
          </p:cNvPr>
          <p:cNvSpPr/>
          <p:nvPr/>
        </p:nvSpPr>
        <p:spPr>
          <a:xfrm>
            <a:off x="5251450" y="3232150"/>
            <a:ext cx="187325" cy="187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496BD975-8034-439B-ABD9-DCA7817C91F9}"/>
              </a:ext>
            </a:extLst>
          </p:cNvPr>
          <p:cNvSpPr/>
          <p:nvPr/>
        </p:nvSpPr>
        <p:spPr>
          <a:xfrm>
            <a:off x="5335588" y="3336925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98C100C4-D998-4E8D-87C6-E2E661732A31}"/>
              </a:ext>
            </a:extLst>
          </p:cNvPr>
          <p:cNvSpPr/>
          <p:nvPr/>
        </p:nvSpPr>
        <p:spPr>
          <a:xfrm>
            <a:off x="5407025" y="3190875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464AB91-9D52-4E87-A5A8-8AEBD56E29C6}"/>
              </a:ext>
            </a:extLst>
          </p:cNvPr>
          <p:cNvSpPr/>
          <p:nvPr/>
        </p:nvSpPr>
        <p:spPr>
          <a:xfrm>
            <a:off x="5246688" y="3046413"/>
            <a:ext cx="187325" cy="1857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35" name="图片 30">
            <a:extLst>
              <a:ext uri="{FF2B5EF4-FFF2-40B4-BE49-F238E27FC236}">
                <a16:creationId xmlns:a16="http://schemas.microsoft.com/office/drawing/2014/main" id="{CA932F49-A981-469B-B4E2-F060FDF73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88" y="2289175"/>
            <a:ext cx="1443037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椭圆 31">
            <a:extLst>
              <a:ext uri="{FF2B5EF4-FFF2-40B4-BE49-F238E27FC236}">
                <a16:creationId xmlns:a16="http://schemas.microsoft.com/office/drawing/2014/main" id="{BA1D803F-AEFC-4D24-A5C7-887AF885A3FB}"/>
              </a:ext>
            </a:extLst>
          </p:cNvPr>
          <p:cNvSpPr/>
          <p:nvPr/>
        </p:nvSpPr>
        <p:spPr>
          <a:xfrm>
            <a:off x="6465888" y="3252788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84C51B4F-9972-43F4-859F-85D55D226E2A}"/>
              </a:ext>
            </a:extLst>
          </p:cNvPr>
          <p:cNvSpPr/>
          <p:nvPr/>
        </p:nvSpPr>
        <p:spPr>
          <a:xfrm>
            <a:off x="6489700" y="3398838"/>
            <a:ext cx="185738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1EAA4D1-488D-4AE1-919C-93E633C8DCB5}"/>
              </a:ext>
            </a:extLst>
          </p:cNvPr>
          <p:cNvSpPr/>
          <p:nvPr/>
        </p:nvSpPr>
        <p:spPr>
          <a:xfrm>
            <a:off x="6626225" y="3232150"/>
            <a:ext cx="187325" cy="18732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AB97EAD8-8958-4689-86F7-C4C0456E75E6}"/>
              </a:ext>
            </a:extLst>
          </p:cNvPr>
          <p:cNvSpPr/>
          <p:nvPr/>
        </p:nvSpPr>
        <p:spPr>
          <a:xfrm>
            <a:off x="6710363" y="3336925"/>
            <a:ext cx="185737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B9AB9A3B-9E55-4C86-A528-94ED9FC46420}"/>
              </a:ext>
            </a:extLst>
          </p:cNvPr>
          <p:cNvSpPr/>
          <p:nvPr/>
        </p:nvSpPr>
        <p:spPr>
          <a:xfrm>
            <a:off x="6781800" y="3190875"/>
            <a:ext cx="187325" cy="187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405D050-DA64-4A18-8DEA-D9ABE7A1DA2E}"/>
              </a:ext>
            </a:extLst>
          </p:cNvPr>
          <p:cNvSpPr/>
          <p:nvPr/>
        </p:nvSpPr>
        <p:spPr>
          <a:xfrm>
            <a:off x="6621463" y="3046413"/>
            <a:ext cx="187325" cy="1857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542" name="图片 37">
            <a:extLst>
              <a:ext uri="{FF2B5EF4-FFF2-40B4-BE49-F238E27FC236}">
                <a16:creationId xmlns:a16="http://schemas.microsoft.com/office/drawing/2014/main" id="{249DF747-7D4B-42ED-8D71-EA2E744A6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2289175"/>
            <a:ext cx="14430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椭圆 38">
            <a:extLst>
              <a:ext uri="{FF2B5EF4-FFF2-40B4-BE49-F238E27FC236}">
                <a16:creationId xmlns:a16="http://schemas.microsoft.com/office/drawing/2014/main" id="{B3675843-FADD-4045-B179-278E0665277D}"/>
              </a:ext>
            </a:extLst>
          </p:cNvPr>
          <p:cNvSpPr/>
          <p:nvPr/>
        </p:nvSpPr>
        <p:spPr>
          <a:xfrm>
            <a:off x="7772400" y="3252788"/>
            <a:ext cx="187325" cy="18732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54D04FAE-165A-4FC7-8B01-BF10E135C0DC}"/>
              </a:ext>
            </a:extLst>
          </p:cNvPr>
          <p:cNvSpPr/>
          <p:nvPr/>
        </p:nvSpPr>
        <p:spPr>
          <a:xfrm>
            <a:off x="7796213" y="3398838"/>
            <a:ext cx="185737" cy="1873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25767921-BA42-40EC-A9E3-2F4FED06508A}"/>
              </a:ext>
            </a:extLst>
          </p:cNvPr>
          <p:cNvSpPr/>
          <p:nvPr/>
        </p:nvSpPr>
        <p:spPr>
          <a:xfrm>
            <a:off x="7932738" y="3232150"/>
            <a:ext cx="187325" cy="187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A9D69665-CA1C-45FE-87F0-AE63BBB6BDA9}"/>
              </a:ext>
            </a:extLst>
          </p:cNvPr>
          <p:cNvSpPr/>
          <p:nvPr/>
        </p:nvSpPr>
        <p:spPr>
          <a:xfrm>
            <a:off x="8015288" y="3336925"/>
            <a:ext cx="187325" cy="187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445A78EA-3296-43C5-A312-0A5DA2434EBA}"/>
              </a:ext>
            </a:extLst>
          </p:cNvPr>
          <p:cNvSpPr/>
          <p:nvPr/>
        </p:nvSpPr>
        <p:spPr>
          <a:xfrm>
            <a:off x="8088313" y="3190875"/>
            <a:ext cx="187325" cy="187325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239BFE-EC85-4EAE-9AC8-6B3580283BBE}"/>
              </a:ext>
            </a:extLst>
          </p:cNvPr>
          <p:cNvSpPr/>
          <p:nvPr/>
        </p:nvSpPr>
        <p:spPr>
          <a:xfrm>
            <a:off x="7927975" y="3046413"/>
            <a:ext cx="187325" cy="1857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Rectangle 16">
            <a:extLst>
              <a:ext uri="{FF2B5EF4-FFF2-40B4-BE49-F238E27FC236}">
                <a16:creationId xmlns:a16="http://schemas.microsoft.com/office/drawing/2014/main" id="{70AF5366-5B0C-43B2-A396-A81DA3953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6">
            <a:extLst>
              <a:ext uri="{FF2B5EF4-FFF2-40B4-BE49-F238E27FC236}">
                <a16:creationId xmlns:a16="http://schemas.microsoft.com/office/drawing/2014/main" id="{AAF86361-D49B-4F6C-901F-0EF720620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二、实践验证，探索新知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56A88D1A-1949-4735-9C9A-C58FD7418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6" t="52512" r="5641" b="8510"/>
          <a:stretch>
            <a:fillRect/>
          </a:stretch>
        </p:blipFill>
        <p:spPr bwMode="auto">
          <a:xfrm>
            <a:off x="562928" y="1909445"/>
            <a:ext cx="2836862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5DA88199-16D3-4209-B507-1010343B0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992">
            <a:off x="1609090" y="2230120"/>
            <a:ext cx="2619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31BAC708-2E80-47DC-9DE7-D5C57F804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1396365" y="2109470"/>
            <a:ext cx="23971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A758B302-9DA5-4701-B2E8-86DD40E5A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1158240" y="203962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41B2A808-B278-46A2-9748-057746447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1888490" y="233172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0B1F53B7-7F3A-4CBE-92EA-7DEB1EE0E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072640" y="205867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834EC3EE-DB80-4DBB-A22C-74D0B48C1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1532890" y="179832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AEE2C9CC-3A50-4AF5-8820-7A990C3F6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310765" y="2134870"/>
            <a:ext cx="23812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569D31ED-8B9C-4A68-9FA3-23CCAD48A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"/>
          <a:stretch>
            <a:fillRect/>
          </a:stretch>
        </p:blipFill>
        <p:spPr bwMode="auto">
          <a:xfrm>
            <a:off x="2502853" y="1861820"/>
            <a:ext cx="2397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7135EA1A-E3B8-4EF8-9DD6-E4562B222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992">
            <a:off x="2701290" y="1904683"/>
            <a:ext cx="2619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本框 20">
            <a:extLst>
              <a:ext uri="{FF2B5EF4-FFF2-40B4-BE49-F238E27FC236}">
                <a16:creationId xmlns:a16="http://schemas.microsoft.com/office/drawing/2014/main" id="{96E516A1-446F-4A42-B54B-3FC7D2EEC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4" y="808355"/>
            <a:ext cx="8177212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是不是无论怎么摸，结果大部分是摸出蓝色棋子的次数少，摸出红色棋子的次数多呢？为什么呢？</a:t>
            </a:r>
          </a:p>
        </p:txBody>
      </p:sp>
      <p:sp>
        <p:nvSpPr>
          <p:cNvPr id="51" name="AutoShape 27">
            <a:extLst>
              <a:ext uri="{FF2B5EF4-FFF2-40B4-BE49-F238E27FC236}">
                <a16:creationId xmlns:a16="http://schemas.microsoft.com/office/drawing/2014/main" id="{DB24D830-7E9D-4AF2-A829-AECFEE9FF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9790" y="1859280"/>
            <a:ext cx="2437130" cy="1044639"/>
          </a:xfrm>
          <a:prstGeom prst="wedgeRoundRectCallout">
            <a:avLst>
              <a:gd name="adj1" fmla="val -65900"/>
              <a:gd name="adj2" fmla="val 297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可能性的大小和什么有关？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6ED0BA-25C8-9B24-FA4B-F2E77B438D14}"/>
              </a:ext>
            </a:extLst>
          </p:cNvPr>
          <p:cNvSpPr txBox="1"/>
          <p:nvPr/>
        </p:nvSpPr>
        <p:spPr>
          <a:xfrm>
            <a:off x="3192463" y="3020149"/>
            <a:ext cx="5730557" cy="168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归纳：</a:t>
            </a: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事件发生的可能性是有大小的。可能性的大小与个体数量的多少有关。个体在总数中所占数量越多，出现的可能性就越大；反之，可能性就越小。</a:t>
            </a:r>
          </a:p>
        </p:txBody>
      </p:sp>
    </p:spTree>
    <p:extLst>
      <p:ext uri="{BB962C8B-B14F-4D97-AF65-F5344CB8AC3E}">
        <p14:creationId xmlns:p14="http://schemas.microsoft.com/office/powerpoint/2010/main" val="278245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723571" y="859779"/>
            <a:ext cx="7541281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从右面的盒子里摸出一个棋子，可能是什么颜色？说一说：摸出哪种颜色棋子的可能性最大？摸出哪种颜色棋子的可能性最小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?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603" name="文本框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5604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5470" y="2513543"/>
            <a:ext cx="5242941" cy="22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答：从盒子里摸出一个棋子，可能是红色、蓝色或黄色的。摸出红色棋子的可能性最大，摸出黄色棋子的可能性最小。</a:t>
            </a:r>
            <a:endParaRPr lang="zh-CN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608" name="文本框 2"/>
          <p:cNvSpPr txBox="1">
            <a:spLocks noChangeArrowheads="1"/>
          </p:cNvSpPr>
          <p:nvPr/>
        </p:nvSpPr>
        <p:spPr bwMode="auto">
          <a:xfrm>
            <a:off x="5395207" y="514440"/>
            <a:ext cx="299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P100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010567EB-C03B-E6D1-3330-D059EF29A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1" y="100619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三、实践应用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564724-7B21-19CF-5946-62D3031E9DB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498" y="2753200"/>
            <a:ext cx="2033466" cy="1205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49988-D2A9-3589-F2ED-3D3C808D7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>
            <a:extLst>
              <a:ext uri="{FF2B5EF4-FFF2-40B4-BE49-F238E27FC236}">
                <a16:creationId xmlns:a16="http://schemas.microsoft.com/office/drawing/2014/main" id="{70E66977-F3FC-52EA-46D3-8423DE6B9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19" y="1040518"/>
            <a:ext cx="420227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全班每人掷一次。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文本框 8">
            <a:extLst>
              <a:ext uri="{FF2B5EF4-FFF2-40B4-BE49-F238E27FC236}">
                <a16:creationId xmlns:a16="http://schemas.microsoft.com/office/drawing/2014/main" id="{6C6AE3BF-DD6F-FF03-AD5A-0B500832805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7652" name="图片 9">
            <a:extLst>
              <a:ext uri="{FF2B5EF4-FFF2-40B4-BE49-F238E27FC236}">
                <a16:creationId xmlns:a16="http://schemas.microsoft.com/office/drawing/2014/main" id="{6BCF23A2-E60C-86AE-CE1E-FCBA8ADC80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10">
            <a:extLst>
              <a:ext uri="{FF2B5EF4-FFF2-40B4-BE49-F238E27FC236}">
                <a16:creationId xmlns:a16="http://schemas.microsoft.com/office/drawing/2014/main" id="{5F8DBB25-75AA-8483-E36D-5D942C6A174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4C849659-6DC6-C1AB-F32A-B77E0B7D8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1" y="108879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三、实践应用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EA17D8-06F4-B434-80B1-299E9870A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737" y="1209186"/>
            <a:ext cx="299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P100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EC70F9-494C-9E59-3D08-FA33833E1B22}"/>
              </a:ext>
            </a:extLst>
          </p:cNvPr>
          <p:cNvSpPr txBox="1"/>
          <p:nvPr/>
        </p:nvSpPr>
        <p:spPr>
          <a:xfrm>
            <a:off x="783260" y="2103180"/>
            <a:ext cx="4953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掷出     朝上的有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人，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5A19E06-883A-8192-127B-EB2F00AF3CF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60" y="1955906"/>
            <a:ext cx="692509" cy="69250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EC70809-EEB9-A2CD-65B4-98DFFF8C24B4}"/>
              </a:ext>
            </a:extLst>
          </p:cNvPr>
          <p:cNvSpPr txBox="1"/>
          <p:nvPr/>
        </p:nvSpPr>
        <p:spPr>
          <a:xfrm>
            <a:off x="767385" y="2918975"/>
            <a:ext cx="4953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掷出     朝上的有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人，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0632E51-A40D-4F75-4F2C-3D01E82AFD2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468" y="2811089"/>
            <a:ext cx="717901" cy="7063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5CCA5A6-BC8A-946E-6FD0-E7FA0AF24CA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049" y="1815435"/>
            <a:ext cx="2769919" cy="210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49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604042" y="859794"/>
            <a:ext cx="7383463" cy="166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</a:rPr>
              <a:t>3.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一个正方体，六个面上分别写着数字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 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。掷一次，可能掷出哪个数字？是掷出单数的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可能性大，还是双数的可能性大？</a:t>
            </a:r>
            <a:endParaRPr lang="zh-CN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7651" name="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7652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899160" y="2670442"/>
            <a:ext cx="4541520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答：可能掷出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。掷出单数和掷出双数的可能性一样大。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401312CF-BB55-D793-DD73-A51ACC8D1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1" y="100619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三、实践应用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D411D88-83CF-3AF9-AC08-6C6B94525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207" y="514440"/>
            <a:ext cx="32271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P103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练习十九 第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04D486-7B45-A48C-E834-5F071F457B4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920" y="2731402"/>
            <a:ext cx="1657056" cy="1653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F9C2FE-E5DE-0011-844D-932534717B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82" y="1540385"/>
            <a:ext cx="6245476" cy="3126782"/>
          </a:xfrm>
          <a:prstGeom prst="rect">
            <a:avLst/>
          </a:prstGeom>
        </p:spPr>
      </p:pic>
      <p:sp>
        <p:nvSpPr>
          <p:cNvPr id="29698" name="矩形 2"/>
          <p:cNvSpPr>
            <a:spLocks noChangeArrowheads="1"/>
          </p:cNvSpPr>
          <p:nvPr/>
        </p:nvSpPr>
        <p:spPr bwMode="auto">
          <a:xfrm>
            <a:off x="587375" y="862648"/>
            <a:ext cx="7969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从盒子里摸出一个球，结果会是什么？连一连。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3116580" y="1745617"/>
            <a:ext cx="1002666" cy="93575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cxnSpLocks/>
          </p:cNvCxnSpPr>
          <p:nvPr/>
        </p:nvCxnSpPr>
        <p:spPr>
          <a:xfrm>
            <a:off x="3124200" y="2613660"/>
            <a:ext cx="993140" cy="17338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3118486" y="2080260"/>
            <a:ext cx="998854" cy="133950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3124200" y="3580150"/>
            <a:ext cx="993140" cy="83373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 flipV="1">
            <a:off x="3101340" y="2933700"/>
            <a:ext cx="1008380" cy="135665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 flipV="1">
            <a:off x="3124200" y="3641091"/>
            <a:ext cx="993140" cy="76170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 flipH="1">
            <a:off x="4955144" y="1941814"/>
            <a:ext cx="1137605" cy="149318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>
            <a:off x="4945341" y="1928177"/>
            <a:ext cx="998259" cy="69599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 flipH="1">
            <a:off x="4978004" y="2837982"/>
            <a:ext cx="1031597" cy="140428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>
            <a:off x="4912004" y="2769448"/>
            <a:ext cx="1064934" cy="65031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cxnSpLocks/>
          </p:cNvCxnSpPr>
          <p:nvPr/>
        </p:nvCxnSpPr>
        <p:spPr>
          <a:xfrm>
            <a:off x="4957479" y="3572655"/>
            <a:ext cx="993741" cy="76231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cxnSpLocks/>
          </p:cNvCxnSpPr>
          <p:nvPr/>
        </p:nvCxnSpPr>
        <p:spPr>
          <a:xfrm>
            <a:off x="4912004" y="1996440"/>
            <a:ext cx="1064934" cy="228629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2" name="文本框 30"/>
          <p:cNvSpPr txBox="1">
            <a:spLocks noChangeArrowheads="1"/>
          </p:cNvSpPr>
          <p:nvPr/>
        </p:nvSpPr>
        <p:spPr bwMode="auto">
          <a:xfrm>
            <a:off x="5264150" y="527151"/>
            <a:ext cx="3264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P102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练习十九 第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21CF28A1-38C9-69A4-7121-64C21975A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1" y="100619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三、实践应用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文本框 1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7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77032CF1-A479-A4E1-2137-6C5FC01F3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3173413"/>
            <a:ext cx="40290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  </a:t>
            </a:r>
            <a:r>
              <a:rPr lang="zh-CN" altLang="en-US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指针停在哪种颜色</a:t>
            </a:r>
            <a:endParaRPr lang="en-US" altLang="zh-CN" sz="2800" b="1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  <a:sym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  </a:t>
            </a:r>
            <a:r>
              <a:rPr lang="zh-CN" altLang="en-US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上的可能性小？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123AE196-35D2-8E05-A564-53232DF4E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538" y="3173413"/>
            <a:ext cx="40290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  </a:t>
            </a:r>
            <a:r>
              <a:rPr lang="zh-CN" altLang="en-US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指针停在哪种颜色</a:t>
            </a:r>
            <a:endParaRPr lang="en-US" altLang="zh-CN" sz="2800" b="1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  <a:sym typeface="楷体_GB2312" panose="0201060903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  </a:t>
            </a:r>
            <a:r>
              <a:rPr lang="zh-CN" altLang="en-US" sz="2800" b="1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 panose="02010609030101010101" pitchFamily="49" charset="-122"/>
              </a:rPr>
              <a:t>上的可能性大？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5FF7AF2-3473-1849-EB9F-F88133391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4305300"/>
            <a:ext cx="906462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黄色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E76D0AC-8B48-7271-BFD3-E99519D6B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5700" y="4305300"/>
            <a:ext cx="904875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黄色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1F767E-3707-B36C-C899-CE5C5575510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1832" y="1306118"/>
            <a:ext cx="1799679" cy="180276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70FEFBA-ABC0-ABDA-5E04-C8755BC360E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39559" y="1306118"/>
            <a:ext cx="1799689" cy="1802765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010867B3-BA8B-1E89-79CF-0378B056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1" y="100619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三、实践应用</a:t>
            </a:r>
          </a:p>
        </p:txBody>
      </p:sp>
      <p:sp>
        <p:nvSpPr>
          <p:cNvPr id="11" name="文本框 30">
            <a:extLst>
              <a:ext uri="{FF2B5EF4-FFF2-40B4-BE49-F238E27FC236}">
                <a16:creationId xmlns:a16="http://schemas.microsoft.com/office/drawing/2014/main" id="{07CF81C8-4E8C-5E0E-F7E8-28DC64079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150" y="527151"/>
            <a:ext cx="3264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P102 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练习十九 第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F7F6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FF7F6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2">
            <a:extLst>
              <a:ext uri="{FF2B5EF4-FFF2-40B4-BE49-F238E27FC236}">
                <a16:creationId xmlns:a16="http://schemas.microsoft.com/office/drawing/2014/main" id="{7D6648EF-C7E4-441B-FF40-7246331B3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815" y="796770"/>
            <a:ext cx="330644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转动指针。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8">
            <a:extLst>
              <a:ext uri="{FF2B5EF4-FFF2-40B4-BE49-F238E27FC236}">
                <a16:creationId xmlns:a16="http://schemas.microsoft.com/office/drawing/2014/main" id="{EA20532A-478B-4316-B839-B71782C762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思想气泡: 云 18">
            <a:extLst>
              <a:ext uri="{FF2B5EF4-FFF2-40B4-BE49-F238E27FC236}">
                <a16:creationId xmlns:a16="http://schemas.microsoft.com/office/drawing/2014/main" id="{0C73A7AA-67F9-4064-B9CE-FBE150BDFF30}"/>
              </a:ext>
            </a:extLst>
          </p:cNvPr>
          <p:cNvSpPr/>
          <p:nvPr/>
        </p:nvSpPr>
        <p:spPr>
          <a:xfrm>
            <a:off x="1585913" y="1268413"/>
            <a:ext cx="6667500" cy="1552575"/>
          </a:xfrm>
          <a:prstGeom prst="cloudCallout">
            <a:avLst>
              <a:gd name="adj1" fmla="val -52131"/>
              <a:gd name="adj2" fmla="val 80512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2772" name="图片 3">
            <a:extLst>
              <a:ext uri="{FF2B5EF4-FFF2-40B4-BE49-F238E27FC236}">
                <a16:creationId xmlns:a16="http://schemas.microsoft.com/office/drawing/2014/main" id="{93D4CD1F-B0E5-4449-8399-16F7D3E9C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037" y="2820988"/>
            <a:ext cx="1183226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文本框 4">
            <a:extLst>
              <a:ext uri="{FF2B5EF4-FFF2-40B4-BE49-F238E27FC236}">
                <a16:creationId xmlns:a16="http://schemas.microsoft.com/office/drawing/2014/main" id="{94AFD7A2-4940-4936-B4AF-29359CD04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558" y="1714183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C30291F7-DB4F-4405-BA7B-EF4491E25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11738" y="107951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1A1B618-40D8-496F-9273-7377319EF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852488"/>
            <a:ext cx="8802687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按要求在圆盘上涂上红、黄、绿三种颜色。 </a:t>
            </a:r>
          </a:p>
        </p:txBody>
      </p:sp>
      <p:pic>
        <p:nvPicPr>
          <p:cNvPr id="34819" name="图片 4">
            <a:extLst>
              <a:ext uri="{FF2B5EF4-FFF2-40B4-BE49-F238E27FC236}">
                <a16:creationId xmlns:a16="http://schemas.microsoft.com/office/drawing/2014/main" id="{09F09A78-0B20-4726-96BF-B1A63F1E641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2">
            <a:extLst>
              <a:ext uri="{FF2B5EF4-FFF2-40B4-BE49-F238E27FC236}">
                <a16:creationId xmlns:a16="http://schemas.microsoft.com/office/drawing/2014/main" id="{2405ACAF-F1D8-4573-A6BA-391CB4321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1865313"/>
            <a:ext cx="39751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指针转动后停在红色区域的可能性最大。</a:t>
            </a:r>
          </a:p>
        </p:txBody>
      </p:sp>
      <p:sp>
        <p:nvSpPr>
          <p:cNvPr id="34821" name="Rectangle 2">
            <a:extLst>
              <a:ext uri="{FF2B5EF4-FFF2-40B4-BE49-F238E27FC236}">
                <a16:creationId xmlns:a16="http://schemas.microsoft.com/office/drawing/2014/main" id="{3A883B78-DC10-4023-82D1-A57B2248F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3048000"/>
            <a:ext cx="37322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指针转动后，停在红色区域和黄色区域的可能性同样大。</a:t>
            </a:r>
          </a:p>
        </p:txBody>
      </p:sp>
      <p:pic>
        <p:nvPicPr>
          <p:cNvPr id="34822" name="图片 1">
            <a:extLst>
              <a:ext uri="{FF2B5EF4-FFF2-40B4-BE49-F238E27FC236}">
                <a16:creationId xmlns:a16="http://schemas.microsoft.com/office/drawing/2014/main" id="{AA5DBBF3-F24B-4D11-B255-7E46C9D9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1704975"/>
            <a:ext cx="18637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不完整圆 2">
            <a:extLst>
              <a:ext uri="{FF2B5EF4-FFF2-40B4-BE49-F238E27FC236}">
                <a16:creationId xmlns:a16="http://schemas.microsoft.com/office/drawing/2014/main" id="{C3A57849-1385-4A74-8CDD-AE25128B8697}"/>
              </a:ext>
            </a:extLst>
          </p:cNvPr>
          <p:cNvSpPr/>
          <p:nvPr/>
        </p:nvSpPr>
        <p:spPr>
          <a:xfrm rot="18516522">
            <a:off x="4628357" y="1775618"/>
            <a:ext cx="1473200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不完整圆 11">
            <a:extLst>
              <a:ext uri="{FF2B5EF4-FFF2-40B4-BE49-F238E27FC236}">
                <a16:creationId xmlns:a16="http://schemas.microsoft.com/office/drawing/2014/main" id="{FD85C887-DFBB-4CA3-AD22-5520D62F94EF}"/>
              </a:ext>
            </a:extLst>
          </p:cNvPr>
          <p:cNvSpPr/>
          <p:nvPr/>
        </p:nvSpPr>
        <p:spPr>
          <a:xfrm rot="21203426">
            <a:off x="4630738" y="1785938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不完整圆 12">
            <a:extLst>
              <a:ext uri="{FF2B5EF4-FFF2-40B4-BE49-F238E27FC236}">
                <a16:creationId xmlns:a16="http://schemas.microsoft.com/office/drawing/2014/main" id="{86EFCFA8-44BA-4FE5-AB39-1D61FDCBDF23}"/>
              </a:ext>
            </a:extLst>
          </p:cNvPr>
          <p:cNvSpPr/>
          <p:nvPr/>
        </p:nvSpPr>
        <p:spPr>
          <a:xfrm rot="10455210">
            <a:off x="4613275" y="1784350"/>
            <a:ext cx="1471613" cy="1416050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不完整圆 13">
            <a:extLst>
              <a:ext uri="{FF2B5EF4-FFF2-40B4-BE49-F238E27FC236}">
                <a16:creationId xmlns:a16="http://schemas.microsoft.com/office/drawing/2014/main" id="{0472A061-18FC-4991-B26C-5F282E394028}"/>
              </a:ext>
            </a:extLst>
          </p:cNvPr>
          <p:cNvSpPr/>
          <p:nvPr/>
        </p:nvSpPr>
        <p:spPr>
          <a:xfrm rot="4947899">
            <a:off x="4609307" y="1788318"/>
            <a:ext cx="1473200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不完整圆 14">
            <a:extLst>
              <a:ext uri="{FF2B5EF4-FFF2-40B4-BE49-F238E27FC236}">
                <a16:creationId xmlns:a16="http://schemas.microsoft.com/office/drawing/2014/main" id="{A80F572E-E525-4FA7-AF90-04DD958356DD}"/>
              </a:ext>
            </a:extLst>
          </p:cNvPr>
          <p:cNvSpPr/>
          <p:nvPr/>
        </p:nvSpPr>
        <p:spPr>
          <a:xfrm rot="13104419">
            <a:off x="4621213" y="1776413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不完整圆 15">
            <a:extLst>
              <a:ext uri="{FF2B5EF4-FFF2-40B4-BE49-F238E27FC236}">
                <a16:creationId xmlns:a16="http://schemas.microsoft.com/office/drawing/2014/main" id="{20274A42-9CB6-4780-991E-DB882FE65AF7}"/>
              </a:ext>
            </a:extLst>
          </p:cNvPr>
          <p:cNvSpPr/>
          <p:nvPr/>
        </p:nvSpPr>
        <p:spPr>
          <a:xfrm rot="2363411">
            <a:off x="4622800" y="1770063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不完整圆 16">
            <a:extLst>
              <a:ext uri="{FF2B5EF4-FFF2-40B4-BE49-F238E27FC236}">
                <a16:creationId xmlns:a16="http://schemas.microsoft.com/office/drawing/2014/main" id="{BE745B0C-86D6-422B-9D15-5A80B0F9E0B7}"/>
              </a:ext>
            </a:extLst>
          </p:cNvPr>
          <p:cNvSpPr/>
          <p:nvPr/>
        </p:nvSpPr>
        <p:spPr>
          <a:xfrm rot="7667809">
            <a:off x="4599782" y="1789906"/>
            <a:ext cx="1473200" cy="1414463"/>
          </a:xfrm>
          <a:prstGeom prst="pie">
            <a:avLst>
              <a:gd name="adj1" fmla="val 412825"/>
              <a:gd name="adj2" fmla="val 3092586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不完整圆 17">
            <a:extLst>
              <a:ext uri="{FF2B5EF4-FFF2-40B4-BE49-F238E27FC236}">
                <a16:creationId xmlns:a16="http://schemas.microsoft.com/office/drawing/2014/main" id="{8BB02239-DB4A-493C-A417-792F0D4DCA3A}"/>
              </a:ext>
            </a:extLst>
          </p:cNvPr>
          <p:cNvSpPr/>
          <p:nvPr/>
        </p:nvSpPr>
        <p:spPr>
          <a:xfrm rot="15809380">
            <a:off x="4634707" y="1789906"/>
            <a:ext cx="1473200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4831" name="图片 18">
            <a:extLst>
              <a:ext uri="{FF2B5EF4-FFF2-40B4-BE49-F238E27FC236}">
                <a16:creationId xmlns:a16="http://schemas.microsoft.com/office/drawing/2014/main" id="{3C7D1CE4-E93B-4BBA-A8CE-0EE0E4209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3348038"/>
            <a:ext cx="1863725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不完整圆 19">
            <a:extLst>
              <a:ext uri="{FF2B5EF4-FFF2-40B4-BE49-F238E27FC236}">
                <a16:creationId xmlns:a16="http://schemas.microsoft.com/office/drawing/2014/main" id="{757B3B50-4133-4E74-A2FC-96F59861559C}"/>
              </a:ext>
            </a:extLst>
          </p:cNvPr>
          <p:cNvSpPr/>
          <p:nvPr/>
        </p:nvSpPr>
        <p:spPr>
          <a:xfrm rot="18516522">
            <a:off x="4629150" y="3419475"/>
            <a:ext cx="1471613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不完整圆 20">
            <a:extLst>
              <a:ext uri="{FF2B5EF4-FFF2-40B4-BE49-F238E27FC236}">
                <a16:creationId xmlns:a16="http://schemas.microsoft.com/office/drawing/2014/main" id="{F6E89D11-A7A6-4F22-B955-3791740C17D7}"/>
              </a:ext>
            </a:extLst>
          </p:cNvPr>
          <p:cNvSpPr/>
          <p:nvPr/>
        </p:nvSpPr>
        <p:spPr>
          <a:xfrm rot="21203426">
            <a:off x="4630738" y="3430588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不完整圆 21">
            <a:extLst>
              <a:ext uri="{FF2B5EF4-FFF2-40B4-BE49-F238E27FC236}">
                <a16:creationId xmlns:a16="http://schemas.microsoft.com/office/drawing/2014/main" id="{B8119EFE-64C7-4815-8198-DEB04C769B3E}"/>
              </a:ext>
            </a:extLst>
          </p:cNvPr>
          <p:cNvSpPr/>
          <p:nvPr/>
        </p:nvSpPr>
        <p:spPr>
          <a:xfrm rot="10455210">
            <a:off x="4613275" y="3429000"/>
            <a:ext cx="1471613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不完整圆 22">
            <a:extLst>
              <a:ext uri="{FF2B5EF4-FFF2-40B4-BE49-F238E27FC236}">
                <a16:creationId xmlns:a16="http://schemas.microsoft.com/office/drawing/2014/main" id="{EC526707-FA6B-4E36-AC0D-B3AFF6F3EA08}"/>
              </a:ext>
            </a:extLst>
          </p:cNvPr>
          <p:cNvSpPr/>
          <p:nvPr/>
        </p:nvSpPr>
        <p:spPr>
          <a:xfrm rot="4947899">
            <a:off x="4610100" y="3432175"/>
            <a:ext cx="1471613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不完整圆 23">
            <a:extLst>
              <a:ext uri="{FF2B5EF4-FFF2-40B4-BE49-F238E27FC236}">
                <a16:creationId xmlns:a16="http://schemas.microsoft.com/office/drawing/2014/main" id="{CBDB46C7-FFF2-4435-9A11-CA404108763D}"/>
              </a:ext>
            </a:extLst>
          </p:cNvPr>
          <p:cNvSpPr/>
          <p:nvPr/>
        </p:nvSpPr>
        <p:spPr>
          <a:xfrm rot="13104419">
            <a:off x="4621213" y="3421063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不完整圆 24">
            <a:extLst>
              <a:ext uri="{FF2B5EF4-FFF2-40B4-BE49-F238E27FC236}">
                <a16:creationId xmlns:a16="http://schemas.microsoft.com/office/drawing/2014/main" id="{12DD70E5-D2AB-43C2-8625-4160F22349A3}"/>
              </a:ext>
            </a:extLst>
          </p:cNvPr>
          <p:cNvSpPr/>
          <p:nvPr/>
        </p:nvSpPr>
        <p:spPr>
          <a:xfrm rot="2363411">
            <a:off x="4622800" y="3414713"/>
            <a:ext cx="1473200" cy="1414462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不完整圆 25">
            <a:extLst>
              <a:ext uri="{FF2B5EF4-FFF2-40B4-BE49-F238E27FC236}">
                <a16:creationId xmlns:a16="http://schemas.microsoft.com/office/drawing/2014/main" id="{20812056-0D94-46CC-9675-6457F9659FBC}"/>
              </a:ext>
            </a:extLst>
          </p:cNvPr>
          <p:cNvSpPr/>
          <p:nvPr/>
        </p:nvSpPr>
        <p:spPr>
          <a:xfrm rot="7667809">
            <a:off x="4599782" y="3434556"/>
            <a:ext cx="1473200" cy="1414463"/>
          </a:xfrm>
          <a:prstGeom prst="pie">
            <a:avLst>
              <a:gd name="adj1" fmla="val 412825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不完整圆 26">
            <a:extLst>
              <a:ext uri="{FF2B5EF4-FFF2-40B4-BE49-F238E27FC236}">
                <a16:creationId xmlns:a16="http://schemas.microsoft.com/office/drawing/2014/main" id="{791D4459-B63D-4590-94F3-2346D7D4E42B}"/>
              </a:ext>
            </a:extLst>
          </p:cNvPr>
          <p:cNvSpPr/>
          <p:nvPr/>
        </p:nvSpPr>
        <p:spPr>
          <a:xfrm rot="15809380">
            <a:off x="4634707" y="3434556"/>
            <a:ext cx="1473200" cy="1414463"/>
          </a:xfrm>
          <a:prstGeom prst="pie">
            <a:avLst>
              <a:gd name="adj1" fmla="val 376101"/>
              <a:gd name="adj2" fmla="val 30925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840" name="文本框 27">
            <a:extLst>
              <a:ext uri="{FF2B5EF4-FFF2-40B4-BE49-F238E27FC236}">
                <a16:creationId xmlns:a16="http://schemas.microsoft.com/office/drawing/2014/main" id="{76CA6CF7-F748-46EA-B9BE-DC6BF2FEB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9139" y="1453072"/>
            <a:ext cx="3145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 】</a:t>
            </a:r>
            <a:endParaRPr lang="zh-CN" altLang="en-US" b="1">
              <a:solidFill>
                <a:srgbClr val="FF7B6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5D3C0CA0-5469-497F-8B36-DF59B33AA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100013"/>
            <a:ext cx="533400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备选练习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960F204-D634-474C-8C8E-938977D10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0" y="2109788"/>
            <a:ext cx="1730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案不唯一</a:t>
            </a:r>
            <a:endParaRPr lang="zh-CN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0FE7C64-1979-4BF6-8894-8C6189A7E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00" y="3798888"/>
            <a:ext cx="1730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案不唯一</a:t>
            </a:r>
            <a:endParaRPr lang="zh-CN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1803</TotalTime>
  <Words>769</Words>
  <Application>Microsoft Office PowerPoint</Application>
  <PresentationFormat>全屏显示(16:9)</PresentationFormat>
  <Paragraphs>84</Paragraphs>
  <Slides>19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 Light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可能性的大小（1）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488</cp:revision>
  <dcterms:created xsi:type="dcterms:W3CDTF">2016-01-14T07:05:12Z</dcterms:created>
  <dcterms:modified xsi:type="dcterms:W3CDTF">2026-07-21T01:14:28Z</dcterms:modified>
  <cp:category>状元成才路</cp:category>
  <cp:contentStatus>状元成才路</cp:contentStatus>
</cp:coreProperties>
</file>