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44" r:id="rId2"/>
    <p:sldId id="259" r:id="rId3"/>
    <p:sldId id="364" r:id="rId4"/>
    <p:sldId id="285" r:id="rId5"/>
    <p:sldId id="338" r:id="rId6"/>
    <p:sldId id="340" r:id="rId7"/>
    <p:sldId id="339" r:id="rId8"/>
    <p:sldId id="341" r:id="rId9"/>
    <p:sldId id="342" r:id="rId10"/>
    <p:sldId id="343" r:id="rId11"/>
    <p:sldId id="298" r:id="rId12"/>
    <p:sldId id="366" r:id="rId13"/>
    <p:sldId id="303" r:id="rId14"/>
    <p:sldId id="299" r:id="rId15"/>
    <p:sldId id="264" r:id="rId16"/>
    <p:sldId id="335" r:id="rId17"/>
    <p:sldId id="265" r:id="rId18"/>
    <p:sldId id="336" r:id="rId19"/>
    <p:sldId id="337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778"/>
    <a:srgbClr val="FFFFFF"/>
    <a:srgbClr val="FBE5D6"/>
    <a:srgbClr val="FCEADE"/>
    <a:srgbClr val="CAB8AC"/>
    <a:srgbClr val="FF806D"/>
    <a:srgbClr val="9BCA39"/>
    <a:srgbClr val="AB8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 autoAdjust="0"/>
    <p:restoredTop sz="95911" autoAdjust="0"/>
  </p:normalViewPr>
  <p:slideViewPr>
    <p:cSldViewPr snapToGrid="0">
      <p:cViewPr varScale="1">
        <p:scale>
          <a:sx n="109" d="100"/>
          <a:sy n="109" d="100"/>
        </p:scale>
        <p:origin x="710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3138A4-3E4E-4663-BB6C-0CBA1A99C7F7}" type="datetimeFigureOut">
              <a:rPr lang="zh-CN" altLang="en-US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2B002FA5-7637-4866-9BA5-421FB2CA015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2695345-972A-4618-ACE1-000145E7EA83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A4158F8-7491-41FA-A546-AB9797789B1C}" type="slidenum">
              <a:rPr lang="zh-CN" altLang="en-US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70EA8-376D-6993-D430-324EB0E86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218A9CDA-B1C8-B6E9-B2F3-97D314ECC1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2A49C02D-92E6-4AE8-BBF7-8758A2D352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E896E48C-121E-AB03-A411-60CE5ED33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A4158F8-7491-41FA-A546-AB9797789B1C}" type="slidenum">
              <a:rPr lang="zh-CN" altLang="en-US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73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31B4262-AE73-490C-9AA0-F5682B82D114}" type="slidenum">
              <a:rPr lang="zh-CN" altLang="en-US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C0AF552-5DB6-471C-BD89-9852E1390544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4CC0DB3-F607-4A2B-B778-9FF85360E885}" type="slidenum">
              <a:rPr lang="zh-CN" altLang="en-US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7A43F68-FA41-45F9-AD83-E015C2D229DE}" type="slidenum">
              <a:rPr lang="zh-CN" altLang="en-US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DA5676B-5746-410F-9887-B81EB00AB17C}" type="slidenum">
              <a:rPr lang="zh-CN" altLang="en-US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C1DCCB4-5703-44F0-8FA8-497066405751}" type="slidenum">
              <a:rPr lang="zh-CN" altLang="en-US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8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91B2065-3DEA-4B43-BBAE-755CD9018048}" type="slidenum">
              <a:rPr lang="zh-CN" altLang="en-US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cer\配图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/>
          <a:stretch>
            <a:fillRect/>
          </a:stretch>
        </p:blipFill>
        <p:spPr bwMode="auto">
          <a:xfrm>
            <a:off x="0" y="2593975"/>
            <a:ext cx="91440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2817813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Picture 2" descr="D:\acer\配图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 r="71809" b="66727"/>
          <a:stretch>
            <a:fillRect/>
          </a:stretch>
        </p:blipFill>
        <p:spPr bwMode="auto">
          <a:xfrm>
            <a:off x="0" y="0"/>
            <a:ext cx="28638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77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Picture 2" descr="D:\acer\配图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 b="15874"/>
          <a:stretch>
            <a:fillRect/>
          </a:stretch>
        </p:blipFill>
        <p:spPr bwMode="auto">
          <a:xfrm>
            <a:off x="0" y="3494088"/>
            <a:ext cx="9144000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五边形 6"/>
          <p:cNvSpPr/>
          <p:nvPr userDrawn="1"/>
        </p:nvSpPr>
        <p:spPr>
          <a:xfrm>
            <a:off x="0" y="149225"/>
            <a:ext cx="5843588" cy="571500"/>
          </a:xfrm>
          <a:prstGeom prst="homePlate">
            <a:avLst/>
          </a:prstGeom>
          <a:solidFill>
            <a:srgbClr val="603C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77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Picture 2" descr="D:\acer\配图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 b="15874"/>
          <a:stretch>
            <a:fillRect/>
          </a:stretch>
        </p:blipFill>
        <p:spPr bwMode="auto">
          <a:xfrm>
            <a:off x="0" y="3494088"/>
            <a:ext cx="9144000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五边形 6"/>
          <p:cNvSpPr/>
          <p:nvPr userDrawn="1"/>
        </p:nvSpPr>
        <p:spPr>
          <a:xfrm>
            <a:off x="0" y="149225"/>
            <a:ext cx="3947160" cy="571500"/>
          </a:xfrm>
          <a:prstGeom prst="homePlate">
            <a:avLst/>
          </a:prstGeom>
          <a:solidFill>
            <a:srgbClr val="603C9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77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62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CF7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Picture 2" descr="D:\acer\配图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32" b="15874"/>
          <a:stretch>
            <a:fillRect/>
          </a:stretch>
        </p:blipFill>
        <p:spPr bwMode="auto">
          <a:xfrm>
            <a:off x="0" y="3494088"/>
            <a:ext cx="9144000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77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  <p:sldLayoutId id="2147483652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6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"/>
          <p:cNvSpPr>
            <a:spLocks noGrp="1"/>
          </p:cNvSpPr>
          <p:nvPr>
            <p:ph type="ctrTitle" idx="4294967295"/>
          </p:nvPr>
        </p:nvSpPr>
        <p:spPr bwMode="auto">
          <a:xfrm>
            <a:off x="2921953" y="1992312"/>
            <a:ext cx="5119687" cy="541338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600" b="1" dirty="0">
                <a:latin typeface="+mn-lt"/>
                <a:ea typeface="+mn-ea"/>
              </a:rPr>
              <a:t>可能性的大小（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）</a:t>
            </a:r>
          </a:p>
        </p:txBody>
      </p:sp>
      <p:sp>
        <p:nvSpPr>
          <p:cNvPr id="10244" name="矩形 13"/>
          <p:cNvSpPr>
            <a:spLocks noChangeArrowheads="1"/>
          </p:cNvSpPr>
          <p:nvPr/>
        </p:nvSpPr>
        <p:spPr bwMode="auto">
          <a:xfrm>
            <a:off x="170498" y="4508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6"/>
          <p:cNvSpPr>
            <a:spLocks noChangeArrowheads="1"/>
          </p:cNvSpPr>
          <p:nvPr/>
        </p:nvSpPr>
        <p:spPr bwMode="auto">
          <a:xfrm>
            <a:off x="257493" y="103188"/>
            <a:ext cx="3156267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一、揭示课题</a:t>
            </a:r>
          </a:p>
        </p:txBody>
      </p:sp>
      <p:pic>
        <p:nvPicPr>
          <p:cNvPr id="12291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矩形 17"/>
          <p:cNvSpPr>
            <a:spLocks noChangeArrowheads="1"/>
          </p:cNvSpPr>
          <p:nvPr/>
        </p:nvSpPr>
        <p:spPr bwMode="auto">
          <a:xfrm>
            <a:off x="487679" y="2721928"/>
            <a:ext cx="8168639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   通过前面的学习，我们知道了生活中有的事情可能发生，有的事情不可能发生，事情发生的可能性也有大有小。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AB38491-2A71-02C8-538E-82B04C24684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7156" y="936981"/>
            <a:ext cx="2769684" cy="16347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AC4FF-BA56-6D5F-1AF4-3F7966C5B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6">
            <a:extLst>
              <a:ext uri="{FF2B5EF4-FFF2-40B4-BE49-F238E27FC236}">
                <a16:creationId xmlns:a16="http://schemas.microsoft.com/office/drawing/2014/main" id="{75EC8A12-A357-0C33-38FC-07EE83AABA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矩形 17">
            <a:extLst>
              <a:ext uri="{FF2B5EF4-FFF2-40B4-BE49-F238E27FC236}">
                <a16:creationId xmlns:a16="http://schemas.microsoft.com/office/drawing/2014/main" id="{82C4E2B5-CB35-93E8-2854-4E7BE36E3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2" y="2804591"/>
            <a:ext cx="8477727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   这里有一个盒子，里面有红、黄两种颜色的小球如果从里面摸球的话，猜一猜摸到哪种颜色的球的可能性大。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E013AB18-F21F-7055-D928-37CD3D527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  <p:grpSp>
        <p:nvGrpSpPr>
          <p:cNvPr id="3" name="组合 6">
            <a:extLst>
              <a:ext uri="{FF2B5EF4-FFF2-40B4-BE49-F238E27FC236}">
                <a16:creationId xmlns:a16="http://schemas.microsoft.com/office/drawing/2014/main" id="{5DA1AAD6-4C61-BE24-EBA0-EFB048B5F88D}"/>
              </a:ext>
            </a:extLst>
          </p:cNvPr>
          <p:cNvGrpSpPr/>
          <p:nvPr/>
        </p:nvGrpSpPr>
        <p:grpSpPr bwMode="auto">
          <a:xfrm>
            <a:off x="3394363" y="1016865"/>
            <a:ext cx="2355273" cy="1691409"/>
            <a:chOff x="3093401" y="1819395"/>
            <a:chExt cx="2589769" cy="1861355"/>
          </a:xfrm>
        </p:grpSpPr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E4BD69F3-5586-FBB8-5C7A-8ABA115A7880}"/>
                </a:ext>
              </a:extLst>
            </p:cNvPr>
            <p:cNvSpPr/>
            <p:nvPr/>
          </p:nvSpPr>
          <p:spPr>
            <a:xfrm>
              <a:off x="3093401" y="1819395"/>
              <a:ext cx="2589769" cy="1861355"/>
            </a:xfrm>
            <a:prstGeom prst="cube">
              <a:avLst>
                <a:gd name="adj" fmla="val 3059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67AFFFE5-1B81-2C65-1687-D490C2820E55}"/>
                </a:ext>
              </a:extLst>
            </p:cNvPr>
            <p:cNvSpPr/>
            <p:nvPr/>
          </p:nvSpPr>
          <p:spPr>
            <a:xfrm>
              <a:off x="3732874" y="1875099"/>
              <a:ext cx="1140067" cy="462988"/>
            </a:xfrm>
            <a:prstGeom prst="ellipse">
              <a:avLst/>
            </a:prstGeom>
            <a:gradFill flip="none" rotWithShape="1">
              <a:gsLst>
                <a:gs pos="0">
                  <a:srgbClr val="FBE5D6">
                    <a:shade val="30000"/>
                    <a:satMod val="115000"/>
                  </a:srgbClr>
                </a:gs>
                <a:gs pos="50000">
                  <a:srgbClr val="FBE5D6">
                    <a:shade val="67500"/>
                    <a:satMod val="115000"/>
                  </a:srgbClr>
                </a:gs>
                <a:gs pos="100000">
                  <a:srgbClr val="FBE5D6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871603BF-84A9-6839-70FE-4EBDB2E85D03}"/>
              </a:ext>
            </a:extLst>
          </p:cNvPr>
          <p:cNvSpPr/>
          <p:nvPr/>
        </p:nvSpPr>
        <p:spPr>
          <a:xfrm>
            <a:off x="3706812" y="2013381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C654A68-ADD1-4A4E-9343-0C60D0B40AA0}"/>
              </a:ext>
            </a:extLst>
          </p:cNvPr>
          <p:cNvSpPr/>
          <p:nvPr/>
        </p:nvSpPr>
        <p:spPr>
          <a:xfrm>
            <a:off x="4692649" y="2013381"/>
            <a:ext cx="252413" cy="25241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DF4E3D7E-23DB-6992-0C6C-E097D5861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2" y="1587931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里面有</a:t>
            </a:r>
          </a:p>
        </p:txBody>
      </p:sp>
      <p:sp>
        <p:nvSpPr>
          <p:cNvPr id="9" name="文本框 12">
            <a:extLst>
              <a:ext uri="{FF2B5EF4-FFF2-40B4-BE49-F238E27FC236}">
                <a16:creationId xmlns:a16="http://schemas.microsoft.com/office/drawing/2014/main" id="{39C4FF6A-830B-4FEB-6EBD-00FC88302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49" y="2254681"/>
            <a:ext cx="1992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两种颜色的小球</a:t>
            </a:r>
          </a:p>
        </p:txBody>
      </p:sp>
    </p:spTree>
    <p:extLst>
      <p:ext uri="{BB962C8B-B14F-4D97-AF65-F5344CB8AC3E}">
        <p14:creationId xmlns:p14="http://schemas.microsoft.com/office/powerpoint/2010/main" val="15769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组合 6"/>
          <p:cNvGrpSpPr/>
          <p:nvPr/>
        </p:nvGrpSpPr>
        <p:grpSpPr bwMode="auto">
          <a:xfrm>
            <a:off x="1494943" y="2914245"/>
            <a:ext cx="2355273" cy="1691409"/>
            <a:chOff x="3093401" y="1819395"/>
            <a:chExt cx="2589769" cy="1861355"/>
          </a:xfrm>
        </p:grpSpPr>
        <p:sp>
          <p:nvSpPr>
            <p:cNvPr id="3" name="立方体 2"/>
            <p:cNvSpPr/>
            <p:nvPr/>
          </p:nvSpPr>
          <p:spPr>
            <a:xfrm>
              <a:off x="3093401" y="1819395"/>
              <a:ext cx="2589769" cy="1861355"/>
            </a:xfrm>
            <a:prstGeom prst="cube">
              <a:avLst>
                <a:gd name="adj" fmla="val 3059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3732874" y="1875099"/>
              <a:ext cx="1140067" cy="462988"/>
            </a:xfrm>
            <a:prstGeom prst="ellipse">
              <a:avLst/>
            </a:prstGeom>
            <a:gradFill flip="none" rotWithShape="1">
              <a:gsLst>
                <a:gs pos="0">
                  <a:srgbClr val="FBE5D6">
                    <a:shade val="30000"/>
                    <a:satMod val="115000"/>
                  </a:srgbClr>
                </a:gs>
                <a:gs pos="50000">
                  <a:srgbClr val="FBE5D6">
                    <a:shade val="67500"/>
                    <a:satMod val="115000"/>
                  </a:srgbClr>
                </a:gs>
                <a:gs pos="100000">
                  <a:srgbClr val="FBE5D6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1807392" y="3910761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793229" y="3910761"/>
            <a:ext cx="252413" cy="25241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42" name="文本框 5"/>
          <p:cNvSpPr txBox="1">
            <a:spLocks noChangeArrowheads="1"/>
          </p:cNvSpPr>
          <p:nvPr/>
        </p:nvSpPr>
        <p:spPr bwMode="auto">
          <a:xfrm>
            <a:off x="1959792" y="3485311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里面有</a:t>
            </a:r>
          </a:p>
        </p:txBody>
      </p:sp>
      <p:sp>
        <p:nvSpPr>
          <p:cNvPr id="14343" name="文本框 12"/>
          <p:cNvSpPr txBox="1">
            <a:spLocks noChangeArrowheads="1"/>
          </p:cNvSpPr>
          <p:nvPr/>
        </p:nvSpPr>
        <p:spPr bwMode="auto">
          <a:xfrm>
            <a:off x="1408929" y="4152061"/>
            <a:ext cx="1992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两种颜色的小球</a:t>
            </a:r>
          </a:p>
        </p:txBody>
      </p:sp>
      <p:sp>
        <p:nvSpPr>
          <p:cNvPr id="14344" name="矩形 14"/>
          <p:cNvSpPr>
            <a:spLocks noChangeArrowheads="1"/>
          </p:cNvSpPr>
          <p:nvPr/>
        </p:nvSpPr>
        <p:spPr bwMode="auto">
          <a:xfrm>
            <a:off x="817794" y="780251"/>
            <a:ext cx="7841634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小组活动：在装有红、黄两种颜色小球的盒子里摸球</a:t>
            </a:r>
            <a:r>
              <a:rPr lang="en-US" altLang="zh-CN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小球除颜色外完全一样</a:t>
            </a:r>
            <a:r>
              <a:rPr lang="en-US" altLang="zh-CN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，每个小组的盒子里装的球都一样。每次摸出一个球，记录下颜色，再放回去摇匀，重复</a:t>
            </a:r>
            <a:r>
              <a:rPr lang="en-US" altLang="zh-CN" sz="2600" b="1" dirty="0">
                <a:latin typeface="+mj-lt"/>
                <a:ea typeface="黑体" panose="02010609060101010101" pitchFamily="2" charset="-122"/>
              </a:rPr>
              <a:t>20</a:t>
            </a:r>
            <a:r>
              <a:rPr lang="zh-CN" altLang="en-US" sz="2600" b="1" dirty="0">
                <a:latin typeface="黑体" panose="02010609060101010101" pitchFamily="2" charset="-122"/>
                <a:ea typeface="黑体" panose="02010609060101010101" pitchFamily="2" charset="-122"/>
              </a:rPr>
              <a:t>次。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A685EFC-7C93-E2E7-2060-496D5F4FE3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" y="854388"/>
            <a:ext cx="564429" cy="4007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8921960-7354-8C51-B11D-EF752EC8022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476" y="2329933"/>
            <a:ext cx="3333489" cy="29202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42950" y="749300"/>
            <a:ext cx="60166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试验要求：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65150" y="1241425"/>
            <a:ext cx="7343775" cy="232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）小组成员分工合作。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）每次摸球前要将盒子里的球摇匀。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）每次摸出一个球，再放回去，重复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次。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）每摸出一个球后记录下它的颜色，可以用画“正”字的方法来记录。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198263"/>
              </p:ext>
            </p:extLst>
          </p:nvPr>
        </p:nvGraphicFramePr>
        <p:xfrm>
          <a:off x="2070099" y="3649188"/>
          <a:ext cx="5003801" cy="111283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47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颜色</a:t>
                      </a:r>
                    </a:p>
                  </a:txBody>
                  <a:tcPr marL="91434" marR="91434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记录</a:t>
                      </a:r>
                    </a:p>
                  </a:txBody>
                  <a:tcPr marL="91434" marR="91434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次数</a:t>
                      </a:r>
                    </a:p>
                  </a:txBody>
                  <a:tcPr marL="91434" marR="91434"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红</a:t>
                      </a:r>
                    </a:p>
                  </a:txBody>
                  <a:tcPr marL="91434" marR="91434" marT="45733" marB="4573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正正正</a:t>
                      </a:r>
                    </a:p>
                  </a:txBody>
                  <a:tcPr marL="91434" marR="91434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15</a:t>
                      </a:r>
                      <a:endParaRPr lang="zh-CN" altLang="en-US" sz="1800" b="1" dirty="0"/>
                    </a:p>
                  </a:txBody>
                  <a:tcPr marL="91434" marR="91434"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黄</a:t>
                      </a:r>
                    </a:p>
                  </a:txBody>
                  <a:tcPr marL="91434" marR="91434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正</a:t>
                      </a:r>
                    </a:p>
                  </a:txBody>
                  <a:tcPr marL="91434" marR="91434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5</a:t>
                      </a:r>
                      <a:endParaRPr lang="zh-CN" altLang="en-US" sz="1800" b="1" dirty="0"/>
                    </a:p>
                  </a:txBody>
                  <a:tcPr marL="91434" marR="91434"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256823" y="2472285"/>
            <a:ext cx="2402898" cy="1691409"/>
            <a:chOff x="1134294" y="2387714"/>
            <a:chExt cx="2643185" cy="1860550"/>
          </a:xfrm>
        </p:grpSpPr>
        <p:grpSp>
          <p:nvGrpSpPr>
            <p:cNvPr id="10" name="组合 6"/>
            <p:cNvGrpSpPr/>
            <p:nvPr/>
          </p:nvGrpSpPr>
          <p:grpSpPr bwMode="auto">
            <a:xfrm>
              <a:off x="1186679" y="2387714"/>
              <a:ext cx="2590800" cy="1860550"/>
              <a:chOff x="3093401" y="1819395"/>
              <a:chExt cx="2589769" cy="1861355"/>
            </a:xfrm>
          </p:grpSpPr>
          <p:sp>
            <p:nvSpPr>
              <p:cNvPr id="11" name="立方体 10"/>
              <p:cNvSpPr/>
              <p:nvPr/>
            </p:nvSpPr>
            <p:spPr>
              <a:xfrm>
                <a:off x="3093401" y="1819395"/>
                <a:ext cx="2589769" cy="1861355"/>
              </a:xfrm>
              <a:prstGeom prst="cube">
                <a:avLst>
                  <a:gd name="adj" fmla="val 3059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732874" y="1875099"/>
                <a:ext cx="1140067" cy="462988"/>
              </a:xfrm>
              <a:prstGeom prst="ellipse">
                <a:avLst/>
              </a:prstGeom>
              <a:gradFill flip="none" rotWithShape="1">
                <a:gsLst>
                  <a:gs pos="0">
                    <a:srgbClr val="FBE5D6">
                      <a:shade val="30000"/>
                      <a:satMod val="115000"/>
                    </a:srgbClr>
                  </a:gs>
                  <a:gs pos="50000">
                    <a:srgbClr val="FBE5D6">
                      <a:shade val="67500"/>
                      <a:satMod val="115000"/>
                    </a:srgbClr>
                  </a:gs>
                  <a:gs pos="100000">
                    <a:srgbClr val="FBE5D6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solidFill>
                  <a:schemeClr val="tx1"/>
                </a:solidFill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1616892" y="3468801"/>
              <a:ext cx="252412" cy="25241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602729" y="3468801"/>
              <a:ext cx="252413" cy="252413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文本框 5"/>
            <p:cNvSpPr txBox="1">
              <a:spLocks noChangeArrowheads="1"/>
            </p:cNvSpPr>
            <p:nvPr/>
          </p:nvSpPr>
          <p:spPr bwMode="auto">
            <a:xfrm>
              <a:off x="1769292" y="3043351"/>
              <a:ext cx="9588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里面有</a:t>
              </a:r>
            </a:p>
          </p:txBody>
        </p:sp>
        <p:sp>
          <p:nvSpPr>
            <p:cNvPr id="16" name="文本框 12"/>
            <p:cNvSpPr txBox="1">
              <a:spLocks noChangeArrowheads="1"/>
            </p:cNvSpPr>
            <p:nvPr/>
          </p:nvSpPr>
          <p:spPr bwMode="auto">
            <a:xfrm>
              <a:off x="1134294" y="3744832"/>
              <a:ext cx="1992314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两种颜色的小球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7284E-6 L 0.58854 -0.3475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27" y="-173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3248025" y="3546475"/>
            <a:ext cx="250825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221038" y="3822700"/>
            <a:ext cx="252412" cy="25082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432175" y="3730625"/>
            <a:ext cx="252413" cy="25241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575175" y="3822700"/>
            <a:ext cx="252413" cy="25082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121025" y="3722688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609975" y="3376613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51338" y="3444875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124325" y="3600450"/>
            <a:ext cx="252413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509963" y="3603625"/>
            <a:ext cx="250825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779838" y="3822700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736975" y="3619500"/>
            <a:ext cx="252413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76688" y="3771900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270375" y="3830638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522788" y="3622675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905250" y="3467100"/>
            <a:ext cx="252413" cy="2508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670425" y="3476625"/>
            <a:ext cx="250825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944813" y="3525838"/>
            <a:ext cx="252412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3154363" y="3371850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990850" y="3830638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125913" y="3313113"/>
            <a:ext cx="252412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7430" name="组合 1"/>
          <p:cNvGrpSpPr/>
          <p:nvPr/>
        </p:nvGrpSpPr>
        <p:grpSpPr bwMode="auto">
          <a:xfrm>
            <a:off x="2917825" y="2236788"/>
            <a:ext cx="2590800" cy="1860550"/>
            <a:chOff x="3093401" y="1819395"/>
            <a:chExt cx="2589769" cy="1861355"/>
          </a:xfrm>
        </p:grpSpPr>
        <p:sp>
          <p:nvSpPr>
            <p:cNvPr id="3" name="立方体 2"/>
            <p:cNvSpPr/>
            <p:nvPr/>
          </p:nvSpPr>
          <p:spPr>
            <a:xfrm>
              <a:off x="3093401" y="1819395"/>
              <a:ext cx="2589769" cy="1861355"/>
            </a:xfrm>
            <a:prstGeom prst="cube">
              <a:avLst>
                <a:gd name="adj" fmla="val 3059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椭圆 3"/>
            <p:cNvSpPr/>
            <p:nvPr/>
          </p:nvSpPr>
          <p:spPr>
            <a:xfrm>
              <a:off x="3732874" y="1875099"/>
              <a:ext cx="1140067" cy="462988"/>
            </a:xfrm>
            <a:prstGeom prst="ellipse">
              <a:avLst/>
            </a:prstGeom>
            <a:gradFill flip="none" rotWithShape="1">
              <a:gsLst>
                <a:gs pos="0">
                  <a:srgbClr val="FBE5D6">
                    <a:shade val="30000"/>
                    <a:satMod val="115000"/>
                  </a:srgbClr>
                </a:gs>
                <a:gs pos="50000">
                  <a:srgbClr val="FBE5D6">
                    <a:shade val="67500"/>
                    <a:satMod val="115000"/>
                  </a:srgbClr>
                </a:gs>
                <a:gs pos="100000">
                  <a:srgbClr val="FBE5D6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48148E-6 L -0.00694 1.48148E-6 C -0.01007 1.48148E-6 -0.01389 -0.08673 -0.01389 -0.15648 L -0.01389 -0.31266 " pathEditMode="relative" rAng="0" ptsTypes="AAAA">
                                      <p:cBhvr>
                                        <p:cTn id="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7284E-6 L 0.06788 1.7284E-6 C 0.09844 1.7284E-6 0.13594 -0.08982 0.13594 -0.16204 L 0.13594 -0.32408 " pathEditMode="relative" rAng="0" ptsTypes="AAAA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8" y="-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0085 -2.59259E-6 C -0.01232 -2.59259E-6 -0.01701 -0.11296 -0.01701 -0.2037 L -0.01701 -0.4074 " pathEditMode="relative" rAng="0" ptsTypes="AAAA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" y="-2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03906 -3.7037E-6 C -0.05659 -3.7037E-6 -0.07795 -0.08981 -0.07795 -0.16203 L -0.07795 -0.32376 " pathEditMode="relative" rAng="0" ptsTypes="AAAA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6" y="-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02083 -2.59259E-6 C -0.03021 -2.59259E-6 -0.04149 -0.10031 -0.04149 -0.18117 L -0.04149 -0.36203 " pathEditMode="relative" rAng="0" ptsTypes="AAAA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-18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19753E-6 L 0.06753 4.19753E-6 C 0.09774 4.19753E-6 0.13507 -0.12593 0.13507 -0.22747 L 0.13507 -0.45463 " pathEditMode="relative" rAng="0" ptsTypes="AAAA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3" y="-227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L 0.02761 1.11111E-6 C 0.03993 1.11111E-6 0.05521 -0.10864 0.05521 -0.19599 L 0.05521 -0.39198 " pathEditMode="relative" rAng="0" ptsTypes="AAAA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-1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  <p:bldP spid="21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2290" y="775553"/>
            <a:ext cx="60166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下面是八个小组的统计情况。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96402B-E582-9BC5-F315-301A466C7F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28" y="1415534"/>
            <a:ext cx="6870023" cy="146923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982D4A3-16DA-8634-B4E4-07099BDE6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89" y="2960967"/>
            <a:ext cx="6016625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盒子里可能是红球多还是黄球多？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6350BF6-C301-D09A-AEF4-2285C8247624}"/>
              </a:ext>
            </a:extLst>
          </p:cNvPr>
          <p:cNvGrpSpPr/>
          <p:nvPr/>
        </p:nvGrpSpPr>
        <p:grpSpPr>
          <a:xfrm>
            <a:off x="360756" y="3543777"/>
            <a:ext cx="4420283" cy="1430737"/>
            <a:chOff x="281257" y="3433806"/>
            <a:chExt cx="4420283" cy="143073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0D86A10-D6B6-9BC8-B873-E52661819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257" y="3469762"/>
              <a:ext cx="938761" cy="932724"/>
            </a:xfrm>
            <a:prstGeom prst="rect">
              <a:avLst/>
            </a:prstGeom>
          </p:spPr>
        </p:pic>
        <p:sp>
          <p:nvSpPr>
            <p:cNvPr id="14" name="AutoShape 27">
              <a:extLst>
                <a:ext uri="{FF2B5EF4-FFF2-40B4-BE49-F238E27FC236}">
                  <a16:creationId xmlns:a16="http://schemas.microsoft.com/office/drawing/2014/main" id="{A6283522-67E0-4D61-B609-F3D3B050F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481" y="3433806"/>
              <a:ext cx="3147059" cy="1430737"/>
            </a:xfrm>
            <a:prstGeom prst="wedgeRoundRectCallout">
              <a:avLst>
                <a:gd name="adj1" fmla="val -63625"/>
                <a:gd name="adj2" fmla="val -1533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摸出红球的次数比黄球多得多，我推测盒子里红球多。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805D2CA-1777-6383-3FEA-73F856564318}"/>
              </a:ext>
            </a:extLst>
          </p:cNvPr>
          <p:cNvGrpSpPr/>
          <p:nvPr/>
        </p:nvGrpSpPr>
        <p:grpSpPr>
          <a:xfrm>
            <a:off x="4881540" y="3579733"/>
            <a:ext cx="3973583" cy="1109859"/>
            <a:chOff x="4797720" y="3483106"/>
            <a:chExt cx="3973583" cy="110985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0CE10AE9-1737-36C6-CEF6-2846B605A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320" y="3590486"/>
              <a:ext cx="876983" cy="895799"/>
            </a:xfrm>
            <a:prstGeom prst="rect">
              <a:avLst/>
            </a:prstGeom>
          </p:spPr>
        </p:pic>
        <p:sp>
          <p:nvSpPr>
            <p:cNvPr id="17" name="AutoShape 27">
              <a:extLst>
                <a:ext uri="{FF2B5EF4-FFF2-40B4-BE49-F238E27FC236}">
                  <a16:creationId xmlns:a16="http://schemas.microsoft.com/office/drawing/2014/main" id="{D8B1B59C-39A2-4409-9F59-D0B5E2D1F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720" y="3483106"/>
              <a:ext cx="2895599" cy="1109859"/>
            </a:xfrm>
            <a:prstGeom prst="wedgeRoundRectCallout">
              <a:avLst>
                <a:gd name="adj1" fmla="val 58342"/>
                <a:gd name="adj2" fmla="val -647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根据试验数据进行推测是好方法。</a:t>
              </a:r>
              <a:endParaRPr lang="en-US" altLang="zh-CN" sz="160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endPara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"/>
          <p:cNvGrpSpPr/>
          <p:nvPr/>
        </p:nvGrpSpPr>
        <p:grpSpPr bwMode="auto">
          <a:xfrm>
            <a:off x="2917825" y="2211212"/>
            <a:ext cx="2590800" cy="1860550"/>
            <a:chOff x="3093401" y="1819395"/>
            <a:chExt cx="2589769" cy="1861355"/>
          </a:xfrm>
        </p:grpSpPr>
        <p:sp>
          <p:nvSpPr>
            <p:cNvPr id="3" name="立方体 2"/>
            <p:cNvSpPr/>
            <p:nvPr/>
          </p:nvSpPr>
          <p:spPr>
            <a:xfrm>
              <a:off x="3093401" y="1819395"/>
              <a:ext cx="2589769" cy="1861355"/>
            </a:xfrm>
            <a:prstGeom prst="cube">
              <a:avLst>
                <a:gd name="adj" fmla="val 3059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椭圆 3"/>
            <p:cNvSpPr/>
            <p:nvPr/>
          </p:nvSpPr>
          <p:spPr>
            <a:xfrm>
              <a:off x="3732874" y="1875099"/>
              <a:ext cx="1140067" cy="462988"/>
            </a:xfrm>
            <a:prstGeom prst="ellipse">
              <a:avLst/>
            </a:prstGeom>
            <a:gradFill flip="none" rotWithShape="1">
              <a:gsLst>
                <a:gs pos="0">
                  <a:srgbClr val="FBE5D6">
                    <a:shade val="30000"/>
                    <a:satMod val="115000"/>
                  </a:srgbClr>
                </a:gs>
                <a:gs pos="50000">
                  <a:srgbClr val="FBE5D6">
                    <a:shade val="67500"/>
                    <a:satMod val="115000"/>
                  </a:srgbClr>
                </a:gs>
                <a:gs pos="100000">
                  <a:srgbClr val="FBE5D6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3248025" y="3520899"/>
            <a:ext cx="250825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221038" y="3797124"/>
            <a:ext cx="252412" cy="25082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432175" y="3705049"/>
            <a:ext cx="252413" cy="25241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575175" y="3797124"/>
            <a:ext cx="252413" cy="25082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121025" y="3697112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609975" y="3351037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51338" y="3419299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124325" y="3574874"/>
            <a:ext cx="252413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509963" y="3578049"/>
            <a:ext cx="250825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779838" y="3797124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736975" y="3593924"/>
            <a:ext cx="252413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76688" y="3746324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270375" y="3805062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522788" y="3597099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905250" y="3441524"/>
            <a:ext cx="252413" cy="2508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670425" y="3451049"/>
            <a:ext cx="250825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944813" y="3500262"/>
            <a:ext cx="252412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3154363" y="3346274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990850" y="3805062"/>
            <a:ext cx="252413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125913" y="3287537"/>
            <a:ext cx="252412" cy="2524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465263" y="890090"/>
            <a:ext cx="6370637" cy="560388"/>
            <a:chOff x="1465524" y="1134045"/>
            <a:chExt cx="6369634" cy="559897"/>
          </a:xfrm>
        </p:grpSpPr>
        <p:sp>
          <p:nvSpPr>
            <p:cNvPr id="19484" name="矩形 28"/>
            <p:cNvSpPr>
              <a:spLocks noChangeArrowheads="1"/>
            </p:cNvSpPr>
            <p:nvPr/>
          </p:nvSpPr>
          <p:spPr bwMode="auto">
            <a:xfrm>
              <a:off x="1819257" y="1134045"/>
              <a:ext cx="6015901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2800" b="1">
                  <a:latin typeface="黑体" panose="02010609060101010101" pitchFamily="2" charset="-122"/>
                  <a:ea typeface="黑体" panose="02010609060101010101" pitchFamily="2" charset="-122"/>
                </a:rPr>
                <a:t>→数量多→被摸出的可能性大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465524" y="1288691"/>
              <a:ext cx="252372" cy="2506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1465263" y="1529381"/>
            <a:ext cx="6370636" cy="560388"/>
            <a:chOff x="1464578" y="1644959"/>
            <a:chExt cx="6370954" cy="559897"/>
          </a:xfrm>
        </p:grpSpPr>
        <p:sp>
          <p:nvSpPr>
            <p:cNvPr id="19482" name="矩形 29"/>
            <p:cNvSpPr>
              <a:spLocks noChangeArrowheads="1"/>
            </p:cNvSpPr>
            <p:nvPr/>
          </p:nvSpPr>
          <p:spPr bwMode="auto">
            <a:xfrm>
              <a:off x="1819631" y="1644959"/>
              <a:ext cx="6015901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2800" b="1">
                  <a:latin typeface="黑体" panose="02010609060101010101" pitchFamily="2" charset="-122"/>
                  <a:ea typeface="黑体" panose="02010609060101010101" pitchFamily="2" charset="-122"/>
                </a:rPr>
                <a:t>→数量少→被摸出的可能性小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464578" y="1798812"/>
              <a:ext cx="252425" cy="252191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1139279" y="4154268"/>
            <a:ext cx="6865442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易错点：哪种球被摸到的次数多，说明这种球的数量可能多一些，但不是一定多。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14350" y="1244600"/>
            <a:ext cx="5400675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</a:rPr>
              <a:t>思考：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）如果再摸一次，摸出哪种颜色的球的可能性大？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）如果继续摸下去，结果是不是一定摸出红色球？</a:t>
            </a:r>
            <a:endParaRPr lang="en-US" altLang="zh-CN" sz="2400" b="1">
              <a:latin typeface="黑体" panose="02010609060101010101" pitchFamily="2" charset="-122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）如果要使摸出的黄色球的可能性大，可以怎么办？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2917825" y="2236788"/>
            <a:ext cx="2590800" cy="1860550"/>
            <a:chOff x="2918340" y="2236084"/>
            <a:chExt cx="2589769" cy="1861355"/>
          </a:xfrm>
        </p:grpSpPr>
        <p:grpSp>
          <p:nvGrpSpPr>
            <p:cNvPr id="20485" name="组合 10"/>
            <p:cNvGrpSpPr/>
            <p:nvPr/>
          </p:nvGrpSpPr>
          <p:grpSpPr bwMode="auto">
            <a:xfrm>
              <a:off x="2918340" y="2236084"/>
              <a:ext cx="2589769" cy="1861355"/>
              <a:chOff x="3093401" y="1819395"/>
              <a:chExt cx="2589769" cy="1861355"/>
            </a:xfrm>
          </p:grpSpPr>
          <p:sp>
            <p:nvSpPr>
              <p:cNvPr id="12" name="立方体 11"/>
              <p:cNvSpPr/>
              <p:nvPr/>
            </p:nvSpPr>
            <p:spPr>
              <a:xfrm>
                <a:off x="3093401" y="1819395"/>
                <a:ext cx="2589769" cy="1861355"/>
              </a:xfrm>
              <a:prstGeom prst="cube">
                <a:avLst>
                  <a:gd name="adj" fmla="val 3059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732874" y="1875099"/>
                <a:ext cx="1140067" cy="462988"/>
              </a:xfrm>
              <a:prstGeom prst="ellipse">
                <a:avLst/>
              </a:prstGeom>
              <a:gradFill flip="none" rotWithShape="1">
                <a:gsLst>
                  <a:gs pos="0">
                    <a:srgbClr val="FBE5D6">
                      <a:shade val="30000"/>
                      <a:satMod val="115000"/>
                    </a:srgbClr>
                  </a:gs>
                  <a:gs pos="50000">
                    <a:srgbClr val="FBE5D6">
                      <a:shade val="67500"/>
                      <a:satMod val="115000"/>
                    </a:srgbClr>
                  </a:gs>
                  <a:gs pos="100000">
                    <a:srgbClr val="FBE5D6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solidFill>
                  <a:schemeClr val="tx1"/>
                </a:solidFill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3318231" y="3420871"/>
              <a:ext cx="252313" cy="25252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303676" y="3420871"/>
              <a:ext cx="252312" cy="252521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88" name="文本框 15"/>
            <p:cNvSpPr txBox="1">
              <a:spLocks noChangeArrowheads="1"/>
            </p:cNvSpPr>
            <p:nvPr/>
          </p:nvSpPr>
          <p:spPr bwMode="auto">
            <a:xfrm>
              <a:off x="3109642" y="3675068"/>
              <a:ext cx="70243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17</a:t>
              </a:r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  <p:sp>
          <p:nvSpPr>
            <p:cNvPr id="20489" name="文本框 16"/>
            <p:cNvSpPr txBox="1">
              <a:spLocks noChangeArrowheads="1"/>
            </p:cNvSpPr>
            <p:nvPr/>
          </p:nvSpPr>
          <p:spPr bwMode="auto">
            <a:xfrm>
              <a:off x="4183152" y="3672898"/>
              <a:ext cx="57259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</a:p>
          </p:txBody>
        </p:sp>
      </p:grp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32726 -0.0645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54" y="-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/>
          <p:nvPr/>
        </p:nvGrpSpPr>
        <p:grpSpPr bwMode="auto">
          <a:xfrm>
            <a:off x="5915025" y="1911350"/>
            <a:ext cx="2589213" cy="1862138"/>
            <a:chOff x="3093401" y="1819395"/>
            <a:chExt cx="2589769" cy="1861355"/>
          </a:xfrm>
        </p:grpSpPr>
        <p:sp>
          <p:nvSpPr>
            <p:cNvPr id="3" name="立方体 2"/>
            <p:cNvSpPr/>
            <p:nvPr/>
          </p:nvSpPr>
          <p:spPr>
            <a:xfrm>
              <a:off x="3093401" y="1819395"/>
              <a:ext cx="2589769" cy="1861355"/>
            </a:xfrm>
            <a:prstGeom prst="cube">
              <a:avLst>
                <a:gd name="adj" fmla="val 3059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3732874" y="1875099"/>
              <a:ext cx="1140067" cy="462988"/>
            </a:xfrm>
            <a:prstGeom prst="ellipse">
              <a:avLst/>
            </a:prstGeom>
            <a:gradFill flip="none" rotWithShape="1">
              <a:gsLst>
                <a:gs pos="0">
                  <a:srgbClr val="FBE5D6">
                    <a:shade val="30000"/>
                    <a:satMod val="115000"/>
                  </a:srgbClr>
                </a:gs>
                <a:gs pos="50000">
                  <a:srgbClr val="FBE5D6">
                    <a:shade val="67500"/>
                    <a:satMod val="115000"/>
                  </a:srgbClr>
                </a:gs>
                <a:gs pos="100000">
                  <a:srgbClr val="FBE5D6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6345238" y="2994025"/>
            <a:ext cx="252412" cy="2524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329488" y="2994025"/>
            <a:ext cx="252412" cy="25241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509" name="文本框 6"/>
          <p:cNvSpPr txBox="1">
            <a:spLocks noChangeArrowheads="1"/>
          </p:cNvSpPr>
          <p:nvPr/>
        </p:nvSpPr>
        <p:spPr bwMode="auto">
          <a:xfrm>
            <a:off x="6135688" y="3248025"/>
            <a:ext cx="703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17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21510" name="文本框 7"/>
          <p:cNvSpPr txBox="1">
            <a:spLocks noChangeArrowheads="1"/>
          </p:cNvSpPr>
          <p:nvPr/>
        </p:nvSpPr>
        <p:spPr bwMode="auto">
          <a:xfrm>
            <a:off x="7208838" y="3246438"/>
            <a:ext cx="573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9888" y="1289050"/>
            <a:ext cx="5399087" cy="2565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事件发生的可能性大小与参加的个体数量的多少有关：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个体在总数中所占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数量越多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，出现的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可能性就越大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；</a:t>
            </a:r>
            <a:endParaRPr lang="en-US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个体在总数中所占</a:t>
            </a:r>
            <a:r>
              <a:rPr lang="zh-CN" altLang="en-US" sz="2400" b="1" dirty="0">
                <a:solidFill>
                  <a:schemeClr val="accent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数量越少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，出现的</a:t>
            </a:r>
            <a:r>
              <a:rPr lang="zh-CN" altLang="en-US" sz="2400" b="1" dirty="0">
                <a:solidFill>
                  <a:schemeClr val="accent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可能性就越小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二、自主练习，巩固拓展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640080" y="745421"/>
            <a:ext cx="8008619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某小组在装有红、蓝、黄三种颜色小球的盒子里按照例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的方式摸球，下面是他们记录的结果。根据表格中的信息，你能作出怎样的推测？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2531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349472"/>
              </p:ext>
            </p:extLst>
          </p:nvPr>
        </p:nvGraphicFramePr>
        <p:xfrm>
          <a:off x="1600042" y="2662006"/>
          <a:ext cx="5943916" cy="10195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485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77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颜色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红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蓝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黄</a:t>
                      </a:r>
                    </a:p>
                  </a:txBody>
                  <a:tcPr marL="143949" marR="143949" marT="72005" marB="720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7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次数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129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43949" marR="143949" marT="72005" marB="720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63" name="文本框 2"/>
          <p:cNvSpPr txBox="1">
            <a:spLocks noChangeArrowheads="1"/>
          </p:cNvSpPr>
          <p:nvPr/>
        </p:nvSpPr>
        <p:spPr bwMode="auto">
          <a:xfrm>
            <a:off x="6214879" y="489558"/>
            <a:ext cx="2396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P101 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b="1" dirty="0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-3968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三、实践应用，反馈提升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E6E3AD-E920-6C6A-D823-18B9819BB231}"/>
              </a:ext>
            </a:extLst>
          </p:cNvPr>
          <p:cNvSpPr txBox="1"/>
          <p:nvPr/>
        </p:nvSpPr>
        <p:spPr>
          <a:xfrm>
            <a:off x="281941" y="875623"/>
            <a:ext cx="1142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0378A39-04E3-7364-E5B9-BCE81E132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" y="3874859"/>
            <a:ext cx="7391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答：我推测盒子里红球多，黄球和蓝球少。</a:t>
            </a: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3D2AB45-85DE-2010-F1E3-2B421A7A3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95" y="3028256"/>
            <a:ext cx="7986305" cy="17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我认为小亮的判断不正确，因为摸出蓝球的次数与摸出黄球的次数差不多，不能推断出哪种颜色的球多。（合理即可）</a:t>
            </a: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3" name="矩形 9"/>
          <p:cNvSpPr>
            <a:spLocks noChangeArrowheads="1"/>
          </p:cNvSpPr>
          <p:nvPr/>
        </p:nvSpPr>
        <p:spPr bwMode="auto">
          <a:xfrm>
            <a:off x="624295" y="399102"/>
            <a:ext cx="7895409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小亮认为：摸出黄球的次数比摸出蓝球的次数多，所以盒子里的黄球比蓝球多。你认为他的判断正确吗？为什么？</a:t>
            </a:r>
            <a:endParaRPr lang="zh-CN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id="{FC7E1AC5-329E-30DB-56B4-4BC67C8CC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59381"/>
              </p:ext>
            </p:extLst>
          </p:nvPr>
        </p:nvGraphicFramePr>
        <p:xfrm>
          <a:off x="1600041" y="1816186"/>
          <a:ext cx="5943916" cy="10195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485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77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颜色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红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蓝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黄</a:t>
                      </a:r>
                    </a:p>
                  </a:txBody>
                  <a:tcPr marL="143949" marR="143949" marT="72005" marB="720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7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次数</a:t>
                      </a: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129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43949" marR="143949" marT="72005" marB="72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43949" marR="143949" marT="72005" marB="720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1387DB52-DDC9-6B4E-3D56-80730AD4B1E8}"/>
              </a:ext>
            </a:extLst>
          </p:cNvPr>
          <p:cNvSpPr/>
          <p:nvPr/>
        </p:nvSpPr>
        <p:spPr>
          <a:xfrm>
            <a:off x="4953000" y="2366646"/>
            <a:ext cx="708660" cy="4393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408B38C-E046-0015-9BC9-5819F1CAF3BA}"/>
              </a:ext>
            </a:extLst>
          </p:cNvPr>
          <p:cNvSpPr/>
          <p:nvPr/>
        </p:nvSpPr>
        <p:spPr>
          <a:xfrm>
            <a:off x="6454140" y="2366646"/>
            <a:ext cx="708660" cy="4393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86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298133" y="918845"/>
            <a:ext cx="8650287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给      表面涂上红、蓝两种颜色，要使掷出红色面朝上的可能性比蓝色面大，可以怎么涂？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98133" y="2822889"/>
            <a:ext cx="56086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蓝面或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蓝面。</a:t>
            </a:r>
            <a:endParaRPr lang="zh-CN" altLang="en-US" sz="3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580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文本框 7"/>
          <p:cNvSpPr txBox="1">
            <a:spLocks noChangeArrowheads="1"/>
          </p:cNvSpPr>
          <p:nvPr/>
        </p:nvSpPr>
        <p:spPr bwMode="auto">
          <a:xfrm>
            <a:off x="5359083" y="2096770"/>
            <a:ext cx="34451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P106 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练习二十 第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b="1" dirty="0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立方体 3"/>
          <p:cNvSpPr/>
          <p:nvPr/>
        </p:nvSpPr>
        <p:spPr>
          <a:xfrm>
            <a:off x="1249680" y="1003679"/>
            <a:ext cx="500063" cy="500063"/>
          </a:xfrm>
          <a:prstGeom prst="cube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84250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729187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474124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226681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963998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708935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453872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198809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943746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688683" y="3238769"/>
            <a:ext cx="609600" cy="869681"/>
          </a:xfrm>
          <a:prstGeom prst="rect">
            <a:avLst/>
          </a:prstGeom>
          <a:solidFill>
            <a:srgbClr val="FFFFFF"/>
          </a:solidFill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766763" y="203042"/>
            <a:ext cx="7900987" cy="209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把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张数字卡片放入纸袋，随意摸一张，要使摸出数字“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”的可能性最大，摸出数字“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”的可能性最小，摸出数字“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”和“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”的可能性一样大，卡片上的数字可以怎样填？请你填一填。</a:t>
            </a:r>
            <a:endParaRPr lang="zh-CN" altLang="zh-CN" sz="28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872123" y="4285092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答案不唯一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28" name="文本框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350" y="952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6629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文本框 8"/>
          <p:cNvSpPr txBox="1">
            <a:spLocks noChangeArrowheads="1"/>
          </p:cNvSpPr>
          <p:nvPr/>
        </p:nvSpPr>
        <p:spPr bwMode="auto">
          <a:xfrm>
            <a:off x="731743" y="2480075"/>
            <a:ext cx="34451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P103 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练习十九 第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b="1" dirty="0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b="1" dirty="0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01424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852341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603258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338935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082232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833149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576446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312123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063040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813953" y="3403546"/>
            <a:ext cx="365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思想气泡: 云 1"/>
          <p:cNvSpPr/>
          <p:nvPr/>
        </p:nvSpPr>
        <p:spPr>
          <a:xfrm>
            <a:off x="1585913" y="1268413"/>
            <a:ext cx="6667500" cy="1552575"/>
          </a:xfrm>
          <a:prstGeom prst="cloudCallout">
            <a:avLst>
              <a:gd name="adj1" fmla="val -39929"/>
              <a:gd name="adj2" fmla="val 74449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725" name="文本框 4"/>
          <p:cNvSpPr txBox="1">
            <a:spLocks noChangeArrowheads="1"/>
          </p:cNvSpPr>
          <p:nvPr/>
        </p:nvSpPr>
        <p:spPr bwMode="auto">
          <a:xfrm>
            <a:off x="1925638" y="1782763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-1098868" y="103188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四、课堂小结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901" y="2750886"/>
            <a:ext cx="1344088" cy="1470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矩形 6"/>
          <p:cNvSpPr>
            <a:spLocks noChangeArrowheads="1"/>
          </p:cNvSpPr>
          <p:nvPr/>
        </p:nvSpPr>
        <p:spPr bwMode="auto">
          <a:xfrm>
            <a:off x="735013" y="1119188"/>
            <a:ext cx="78994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一、小明和弟弟要做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张脸谱卡片（有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种表情）。要使抽到        的可能性最小，可能会抽到       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请把下面的表格补充完整。</a:t>
            </a:r>
            <a:endParaRPr lang="zh-CN" altLang="zh-CN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1748" name="图片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1558925"/>
            <a:ext cx="6143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图片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25" y="1573213"/>
            <a:ext cx="614363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图片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3263900"/>
            <a:ext cx="567690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文本框 10"/>
          <p:cNvSpPr txBox="1">
            <a:spLocks noChangeArrowheads="1"/>
          </p:cNvSpPr>
          <p:nvPr/>
        </p:nvSpPr>
        <p:spPr bwMode="auto">
          <a:xfrm>
            <a:off x="5424880" y="2202418"/>
            <a:ext cx="32095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创优作业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》】</a:t>
            </a:r>
            <a:endParaRPr lang="zh-CN" altLang="en-US" b="1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711575" y="3898900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93" y="3364767"/>
            <a:ext cx="460506" cy="45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445250" y="3900488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-1100138" y="118112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矩形 6"/>
          <p:cNvSpPr>
            <a:spLocks noChangeArrowheads="1"/>
          </p:cNvSpPr>
          <p:nvPr/>
        </p:nvSpPr>
        <p:spPr bwMode="auto">
          <a:xfrm>
            <a:off x="735013" y="1119188"/>
            <a:ext cx="7899400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一、小明和弟弟要做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张脸谱卡片（有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种表情）。要使抽到        的可能性最小，可能会抽到       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2" charset="-122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把上面的卡片全部装在盒子里摇匀，如果从中任意抽一张，最可能抽到的是什么？</a:t>
            </a:r>
            <a:endParaRPr lang="zh-CN" altLang="zh-CN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2772" name="图片 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1558925"/>
            <a:ext cx="6143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图片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25" y="1573213"/>
            <a:ext cx="614363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424880" y="2202418"/>
            <a:ext cx="32095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创优作业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》】</a:t>
            </a:r>
            <a:endParaRPr lang="zh-CN" altLang="en-US" b="1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20988" y="4048853"/>
            <a:ext cx="3502025" cy="522902"/>
            <a:chOff x="2820988" y="4048853"/>
            <a:chExt cx="3502025" cy="522902"/>
          </a:xfrm>
        </p:grpSpPr>
        <p:sp>
          <p:nvSpPr>
            <p:cNvPr id="32777" name="矩形 13"/>
            <p:cNvSpPr>
              <a:spLocks noChangeArrowheads="1"/>
            </p:cNvSpPr>
            <p:nvPr/>
          </p:nvSpPr>
          <p:spPr bwMode="auto">
            <a:xfrm>
              <a:off x="2820988" y="4048853"/>
              <a:ext cx="3502025" cy="52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最可能抽到的是</a:t>
              </a:r>
              <a:endPara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3"/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56" t="15517" r="58264" b="55857"/>
            <a:stretch>
              <a:fillRect/>
            </a:stretch>
          </p:blipFill>
          <p:spPr bwMode="auto">
            <a:xfrm>
              <a:off x="5424880" y="4077737"/>
              <a:ext cx="489628" cy="465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89D8CAD2-5F72-F69D-62B2-DD2E6941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0138" y="118112"/>
            <a:ext cx="5784851" cy="646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2" charset="-122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625475" y="939800"/>
            <a:ext cx="78994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二、才才猜对的可能性大，还是猜错的可能性大？</a:t>
            </a:r>
            <a:endParaRPr lang="zh-CN" altLang="zh-CN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4820" name="文本框 3"/>
          <p:cNvSpPr txBox="1">
            <a:spLocks noChangeArrowheads="1"/>
          </p:cNvSpPr>
          <p:nvPr/>
        </p:nvSpPr>
        <p:spPr bwMode="auto">
          <a:xfrm>
            <a:off x="5679254" y="1480105"/>
            <a:ext cx="32095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创优作业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》】</a:t>
            </a:r>
            <a:endParaRPr lang="zh-CN" altLang="en-US" b="1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52750" y="4124325"/>
            <a:ext cx="3722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猜错的可能性大。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6286" y="1847643"/>
            <a:ext cx="5677705" cy="2284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>
            <a:spLocks noChangeArrowheads="1"/>
          </p:cNvSpPr>
          <p:nvPr/>
        </p:nvSpPr>
        <p:spPr bwMode="auto">
          <a:xfrm>
            <a:off x="622300" y="771525"/>
            <a:ext cx="78994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2" charset="-122"/>
              </a:rPr>
              <a:t>三、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把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8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张大小相同的数字卡片放入纸袋，随意摸一张，摸出数字“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7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”的可能性最大，摸出数字“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4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”的可能性最小，如果</a:t>
            </a:r>
            <a:r>
              <a:rPr lang="en-US" altLang="zh-CN" sz="2800" b="1">
                <a:latin typeface="黑体" panose="02010609060101010101" pitchFamily="2" charset="-122"/>
                <a:ea typeface="黑体" panose="02010609060101010101" pitchFamily="2" charset="-122"/>
              </a:rPr>
              <a:t>8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张数字卡片上只有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3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种数字，则“</a:t>
            </a:r>
            <a:r>
              <a:rPr lang="en-US" altLang="zh-CN" sz="2800" b="1">
                <a:latin typeface="+mj-lt"/>
                <a:ea typeface="黑体" panose="02010609060101010101" pitchFamily="2" charset="-122"/>
              </a:rPr>
              <a:t>7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”至少有（     ）张，请你填出其中的一种方法。</a:t>
            </a:r>
            <a:endParaRPr lang="zh-CN" altLang="zh-CN" sz="2800" b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6867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3381375"/>
            <a:ext cx="59404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文本框 3"/>
          <p:cNvSpPr txBox="1">
            <a:spLocks noChangeArrowheads="1"/>
          </p:cNvSpPr>
          <p:nvPr/>
        </p:nvSpPr>
        <p:spPr bwMode="auto">
          <a:xfrm>
            <a:off x="5499005" y="2861552"/>
            <a:ext cx="30925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创优作业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en-US" altLang="zh-CN" b="1">
                <a:solidFill>
                  <a:srgbClr val="FF806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》】</a:t>
            </a:r>
            <a:endParaRPr lang="zh-CN" altLang="en-US" b="1">
              <a:solidFill>
                <a:srgbClr val="FF806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714875" y="2376488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63738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635250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306763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978275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649788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321300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992813" y="3636963"/>
            <a:ext cx="57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665913" y="3636963"/>
            <a:ext cx="573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945123" y="4160838"/>
            <a:ext cx="2200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填法不唯一</a:t>
            </a:r>
            <a:endParaRPr lang="zh-CN" altLang="en-US" sz="28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oyPfD46lj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ywCsQa2I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oyPfD46lj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1098</Words>
  <Application>Microsoft Office PowerPoint</Application>
  <PresentationFormat>全屏显示(16:9)</PresentationFormat>
  <Paragraphs>132</Paragraphs>
  <Slides>21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 Light</vt:lpstr>
      <vt:lpstr>黑体</vt:lpstr>
      <vt:lpstr>楷体</vt:lpstr>
      <vt:lpstr>Arial</vt:lpstr>
      <vt:lpstr>Calibri</vt:lpstr>
      <vt:lpstr>Times New Roman</vt:lpstr>
      <vt:lpstr>2_自定义设计方案</vt:lpstr>
      <vt:lpstr>可能性的大小（2）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484</cp:revision>
  <dcterms:created xsi:type="dcterms:W3CDTF">2016-01-14T07:05:00Z</dcterms:created>
  <dcterms:modified xsi:type="dcterms:W3CDTF">2026-07-21T01:30:22Z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