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336" r:id="rId3"/>
    <p:sldId id="337" r:id="rId4"/>
    <p:sldId id="338" r:id="rId5"/>
    <p:sldId id="365" r:id="rId6"/>
    <p:sldId id="343" r:id="rId7"/>
    <p:sldId id="366" r:id="rId8"/>
    <p:sldId id="339" r:id="rId9"/>
    <p:sldId id="367" r:id="rId10"/>
    <p:sldId id="342" r:id="rId11"/>
    <p:sldId id="368" r:id="rId12"/>
    <p:sldId id="303" r:id="rId13"/>
    <p:sldId id="304" r:id="rId14"/>
    <p:sldId id="305" r:id="rId15"/>
    <p:sldId id="357" r:id="rId16"/>
    <p:sldId id="363" r:id="rId17"/>
    <p:sldId id="369" r:id="rId18"/>
    <p:sldId id="370" r:id="rId19"/>
    <p:sldId id="371" r:id="rId20"/>
    <p:sldId id="372" r:id="rId21"/>
    <p:sldId id="373" r:id="rId22"/>
    <p:sldId id="380" r:id="rId23"/>
    <p:sldId id="381" r:id="rId24"/>
    <p:sldId id="382" r:id="rId25"/>
    <p:sldId id="374" r:id="rId26"/>
    <p:sldId id="348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B68A"/>
    <a:srgbClr val="0D0DFF"/>
    <a:srgbClr val="FFFFFF"/>
    <a:srgbClr val="BBCBEF"/>
    <a:srgbClr val="B8C9EE"/>
    <a:srgbClr val="A0B6E9"/>
    <a:srgbClr val="0066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6366" autoAdjust="0"/>
  </p:normalViewPr>
  <p:slideViewPr>
    <p:cSldViewPr snapToGrid="0">
      <p:cViewPr varScale="1">
        <p:scale>
          <a:sx n="104" d="100"/>
          <a:sy n="104" d="100"/>
        </p:scale>
        <p:origin x="878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9E34859-0BD0-4EE5-B8F8-5870A2B76AB4}" type="datetimeFigureOut">
              <a:rPr lang="zh-CN" altLang="en-US"/>
              <a:t>2026/7/2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69CEB30-5BB7-43E2-B87D-8F67822D63D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F08DA9D-5255-43F2-BD5B-81E2F6D9CA26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D1B45-8A9A-37D1-4770-D8F574580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32E9B297-C725-8848-593B-CB5DACC72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8B410CB-67F0-9C0F-8CE5-270C11A838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33556DE6-7ECE-2DA8-D082-CF38A953BC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F08DA9D-5255-43F2-BD5B-81E2F6D9CA26}" type="slidenum">
              <a:rPr lang="zh-CN" altLang="en-US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649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9211-BFF7-A18E-7F6B-4B6BB8F0B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4442B2BB-5F00-E272-01F6-7E89490972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15B4E9B5-012E-ED9B-AF37-064F31AB4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36FFAD37-E064-3215-9B9A-1DB2C56DBE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F08DA9D-5255-43F2-BD5B-81E2F6D9CA26}" type="slidenum">
              <a:rPr lang="zh-CN" altLang="en-US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96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217D-35E1-3949-5728-0C8316BD9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C30404FB-0412-2383-23BD-7D5E40D12B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04F6E16C-BB78-C1A4-E90B-6F9081F6D5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2BBC00A7-41A8-1D49-DDE8-97AB2BD975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F08DA9D-5255-43F2-BD5B-81E2F6D9CA26}" type="slidenum">
              <a:rPr lang="zh-CN" altLang="en-US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46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EAABD22B-0003-47A5-821C-E5C2AD65AD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6214AC12-9348-4FCE-9C7D-363297911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BDCCFF07-FAB8-46A0-A2D1-32198CF448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35AF399-C4F9-45F6-B69B-C0F81A3B1693}" type="slidenum"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</a:rPr>
              <a:pPr/>
              <a:t>13</a:t>
            </a:fld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5F9E0A5-44A0-4FB3-B611-2739ED95B0EF}" type="slidenum">
              <a:rPr lang="zh-CN" altLang="en-US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80" b="65771"/>
          <a:stretch>
            <a:fillRect/>
          </a:stretch>
        </p:blipFill>
        <p:spPr bwMode="auto">
          <a:xfrm>
            <a:off x="1738313" y="3425825"/>
            <a:ext cx="6361112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25"/>
          <a:stretch>
            <a:fillRect/>
          </a:stretch>
        </p:blipFill>
        <p:spPr bwMode="auto">
          <a:xfrm>
            <a:off x="2051050" y="0"/>
            <a:ext cx="6157913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35" b="58443"/>
          <a:stretch>
            <a:fillRect/>
          </a:stretch>
        </p:blipFill>
        <p:spPr bwMode="auto">
          <a:xfrm>
            <a:off x="0" y="3500438"/>
            <a:ext cx="4911725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24" b="82945"/>
          <a:stretch>
            <a:fillRect/>
          </a:stretch>
        </p:blipFill>
        <p:spPr bwMode="auto">
          <a:xfrm>
            <a:off x="0" y="1730375"/>
            <a:ext cx="617538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3" t="22897" b="73630"/>
          <a:stretch>
            <a:fillRect/>
          </a:stretch>
        </p:blipFill>
        <p:spPr bwMode="auto">
          <a:xfrm>
            <a:off x="6551613" y="4202113"/>
            <a:ext cx="2592387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0" y="0"/>
            <a:ext cx="9155113" cy="1697038"/>
            <a:chOff x="-1" y="-1"/>
            <a:chExt cx="12206345" cy="2263429"/>
          </a:xfrm>
        </p:grpSpPr>
        <p:pic>
          <p:nvPicPr>
            <p:cNvPr id="9" name="图片 9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882" b="91467"/>
            <a:stretch>
              <a:fillRect/>
            </a:stretch>
          </p:blipFill>
          <p:spPr bwMode="auto">
            <a:xfrm>
              <a:off x="-1" y="0"/>
              <a:ext cx="3921781" cy="2263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0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66" r="-182" b="91467"/>
            <a:stretch>
              <a:fillRect/>
            </a:stretch>
          </p:blipFill>
          <p:spPr bwMode="auto">
            <a:xfrm>
              <a:off x="9472301" y="-1"/>
              <a:ext cx="2734043" cy="2263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3"/>
          <p:cNvGrpSpPr/>
          <p:nvPr userDrawn="1"/>
        </p:nvGrpSpPr>
        <p:grpSpPr bwMode="auto">
          <a:xfrm>
            <a:off x="0" y="0"/>
            <a:ext cx="9155113" cy="1697038"/>
            <a:chOff x="-1" y="-1"/>
            <a:chExt cx="12206345" cy="2263429"/>
          </a:xfrm>
        </p:grpSpPr>
        <p:pic>
          <p:nvPicPr>
            <p:cNvPr id="4" name="图片 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882" b="91467"/>
            <a:stretch>
              <a:fillRect/>
            </a:stretch>
          </p:blipFill>
          <p:spPr bwMode="auto">
            <a:xfrm>
              <a:off x="-1" y="0"/>
              <a:ext cx="2087620" cy="120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66" r="-182" b="91467"/>
            <a:stretch>
              <a:fillRect/>
            </a:stretch>
          </p:blipFill>
          <p:spPr bwMode="auto">
            <a:xfrm>
              <a:off x="9472301" y="-1"/>
              <a:ext cx="2734043" cy="2263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圆角矩形 8"/>
          <p:cNvSpPr/>
          <p:nvPr userDrawn="1"/>
        </p:nvSpPr>
        <p:spPr>
          <a:xfrm>
            <a:off x="107950" y="96838"/>
            <a:ext cx="4979988" cy="495300"/>
          </a:xfrm>
          <a:prstGeom prst="roundRect">
            <a:avLst>
              <a:gd name="adj" fmla="val 50000"/>
            </a:avLst>
          </a:prstGeom>
          <a:solidFill>
            <a:srgbClr val="57B68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3"/>
          <p:cNvGrpSpPr/>
          <p:nvPr userDrawn="1"/>
        </p:nvGrpSpPr>
        <p:grpSpPr bwMode="auto">
          <a:xfrm>
            <a:off x="0" y="0"/>
            <a:ext cx="9155113" cy="1697038"/>
            <a:chOff x="-1" y="-1"/>
            <a:chExt cx="12206345" cy="2263429"/>
          </a:xfrm>
        </p:grpSpPr>
        <p:pic>
          <p:nvPicPr>
            <p:cNvPr id="4" name="图片 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882" b="91467"/>
            <a:stretch>
              <a:fillRect/>
            </a:stretch>
          </p:blipFill>
          <p:spPr bwMode="auto">
            <a:xfrm>
              <a:off x="-1" y="0"/>
              <a:ext cx="2087620" cy="120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66" r="-182" b="91467"/>
            <a:stretch>
              <a:fillRect/>
            </a:stretch>
          </p:blipFill>
          <p:spPr bwMode="auto">
            <a:xfrm>
              <a:off x="9472301" y="-1"/>
              <a:ext cx="2734043" cy="2263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矩形 9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6ABBA2-216B-4E24-2215-57C4FBD8B012}"/>
              </a:ext>
            </a:extLst>
          </p:cNvPr>
          <p:cNvSpPr txBox="1"/>
          <p:nvPr/>
        </p:nvSpPr>
        <p:spPr bwMode="auto">
          <a:xfrm>
            <a:off x="1271127" y="1850318"/>
            <a:ext cx="660174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/>
                <a:ea typeface="黑体"/>
                <a:cs typeface="+mj-cs"/>
              </a:rPr>
              <a:t>整理和复习（练习七）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813" y="1370014"/>
            <a:ext cx="3820535" cy="75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4967119" y="1499922"/>
            <a:ext cx="3098800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除数是整数的小数除法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2496" y="3154103"/>
            <a:ext cx="2933555" cy="74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4755138" y="3284538"/>
            <a:ext cx="2220913" cy="512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一个数除以小数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3596" y="2276775"/>
            <a:ext cx="2512844" cy="63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4794740" y="2342201"/>
            <a:ext cx="2241550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循环小数</a:t>
            </a:r>
          </a:p>
        </p:txBody>
      </p:sp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3673" y="4134207"/>
            <a:ext cx="2512846" cy="63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4669411" y="4194335"/>
            <a:ext cx="2241550" cy="512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解决问题</a:t>
            </a:r>
          </a:p>
        </p:txBody>
      </p:sp>
      <p:sp>
        <p:nvSpPr>
          <p:cNvPr id="18" name="左大括号 17"/>
          <p:cNvSpPr/>
          <p:nvPr/>
        </p:nvSpPr>
        <p:spPr>
          <a:xfrm>
            <a:off x="3621088" y="1754189"/>
            <a:ext cx="382587" cy="2733992"/>
          </a:xfrm>
          <a:prstGeom prst="leftBrace">
            <a:avLst>
              <a:gd name="adj1" fmla="val 42948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1173163" y="2913063"/>
            <a:ext cx="23590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latin typeface="+mj-ea"/>
                <a:ea typeface="+mj-ea"/>
              </a:rPr>
              <a:t>小数除法</a:t>
            </a:r>
            <a:endParaRPr lang="en-US" altLang="zh-CN" sz="3600" b="1" dirty="0">
              <a:latin typeface="+mj-ea"/>
              <a:ea typeface="+mj-ea"/>
            </a:endParaRPr>
          </a:p>
        </p:txBody>
      </p:sp>
      <p:sp>
        <p:nvSpPr>
          <p:cNvPr id="12304" name="TextBox 3"/>
          <p:cNvSpPr txBox="1">
            <a:spLocks noChangeArrowheads="1"/>
          </p:cNvSpPr>
          <p:nvPr/>
        </p:nvSpPr>
        <p:spPr bwMode="auto">
          <a:xfrm>
            <a:off x="2039938" y="800100"/>
            <a:ext cx="50641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本单元我们主要学习了什么知识？ 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一、复习铺垫，激趣引入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4" grpId="0"/>
      <p:bldP spid="18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106488" y="1406525"/>
            <a:ext cx="6931025" cy="3536950"/>
          </a:xfrm>
          <a:prstGeom prst="roundRect">
            <a:avLst>
              <a:gd name="adj" fmla="val 10925"/>
            </a:avLst>
          </a:prstGeom>
          <a:solidFill>
            <a:srgbClr val="BBCBE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4067175" y="1548130"/>
            <a:ext cx="3775075" cy="3232150"/>
          </a:xfrm>
          <a:prstGeom prst="roundRect">
            <a:avLst>
              <a:gd name="adj" fmla="val 8894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2039938" y="800100"/>
            <a:ext cx="50641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本单元我们主要学习了什么知识？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102100" y="1715135"/>
            <a:ext cx="374015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ea"/>
                <a:ea typeface="+mn-ea"/>
              </a:rPr>
              <a:t>·</a:t>
            </a:r>
            <a:r>
              <a:rPr lang="zh-CN" altLang="en-US" sz="2400" b="1" dirty="0">
                <a:solidFill>
                  <a:srgbClr val="00B0F0"/>
                </a:solidFill>
                <a:latin typeface="+mn-ea"/>
                <a:ea typeface="+mn-ea"/>
              </a:rPr>
              <a:t>除数是整数的小数除法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102100" y="3188971"/>
            <a:ext cx="3449638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一个数除以小数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02100" y="2445386"/>
            <a:ext cx="2549525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循环小数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102100" y="3735070"/>
            <a:ext cx="3557588" cy="98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2100" y="3961448"/>
            <a:ext cx="254952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解决问题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952500" y="2844800"/>
            <a:ext cx="29464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latin typeface="+mj-ea"/>
                <a:ea typeface="+mj-ea"/>
              </a:rPr>
              <a:t>小数除法</a:t>
            </a:r>
            <a:endParaRPr lang="en-US" altLang="zh-CN" sz="3600" b="1" dirty="0"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复习铺垫，激趣引入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表格 32"/>
          <p:cNvGraphicFramePr>
            <a:graphicFrameLocks noGrp="1"/>
          </p:cNvGraphicFramePr>
          <p:nvPr/>
        </p:nvGraphicFramePr>
        <p:xfrm>
          <a:off x="642938" y="1187450"/>
          <a:ext cx="8167687" cy="3703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8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1617">
                <a:tc>
                  <a:txBody>
                    <a:bodyPr/>
                    <a:lstStyle/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</a:txBody>
                  <a:tcPr marL="68581" marR="68581" marT="34293" marB="3429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68581" marR="68581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2021">
                <a:tc>
                  <a:txBody>
                    <a:bodyPr/>
                    <a:lstStyle/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</a:txBody>
                  <a:tcPr marL="68581" marR="68581" marT="34293" marB="3429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68581" marR="68581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373" name="文本框 1"/>
          <p:cNvSpPr txBox="1">
            <a:spLocks noChangeArrowheads="1"/>
          </p:cNvSpPr>
          <p:nvPr/>
        </p:nvSpPr>
        <p:spPr bwMode="auto">
          <a:xfrm>
            <a:off x="523875" y="150813"/>
            <a:ext cx="45704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复习小数除法的计算方法</a:t>
            </a:r>
          </a:p>
        </p:txBody>
      </p:sp>
      <p:grpSp>
        <p:nvGrpSpPr>
          <p:cNvPr id="15374" name="组合 8"/>
          <p:cNvGrpSpPr/>
          <p:nvPr/>
        </p:nvGrpSpPr>
        <p:grpSpPr bwMode="auto">
          <a:xfrm>
            <a:off x="2606675" y="484188"/>
            <a:ext cx="3930650" cy="779462"/>
            <a:chOff x="4021393" y="1323975"/>
            <a:chExt cx="5240594" cy="1038225"/>
          </a:xfrm>
        </p:grpSpPr>
        <p:pic>
          <p:nvPicPr>
            <p:cNvPr id="15396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43" t="35526" r="6374" b="33490"/>
            <a:stretch>
              <a:fillRect/>
            </a:stretch>
          </p:blipFill>
          <p:spPr bwMode="auto">
            <a:xfrm>
              <a:off x="4021393" y="1323975"/>
              <a:ext cx="4865586" cy="103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7"/>
            <p:cNvSpPr txBox="1"/>
            <p:nvPr/>
          </p:nvSpPr>
          <p:spPr>
            <a:xfrm>
              <a:off x="4275380" y="1499479"/>
              <a:ext cx="4986607" cy="7633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+mn-lt"/>
                  <a:ea typeface="黑体" panose="02010609060101010101" pitchFamily="49" charset="-122"/>
                </a:rPr>
                <a:t>除数是整数的小数除法</a:t>
              </a:r>
            </a:p>
          </p:txBody>
        </p:sp>
      </p:grpSp>
      <p:sp>
        <p:nvSpPr>
          <p:cNvPr id="15375" name="文本框 9"/>
          <p:cNvSpPr txBox="1">
            <a:spLocks noChangeArrowheads="1"/>
          </p:cNvSpPr>
          <p:nvPr/>
        </p:nvSpPr>
        <p:spPr bwMode="auto">
          <a:xfrm>
            <a:off x="927100" y="1316038"/>
            <a:ext cx="179863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5.07÷6=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2425700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545908" y="2425700"/>
            <a:ext cx="984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5.0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939800" y="2414588"/>
            <a:ext cx="4492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544638" y="2032000"/>
            <a:ext cx="36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541461" y="2725738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4 8</a:t>
            </a: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1463675" y="3135313"/>
            <a:ext cx="13477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1770060" y="3127375"/>
            <a:ext cx="785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007233" y="3132138"/>
            <a:ext cx="400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1695450" y="2057400"/>
            <a:ext cx="30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2009774" y="2419350"/>
            <a:ext cx="39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787526" y="2033588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8 4 5</a:t>
            </a: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771012" y="3459163"/>
            <a:ext cx="785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2 4</a:t>
            </a:r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1501775" y="3849688"/>
            <a:ext cx="1287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2024063" y="4102420"/>
            <a:ext cx="622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3 0</a:t>
            </a: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2022475" y="3798887"/>
            <a:ext cx="693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7" name="Line 17"/>
          <p:cNvSpPr>
            <a:spLocks noChangeShapeType="1"/>
          </p:cNvSpPr>
          <p:nvPr/>
        </p:nvSpPr>
        <p:spPr bwMode="auto">
          <a:xfrm>
            <a:off x="1501775" y="4505325"/>
            <a:ext cx="1287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2032000" y="4442619"/>
            <a:ext cx="6143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0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3298825" y="2287588"/>
            <a:ext cx="54102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小数除以整数的计算方法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）按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整数除法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的方法去除。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的小数点要和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被除数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的小数点对齐。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）整数部分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不够除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</a:t>
            </a:r>
            <a:r>
              <a:rPr lang="en-US" altLang="zh-CN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点上小数点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）如果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有余数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，要</a:t>
            </a:r>
            <a:r>
              <a:rPr lang="zh-CN" altLang="en-US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添</a:t>
            </a:r>
            <a:r>
              <a:rPr lang="en-US" altLang="zh-CN" sz="21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100" b="1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再除。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185988" y="1304925"/>
            <a:ext cx="19907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0.845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3271838" y="1204913"/>
            <a:ext cx="4686300" cy="931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D0DFF"/>
                </a:solidFill>
                <a:latin typeface="+mj-ea"/>
                <a:ea typeface="+mj-ea"/>
              </a:rPr>
              <a:t>（</a:t>
            </a:r>
            <a:r>
              <a:rPr lang="en-US" altLang="zh-CN" sz="2100" b="1" dirty="0">
                <a:solidFill>
                  <a:srgbClr val="0D0DFF"/>
                </a:solidFill>
                <a:latin typeface="+mj-ea"/>
                <a:ea typeface="+mj-ea"/>
              </a:rPr>
              <a:t>1</a:t>
            </a:r>
            <a:r>
              <a:rPr lang="zh-CN" altLang="en-US" sz="2100" b="1" dirty="0">
                <a:solidFill>
                  <a:srgbClr val="0D0DFF"/>
                </a:solidFill>
                <a:latin typeface="+mj-ea"/>
                <a:ea typeface="+mj-ea"/>
              </a:rPr>
              <a:t>）判断商是大于</a:t>
            </a:r>
            <a:r>
              <a:rPr lang="en-US" altLang="zh-CN" sz="2100" b="1" dirty="0">
                <a:solidFill>
                  <a:srgbClr val="0D0DFF"/>
                </a:solidFill>
                <a:latin typeface="+mj-ea"/>
                <a:ea typeface="+mj-ea"/>
              </a:rPr>
              <a:t>1</a:t>
            </a:r>
            <a:r>
              <a:rPr lang="zh-CN" altLang="en-US" sz="2100" b="1" dirty="0">
                <a:solidFill>
                  <a:srgbClr val="0D0DFF"/>
                </a:solidFill>
                <a:latin typeface="+mj-ea"/>
                <a:ea typeface="+mj-ea"/>
              </a:rPr>
              <a:t>还是小于</a:t>
            </a:r>
            <a:r>
              <a:rPr lang="en-US" altLang="zh-CN" sz="2100" b="1" dirty="0">
                <a:solidFill>
                  <a:srgbClr val="0D0DFF"/>
                </a:solidFill>
                <a:latin typeface="+mj-ea"/>
                <a:ea typeface="+mj-ea"/>
              </a:rPr>
              <a:t>1 ? 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D0DFF"/>
                </a:solidFill>
                <a:latin typeface="+mj-ea"/>
                <a:ea typeface="+mj-ea"/>
              </a:rPr>
              <a:t>（</a:t>
            </a:r>
            <a:r>
              <a:rPr lang="en-US" altLang="zh-CN" sz="2100" b="1" dirty="0">
                <a:solidFill>
                  <a:srgbClr val="0D0DFF"/>
                </a:solidFill>
                <a:latin typeface="+mj-ea"/>
                <a:ea typeface="+mj-ea"/>
              </a:rPr>
              <a:t>2</a:t>
            </a:r>
            <a:r>
              <a:rPr lang="zh-CN" altLang="en-US" sz="2100" b="1" dirty="0">
                <a:solidFill>
                  <a:srgbClr val="0D0DFF"/>
                </a:solidFill>
                <a:latin typeface="+mj-ea"/>
                <a:ea typeface="+mj-ea"/>
              </a:rPr>
              <a:t>）最高位商几</a:t>
            </a:r>
            <a:r>
              <a:rPr lang="en-US" altLang="zh-CN" sz="2100" b="1" dirty="0">
                <a:solidFill>
                  <a:srgbClr val="0D0DFF"/>
                </a:solidFill>
                <a:latin typeface="+mj-ea"/>
                <a:ea typeface="+mj-e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8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71181-58FF-CE08-0A61-0B4D46AC0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B11C51FB-033D-E1CE-E64D-9562B417E406}"/>
              </a:ext>
            </a:extLst>
          </p:cNvPr>
          <p:cNvSpPr/>
          <p:nvPr/>
        </p:nvSpPr>
        <p:spPr>
          <a:xfrm>
            <a:off x="1106488" y="1406525"/>
            <a:ext cx="6931025" cy="3536950"/>
          </a:xfrm>
          <a:prstGeom prst="roundRect">
            <a:avLst>
              <a:gd name="adj" fmla="val 10925"/>
            </a:avLst>
          </a:prstGeom>
          <a:solidFill>
            <a:srgbClr val="BBCBE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4D22D66A-926F-D953-B071-80C86D7FBBB4}"/>
              </a:ext>
            </a:extLst>
          </p:cNvPr>
          <p:cNvSpPr/>
          <p:nvPr/>
        </p:nvSpPr>
        <p:spPr>
          <a:xfrm>
            <a:off x="4067175" y="1548130"/>
            <a:ext cx="3775075" cy="3232150"/>
          </a:xfrm>
          <a:prstGeom prst="roundRect">
            <a:avLst>
              <a:gd name="adj" fmla="val 8894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6" name="TextBox 3">
            <a:extLst>
              <a:ext uri="{FF2B5EF4-FFF2-40B4-BE49-F238E27FC236}">
                <a16:creationId xmlns:a16="http://schemas.microsoft.com/office/drawing/2014/main" id="{A2047B10-C7CE-1F75-2264-A14D2B89C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38" y="800100"/>
            <a:ext cx="50641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本单元我们主要学习了什么知识？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F6DB02-ACB1-E259-167A-3237929938F2}"/>
              </a:ext>
            </a:extLst>
          </p:cNvPr>
          <p:cNvSpPr txBox="1"/>
          <p:nvPr/>
        </p:nvSpPr>
        <p:spPr>
          <a:xfrm>
            <a:off x="4102100" y="1715135"/>
            <a:ext cx="3740150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除数是整数的小数除法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F55F04-0DEA-B250-D717-666CE1F7F9FE}"/>
              </a:ext>
            </a:extLst>
          </p:cNvPr>
          <p:cNvSpPr txBox="1"/>
          <p:nvPr/>
        </p:nvSpPr>
        <p:spPr>
          <a:xfrm>
            <a:off x="4102100" y="3188971"/>
            <a:ext cx="3449638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一个数除以小数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5C8B5A-FAFA-8BBB-1F44-EF756AB4C19C}"/>
              </a:ext>
            </a:extLst>
          </p:cNvPr>
          <p:cNvSpPr txBox="1"/>
          <p:nvPr/>
        </p:nvSpPr>
        <p:spPr>
          <a:xfrm>
            <a:off x="4102100" y="2445386"/>
            <a:ext cx="2549525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ea"/>
                <a:ea typeface="+mn-ea"/>
              </a:rPr>
              <a:t>·</a:t>
            </a:r>
            <a:r>
              <a:rPr lang="zh-CN" altLang="en-US" sz="2400" b="1" dirty="0">
                <a:solidFill>
                  <a:srgbClr val="00B0F0"/>
                </a:solidFill>
                <a:latin typeface="+mn-ea"/>
                <a:ea typeface="+mn-ea"/>
              </a:rPr>
              <a:t>循环小数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D9ED42D-03AC-EC04-C390-28A6A2261438}"/>
              </a:ext>
            </a:extLst>
          </p:cNvPr>
          <p:cNvSpPr txBox="1"/>
          <p:nvPr/>
        </p:nvSpPr>
        <p:spPr>
          <a:xfrm>
            <a:off x="4102100" y="3735070"/>
            <a:ext cx="3557588" cy="98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D349D66-79D6-C45A-7A37-74E58558AB6A}"/>
              </a:ext>
            </a:extLst>
          </p:cNvPr>
          <p:cNvSpPr txBox="1"/>
          <p:nvPr/>
        </p:nvSpPr>
        <p:spPr>
          <a:xfrm>
            <a:off x="4102100" y="3961448"/>
            <a:ext cx="254952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解决问题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FDF6FC8D-2554-2F6F-0A39-CD599F170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2844800"/>
            <a:ext cx="29464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latin typeface="+mj-ea"/>
                <a:ea typeface="+mj-ea"/>
              </a:rPr>
              <a:t>小数除法</a:t>
            </a:r>
            <a:endParaRPr lang="en-US" altLang="zh-CN" sz="3600" b="1" dirty="0"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BE1D37A-D2B4-D815-DF37-E076F675C3AB}"/>
              </a:ext>
            </a:extLst>
          </p:cNvPr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复习铺垫，激趣引入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39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642938" y="312738"/>
            <a:ext cx="4570412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复习循环小数</a:t>
            </a:r>
          </a:p>
        </p:txBody>
      </p:sp>
      <p:grpSp>
        <p:nvGrpSpPr>
          <p:cNvPr id="24579" name="组合 4"/>
          <p:cNvGrpSpPr/>
          <p:nvPr/>
        </p:nvGrpSpPr>
        <p:grpSpPr bwMode="auto">
          <a:xfrm>
            <a:off x="3251200" y="462514"/>
            <a:ext cx="2526759" cy="637624"/>
            <a:chOff x="4077744" y="883691"/>
            <a:chExt cx="3368092" cy="849300"/>
          </a:xfrm>
        </p:grpSpPr>
        <p:pic>
          <p:nvPicPr>
            <p:cNvPr id="24611" name="图片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77744" y="883691"/>
              <a:ext cx="3368092" cy="84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文本框 6"/>
            <p:cNvSpPr txBox="1"/>
            <p:nvPr/>
          </p:nvSpPr>
          <p:spPr>
            <a:xfrm>
              <a:off x="4861034" y="940782"/>
              <a:ext cx="2319233" cy="7633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+mn-lt"/>
                  <a:ea typeface="黑体" panose="02010609060101010101" pitchFamily="49" charset="-122"/>
                </a:rPr>
                <a:t>循环小数</a:t>
              </a:r>
            </a:p>
          </p:txBody>
        </p:sp>
      </p:grpSp>
      <p:graphicFrame>
        <p:nvGraphicFramePr>
          <p:cNvPr id="8" name="表格 32"/>
          <p:cNvGraphicFramePr>
            <a:graphicFrameLocks noGrp="1"/>
          </p:cNvGraphicFramePr>
          <p:nvPr/>
        </p:nvGraphicFramePr>
        <p:xfrm>
          <a:off x="642938" y="1187450"/>
          <a:ext cx="7858125" cy="3654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6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2598">
                <a:tc rowSpan="2">
                  <a:txBody>
                    <a:bodyPr/>
                    <a:lstStyle/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</a:txBody>
                  <a:tcPr marL="68580" marR="68580" marT="34293" marB="3429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68580" marR="68580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18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68580" marR="68580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709613" y="1125538"/>
            <a:ext cx="1620837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400÷75=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008188" y="1122363"/>
            <a:ext cx="1703387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5.333···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1941513" y="1323658"/>
            <a:ext cx="860425" cy="876617"/>
            <a:chOff x="10377949" y="2090862"/>
            <a:chExt cx="1047136" cy="1065734"/>
          </a:xfrm>
        </p:grpSpPr>
        <p:sp>
          <p:nvSpPr>
            <p:cNvPr id="33" name="文本框 32"/>
            <p:cNvSpPr txBox="1"/>
            <p:nvPr/>
          </p:nvSpPr>
          <p:spPr>
            <a:xfrm>
              <a:off x="10377949" y="2359515"/>
              <a:ext cx="1047136" cy="797081"/>
            </a:xfrm>
            <a:prstGeom prst="roundRect">
              <a:avLst>
                <a:gd name="adj" fmla="val 22023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chemeClr val="tx1"/>
                  </a:solidFill>
                </a:rPr>
                <a:t>5.3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881424" y="2090862"/>
              <a:ext cx="359349" cy="6967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.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811338" y="1587500"/>
            <a:ext cx="6858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=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6" name="图片 3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1998663"/>
            <a:ext cx="2236787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本框 36"/>
          <p:cNvSpPr txBox="1"/>
          <p:nvPr/>
        </p:nvSpPr>
        <p:spPr>
          <a:xfrm>
            <a:off x="3298825" y="1250950"/>
            <a:ext cx="5130800" cy="1352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1D1DFF"/>
                </a:solidFill>
                <a:latin typeface="+mj-ea"/>
                <a:ea typeface="+mj-ea"/>
              </a:rPr>
              <a:t>一个数的小数部分，从某一位起，一个数字或者几个数字依次不断重复出现，这样的小数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370263" y="3327400"/>
            <a:ext cx="904875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小数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425950" y="3017838"/>
            <a:ext cx="2054225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n-lt"/>
                <a:ea typeface="黑体" panose="02010609060101010101" pitchFamily="49" charset="-122"/>
              </a:rPr>
              <a:t>有限小数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425950" y="3725863"/>
            <a:ext cx="2016125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n-lt"/>
                <a:ea typeface="黑体" panose="02010609060101010101" pitchFamily="49" charset="-122"/>
              </a:rPr>
              <a:t>无限小数</a:t>
            </a:r>
          </a:p>
        </p:txBody>
      </p:sp>
      <p:sp>
        <p:nvSpPr>
          <p:cNvPr id="42" name="左大括号 41"/>
          <p:cNvSpPr/>
          <p:nvPr/>
        </p:nvSpPr>
        <p:spPr>
          <a:xfrm>
            <a:off x="4214813" y="3241675"/>
            <a:ext cx="177800" cy="800100"/>
          </a:xfrm>
          <a:prstGeom prst="leftBrace">
            <a:avLst>
              <a:gd name="adj1" fmla="val 6962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062663" y="3452813"/>
            <a:ext cx="2252662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1DFF"/>
                </a:solidFill>
                <a:latin typeface="+mn-lt"/>
                <a:ea typeface="黑体" panose="02010609060101010101" pitchFamily="49" charset="-122"/>
              </a:rPr>
              <a:t>循环小数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062663" y="4027488"/>
            <a:ext cx="251777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1DFF"/>
                </a:solidFill>
                <a:latin typeface="+mn-lt"/>
                <a:ea typeface="黑体" panose="02010609060101010101" pitchFamily="49" charset="-122"/>
              </a:rPr>
              <a:t>无限不循环小数</a:t>
            </a:r>
          </a:p>
        </p:txBody>
      </p:sp>
      <p:sp>
        <p:nvSpPr>
          <p:cNvPr id="45" name="左大括号 44"/>
          <p:cNvSpPr/>
          <p:nvPr/>
        </p:nvSpPr>
        <p:spPr>
          <a:xfrm>
            <a:off x="5859463" y="3625850"/>
            <a:ext cx="177800" cy="800100"/>
          </a:xfrm>
          <a:prstGeom prst="leftBrace">
            <a:avLst>
              <a:gd name="adj1" fmla="val 6962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322513" y="1243013"/>
            <a:ext cx="142875" cy="317500"/>
          </a:xfrm>
          <a:prstGeom prst="rect">
            <a:avLst/>
          </a:prstGeom>
          <a:noFill/>
          <a:ln w="19050">
            <a:solidFill>
              <a:srgbClr val="1D1D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3298825" y="1289050"/>
            <a:ext cx="5130800" cy="12931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100" b="1">
                <a:latin typeface="+mj-ea"/>
                <a:ea typeface="+mj-ea"/>
              </a:rPr>
              <a:t>______________________________________________________________________________</a:t>
            </a:r>
            <a:r>
              <a:rPr lang="zh-CN" altLang="en-US" sz="2100" b="1">
                <a:ea typeface="黑体" panose="02010609060101010101" pitchFamily="49" charset="-122"/>
              </a:rPr>
              <a:t>叫作</a:t>
            </a:r>
            <a:r>
              <a:rPr lang="zh-CN" altLang="en-US" sz="2100" b="1">
                <a:solidFill>
                  <a:srgbClr val="C00000"/>
                </a:solidFill>
                <a:ea typeface="黑体" panose="02010609060101010101" pitchFamily="49" charset="-122"/>
              </a:rPr>
              <a:t>循环小数</a:t>
            </a:r>
            <a:r>
              <a:rPr lang="zh-CN" altLang="en-US" sz="2100" b="1" dirty="0">
                <a:ea typeface="黑体" panose="02010609060101010101" pitchFamily="49" charset="-122"/>
              </a:rPr>
              <a:t>。</a:t>
            </a:r>
            <a:endParaRPr lang="zh-CN" altLang="en-US" sz="2100" b="1" dirty="0">
              <a:solidFill>
                <a:srgbClr val="1D1DFF"/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840413" y="2071688"/>
            <a:ext cx="2867025" cy="534988"/>
          </a:xfrm>
          <a:prstGeom prst="roundRect">
            <a:avLst>
              <a:gd name="adj" fmla="val 22023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C00000"/>
                </a:solidFill>
              </a:rPr>
              <a:t>循环节</a:t>
            </a:r>
            <a:r>
              <a:rPr lang="zh-CN" altLang="en-US" sz="2100" b="1" dirty="0">
                <a:solidFill>
                  <a:schemeClr val="tx1"/>
                </a:solidFill>
              </a:rPr>
              <a:t>是</a:t>
            </a:r>
            <a:r>
              <a:rPr lang="en-US" altLang="zh-CN" sz="2100" b="1" dirty="0">
                <a:solidFill>
                  <a:schemeClr val="tx1"/>
                </a:solidFill>
              </a:rPr>
              <a:t>_________</a:t>
            </a:r>
            <a:endParaRPr lang="zh-CN" altLang="en-US" sz="2100" b="1" dirty="0">
              <a:solidFill>
                <a:schemeClr val="tx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31038" y="2082099"/>
            <a:ext cx="1730375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>
                <a:solidFill>
                  <a:srgbClr val="1D1DFF"/>
                </a:solidFill>
                <a:latin typeface="+mj-ea"/>
                <a:ea typeface="+mj-ea"/>
              </a:rPr>
              <a:t>小数部分</a:t>
            </a:r>
            <a:endParaRPr lang="en-US" altLang="zh-CN" sz="2100" b="1" dirty="0">
              <a:solidFill>
                <a:srgbClr val="1D1DFF"/>
              </a:solidFill>
              <a:latin typeface="+mj-ea"/>
              <a:ea typeface="+mj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289300" y="2543175"/>
            <a:ext cx="3463925" cy="45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100" b="1">
                <a:latin typeface="+mj-ea"/>
                <a:ea typeface="+mj-ea"/>
              </a:rPr>
              <a:t>_______________________</a:t>
            </a:r>
            <a:endParaRPr lang="en-US" altLang="zh-CN" sz="2100" b="1" dirty="0">
              <a:latin typeface="+mj-ea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298826" y="2488185"/>
            <a:ext cx="3143250" cy="45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>
                <a:solidFill>
                  <a:srgbClr val="1D1DFF"/>
                </a:solidFill>
                <a:latin typeface="+mj-ea"/>
                <a:ea typeface="+mj-ea"/>
              </a:rPr>
              <a:t>依次不断重复</a:t>
            </a:r>
            <a:r>
              <a:rPr lang="zh-CN" altLang="en-US" sz="2100" b="1" dirty="0">
                <a:solidFill>
                  <a:srgbClr val="1D1DFF"/>
                </a:solidFill>
                <a:latin typeface="+mj-ea"/>
                <a:ea typeface="+mj-ea"/>
              </a:rPr>
              <a:t>出现的数字。</a:t>
            </a:r>
          </a:p>
        </p:txBody>
      </p:sp>
    </p:spTree>
    <p:extLst>
      <p:ext uri="{BB962C8B-B14F-4D97-AF65-F5344CB8AC3E}">
        <p14:creationId xmlns:p14="http://schemas.microsoft.com/office/powerpoint/2010/main" val="293112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7" grpId="0"/>
      <p:bldP spid="39" grpId="0"/>
      <p:bldP spid="42" grpId="0" animBg="1"/>
      <p:bldP spid="43" grpId="0"/>
      <p:bldP spid="44" grpId="0"/>
      <p:bldP spid="45" grpId="0" animBg="1"/>
      <p:bldP spid="48" grpId="0" animBg="1"/>
      <p:bldP spid="58" grpId="0"/>
      <p:bldP spid="50" grpId="0"/>
      <p:bldP spid="57" grpId="0"/>
      <p:bldP spid="60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C5171-1493-85BD-2194-0EA3E5C8E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380B038-123F-D8AF-C828-CD1F46886460}"/>
              </a:ext>
            </a:extLst>
          </p:cNvPr>
          <p:cNvSpPr/>
          <p:nvPr/>
        </p:nvSpPr>
        <p:spPr>
          <a:xfrm>
            <a:off x="1106488" y="1406525"/>
            <a:ext cx="6931025" cy="3536950"/>
          </a:xfrm>
          <a:prstGeom prst="roundRect">
            <a:avLst>
              <a:gd name="adj" fmla="val 10925"/>
            </a:avLst>
          </a:prstGeom>
          <a:solidFill>
            <a:srgbClr val="BBCBE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5BC9559-B45A-83C3-3C0A-174A934F4302}"/>
              </a:ext>
            </a:extLst>
          </p:cNvPr>
          <p:cNvSpPr/>
          <p:nvPr/>
        </p:nvSpPr>
        <p:spPr>
          <a:xfrm>
            <a:off x="4067175" y="1548130"/>
            <a:ext cx="3775075" cy="3232150"/>
          </a:xfrm>
          <a:prstGeom prst="roundRect">
            <a:avLst>
              <a:gd name="adj" fmla="val 8894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6" name="TextBox 3">
            <a:extLst>
              <a:ext uri="{FF2B5EF4-FFF2-40B4-BE49-F238E27FC236}">
                <a16:creationId xmlns:a16="http://schemas.microsoft.com/office/drawing/2014/main" id="{69CBA790-5622-DECC-1677-9EC382D14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38" y="800100"/>
            <a:ext cx="50641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本单元我们主要学习了什么知识？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2E3503E-42BB-8FA6-C807-9A7DEEC76E35}"/>
              </a:ext>
            </a:extLst>
          </p:cNvPr>
          <p:cNvSpPr txBox="1"/>
          <p:nvPr/>
        </p:nvSpPr>
        <p:spPr>
          <a:xfrm>
            <a:off x="4102100" y="1715135"/>
            <a:ext cx="3740150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除数是整数的小数除法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21F73A-86A8-E666-3A5D-3C143A11014D}"/>
              </a:ext>
            </a:extLst>
          </p:cNvPr>
          <p:cNvSpPr txBox="1"/>
          <p:nvPr/>
        </p:nvSpPr>
        <p:spPr>
          <a:xfrm>
            <a:off x="4102100" y="3188971"/>
            <a:ext cx="3449638" cy="5043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ea"/>
                <a:ea typeface="+mn-ea"/>
              </a:rPr>
              <a:t>·</a:t>
            </a:r>
            <a:r>
              <a:rPr lang="zh-CN" altLang="en-US" sz="2400" b="1" dirty="0">
                <a:solidFill>
                  <a:srgbClr val="00B0F0"/>
                </a:solidFill>
                <a:latin typeface="+mn-ea"/>
                <a:ea typeface="+mn-ea"/>
              </a:rPr>
              <a:t>一个数除以小数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F33961-02CE-02CB-D15A-C269C99853BD}"/>
              </a:ext>
            </a:extLst>
          </p:cNvPr>
          <p:cNvSpPr txBox="1"/>
          <p:nvPr/>
        </p:nvSpPr>
        <p:spPr>
          <a:xfrm>
            <a:off x="4102100" y="2445386"/>
            <a:ext cx="2549525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循环小数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22E92E-D79A-BA51-B2CC-D1F8AC7F492C}"/>
              </a:ext>
            </a:extLst>
          </p:cNvPr>
          <p:cNvSpPr txBox="1"/>
          <p:nvPr/>
        </p:nvSpPr>
        <p:spPr>
          <a:xfrm>
            <a:off x="4102100" y="3735070"/>
            <a:ext cx="3557588" cy="98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1A96E67-0FB9-AC0F-6871-2E1887C58C36}"/>
              </a:ext>
            </a:extLst>
          </p:cNvPr>
          <p:cNvSpPr txBox="1"/>
          <p:nvPr/>
        </p:nvSpPr>
        <p:spPr>
          <a:xfrm>
            <a:off x="4102100" y="3961448"/>
            <a:ext cx="254952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解决问题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7F7FDD31-D6F8-F048-1A98-03E62FA01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2844800"/>
            <a:ext cx="29464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latin typeface="+mj-ea"/>
                <a:ea typeface="+mj-ea"/>
              </a:rPr>
              <a:t>小数除法</a:t>
            </a:r>
            <a:endParaRPr lang="en-US" altLang="zh-CN" sz="3600" b="1" dirty="0"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E90EF7A-FF45-27DD-FC70-90C51B246754}"/>
              </a:ext>
            </a:extLst>
          </p:cNvPr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复习铺垫，激趣引入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37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37"/>
          <p:cNvGrpSpPr/>
          <p:nvPr/>
        </p:nvGrpSpPr>
        <p:grpSpPr bwMode="auto">
          <a:xfrm>
            <a:off x="3027363" y="465138"/>
            <a:ext cx="3090862" cy="779462"/>
            <a:chOff x="3998913" y="866775"/>
            <a:chExt cx="4121150" cy="1038225"/>
          </a:xfrm>
        </p:grpSpPr>
        <p:pic>
          <p:nvPicPr>
            <p:cNvPr id="18467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43" t="35526" r="6374" b="33490"/>
            <a:stretch>
              <a:fillRect/>
            </a:stretch>
          </p:blipFill>
          <p:spPr bwMode="auto">
            <a:xfrm>
              <a:off x="3998913" y="866775"/>
              <a:ext cx="4121150" cy="103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文本框 6"/>
            <p:cNvSpPr txBox="1"/>
            <p:nvPr/>
          </p:nvSpPr>
          <p:spPr>
            <a:xfrm>
              <a:off x="4445529" y="1042279"/>
              <a:ext cx="3340101" cy="7633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+mn-lt"/>
                  <a:ea typeface="黑体" panose="02010609060101010101" pitchFamily="49" charset="-122"/>
                </a:rPr>
                <a:t>一个数除以小数</a:t>
              </a:r>
            </a:p>
          </p:txBody>
        </p:sp>
      </p:grpSp>
      <p:graphicFrame>
        <p:nvGraphicFramePr>
          <p:cNvPr id="8" name="表格 32"/>
          <p:cNvGraphicFramePr>
            <a:graphicFrameLocks noGrp="1"/>
          </p:cNvGraphicFramePr>
          <p:nvPr/>
        </p:nvGraphicFramePr>
        <p:xfrm>
          <a:off x="642938" y="1187450"/>
          <a:ext cx="8016875" cy="3703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1617">
                <a:tc>
                  <a:txBody>
                    <a:bodyPr/>
                    <a:lstStyle/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</a:txBody>
                  <a:tcPr marL="68579" marR="68579" marT="34293" marB="3429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68579" marR="68579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2021">
                <a:tc>
                  <a:txBody>
                    <a:bodyPr/>
                    <a:lstStyle/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</a:txBody>
                  <a:tcPr marL="68579" marR="68579" marT="34293" marB="3429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445" name="文本框 8"/>
          <p:cNvSpPr txBox="1">
            <a:spLocks noChangeArrowheads="1"/>
          </p:cNvSpPr>
          <p:nvPr/>
        </p:nvSpPr>
        <p:spPr bwMode="auto">
          <a:xfrm>
            <a:off x="647700" y="1316038"/>
            <a:ext cx="23177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15.26÷0.28=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2425700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516063" y="2425700"/>
            <a:ext cx="1069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1 5.2 6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04850" y="2414588"/>
            <a:ext cx="735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0.28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1514475" y="2725738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1 4 0</a:t>
            </a: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1463675" y="3135313"/>
            <a:ext cx="13477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735138" y="3127375"/>
            <a:ext cx="785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1960563" y="3132138"/>
            <a:ext cx="763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2 6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2390775" y="2057400"/>
            <a:ext cx="30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1970088" y="2033588"/>
            <a:ext cx="866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5 4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1738313" y="3467100"/>
            <a:ext cx="1009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1 1 2</a:t>
            </a:r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>
            <a:off x="1501775" y="3849688"/>
            <a:ext cx="1287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1979613" y="4132263"/>
            <a:ext cx="900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1 4 0</a:t>
            </a: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1974850" y="3836988"/>
            <a:ext cx="960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5" name="Line 17"/>
          <p:cNvSpPr>
            <a:spLocks noChangeShapeType="1"/>
          </p:cNvSpPr>
          <p:nvPr/>
        </p:nvSpPr>
        <p:spPr bwMode="auto">
          <a:xfrm>
            <a:off x="1501775" y="4505325"/>
            <a:ext cx="1287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2214563" y="4456113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0</a:t>
            </a: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340254" y="1277938"/>
            <a:ext cx="5243307" cy="346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除数是小数的计算方法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）先</a:t>
            </a:r>
            <a:r>
              <a:rPr lang="zh-CN" altLang="en-US" sz="21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移动除数的小数点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，使它变成整数。</a:t>
            </a:r>
            <a:endParaRPr lang="en-US" altLang="zh-CN" sz="2100" b="1" dirty="0">
              <a:solidFill>
                <a:srgbClr val="0D0D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）除数的小数点向右移动几位，被除数的小数点也向右移动几位（位数不够的，在被除数的末尾用</a:t>
            </a:r>
            <a:r>
              <a:rPr lang="en-US" altLang="zh-CN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补足）。</a:t>
            </a:r>
            <a:endParaRPr lang="en-US" altLang="zh-CN" sz="2100" b="1" dirty="0">
              <a:solidFill>
                <a:srgbClr val="0D0D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）然后按除数是整数的小数除法进行计算。</a:t>
            </a:r>
            <a:endParaRPr lang="en-US" altLang="zh-CN" sz="2100" b="1" dirty="0">
              <a:solidFill>
                <a:srgbClr val="0D0D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）验算：用</a:t>
            </a:r>
            <a:r>
              <a:rPr lang="zh-CN" altLang="en-US" sz="21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商乘原来的除数</a:t>
            </a:r>
            <a:r>
              <a:rPr lang="zh-CN" altLang="en-US" sz="21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2424113" y="1304925"/>
            <a:ext cx="19907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54.5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2465388" y="2033588"/>
            <a:ext cx="866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922338" y="2679700"/>
            <a:ext cx="92075" cy="92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958975" y="2679700"/>
            <a:ext cx="92075" cy="92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66" name="文本框 36"/>
          <p:cNvSpPr txBox="1">
            <a:spLocks noChangeArrowheads="1"/>
          </p:cNvSpPr>
          <p:nvPr/>
        </p:nvSpPr>
        <p:spPr bwMode="auto">
          <a:xfrm>
            <a:off x="525463" y="150813"/>
            <a:ext cx="4570412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复习</a:t>
            </a:r>
            <a:r>
              <a:rPr lang="zh-CN" altLang="en-US" sz="2400" b="1" dirty="0">
                <a:ea typeface="黑体" panose="02010609060101010101" pitchFamily="49" charset="-122"/>
              </a:rPr>
              <a:t>一个数除以小数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17" grpId="0"/>
      <p:bldP spid="18" grpId="0"/>
      <p:bldP spid="20" grpId="0"/>
      <p:bldP spid="21" grpId="0"/>
      <p:bldP spid="23" grpId="0"/>
      <p:bldP spid="24" grpId="0"/>
      <p:bldP spid="26" grpId="0"/>
      <p:bldP spid="28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26088-F90D-5856-ABE1-22CC12CC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639E3D53-6A05-631F-AAD9-49585CB2539A}"/>
              </a:ext>
            </a:extLst>
          </p:cNvPr>
          <p:cNvSpPr/>
          <p:nvPr/>
        </p:nvSpPr>
        <p:spPr>
          <a:xfrm>
            <a:off x="1106488" y="1406525"/>
            <a:ext cx="6931025" cy="3536950"/>
          </a:xfrm>
          <a:prstGeom prst="roundRect">
            <a:avLst>
              <a:gd name="adj" fmla="val 10925"/>
            </a:avLst>
          </a:prstGeom>
          <a:solidFill>
            <a:srgbClr val="BBCBE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AB020ED-2E71-7B75-DABA-B8BF0D3E06B7}"/>
              </a:ext>
            </a:extLst>
          </p:cNvPr>
          <p:cNvSpPr/>
          <p:nvPr/>
        </p:nvSpPr>
        <p:spPr>
          <a:xfrm>
            <a:off x="4067175" y="1548130"/>
            <a:ext cx="3775075" cy="3232150"/>
          </a:xfrm>
          <a:prstGeom prst="roundRect">
            <a:avLst>
              <a:gd name="adj" fmla="val 8894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6" name="TextBox 3">
            <a:extLst>
              <a:ext uri="{FF2B5EF4-FFF2-40B4-BE49-F238E27FC236}">
                <a16:creationId xmlns:a16="http://schemas.microsoft.com/office/drawing/2014/main" id="{1E83F7A7-F435-13E8-321C-3CBA70A78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938" y="800100"/>
            <a:ext cx="50641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本单元我们主要学习了什么知识？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C497DE-D448-AD79-5E40-DCEE01A23024}"/>
              </a:ext>
            </a:extLst>
          </p:cNvPr>
          <p:cNvSpPr txBox="1"/>
          <p:nvPr/>
        </p:nvSpPr>
        <p:spPr>
          <a:xfrm>
            <a:off x="4102100" y="1715135"/>
            <a:ext cx="3740150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除数是整数的小数除法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951611-49C6-4953-18A1-8E5EB46F9A0B}"/>
              </a:ext>
            </a:extLst>
          </p:cNvPr>
          <p:cNvSpPr txBox="1"/>
          <p:nvPr/>
        </p:nvSpPr>
        <p:spPr>
          <a:xfrm>
            <a:off x="4102100" y="3188971"/>
            <a:ext cx="3449638" cy="5043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一个数除以小数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1C869C-0B52-F9C0-5F44-284A587FA725}"/>
              </a:ext>
            </a:extLst>
          </p:cNvPr>
          <p:cNvSpPr txBox="1"/>
          <p:nvPr/>
        </p:nvSpPr>
        <p:spPr>
          <a:xfrm>
            <a:off x="4102100" y="2445386"/>
            <a:ext cx="2549525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ea"/>
                <a:ea typeface="+mn-ea"/>
              </a:rPr>
              <a:t>·</a:t>
            </a:r>
            <a:r>
              <a:rPr lang="zh-CN" altLang="en-US" sz="2400" b="1" dirty="0">
                <a:latin typeface="+mn-ea"/>
                <a:ea typeface="+mn-ea"/>
              </a:rPr>
              <a:t>循环小数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E03A02-4B2C-49DC-012E-8E2E1E677068}"/>
              </a:ext>
            </a:extLst>
          </p:cNvPr>
          <p:cNvSpPr txBox="1"/>
          <p:nvPr/>
        </p:nvSpPr>
        <p:spPr>
          <a:xfrm>
            <a:off x="4102100" y="3735070"/>
            <a:ext cx="3557588" cy="98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algn="just" eaLnBrk="1" hangingPunct="1">
              <a:lnSpc>
                <a:spcPct val="130000"/>
              </a:lnSpc>
              <a:defRPr/>
            </a:pP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5D6C10C-4F6C-27DE-7357-C668D5A0EC11}"/>
              </a:ext>
            </a:extLst>
          </p:cNvPr>
          <p:cNvSpPr txBox="1"/>
          <p:nvPr/>
        </p:nvSpPr>
        <p:spPr>
          <a:xfrm>
            <a:off x="4102100" y="3961448"/>
            <a:ext cx="2549525" cy="504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ea"/>
                <a:ea typeface="+mn-ea"/>
              </a:rPr>
              <a:t>·</a:t>
            </a:r>
            <a:r>
              <a:rPr lang="zh-CN" altLang="en-US" sz="2400" b="1" dirty="0">
                <a:solidFill>
                  <a:srgbClr val="00B0F0"/>
                </a:solidFill>
                <a:latin typeface="+mn-ea"/>
                <a:ea typeface="+mn-ea"/>
              </a:rPr>
              <a:t>解决问题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E53D36D7-F2BC-7DE0-4CB8-AB981BDE6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2844800"/>
            <a:ext cx="29464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latin typeface="+mj-ea"/>
                <a:ea typeface="+mj-ea"/>
              </a:rPr>
              <a:t>小数除法</a:t>
            </a:r>
            <a:endParaRPr lang="en-US" altLang="zh-CN" sz="3600" b="1" dirty="0"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23257D6-D71A-8938-85A4-720BEE1C830E}"/>
              </a:ext>
            </a:extLst>
          </p:cNvPr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复习铺垫，激趣引入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889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1060450" y="312738"/>
            <a:ext cx="456882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复习解决问题</a:t>
            </a:r>
          </a:p>
        </p:txBody>
      </p:sp>
      <p:pic>
        <p:nvPicPr>
          <p:cNvPr id="21507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35526" r="6374" b="33490"/>
          <a:stretch>
            <a:fillRect/>
          </a:stretch>
        </p:blipFill>
        <p:spPr bwMode="auto">
          <a:xfrm>
            <a:off x="3596004" y="1001395"/>
            <a:ext cx="20288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893737" y="1117262"/>
            <a:ext cx="1874603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解决问题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1314450" y="2746375"/>
            <a:ext cx="2028825" cy="573088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“进一法”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5672138" y="2760663"/>
            <a:ext cx="2028825" cy="57308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“去尾法”</a:t>
            </a:r>
          </a:p>
        </p:txBody>
      </p:sp>
      <p:sp>
        <p:nvSpPr>
          <p:cNvPr id="7" name="箭头: 下 6"/>
          <p:cNvSpPr/>
          <p:nvPr/>
        </p:nvSpPr>
        <p:spPr bwMode="auto">
          <a:xfrm rot="3425679">
            <a:off x="3132931" y="1294607"/>
            <a:ext cx="306387" cy="1835150"/>
          </a:xfrm>
          <a:prstGeom prst="downArrow">
            <a:avLst>
              <a:gd name="adj1" fmla="val 22364"/>
              <a:gd name="adj2" fmla="val 80016"/>
            </a:avLst>
          </a:prstGeom>
          <a:noFill/>
          <a:ln w="28575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 bwMode="auto">
          <a:xfrm>
            <a:off x="3500438" y="2755900"/>
            <a:ext cx="2028825" cy="573088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D0D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“四舍五入”</a:t>
            </a:r>
          </a:p>
        </p:txBody>
      </p:sp>
      <p:sp>
        <p:nvSpPr>
          <p:cNvPr id="9" name="箭头: 下 8"/>
          <p:cNvSpPr/>
          <p:nvPr/>
        </p:nvSpPr>
        <p:spPr bwMode="auto">
          <a:xfrm>
            <a:off x="4418013" y="1695450"/>
            <a:ext cx="307975" cy="1041400"/>
          </a:xfrm>
          <a:prstGeom prst="downArrow">
            <a:avLst>
              <a:gd name="adj1" fmla="val 22364"/>
              <a:gd name="adj2" fmla="val 80016"/>
            </a:avLst>
          </a:prstGeom>
          <a:noFill/>
          <a:ln w="28575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箭头: 下 9"/>
          <p:cNvSpPr/>
          <p:nvPr/>
        </p:nvSpPr>
        <p:spPr bwMode="auto">
          <a:xfrm rot="18174321" flipH="1">
            <a:off x="5758656" y="1294607"/>
            <a:ext cx="306387" cy="1835150"/>
          </a:xfrm>
          <a:prstGeom prst="downArrow">
            <a:avLst>
              <a:gd name="adj1" fmla="val 22364"/>
              <a:gd name="adj2" fmla="val 80016"/>
            </a:avLst>
          </a:prstGeom>
          <a:noFill/>
          <a:ln w="28575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B33740E-5829-26D7-0574-8DB83555FC9A}"/>
              </a:ext>
            </a:extLst>
          </p:cNvPr>
          <p:cNvGrpSpPr/>
          <p:nvPr/>
        </p:nvGrpSpPr>
        <p:grpSpPr>
          <a:xfrm>
            <a:off x="636881" y="3713480"/>
            <a:ext cx="8147734" cy="1062038"/>
            <a:chOff x="445452" y="3742181"/>
            <a:chExt cx="8147734" cy="1062038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CB2C9AB9-5384-E672-7FE6-01CB66DC3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452" y="3837126"/>
              <a:ext cx="7233602" cy="573087"/>
            </a:xfrm>
            <a:prstGeom prst="wedgeRoundRectCallout">
              <a:avLst>
                <a:gd name="adj1" fmla="val 52703"/>
                <a:gd name="adj2" fmla="val 26280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在解决实际问题时，要根据实际情况取商的近似值。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C8423B4-6A0C-3E46-8803-A0A517BB4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4268" y="3742181"/>
              <a:ext cx="718918" cy="106203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A392076-BCAC-5DE5-A71D-D94A1A1E41A9}"/>
              </a:ext>
            </a:extLst>
          </p:cNvPr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二、整理知识，建构网络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AF7E35-CAD7-5F87-BF63-42C0BF03FF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4" y="437097"/>
            <a:ext cx="7064571" cy="458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6">
            <a:extLst>
              <a:ext uri="{FF2B5EF4-FFF2-40B4-BE49-F238E27FC236}">
                <a16:creationId xmlns:a16="http://schemas.microsoft.com/office/drawing/2014/main" id="{F02F7E5B-2F0C-4C78-B81E-135EC06FF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8650"/>
            <a:ext cx="2362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计算下面各题。</a:t>
            </a:r>
          </a:p>
        </p:txBody>
      </p:sp>
      <p:sp>
        <p:nvSpPr>
          <p:cNvPr id="15364" name="文本框 7">
            <a:extLst>
              <a:ext uri="{FF2B5EF4-FFF2-40B4-BE49-F238E27FC236}">
                <a16:creationId xmlns:a16="http://schemas.microsoft.com/office/drawing/2014/main" id="{81D37E57-A8B9-43D1-BD48-1EBC8C74B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215390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40.32÷24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C2FD56A-4270-45A5-BE59-70961ADB2EF7}"/>
              </a:ext>
            </a:extLst>
          </p:cNvPr>
          <p:cNvGrpSpPr>
            <a:grpSpLocks/>
          </p:cNvGrpSpPr>
          <p:nvPr/>
        </p:nvGrpSpPr>
        <p:grpSpPr bwMode="auto">
          <a:xfrm>
            <a:off x="885825" y="1900872"/>
            <a:ext cx="1973263" cy="1841600"/>
            <a:chOff x="4478330" y="3200788"/>
            <a:chExt cx="1973536" cy="2140913"/>
          </a:xfrm>
        </p:grpSpPr>
        <p:grpSp>
          <p:nvGrpSpPr>
            <p:cNvPr id="15388" name="Group 8">
              <a:extLst>
                <a:ext uri="{FF2B5EF4-FFF2-40B4-BE49-F238E27FC236}">
                  <a16:creationId xmlns:a16="http://schemas.microsoft.com/office/drawing/2014/main" id="{881341C6-7BCD-4BD6-86F6-6207898D1D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1644" y="3708412"/>
              <a:ext cx="1479345" cy="466599"/>
              <a:chOff x="1573" y="613"/>
              <a:chExt cx="920" cy="368"/>
            </a:xfrm>
          </p:grpSpPr>
          <p:sp>
            <p:nvSpPr>
              <p:cNvPr id="26" name="Line 9">
                <a:extLst>
                  <a:ext uri="{FF2B5EF4-FFF2-40B4-BE49-F238E27FC236}">
                    <a16:creationId xmlns:a16="http://schemas.microsoft.com/office/drawing/2014/main" id="{C3328941-0AEF-494A-9A17-00C38F2889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3" y="613"/>
                <a:ext cx="79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 dirty="0">
                  <a:latin typeface="+mn-lt"/>
                </a:endParaRPr>
              </a:p>
            </p:txBody>
          </p:sp>
          <p:sp>
            <p:nvSpPr>
              <p:cNvPr id="27" name="Arc 10">
                <a:extLst>
                  <a:ext uri="{FF2B5EF4-FFF2-40B4-BE49-F238E27FC236}">
                    <a16:creationId xmlns:a16="http://schemas.microsoft.com/office/drawing/2014/main" id="{CFCC8D46-F58E-40CB-B993-EC01C47E0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9146293" flipH="1">
                <a:off x="1573" y="661"/>
                <a:ext cx="206" cy="3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 sz="2400" b="1">
                  <a:latin typeface="+mn-lt"/>
                </a:endParaRPr>
              </a:p>
            </p:txBody>
          </p:sp>
        </p:grpSp>
        <p:sp>
          <p:nvSpPr>
            <p:cNvPr id="10" name="Text Box 6">
              <a:extLst>
                <a:ext uri="{FF2B5EF4-FFF2-40B4-BE49-F238E27FC236}">
                  <a16:creationId xmlns:a16="http://schemas.microsoft.com/office/drawing/2014/main" id="{60C5F237-39FA-40F8-90BA-1965065FCB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9129" y="3691326"/>
              <a:ext cx="770044" cy="537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4 0 </a:t>
              </a:r>
              <a:endParaRPr lang="en-US" altLang="zh-CN" sz="2400" b="1" dirty="0">
                <a:solidFill>
                  <a:schemeClr val="tx1"/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id="{DC66CF26-3BEF-472B-9B27-897CD605C6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8330" y="3676562"/>
              <a:ext cx="666842" cy="5370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2 4</a:t>
              </a:r>
            </a:p>
          </p:txBody>
        </p:sp>
        <p:sp>
          <p:nvSpPr>
            <p:cNvPr id="12" name="Text Box 6">
              <a:extLst>
                <a:ext uri="{FF2B5EF4-FFF2-40B4-BE49-F238E27FC236}">
                  <a16:creationId xmlns:a16="http://schemas.microsoft.com/office/drawing/2014/main" id="{8C75954C-E10F-4C8B-9C94-152FBBE90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5611" y="3689481"/>
              <a:ext cx="362000" cy="53519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3</a:t>
              </a:r>
              <a:endParaRPr lang="en-US" altLang="zh-CN" sz="2400" b="1" dirty="0">
                <a:solidFill>
                  <a:schemeClr val="tx1"/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13" name="Text Box 6">
              <a:extLst>
                <a:ext uri="{FF2B5EF4-FFF2-40B4-BE49-F238E27FC236}">
                  <a16:creationId xmlns:a16="http://schemas.microsoft.com/office/drawing/2014/main" id="{88C0DD8E-FB57-4E31-B1A0-7CFA3C728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2909" y="3202634"/>
              <a:ext cx="401694" cy="53519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6</a:t>
              </a:r>
            </a:p>
          </p:txBody>
        </p:sp>
        <p:sp>
          <p:nvSpPr>
            <p:cNvPr id="14" name="Text Box 6">
              <a:extLst>
                <a:ext uri="{FF2B5EF4-FFF2-40B4-BE49-F238E27FC236}">
                  <a16:creationId xmlns:a16="http://schemas.microsoft.com/office/drawing/2014/main" id="{EDB4399F-2A4D-47E2-A4A5-2AE04FCAF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855" y="4078884"/>
              <a:ext cx="569466" cy="53669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2 4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B053A02-2A11-4B99-BC12-524214C59DF3}"/>
                </a:ext>
              </a:extLst>
            </p:cNvPr>
            <p:cNvCxnSpPr>
              <a:cxnSpLocks/>
            </p:cNvCxnSpPr>
            <p:nvPr/>
          </p:nvCxnSpPr>
          <p:spPr>
            <a:xfrm>
              <a:off x="5086427" y="4553182"/>
              <a:ext cx="119396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1D7C4111-A3F1-4250-BE7A-ECA82912B9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2182" y="3200788"/>
              <a:ext cx="338184" cy="537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8</a:t>
              </a:r>
            </a:p>
          </p:txBody>
        </p:sp>
        <p:sp>
          <p:nvSpPr>
            <p:cNvPr id="17" name="Text Box 6">
              <a:extLst>
                <a:ext uri="{FF2B5EF4-FFF2-40B4-BE49-F238E27FC236}">
                  <a16:creationId xmlns:a16="http://schemas.microsoft.com/office/drawing/2014/main" id="{56AED5B6-DE7E-48F3-A8A4-A5800337A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9480" y="3693172"/>
              <a:ext cx="401693" cy="537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2</a:t>
              </a:r>
            </a:p>
          </p:txBody>
        </p:sp>
        <p:sp>
          <p:nvSpPr>
            <p:cNvPr id="18" name="Text Box 6">
              <a:extLst>
                <a:ext uri="{FF2B5EF4-FFF2-40B4-BE49-F238E27FC236}">
                  <a16:creationId xmlns:a16="http://schemas.microsoft.com/office/drawing/2014/main" id="{55DECD3B-E596-41AC-B987-FB2682608A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0976" y="3200788"/>
              <a:ext cx="236570" cy="5370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.</a:t>
              </a:r>
              <a:endParaRPr lang="en-US" altLang="zh-CN" sz="2400" b="1" dirty="0">
                <a:solidFill>
                  <a:schemeClr val="tx1"/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20" name="Text Box 6">
              <a:extLst>
                <a:ext uri="{FF2B5EF4-FFF2-40B4-BE49-F238E27FC236}">
                  <a16:creationId xmlns:a16="http://schemas.microsoft.com/office/drawing/2014/main" id="{F841A0C1-87D9-4083-B0FF-2CA071D59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427" y="4804656"/>
              <a:ext cx="1344799" cy="5370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1 4  4 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499801C-8A06-4C5D-8F1B-6F91E6274FF1}"/>
                </a:ext>
              </a:extLst>
            </p:cNvPr>
            <p:cNvCxnSpPr>
              <a:cxnSpLocks/>
            </p:cNvCxnSpPr>
            <p:nvPr/>
          </p:nvCxnSpPr>
          <p:spPr>
            <a:xfrm>
              <a:off x="5099129" y="5256322"/>
              <a:ext cx="121936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6">
              <a:extLst>
                <a:ext uri="{FF2B5EF4-FFF2-40B4-BE49-F238E27FC236}">
                  <a16:creationId xmlns:a16="http://schemas.microsoft.com/office/drawing/2014/main" id="{EAE2ED77-714F-42E9-9844-B151700DD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1463" y="3200789"/>
              <a:ext cx="339772" cy="537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1</a:t>
              </a:r>
            </a:p>
          </p:txBody>
        </p:sp>
        <p:sp>
          <p:nvSpPr>
            <p:cNvPr id="24" name="Text Box 6">
              <a:extLst>
                <a:ext uri="{FF2B5EF4-FFF2-40B4-BE49-F238E27FC236}">
                  <a16:creationId xmlns:a16="http://schemas.microsoft.com/office/drawing/2014/main" id="{89FEA390-B30F-4F8A-A30B-4B147BBB0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427" y="4483051"/>
              <a:ext cx="1365439" cy="5370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1 6  3 </a:t>
              </a:r>
            </a:p>
          </p:txBody>
        </p:sp>
        <p:sp>
          <p:nvSpPr>
            <p:cNvPr id="25" name="Text Box 6">
              <a:extLst>
                <a:ext uri="{FF2B5EF4-FFF2-40B4-BE49-F238E27FC236}">
                  <a16:creationId xmlns:a16="http://schemas.microsoft.com/office/drawing/2014/main" id="{4B80DFDB-95C5-48FD-8789-6742B8601E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77846" y="3671026"/>
              <a:ext cx="255623" cy="53519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.</a:t>
              </a:r>
              <a:endParaRPr lang="en-US" altLang="zh-CN" sz="2400" b="1" dirty="0">
                <a:solidFill>
                  <a:schemeClr val="tx1"/>
                </a:solidFill>
                <a:latin typeface="+mn-lt"/>
                <a:ea typeface="宋体" pitchFamily="2" charset="-122"/>
              </a:endParaRPr>
            </a:p>
          </p:txBody>
        </p:sp>
      </p:grp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F7EE6A5-EA2C-4BDE-8968-82DE183721FA}"/>
              </a:ext>
            </a:extLst>
          </p:cNvPr>
          <p:cNvCxnSpPr>
            <a:cxnSpLocks/>
          </p:cNvCxnSpPr>
          <p:nvPr/>
        </p:nvCxnSpPr>
        <p:spPr bwMode="auto">
          <a:xfrm>
            <a:off x="1552575" y="4469130"/>
            <a:ext cx="1217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0F3122F-DC01-4C7D-B103-72E16064FC56}"/>
              </a:ext>
            </a:extLst>
          </p:cNvPr>
          <p:cNvSpPr txBox="1"/>
          <p:nvPr/>
        </p:nvSpPr>
        <p:spPr>
          <a:xfrm>
            <a:off x="1725613" y="3681730"/>
            <a:ext cx="11334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1  9 2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121E95C-C9E5-47FE-A8C0-F53F727E4C7C}"/>
              </a:ext>
            </a:extLst>
          </p:cNvPr>
          <p:cNvSpPr txBox="1"/>
          <p:nvPr/>
        </p:nvSpPr>
        <p:spPr>
          <a:xfrm>
            <a:off x="1738840" y="4019868"/>
            <a:ext cx="11303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1  9 2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CCBE98A-3707-47C9-AF6A-24D5113AF9EB}"/>
              </a:ext>
            </a:extLst>
          </p:cNvPr>
          <p:cNvSpPr txBox="1"/>
          <p:nvPr/>
        </p:nvSpPr>
        <p:spPr>
          <a:xfrm>
            <a:off x="2255837" y="4446270"/>
            <a:ext cx="663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0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BF40697-A363-42B1-8DA2-FB6E28CA1C61}"/>
              </a:ext>
            </a:extLst>
          </p:cNvPr>
          <p:cNvSpPr txBox="1"/>
          <p:nvPr/>
        </p:nvSpPr>
        <p:spPr bwMode="auto">
          <a:xfrm>
            <a:off x="2557463" y="1264603"/>
            <a:ext cx="11239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=1.68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173F522-0B5D-49D1-89E1-07D067E1C941}"/>
              </a:ext>
            </a:extLst>
          </p:cNvPr>
          <p:cNvGrpSpPr>
            <a:grpSpLocks/>
          </p:cNvGrpSpPr>
          <p:nvPr/>
        </p:nvGrpSpPr>
        <p:grpSpPr bwMode="auto">
          <a:xfrm>
            <a:off x="5072063" y="1851344"/>
            <a:ext cx="2200275" cy="1911354"/>
            <a:chOff x="4478330" y="3126599"/>
            <a:chExt cx="2201511" cy="2221828"/>
          </a:xfrm>
        </p:grpSpPr>
        <p:grpSp>
          <p:nvGrpSpPr>
            <p:cNvPr id="15376" name="Group 8">
              <a:extLst>
                <a:ext uri="{FF2B5EF4-FFF2-40B4-BE49-F238E27FC236}">
                  <a16:creationId xmlns:a16="http://schemas.microsoft.com/office/drawing/2014/main" id="{3592203C-1A50-42A6-936C-B4CF009733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1644" y="3708412"/>
              <a:ext cx="1479345" cy="466599"/>
              <a:chOff x="1573" y="613"/>
              <a:chExt cx="920" cy="368"/>
            </a:xfrm>
          </p:grpSpPr>
          <p:sp>
            <p:nvSpPr>
              <p:cNvPr id="55" name="Line 9">
                <a:extLst>
                  <a:ext uri="{FF2B5EF4-FFF2-40B4-BE49-F238E27FC236}">
                    <a16:creationId xmlns:a16="http://schemas.microsoft.com/office/drawing/2014/main" id="{93503202-F605-4730-81E4-12D077D1D5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3" y="613"/>
                <a:ext cx="79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zh-CN" altLang="en-US" sz="2400" b="1" dirty="0">
                  <a:latin typeface="+mn-lt"/>
                </a:endParaRPr>
              </a:p>
            </p:txBody>
          </p:sp>
          <p:sp>
            <p:nvSpPr>
              <p:cNvPr id="56" name="Arc 10">
                <a:extLst>
                  <a:ext uri="{FF2B5EF4-FFF2-40B4-BE49-F238E27FC236}">
                    <a16:creationId xmlns:a16="http://schemas.microsoft.com/office/drawing/2014/main" id="{FC671677-4916-437B-B81D-2CA21EE30EF9}"/>
                  </a:ext>
                </a:extLst>
              </p:cNvPr>
              <p:cNvSpPr>
                <a:spLocks/>
              </p:cNvSpPr>
              <p:nvPr/>
            </p:nvSpPr>
            <p:spPr bwMode="auto">
              <a:xfrm rot="9146293" flipH="1">
                <a:off x="1573" y="661"/>
                <a:ext cx="206" cy="32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 sz="2400" b="1">
                  <a:latin typeface="+mn-lt"/>
                </a:endParaRPr>
              </a:p>
            </p:txBody>
          </p:sp>
        </p:grpSp>
        <p:sp>
          <p:nvSpPr>
            <p:cNvPr id="41" name="Text Box 6">
              <a:extLst>
                <a:ext uri="{FF2B5EF4-FFF2-40B4-BE49-F238E27FC236}">
                  <a16:creationId xmlns:a16="http://schemas.microsoft.com/office/drawing/2014/main" id="{D6AE0033-A84D-4800-A952-D95A1A62E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9391" y="3691282"/>
              <a:ext cx="1032455" cy="53700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1 1 1 0</a:t>
              </a:r>
            </a:p>
          </p:txBody>
        </p:sp>
        <p:sp>
          <p:nvSpPr>
            <p:cNvPr id="42" name="Text Box 6">
              <a:extLst>
                <a:ext uri="{FF2B5EF4-FFF2-40B4-BE49-F238E27FC236}">
                  <a16:creationId xmlns:a16="http://schemas.microsoft.com/office/drawing/2014/main" id="{80733C47-D3D1-4DAA-A7B2-799793844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8330" y="3676519"/>
              <a:ext cx="667125" cy="5370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0.3</a:t>
              </a:r>
            </a:p>
          </p:txBody>
        </p:sp>
        <p:sp>
          <p:nvSpPr>
            <p:cNvPr id="45" name="Text Box 6">
              <a:extLst>
                <a:ext uri="{FF2B5EF4-FFF2-40B4-BE49-F238E27FC236}">
                  <a16:creationId xmlns:a16="http://schemas.microsoft.com/office/drawing/2014/main" id="{0090B47D-F4EB-4AB1-A38F-F5EB20F56D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1296" y="4059431"/>
              <a:ext cx="339916" cy="53700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9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004B3182-3BA3-4CDD-AA4D-84169ED9493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106" y="4524650"/>
              <a:ext cx="119288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Box 6">
              <a:extLst>
                <a:ext uri="{FF2B5EF4-FFF2-40B4-BE49-F238E27FC236}">
                  <a16:creationId xmlns:a16="http://schemas.microsoft.com/office/drawing/2014/main" id="{D831D770-999A-4EBE-AFEA-462AB1ECF6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7014" y="3217863"/>
              <a:ext cx="1092814" cy="5370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3 7 0</a:t>
              </a:r>
            </a:p>
          </p:txBody>
        </p:sp>
        <p:sp>
          <p:nvSpPr>
            <p:cNvPr id="49" name="Text Box 6">
              <a:extLst>
                <a:ext uri="{FF2B5EF4-FFF2-40B4-BE49-F238E27FC236}">
                  <a16:creationId xmlns:a16="http://schemas.microsoft.com/office/drawing/2014/main" id="{B087D329-C667-4413-A45E-535A19B370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5191" y="3126599"/>
              <a:ext cx="236671" cy="5370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2400" b="1" dirty="0">
                <a:solidFill>
                  <a:schemeClr val="tx1"/>
                </a:solidFill>
                <a:latin typeface="+mn-lt"/>
                <a:ea typeface="宋体" pitchFamily="2" charset="-122"/>
              </a:endParaRPr>
            </a:p>
          </p:txBody>
        </p:sp>
        <p:sp>
          <p:nvSpPr>
            <p:cNvPr id="50" name="Text Box 6">
              <a:extLst>
                <a:ext uri="{FF2B5EF4-FFF2-40B4-BE49-F238E27FC236}">
                  <a16:creationId xmlns:a16="http://schemas.microsoft.com/office/drawing/2014/main" id="{CE4F6F8A-3DCE-420B-B966-746B7ABBE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595" y="4811425"/>
              <a:ext cx="1345368" cy="5370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2 1</a:t>
              </a: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1BCF9AC7-A165-4422-8FFA-D0DA09BAEAAE}"/>
                </a:ext>
              </a:extLst>
            </p:cNvPr>
            <p:cNvCxnSpPr>
              <a:cxnSpLocks/>
            </p:cNvCxnSpPr>
            <p:nvPr/>
          </p:nvCxnSpPr>
          <p:spPr>
            <a:xfrm>
              <a:off x="5099391" y="5256154"/>
              <a:ext cx="12182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 Box 6">
              <a:extLst>
                <a:ext uri="{FF2B5EF4-FFF2-40B4-BE49-F238E27FC236}">
                  <a16:creationId xmlns:a16="http://schemas.microsoft.com/office/drawing/2014/main" id="{98DE65F9-30E4-4342-8772-89F23B20BA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3824" y="4490221"/>
              <a:ext cx="1366017" cy="5370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rPr>
                <a:t>2 1</a:t>
              </a:r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CB9F56C5-5DEB-455A-B8F9-EA082847653F}"/>
              </a:ext>
            </a:extLst>
          </p:cNvPr>
          <p:cNvSpPr txBox="1"/>
          <p:nvPr/>
        </p:nvSpPr>
        <p:spPr>
          <a:xfrm>
            <a:off x="6144578" y="3681730"/>
            <a:ext cx="663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</a:rPr>
              <a:t>0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5373" name="文本框 7">
            <a:extLst>
              <a:ext uri="{FF2B5EF4-FFF2-40B4-BE49-F238E27FC236}">
                <a16:creationId xmlns:a16="http://schemas.microsoft.com/office/drawing/2014/main" id="{2629930C-41BD-40C8-A13F-2F10F7267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638" y="1213803"/>
            <a:ext cx="16017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111÷0.3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1C06E765-06D4-4EEE-965A-F313F00A2517}"/>
              </a:ext>
            </a:extLst>
          </p:cNvPr>
          <p:cNvCxnSpPr>
            <a:endCxn id="42" idx="2"/>
          </p:cNvCxnSpPr>
          <p:nvPr/>
        </p:nvCxnSpPr>
        <p:spPr>
          <a:xfrm>
            <a:off x="5072063" y="2348230"/>
            <a:ext cx="333375" cy="43815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11C57A5E-6D1F-4B69-A154-C4B235AB0204}"/>
              </a:ext>
            </a:extLst>
          </p:cNvPr>
          <p:cNvSpPr txBox="1"/>
          <p:nvPr/>
        </p:nvSpPr>
        <p:spPr bwMode="auto">
          <a:xfrm>
            <a:off x="6172200" y="1288415"/>
            <a:ext cx="11239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=370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E02EF17-31A3-2848-0BFA-05E31A180D46}"/>
              </a:ext>
            </a:extLst>
          </p:cNvPr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三、专项训练，巩固知识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7B5DC7-27E7-C7E5-5093-54013C7EED9C}"/>
              </a:ext>
            </a:extLst>
          </p:cNvPr>
          <p:cNvSpPr txBox="1"/>
          <p:nvPr/>
        </p:nvSpPr>
        <p:spPr bwMode="auto">
          <a:xfrm>
            <a:off x="5951538" y="281044"/>
            <a:ext cx="2028825" cy="663643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练习七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D894757-9CCB-B045-7F73-EB509E264F35}"/>
              </a:ext>
            </a:extLst>
          </p:cNvPr>
          <p:cNvCxnSpPr>
            <a:cxnSpLocks/>
          </p:cNvCxnSpPr>
          <p:nvPr/>
        </p:nvCxnSpPr>
        <p:spPr>
          <a:xfrm>
            <a:off x="5313362" y="2585080"/>
            <a:ext cx="89387" cy="11748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37" grpId="0"/>
      <p:bldP spid="38" grpId="0"/>
      <p:bldP spid="60" grpId="0"/>
      <p:bldP spid="65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7">
            <a:extLst>
              <a:ext uri="{FF2B5EF4-FFF2-40B4-BE49-F238E27FC236}">
                <a16:creationId xmlns:a16="http://schemas.microsoft.com/office/drawing/2014/main" id="{5B6E2AB6-64F3-4086-8B2C-E1E5137DA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948690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6.92×0.84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61533D7-3BB1-41A6-A84B-8786F3FC899E}"/>
              </a:ext>
            </a:extLst>
          </p:cNvPr>
          <p:cNvSpPr txBox="1"/>
          <p:nvPr/>
        </p:nvSpPr>
        <p:spPr bwMode="auto">
          <a:xfrm>
            <a:off x="2557463" y="997903"/>
            <a:ext cx="13287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=5.8128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389" name="文本框 7">
            <a:extLst>
              <a:ext uri="{FF2B5EF4-FFF2-40B4-BE49-F238E27FC236}">
                <a16:creationId xmlns:a16="http://schemas.microsoft.com/office/drawing/2014/main" id="{98604E89-23FE-4D9D-B827-529F08C7C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939165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2.8×6.25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674B535-BBC0-4309-A890-63B7F577CDC3}"/>
              </a:ext>
            </a:extLst>
          </p:cNvPr>
          <p:cNvSpPr txBox="1"/>
          <p:nvPr/>
        </p:nvSpPr>
        <p:spPr bwMode="auto">
          <a:xfrm>
            <a:off x="6172200" y="978853"/>
            <a:ext cx="1328738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=17.5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F02DD19-26F0-4021-A9A2-1B3436C3D4F9}"/>
              </a:ext>
            </a:extLst>
          </p:cNvPr>
          <p:cNvGrpSpPr/>
          <p:nvPr/>
        </p:nvGrpSpPr>
        <p:grpSpPr>
          <a:xfrm>
            <a:off x="1181100" y="1612265"/>
            <a:ext cx="1943100" cy="2322831"/>
            <a:chOff x="1181100" y="1711325"/>
            <a:chExt cx="1943100" cy="232283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1BD02379-F479-4932-A37B-8A4698CBE82C}"/>
                </a:ext>
              </a:extLst>
            </p:cNvPr>
            <p:cNvGrpSpPr/>
            <p:nvPr/>
          </p:nvGrpSpPr>
          <p:grpSpPr>
            <a:xfrm>
              <a:off x="1181100" y="1711325"/>
              <a:ext cx="1943100" cy="2322831"/>
              <a:chOff x="3086100" y="1770061"/>
              <a:chExt cx="1943100" cy="2322831"/>
            </a:xfrm>
          </p:grpSpPr>
          <p:sp>
            <p:nvSpPr>
              <p:cNvPr id="16" name="文本框 7">
                <a:extLst>
                  <a:ext uri="{FF2B5EF4-FFF2-40B4-BE49-F238E27FC236}">
                    <a16:creationId xmlns:a16="http://schemas.microsoft.com/office/drawing/2014/main" id="{01B257F7-EFBD-4710-B0B8-668BE1D6A0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20287" y="1770061"/>
                <a:ext cx="1600200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30000"/>
                  </a:lnSpc>
                </a:pPr>
                <a:r>
                  <a:rPr lang="en-US" altLang="zh-CN" sz="24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6.92</a:t>
                </a:r>
                <a:endParaRPr lang="zh-CN" altLang="en-US" sz="2400" b="1" spc="6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文本框 7">
                <a:extLst>
                  <a:ext uri="{FF2B5EF4-FFF2-40B4-BE49-F238E27FC236}">
                    <a16:creationId xmlns:a16="http://schemas.microsoft.com/office/drawing/2014/main" id="{9921FCEB-5EE2-4484-8FF4-B60B16E6D7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20287" y="2205831"/>
                <a:ext cx="1600200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30000"/>
                  </a:lnSpc>
                </a:pPr>
                <a:r>
                  <a:rPr lang="en-US" altLang="zh-CN" sz="24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0.84</a:t>
                </a:r>
                <a:endParaRPr lang="zh-CN" altLang="en-US" sz="2400" b="1" spc="6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文本框 7">
                <a:extLst>
                  <a:ext uri="{FF2B5EF4-FFF2-40B4-BE49-F238E27FC236}">
                    <a16:creationId xmlns:a16="http://schemas.microsoft.com/office/drawing/2014/main" id="{F2DDE856-1573-4C7E-9E05-1A73322996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21831" y="2205831"/>
                <a:ext cx="588169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30000"/>
                  </a:lnSpc>
                </a:pPr>
                <a:r>
                  <a:rPr lang="en-US" altLang="zh-CN" sz="2400" b="1" spc="600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</a:t>
                </a:r>
                <a:endParaRPr lang="zh-CN" altLang="en-US" sz="2400" b="1" spc="60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9" name="直接连接符 8">
                <a:extLst>
                  <a:ext uri="{FF2B5EF4-FFF2-40B4-BE49-F238E27FC236}">
                    <a16:creationId xmlns:a16="http://schemas.microsoft.com/office/drawing/2014/main" id="{4E17CE4A-8D61-4DD2-8A21-F4C1A1E28E7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206719" y="2721214"/>
                <a:ext cx="17971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" name="文本框 7">
                <a:extLst>
                  <a:ext uri="{FF2B5EF4-FFF2-40B4-BE49-F238E27FC236}">
                    <a16:creationId xmlns:a16="http://schemas.microsoft.com/office/drawing/2014/main" id="{156DE59D-B4F1-4F87-B570-944EB930FE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20287" y="2669538"/>
                <a:ext cx="1600200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30000"/>
                  </a:lnSpc>
                </a:pPr>
                <a:r>
                  <a:rPr lang="en-US" altLang="zh-CN" sz="24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27</a:t>
                </a:r>
                <a:r>
                  <a:rPr lang="en-US" altLang="zh-CN" sz="5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68</a:t>
                </a:r>
                <a:endParaRPr lang="zh-CN" altLang="en-US" sz="2400" b="1" spc="6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" name="文本框 7">
                <a:extLst>
                  <a:ext uri="{FF2B5EF4-FFF2-40B4-BE49-F238E27FC236}">
                    <a16:creationId xmlns:a16="http://schemas.microsoft.com/office/drawing/2014/main" id="{FB70422A-0888-42EA-947C-3A81D27ED9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86100" y="3099673"/>
                <a:ext cx="1600200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30000"/>
                  </a:lnSpc>
                </a:pPr>
                <a:r>
                  <a:rPr lang="en-US" altLang="zh-CN" sz="24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553</a:t>
                </a:r>
                <a:r>
                  <a:rPr lang="en-US" altLang="zh-CN" sz="5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:r>
                  <a:rPr lang="en-US" altLang="zh-CN" sz="2400" b="1" spc="6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 spc="6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3" name="直接连接符 8">
                <a:extLst>
                  <a:ext uri="{FF2B5EF4-FFF2-40B4-BE49-F238E27FC236}">
                    <a16:creationId xmlns:a16="http://schemas.microsoft.com/office/drawing/2014/main" id="{426E82D9-A285-425E-8141-9356F9FBF7A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232088" y="3584658"/>
                <a:ext cx="17971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" name="文本框 7">
                <a:extLst>
                  <a:ext uri="{FF2B5EF4-FFF2-40B4-BE49-F238E27FC236}">
                    <a16:creationId xmlns:a16="http://schemas.microsoft.com/office/drawing/2014/main" id="{28CA3C16-AB12-49D0-80B8-A1F79BBB7A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8263" y="3572192"/>
                <a:ext cx="1600200" cy="520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lnSpc>
                    <a:spcPct val="130000"/>
                  </a:lnSpc>
                </a:pPr>
                <a:r>
                  <a:rPr lang="en-US" altLang="zh-CN" sz="2400" b="1" spc="900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58128</a:t>
                </a:r>
                <a:endParaRPr lang="zh-CN" altLang="en-US" sz="2400" b="1" spc="900" dirty="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34" name="文本框 7">
              <a:extLst>
                <a:ext uri="{FF2B5EF4-FFF2-40B4-BE49-F238E27FC236}">
                  <a16:creationId xmlns:a16="http://schemas.microsoft.com/office/drawing/2014/main" id="{C62085D2-7CA2-4545-9744-B32116AAA0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5010" y="3513456"/>
              <a:ext cx="381446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30000"/>
                </a:lnSpc>
              </a:pPr>
              <a:r>
                <a:rPr lang="en-US" altLang="zh-CN" sz="2400" b="1" spc="9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endParaRPr lang="zh-CN" altLang="en-US" sz="2400" b="1" spc="90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67C42D1-2344-4818-ACD8-2EE218CE2841}"/>
              </a:ext>
            </a:extLst>
          </p:cNvPr>
          <p:cNvGrpSpPr/>
          <p:nvPr/>
        </p:nvGrpSpPr>
        <p:grpSpPr>
          <a:xfrm>
            <a:off x="4897407" y="1612265"/>
            <a:ext cx="1958212" cy="2464039"/>
            <a:chOff x="3070988" y="1770061"/>
            <a:chExt cx="1958212" cy="2464039"/>
          </a:xfrm>
        </p:grpSpPr>
        <p:sp>
          <p:nvSpPr>
            <p:cNvPr id="39" name="文本框 7">
              <a:extLst>
                <a:ext uri="{FF2B5EF4-FFF2-40B4-BE49-F238E27FC236}">
                  <a16:creationId xmlns:a16="http://schemas.microsoft.com/office/drawing/2014/main" id="{43A2CA1C-1BDC-4948-A747-D831477A0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5175" y="1770061"/>
              <a:ext cx="160020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6.2 5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" name="文本框 7">
              <a:extLst>
                <a:ext uri="{FF2B5EF4-FFF2-40B4-BE49-F238E27FC236}">
                  <a16:creationId xmlns:a16="http://schemas.microsoft.com/office/drawing/2014/main" id="{198829E0-3E70-4D23-8A04-C0552D33E9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5175" y="2205831"/>
              <a:ext cx="160020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2.8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1" name="文本框 7">
              <a:extLst>
                <a:ext uri="{FF2B5EF4-FFF2-40B4-BE49-F238E27FC236}">
                  <a16:creationId xmlns:a16="http://schemas.microsoft.com/office/drawing/2014/main" id="{60B9F86A-3724-42EC-8538-3E0764098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1831" y="2205831"/>
              <a:ext cx="588169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en-US" altLang="zh-CN" sz="2400" b="1" spc="6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×</a:t>
              </a:r>
              <a:endParaRPr lang="zh-CN" altLang="en-US" sz="2400" b="1" spc="60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42" name="直接连接符 8">
              <a:extLst>
                <a:ext uri="{FF2B5EF4-FFF2-40B4-BE49-F238E27FC236}">
                  <a16:creationId xmlns:a16="http://schemas.microsoft.com/office/drawing/2014/main" id="{94D0E85D-9156-4C45-9619-C8EAEA62A8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6719" y="2721214"/>
              <a:ext cx="17971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文本框 7">
              <a:extLst>
                <a:ext uri="{FF2B5EF4-FFF2-40B4-BE49-F238E27FC236}">
                  <a16:creationId xmlns:a16="http://schemas.microsoft.com/office/drawing/2014/main" id="{61219C56-11C3-4DF1-91C4-FD6E4B5BF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5175" y="2677317"/>
              <a:ext cx="160020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ct val="130000"/>
                </a:lnSpc>
                <a:defRPr sz="2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5 0 0 0</a:t>
              </a:r>
              <a:endParaRPr lang="zh-CN" altLang="en-US" dirty="0"/>
            </a:p>
          </p:txBody>
        </p:sp>
        <p:sp>
          <p:nvSpPr>
            <p:cNvPr id="44" name="文本框 7">
              <a:extLst>
                <a:ext uri="{FF2B5EF4-FFF2-40B4-BE49-F238E27FC236}">
                  <a16:creationId xmlns:a16="http://schemas.microsoft.com/office/drawing/2014/main" id="{72EDD697-AB60-4355-8839-54E1096EBB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988" y="3180434"/>
              <a:ext cx="160020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ct val="130000"/>
                </a:lnSpc>
                <a:defRPr sz="2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1 2 5 0</a:t>
              </a:r>
              <a:endParaRPr lang="zh-CN" altLang="en-US" dirty="0"/>
            </a:p>
          </p:txBody>
        </p:sp>
        <p:cxnSp>
          <p:nvCxnSpPr>
            <p:cNvPr id="45" name="直接连接符 8">
              <a:extLst>
                <a:ext uri="{FF2B5EF4-FFF2-40B4-BE49-F238E27FC236}">
                  <a16:creationId xmlns:a16="http://schemas.microsoft.com/office/drawing/2014/main" id="{DF984E87-0993-4267-BB30-8466F16185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32088" y="3739916"/>
              <a:ext cx="17971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文本框 7">
              <a:extLst>
                <a:ext uri="{FF2B5EF4-FFF2-40B4-BE49-F238E27FC236}">
                  <a16:creationId xmlns:a16="http://schemas.microsoft.com/office/drawing/2014/main" id="{155C4213-E247-4418-95B0-9ACB8B5C6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5175" y="3713400"/>
              <a:ext cx="160020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ct val="130000"/>
                </a:lnSpc>
                <a:defRPr sz="24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dirty="0"/>
                <a:t>1 7.5 0 0</a:t>
              </a:r>
              <a:endParaRPr lang="zh-CN" altLang="en-US" dirty="0"/>
            </a:p>
          </p:txBody>
        </p:sp>
        <p:cxnSp>
          <p:nvCxnSpPr>
            <p:cNvPr id="4" name="直接连接符 8">
              <a:extLst>
                <a:ext uri="{FF2B5EF4-FFF2-40B4-BE49-F238E27FC236}">
                  <a16:creationId xmlns:a16="http://schemas.microsoft.com/office/drawing/2014/main" id="{E690824B-9559-7AA7-BF74-B6ADF6EB44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42460" y="3842552"/>
              <a:ext cx="139541" cy="368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连接符 8">
              <a:extLst>
                <a:ext uri="{FF2B5EF4-FFF2-40B4-BE49-F238E27FC236}">
                  <a16:creationId xmlns:a16="http://schemas.microsoft.com/office/drawing/2014/main" id="{AE808A53-603F-EBDA-6115-F778D82491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71188" y="3842552"/>
              <a:ext cx="139541" cy="368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7">
            <a:extLst>
              <a:ext uri="{FF2B5EF4-FFF2-40B4-BE49-F238E27FC236}">
                <a16:creationId xmlns:a16="http://schemas.microsoft.com/office/drawing/2014/main" id="{E866789E-6A03-43EE-A9AA-9659FD35F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420" y="971550"/>
            <a:ext cx="18288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2.07÷0.023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0E31ED9-4CA9-46E5-8FAC-042F0D57CB4B}"/>
              </a:ext>
            </a:extLst>
          </p:cNvPr>
          <p:cNvSpPr txBox="1"/>
          <p:nvPr/>
        </p:nvSpPr>
        <p:spPr bwMode="auto">
          <a:xfrm>
            <a:off x="2979420" y="1030288"/>
            <a:ext cx="13287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=90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436" name="文本框 7">
            <a:extLst>
              <a:ext uri="{FF2B5EF4-FFF2-40B4-BE49-F238E27FC236}">
                <a16:creationId xmlns:a16="http://schemas.microsoft.com/office/drawing/2014/main" id="{5D7D58DC-D038-435F-8A58-A684361E5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5420" y="971550"/>
            <a:ext cx="18288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1.23÷0.03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E3008B4-F789-4378-A933-A461EA9602FE}"/>
              </a:ext>
            </a:extLst>
          </p:cNvPr>
          <p:cNvSpPr txBox="1"/>
          <p:nvPr/>
        </p:nvSpPr>
        <p:spPr bwMode="auto">
          <a:xfrm>
            <a:off x="6670358" y="1046163"/>
            <a:ext cx="132873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=41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F36140D-5F64-4DC5-8D33-1EEC0792CAC3}"/>
              </a:ext>
            </a:extLst>
          </p:cNvPr>
          <p:cNvGrpSpPr>
            <a:grpSpLocks/>
          </p:cNvGrpSpPr>
          <p:nvPr/>
        </p:nvGrpSpPr>
        <p:grpSpPr bwMode="auto">
          <a:xfrm>
            <a:off x="839468" y="1733552"/>
            <a:ext cx="2344738" cy="1754186"/>
            <a:chOff x="527048" y="1809752"/>
            <a:chExt cx="2344738" cy="1754186"/>
          </a:xfrm>
        </p:grpSpPr>
        <p:grpSp>
          <p:nvGrpSpPr>
            <p:cNvPr id="18458" name="组合 3">
              <a:extLst>
                <a:ext uri="{FF2B5EF4-FFF2-40B4-BE49-F238E27FC236}">
                  <a16:creationId xmlns:a16="http://schemas.microsoft.com/office/drawing/2014/main" id="{C5012CA9-9445-4ECF-A07D-0A38ECA0DA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048" y="1809752"/>
              <a:ext cx="2344738" cy="1309689"/>
              <a:chOff x="4245629" y="3126599"/>
              <a:chExt cx="2090490" cy="1522558"/>
            </a:xfrm>
          </p:grpSpPr>
          <p:grpSp>
            <p:nvGrpSpPr>
              <p:cNvPr id="18464" name="Group 8">
                <a:extLst>
                  <a:ext uri="{FF2B5EF4-FFF2-40B4-BE49-F238E27FC236}">
                    <a16:creationId xmlns:a16="http://schemas.microsoft.com/office/drawing/2014/main" id="{88578349-80E6-4462-899D-D3BAC8C76E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1644" y="3699537"/>
                <a:ext cx="1508289" cy="475475"/>
                <a:chOff x="1573" y="606"/>
                <a:chExt cx="938" cy="375"/>
              </a:xfrm>
            </p:grpSpPr>
            <p:sp>
              <p:nvSpPr>
                <p:cNvPr id="15" name="Line 9">
                  <a:extLst>
                    <a:ext uri="{FF2B5EF4-FFF2-40B4-BE49-F238E27FC236}">
                      <a16:creationId xmlns:a16="http://schemas.microsoft.com/office/drawing/2014/main" id="{ABB4AEFF-A9E4-4CFF-A906-A44BCAD196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1" y="606"/>
                  <a:ext cx="79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400" b="1" dirty="0">
                    <a:latin typeface="+mn-lt"/>
                  </a:endParaRPr>
                </a:p>
              </p:txBody>
            </p:sp>
            <p:sp>
              <p:nvSpPr>
                <p:cNvPr id="16" name="Arc 10">
                  <a:extLst>
                    <a:ext uri="{FF2B5EF4-FFF2-40B4-BE49-F238E27FC236}">
                      <a16:creationId xmlns:a16="http://schemas.microsoft.com/office/drawing/2014/main" id="{16D8B247-9C1B-45A5-87CD-E749521DE5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46293" flipH="1">
                  <a:off x="1573" y="661"/>
                  <a:ext cx="206" cy="32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zh-CN" altLang="en-US" sz="2400" b="1">
                    <a:latin typeface="+mn-lt"/>
                  </a:endParaRPr>
                </a:p>
              </p:txBody>
            </p:sp>
          </p:grpSp>
          <p:sp>
            <p:nvSpPr>
              <p:cNvPr id="6" name="Text Box 6">
                <a:extLst>
                  <a:ext uri="{FF2B5EF4-FFF2-40B4-BE49-F238E27FC236}">
                    <a16:creationId xmlns:a16="http://schemas.microsoft.com/office/drawing/2014/main" id="{B79920D0-D99A-461F-9FB2-2F986A0367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9092" y="3691329"/>
                <a:ext cx="919985" cy="53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2.0 7 0</a:t>
                </a:r>
              </a:p>
            </p:txBody>
          </p:sp>
          <p:sp>
            <p:nvSpPr>
              <p:cNvPr id="7" name="Text Box 6">
                <a:extLst>
                  <a:ext uri="{FF2B5EF4-FFF2-40B4-BE49-F238E27FC236}">
                    <a16:creationId xmlns:a16="http://schemas.microsoft.com/office/drawing/2014/main" id="{E1BAD9E2-CADB-4431-AFCF-9C4B1F502D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5629" y="3676565"/>
                <a:ext cx="801095" cy="53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0.023</a:t>
                </a:r>
              </a:p>
            </p:txBody>
          </p:sp>
          <p:sp>
            <p:nvSpPr>
              <p:cNvPr id="8" name="Text Box 6">
                <a:extLst>
                  <a:ext uri="{FF2B5EF4-FFF2-40B4-BE49-F238E27FC236}">
                    <a16:creationId xmlns:a16="http://schemas.microsoft.com/office/drawing/2014/main" id="{1E20D8FF-A4CF-4738-9635-84FAD62D96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9092" y="4112109"/>
                <a:ext cx="713342" cy="53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2 0 7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D413B052-E573-43CF-A5C6-F24B9B61B0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6354" y="4553190"/>
                <a:ext cx="11931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 Box 6">
                <a:extLst>
                  <a:ext uri="{FF2B5EF4-FFF2-40B4-BE49-F238E27FC236}">
                    <a16:creationId xmlns:a16="http://schemas.microsoft.com/office/drawing/2014/main" id="{9D76D37B-35A8-48E0-BECA-5424DF66CC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2044" y="3156129"/>
                <a:ext cx="1094075" cy="53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    9 0</a:t>
                </a:r>
              </a:p>
            </p:txBody>
          </p:sp>
          <p:sp>
            <p:nvSpPr>
              <p:cNvPr id="11" name="Text Box 6">
                <a:extLst>
                  <a:ext uri="{FF2B5EF4-FFF2-40B4-BE49-F238E27FC236}">
                    <a16:creationId xmlns:a16="http://schemas.microsoft.com/office/drawing/2014/main" id="{4CA7CFFD-E12C-4DD9-ACDF-BC9B026792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54348" y="3126599"/>
                <a:ext cx="236366" cy="537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endPara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2111A06-6FB3-4E1F-9D33-B877A370701B}"/>
                </a:ext>
              </a:extLst>
            </p:cNvPr>
            <p:cNvSpPr txBox="1"/>
            <p:nvPr/>
          </p:nvSpPr>
          <p:spPr>
            <a:xfrm>
              <a:off x="1952625" y="3101975"/>
              <a:ext cx="6635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400" b="1" dirty="0">
                  <a:latin typeface="+mn-lt"/>
                </a:rPr>
                <a:t>0</a:t>
              </a:r>
              <a:endParaRPr lang="zh-CN" altLang="en-US" sz="2400" b="1" dirty="0">
                <a:latin typeface="+mn-lt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719DAB2D-1966-4222-A097-C8AD00EE53A8}"/>
                </a:ext>
              </a:extLst>
            </p:cNvPr>
            <p:cNvCxnSpPr>
              <a:cxnSpLocks/>
            </p:cNvCxnSpPr>
            <p:nvPr/>
          </p:nvCxnSpPr>
          <p:spPr>
            <a:xfrm>
              <a:off x="604838" y="2335213"/>
              <a:ext cx="157162" cy="312737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A1CCA57-888E-49F3-9CDE-37EBEB61609C}"/>
                </a:ext>
              </a:extLst>
            </p:cNvPr>
            <p:cNvCxnSpPr>
              <a:cxnSpLocks/>
            </p:cNvCxnSpPr>
            <p:nvPr/>
          </p:nvCxnSpPr>
          <p:spPr>
            <a:xfrm>
              <a:off x="1733550" y="2524125"/>
              <a:ext cx="65088" cy="17145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948F59F9-D8EF-48B2-BB5A-8B25485B1DE5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2335213"/>
              <a:ext cx="157163" cy="312737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FB783F31-DF7E-4C7B-A6D1-2D2779155C22}"/>
                </a:ext>
              </a:extLst>
            </p:cNvPr>
            <p:cNvCxnSpPr>
              <a:cxnSpLocks/>
            </p:cNvCxnSpPr>
            <p:nvPr/>
          </p:nvCxnSpPr>
          <p:spPr>
            <a:xfrm>
              <a:off x="762000" y="2524125"/>
              <a:ext cx="76200" cy="15240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8E7B15C-EDEE-4DBF-9FB3-E6FC0DA2F899}"/>
              </a:ext>
            </a:extLst>
          </p:cNvPr>
          <p:cNvGrpSpPr>
            <a:grpSpLocks/>
          </p:cNvGrpSpPr>
          <p:nvPr/>
        </p:nvGrpSpPr>
        <p:grpSpPr bwMode="auto">
          <a:xfrm>
            <a:off x="5113020" y="1646238"/>
            <a:ext cx="2632075" cy="2332037"/>
            <a:chOff x="4800600" y="1722438"/>
            <a:chExt cx="2632075" cy="2332037"/>
          </a:xfrm>
        </p:grpSpPr>
        <p:grpSp>
          <p:nvGrpSpPr>
            <p:cNvPr id="18440" name="组合 27">
              <a:extLst>
                <a:ext uri="{FF2B5EF4-FFF2-40B4-BE49-F238E27FC236}">
                  <a16:creationId xmlns:a16="http://schemas.microsoft.com/office/drawing/2014/main" id="{41CF5567-BA7C-433A-8F64-E7E1BDC59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600" y="1722438"/>
              <a:ext cx="2632075" cy="1978025"/>
              <a:chOff x="4290420" y="3061055"/>
              <a:chExt cx="2633222" cy="2301190"/>
            </a:xfrm>
          </p:grpSpPr>
          <p:grpSp>
            <p:nvGrpSpPr>
              <p:cNvPr id="18446" name="Group 8">
                <a:extLst>
                  <a:ext uri="{FF2B5EF4-FFF2-40B4-BE49-F238E27FC236}">
                    <a16:creationId xmlns:a16="http://schemas.microsoft.com/office/drawing/2014/main" id="{2B7963BA-BD2C-4E91-9FDC-A20287B46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1644" y="3708412"/>
                <a:ext cx="1479345" cy="466599"/>
                <a:chOff x="1573" y="613"/>
                <a:chExt cx="920" cy="368"/>
              </a:xfrm>
            </p:grpSpPr>
            <p:sp>
              <p:nvSpPr>
                <p:cNvPr id="39" name="Line 9">
                  <a:extLst>
                    <a:ext uri="{FF2B5EF4-FFF2-40B4-BE49-F238E27FC236}">
                      <a16:creationId xmlns:a16="http://schemas.microsoft.com/office/drawing/2014/main" id="{A8E17788-0DB8-4910-BE52-B1EA8CB39E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07" y="615"/>
                  <a:ext cx="786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400" b="1" dirty="0">
                    <a:latin typeface="+mn-lt"/>
                  </a:endParaRPr>
                </a:p>
              </p:txBody>
            </p:sp>
            <p:sp>
              <p:nvSpPr>
                <p:cNvPr id="40" name="Arc 10">
                  <a:extLst>
                    <a:ext uri="{FF2B5EF4-FFF2-40B4-BE49-F238E27FC236}">
                      <a16:creationId xmlns:a16="http://schemas.microsoft.com/office/drawing/2014/main" id="{ABC57661-838B-49B3-8DD1-400ACEBB34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46293" flipH="1">
                  <a:off x="1573" y="663"/>
                  <a:ext cx="202" cy="31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zh-CN" altLang="en-US" sz="2400" b="1">
                    <a:latin typeface="+mn-lt"/>
                  </a:endParaRPr>
                </a:p>
              </p:txBody>
            </p:sp>
          </p:grpSp>
          <p:sp>
            <p:nvSpPr>
              <p:cNvPr id="30" name="Text Box 6">
                <a:extLst>
                  <a:ext uri="{FF2B5EF4-FFF2-40B4-BE49-F238E27FC236}">
                    <a16:creationId xmlns:a16="http://schemas.microsoft.com/office/drawing/2014/main" id="{9E00DB19-1355-42A8-8E98-6360684B2C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0398" y="3690834"/>
                <a:ext cx="800449" cy="537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1.2 3</a:t>
                </a:r>
              </a:p>
            </p:txBody>
          </p:sp>
          <p:sp>
            <p:nvSpPr>
              <p:cNvPr id="31" name="Text Box 6">
                <a:extLst>
                  <a:ext uri="{FF2B5EF4-FFF2-40B4-BE49-F238E27FC236}">
                    <a16:creationId xmlns:a16="http://schemas.microsoft.com/office/drawing/2014/main" id="{4711AA60-BE27-40CD-9767-0AAB139215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0420" y="3676059"/>
                <a:ext cx="854447" cy="537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0.03</a:t>
                </a:r>
              </a:p>
            </p:txBody>
          </p:sp>
          <p:sp>
            <p:nvSpPr>
              <p:cNvPr id="32" name="Text Box 6">
                <a:extLst>
                  <a:ext uri="{FF2B5EF4-FFF2-40B4-BE49-F238E27FC236}">
                    <a16:creationId xmlns:a16="http://schemas.microsoft.com/office/drawing/2014/main" id="{348A1C81-FF46-407E-9623-1B2241FC02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1987" y="4121154"/>
                <a:ext cx="568573" cy="5374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1 2</a:t>
                </a: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24C46F16-5801-4501-8E4C-B8C556D22D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6105" y="4553319"/>
                <a:ext cx="11943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 Box 6">
                <a:extLst>
                  <a:ext uri="{FF2B5EF4-FFF2-40B4-BE49-F238E27FC236}">
                    <a16:creationId xmlns:a16="http://schemas.microsoft.com/office/drawing/2014/main" id="{7E0C0FA9-C3C6-47FD-AE3A-665FB5FDEA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57685" y="3153398"/>
                <a:ext cx="611454" cy="5374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4 1</a:t>
                </a:r>
              </a:p>
            </p:txBody>
          </p:sp>
          <p:sp>
            <p:nvSpPr>
              <p:cNvPr id="35" name="Text Box 6">
                <a:extLst>
                  <a:ext uri="{FF2B5EF4-FFF2-40B4-BE49-F238E27FC236}">
                    <a16:creationId xmlns:a16="http://schemas.microsoft.com/office/drawing/2014/main" id="{805028D1-E798-4200-A593-C056FC8E63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92962" y="3061055"/>
                <a:ext cx="446282" cy="5374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endParaRPr lang="en-US" altLang="zh-CN" sz="2400" b="1" dirty="0">
                  <a:solidFill>
                    <a:schemeClr val="tx1"/>
                  </a:solidFill>
                  <a:latin typeface="+mn-lt"/>
                  <a:ea typeface="宋体" pitchFamily="2" charset="-122"/>
                </a:endParaRPr>
              </a:p>
            </p:txBody>
          </p:sp>
          <p:sp>
            <p:nvSpPr>
              <p:cNvPr id="36" name="Text Box 6">
                <a:extLst>
                  <a:ext uri="{FF2B5EF4-FFF2-40B4-BE49-F238E27FC236}">
                    <a16:creationId xmlns:a16="http://schemas.microsoft.com/office/drawing/2014/main" id="{39929558-F531-48E6-85FB-5074752A80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57797" y="4824808"/>
                <a:ext cx="1345199" cy="537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3</a:t>
                </a: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5BC45F29-EBC9-4A95-BF9A-80E7879A3C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0398" y="5256973"/>
                <a:ext cx="121814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 Box 6">
                <a:extLst>
                  <a:ext uri="{FF2B5EF4-FFF2-40B4-BE49-F238E27FC236}">
                    <a16:creationId xmlns:a16="http://schemas.microsoft.com/office/drawing/2014/main" id="{D5EABD51-4E5C-450E-80AC-7B3785D622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57797" y="4508995"/>
                <a:ext cx="1365845" cy="5374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宋体" pitchFamily="2" charset="-122"/>
                  </a:rPr>
                  <a:t>3</a:t>
                </a:r>
              </a:p>
            </p:txBody>
          </p:sp>
        </p:grp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8629C86D-8103-492E-95B0-72F3C8253E94}"/>
                </a:ext>
              </a:extLst>
            </p:cNvPr>
            <p:cNvCxnSpPr>
              <a:cxnSpLocks/>
            </p:cNvCxnSpPr>
            <p:nvPr/>
          </p:nvCxnSpPr>
          <p:spPr>
            <a:xfrm>
              <a:off x="4860925" y="2265363"/>
              <a:ext cx="168275" cy="382587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62778326-7120-4813-B8FC-F30F61BC0A6C}"/>
                </a:ext>
              </a:extLst>
            </p:cNvPr>
            <p:cNvCxnSpPr>
              <a:cxnSpLocks/>
            </p:cNvCxnSpPr>
            <p:nvPr/>
          </p:nvCxnSpPr>
          <p:spPr>
            <a:xfrm>
              <a:off x="5862638" y="2532063"/>
              <a:ext cx="76200" cy="111125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F4379FA-F251-430F-9A55-FB7A4F2F8483}"/>
                </a:ext>
              </a:extLst>
            </p:cNvPr>
            <p:cNvSpPr txBox="1"/>
            <p:nvPr/>
          </p:nvSpPr>
          <p:spPr>
            <a:xfrm>
              <a:off x="6069013" y="3592513"/>
              <a:ext cx="663575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400" b="1" dirty="0">
                  <a:latin typeface="+mn-lt"/>
                </a:rPr>
                <a:t>0</a:t>
              </a:r>
              <a:endParaRPr lang="zh-CN" altLang="en-US" sz="2400" b="1" dirty="0">
                <a:latin typeface="+mn-lt"/>
              </a:endParaRP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B9CE40F6-85E3-4BA2-BA91-917014CAC013}"/>
                </a:ext>
              </a:extLst>
            </p:cNvPr>
            <p:cNvCxnSpPr>
              <a:cxnSpLocks/>
            </p:cNvCxnSpPr>
            <p:nvPr/>
          </p:nvCxnSpPr>
          <p:spPr>
            <a:xfrm>
              <a:off x="5105400" y="2265363"/>
              <a:ext cx="168275" cy="382587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9A0E7064-C619-4189-A721-985B76B8BDFC}"/>
                </a:ext>
              </a:extLst>
            </p:cNvPr>
            <p:cNvCxnSpPr>
              <a:cxnSpLocks/>
            </p:cNvCxnSpPr>
            <p:nvPr/>
          </p:nvCxnSpPr>
          <p:spPr>
            <a:xfrm>
              <a:off x="5054600" y="2495550"/>
              <a:ext cx="66675" cy="152400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>
            <a:extLst>
              <a:ext uri="{FF2B5EF4-FFF2-40B4-BE49-F238E27FC236}">
                <a16:creationId xmlns:a16="http://schemas.microsoft.com/office/drawing/2014/main" id="{67955CDE-4342-7476-D13E-76A496BA6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0" y="1002030"/>
            <a:ext cx="256794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0.75×18÷0.15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D4885A-69FF-FAA2-E48D-0663AE0A3250}"/>
              </a:ext>
            </a:extLst>
          </p:cNvPr>
          <p:cNvSpPr txBox="1"/>
          <p:nvPr/>
        </p:nvSpPr>
        <p:spPr bwMode="auto">
          <a:xfrm>
            <a:off x="5013960" y="1073833"/>
            <a:ext cx="132873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 90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7">
            <a:extLst>
              <a:ext uri="{FF2B5EF4-FFF2-40B4-BE49-F238E27FC236}">
                <a16:creationId xmlns:a16="http://schemas.microsoft.com/office/drawing/2014/main" id="{91135A1E-04E4-D57B-2A4C-6CC60746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0" y="1992630"/>
            <a:ext cx="511302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21.36÷0.8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12.9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D59C80-EA8B-5538-BBFD-EE6640C4DFBC}"/>
              </a:ext>
            </a:extLst>
          </p:cNvPr>
          <p:cNvSpPr txBox="1"/>
          <p:nvPr/>
        </p:nvSpPr>
        <p:spPr bwMode="auto">
          <a:xfrm>
            <a:off x="5277326" y="2074283"/>
            <a:ext cx="13287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 13.8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7">
            <a:extLst>
              <a:ext uri="{FF2B5EF4-FFF2-40B4-BE49-F238E27FC236}">
                <a16:creationId xmlns:a16="http://schemas.microsoft.com/office/drawing/2014/main" id="{9E89554C-8767-39FD-FC7E-618FE65F4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0" y="2986949"/>
            <a:ext cx="3388995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7.28 + 3.2÷2.5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FA9761C-EE4A-B45E-7468-D14FB03DC71D}"/>
              </a:ext>
            </a:extLst>
          </p:cNvPr>
          <p:cNvSpPr txBox="1"/>
          <p:nvPr/>
        </p:nvSpPr>
        <p:spPr bwMode="auto">
          <a:xfrm>
            <a:off x="4955858" y="3060303"/>
            <a:ext cx="13287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 8.56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7AEF78F-2545-3B1B-4901-8E30D7A80619}"/>
              </a:ext>
            </a:extLst>
          </p:cNvPr>
          <p:cNvSpPr/>
          <p:nvPr/>
        </p:nvSpPr>
        <p:spPr>
          <a:xfrm>
            <a:off x="133985" y="929958"/>
            <a:ext cx="573246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2.</a:t>
            </a:r>
            <a:r>
              <a:rPr lang="zh-CN" altLang="en-US" sz="2400" b="1" dirty="0">
                <a:latin typeface="+mn-ea"/>
                <a:ea typeface="+mn-ea"/>
              </a:rPr>
              <a:t> 按要求计算下面各题</a:t>
            </a:r>
            <a:r>
              <a:rPr lang="zh-CN" altLang="zh-CN" sz="2400" b="1" dirty="0">
                <a:latin typeface="+mn-ea"/>
                <a:ea typeface="+mn-ea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6367D2-6974-5A03-586F-2FBD994976DA}"/>
              </a:ext>
            </a:extLst>
          </p:cNvPr>
          <p:cNvSpPr/>
          <p:nvPr/>
        </p:nvSpPr>
        <p:spPr>
          <a:xfrm>
            <a:off x="370205" y="1554163"/>
            <a:ext cx="573246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）得数保留一位小数。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92B9EC5-4798-9C1B-687F-D095EA7ADAC0}"/>
              </a:ext>
            </a:extLst>
          </p:cNvPr>
          <p:cNvSpPr/>
          <p:nvPr/>
        </p:nvSpPr>
        <p:spPr>
          <a:xfrm>
            <a:off x="1151573" y="2063750"/>
            <a:ext cx="154463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48÷2.3                     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382E23-C032-FA23-4F24-EC94CEFFE372}"/>
              </a:ext>
            </a:extLst>
          </p:cNvPr>
          <p:cNvSpPr/>
          <p:nvPr/>
        </p:nvSpPr>
        <p:spPr>
          <a:xfrm>
            <a:off x="3518535" y="2063750"/>
            <a:ext cx="191611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1.55÷3.8                     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3134C0-0CFE-93AD-10CC-89188464D2BB}"/>
              </a:ext>
            </a:extLst>
          </p:cNvPr>
          <p:cNvSpPr/>
          <p:nvPr/>
        </p:nvSpPr>
        <p:spPr>
          <a:xfrm>
            <a:off x="6344285" y="2063750"/>
            <a:ext cx="20462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7.09÷0.52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5D6C8145-2C0F-8116-1885-234999B5854F}"/>
              </a:ext>
            </a:extLst>
          </p:cNvPr>
          <p:cNvSpPr txBox="1"/>
          <p:nvPr/>
        </p:nvSpPr>
        <p:spPr>
          <a:xfrm>
            <a:off x="2259648" y="2065338"/>
            <a:ext cx="9763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20.9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8EBDC81-9EA9-68FB-B374-76BD39067934}"/>
              </a:ext>
            </a:extLst>
          </p:cNvPr>
          <p:cNvSpPr txBox="1"/>
          <p:nvPr/>
        </p:nvSpPr>
        <p:spPr>
          <a:xfrm>
            <a:off x="4869498" y="2065338"/>
            <a:ext cx="8223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0.4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997EEC9-8A23-7DA1-8C6D-DE6A1EC488C6}"/>
              </a:ext>
            </a:extLst>
          </p:cNvPr>
          <p:cNvSpPr txBox="1"/>
          <p:nvPr/>
        </p:nvSpPr>
        <p:spPr>
          <a:xfrm>
            <a:off x="7847648" y="2065338"/>
            <a:ext cx="9763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13.6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F62BE63-465D-69C3-73E4-358F0A8C3E3D}"/>
              </a:ext>
            </a:extLst>
          </p:cNvPr>
          <p:cNvSpPr/>
          <p:nvPr/>
        </p:nvSpPr>
        <p:spPr>
          <a:xfrm>
            <a:off x="370205" y="2830513"/>
            <a:ext cx="573246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）得数保留两位小数。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E611245-6096-4A18-6CEC-74934069E1CA}"/>
              </a:ext>
            </a:extLst>
          </p:cNvPr>
          <p:cNvSpPr/>
          <p:nvPr/>
        </p:nvSpPr>
        <p:spPr>
          <a:xfrm>
            <a:off x="1151573" y="3340100"/>
            <a:ext cx="154463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3.81÷7          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4B18BC-E40E-FB2A-C9A9-27EF6F3D72DC}"/>
              </a:ext>
            </a:extLst>
          </p:cNvPr>
          <p:cNvSpPr/>
          <p:nvPr/>
        </p:nvSpPr>
        <p:spPr>
          <a:xfrm>
            <a:off x="3524250" y="3340100"/>
            <a:ext cx="191611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246.4÷13                     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1692499-ECEE-6A4D-402A-41548EEAC4AB}"/>
              </a:ext>
            </a:extLst>
          </p:cNvPr>
          <p:cNvSpPr/>
          <p:nvPr/>
        </p:nvSpPr>
        <p:spPr>
          <a:xfrm>
            <a:off x="6344285" y="3340100"/>
            <a:ext cx="20462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5.63÷6.1</a:t>
            </a:r>
            <a:endParaRPr lang="zh-CN" altLang="zh-CN" sz="2400" b="1" dirty="0">
              <a:latin typeface="+mn-ea"/>
              <a:ea typeface="+mn-ea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62788133-1B45-E17C-1034-AF1077B8845E}"/>
              </a:ext>
            </a:extLst>
          </p:cNvPr>
          <p:cNvSpPr txBox="1"/>
          <p:nvPr/>
        </p:nvSpPr>
        <p:spPr>
          <a:xfrm>
            <a:off x="2259648" y="3341688"/>
            <a:ext cx="9763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0.54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8FFBC667-D377-59D4-ADDA-5B5AEA67C7C3}"/>
              </a:ext>
            </a:extLst>
          </p:cNvPr>
          <p:cNvSpPr txBox="1"/>
          <p:nvPr/>
        </p:nvSpPr>
        <p:spPr>
          <a:xfrm>
            <a:off x="4960938" y="3341688"/>
            <a:ext cx="11303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18.95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7FBA43A2-5193-EBEB-FB51-0BECE9E6882A}"/>
              </a:ext>
            </a:extLst>
          </p:cNvPr>
          <p:cNvSpPr txBox="1"/>
          <p:nvPr/>
        </p:nvSpPr>
        <p:spPr>
          <a:xfrm>
            <a:off x="7714298" y="3341688"/>
            <a:ext cx="9763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≈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0.92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0B063-7E13-7367-95E8-70015833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76D0C57B-7B4C-671E-FA88-87F5D3BFB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4813" y="2322910"/>
            <a:ext cx="60483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100÷18.5 ≈  5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本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EDEE618B-F05A-42FD-B3F9-3E929D58C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964" y="2987038"/>
            <a:ext cx="40356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元可以买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本。</a:t>
            </a:r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CC36D1FF-D9BC-8DE1-EB27-C08CB85C4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9" y="891540"/>
            <a:ext cx="7733871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张老师为学校图书室购买单价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18.5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元的字典，用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元可以买几本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2603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1E979-93A9-E0EB-2BC6-9955BF542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AA164-8FA3-D09C-AF84-2A6BECAB6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91367"/>
            <a:ext cx="7917180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一条高速公路长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288 km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。一辆客车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小时行驶完全程，一辆货车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小时行驶完全程。客车的平均速度比货车的平均速度快多少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81C7B6-572A-5203-15C4-722D485E8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653" y="2265263"/>
            <a:ext cx="38222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288÷3=96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（千米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时）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AFF8A-C389-6431-AFEC-C360B41C0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955" y="3831507"/>
            <a:ext cx="6456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答：客车的速度比货车的速度快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千米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小时。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84926B7-357F-871F-9625-25C66F55A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653" y="2787344"/>
            <a:ext cx="38222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288÷3.6=80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（千米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时）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00315D8E-9259-FEF9-8BC7-4CD1B854D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653" y="3309425"/>
            <a:ext cx="38222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96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80=16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（千米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时）</a:t>
            </a:r>
          </a:p>
        </p:txBody>
      </p:sp>
    </p:spTree>
    <p:extLst>
      <p:ext uri="{BB962C8B-B14F-4D97-AF65-F5344CB8AC3E}">
        <p14:creationId xmlns:p14="http://schemas.microsoft.com/office/powerpoint/2010/main" val="196517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732E6-B084-3681-ADE3-5DD338342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2B0ED13-568A-BEA9-C2D9-C1E5ED91B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" y="1831736"/>
            <a:ext cx="8312727" cy="2503950"/>
          </a:xfrm>
          <a:prstGeom prst="rect">
            <a:avLst/>
          </a:prstGeom>
        </p:spPr>
      </p:pic>
      <p:sp>
        <p:nvSpPr>
          <p:cNvPr id="2" name="文本框 2">
            <a:extLst>
              <a:ext uri="{FF2B5EF4-FFF2-40B4-BE49-F238E27FC236}">
                <a16:creationId xmlns:a16="http://schemas.microsoft.com/office/drawing/2014/main" id="{4D9EE015-A14E-3C63-5E2B-C00546F3C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" y="315351"/>
            <a:ext cx="8321040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. 科学研究表明，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10000 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的森林每星期可吸收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2.8 t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二氧化碳。城北的森林公园有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50000 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森林，今年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月份这片森林一共能吸收多少吨二氧化碳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4DF0F2-9A4C-7FF9-A9F5-E07CE2A04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63960"/>
            <a:ext cx="4343400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÷7 = 0.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   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50000÷10000 = 5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0.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×5×31 =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1E29FB-0EB0-DEC1-D874-16B0BD312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708763"/>
            <a:ext cx="7775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答：今年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月份这片森林一共能吸收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 t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二氧化碳。</a:t>
            </a:r>
          </a:p>
        </p:txBody>
      </p:sp>
    </p:spTree>
    <p:extLst>
      <p:ext uri="{BB962C8B-B14F-4D97-AF65-F5344CB8AC3E}">
        <p14:creationId xmlns:p14="http://schemas.microsoft.com/office/powerpoint/2010/main" val="30494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179E9-3C0E-C1D2-7BDC-A56689F42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1989880B-486A-0744-E397-17F853E98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" y="695416"/>
            <a:ext cx="6009476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计算下面各题，看看你有什么发现。</a:t>
            </a:r>
          </a:p>
        </p:txBody>
      </p:sp>
      <p:sp>
        <p:nvSpPr>
          <p:cNvPr id="4" name="文本框 6">
            <a:extLst>
              <a:ext uri="{FF2B5EF4-FFF2-40B4-BE49-F238E27FC236}">
                <a16:creationId xmlns:a16="http://schemas.microsoft.com/office/drawing/2014/main" id="{1829C1FB-88C5-8283-3E1D-5F5B0C8AD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1498" y="1547857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1.9÷0.1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E1F86773-EA5C-A1B4-4607-12FE64AF0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7210" y="2244770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1.9×10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C2191197-0525-391A-A3AB-689C4AC80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65" y="1530395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6.8÷0.5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12">
            <a:extLst>
              <a:ext uri="{FF2B5EF4-FFF2-40B4-BE49-F238E27FC236}">
                <a16:creationId xmlns:a16="http://schemas.microsoft.com/office/drawing/2014/main" id="{EB5E10D4-5417-4A11-4CCD-6A19EAB48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645" y="2141582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6.8×2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14">
            <a:extLst>
              <a:ext uri="{FF2B5EF4-FFF2-40B4-BE49-F238E27FC236}">
                <a16:creationId xmlns:a16="http://schemas.microsoft.com/office/drawing/2014/main" id="{EEC70ECD-9731-B676-81B2-182101176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9065" y="1533570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4.2÷0.25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16">
            <a:extLst>
              <a:ext uri="{FF2B5EF4-FFF2-40B4-BE49-F238E27FC236}">
                <a16:creationId xmlns:a16="http://schemas.microsoft.com/office/drawing/2014/main" id="{0A0E20D3-34B0-16FD-C474-293041F5F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9065" y="2205082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4.2×4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18">
            <a:extLst>
              <a:ext uri="{FF2B5EF4-FFF2-40B4-BE49-F238E27FC236}">
                <a16:creationId xmlns:a16="http://schemas.microsoft.com/office/drawing/2014/main" id="{CD9F9E74-5AF5-60CA-9F93-E7305682D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7598" y="1543095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2.1÷0.2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20">
            <a:extLst>
              <a:ext uri="{FF2B5EF4-FFF2-40B4-BE49-F238E27FC236}">
                <a16:creationId xmlns:a16="http://schemas.microsoft.com/office/drawing/2014/main" id="{DE5F2A97-AB36-3B05-89FE-AA7BFA5DF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4423" y="2244770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2.1×5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379F0F9F-30A0-BCE0-FF66-6F30E007DD16}"/>
              </a:ext>
            </a:extLst>
          </p:cNvPr>
          <p:cNvSpPr txBox="1"/>
          <p:nvPr/>
        </p:nvSpPr>
        <p:spPr>
          <a:xfrm>
            <a:off x="1620203" y="1543095"/>
            <a:ext cx="8985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=13.6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9531AFED-E3D5-0207-5ECA-0DF6333695D3}"/>
              </a:ext>
            </a:extLst>
          </p:cNvPr>
          <p:cNvSpPr txBox="1"/>
          <p:nvPr/>
        </p:nvSpPr>
        <p:spPr>
          <a:xfrm>
            <a:off x="1454785" y="2133010"/>
            <a:ext cx="89693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=13.6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57E49343-7E83-41C6-5922-263F0EE592B4}"/>
              </a:ext>
            </a:extLst>
          </p:cNvPr>
          <p:cNvSpPr txBox="1"/>
          <p:nvPr/>
        </p:nvSpPr>
        <p:spPr>
          <a:xfrm>
            <a:off x="3933190" y="1543095"/>
            <a:ext cx="8985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=16.8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5EA8CE78-90D3-717E-94D2-EF164B9CC180}"/>
              </a:ext>
            </a:extLst>
          </p:cNvPr>
          <p:cNvSpPr txBox="1"/>
          <p:nvPr/>
        </p:nvSpPr>
        <p:spPr>
          <a:xfrm>
            <a:off x="3626803" y="2205082"/>
            <a:ext cx="8985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=16.8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9593A0BF-65B3-8E15-C0D4-5767A477CDD3}"/>
              </a:ext>
            </a:extLst>
          </p:cNvPr>
          <p:cNvSpPr txBox="1"/>
          <p:nvPr/>
        </p:nvSpPr>
        <p:spPr>
          <a:xfrm>
            <a:off x="6002973" y="1530395"/>
            <a:ext cx="89852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=10.5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1D1E9BDC-5C90-1E2E-8A91-959991883F3C}"/>
              </a:ext>
            </a:extLst>
          </p:cNvPr>
          <p:cNvSpPr txBox="1"/>
          <p:nvPr/>
        </p:nvSpPr>
        <p:spPr>
          <a:xfrm>
            <a:off x="5858510" y="2240007"/>
            <a:ext cx="8969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=10.5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6EBC13A3-7CD1-DA76-8804-8820DA1A2211}"/>
              </a:ext>
            </a:extLst>
          </p:cNvPr>
          <p:cNvSpPr txBox="1"/>
          <p:nvPr/>
        </p:nvSpPr>
        <p:spPr>
          <a:xfrm>
            <a:off x="7996873" y="1543095"/>
            <a:ext cx="6667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=19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BBB1176A-343C-8B82-BA6B-4BD788CEE724}"/>
              </a:ext>
            </a:extLst>
          </p:cNvPr>
          <p:cNvSpPr txBox="1"/>
          <p:nvPr/>
        </p:nvSpPr>
        <p:spPr>
          <a:xfrm>
            <a:off x="8004810" y="2240007"/>
            <a:ext cx="6667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=19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6704D5A-171E-C78D-4742-D8FF4C94B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" y="2939777"/>
            <a:ext cx="7300913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发现：如果两个数的乘积是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，一个不为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的数除以其中一个乘数等于这个数乘另一个乘数。</a:t>
            </a:r>
          </a:p>
        </p:txBody>
      </p:sp>
    </p:spTree>
    <p:extLst>
      <p:ext uri="{BB962C8B-B14F-4D97-AF65-F5344CB8AC3E}">
        <p14:creationId xmlns:p14="http://schemas.microsoft.com/office/powerpoint/2010/main" val="194918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3DB50-280A-3F61-E224-78B2070F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A4D54CD1-1EB0-929A-8F9A-89FF91FEB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379095"/>
            <a:ext cx="7791450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一套“百科知识”丛书共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本，售价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83.2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元。小丽攒够了钱去书店，刚巧碰上书店促销，这套丛书现价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62.4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元。小丽买了这套丛书后，剩下的钱正好能买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本笔记本。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请你根据这些信息提出两个数学问题并解答。</a:t>
            </a:r>
            <a:endParaRPr lang="en-US" altLang="zh-CN" sz="2400" b="1" dirty="0">
              <a:latin typeface="+mn-ea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34000C0-5D37-B59D-11E4-63B2A66FE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8" y="2406015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问题①：小丽节省了多少钱？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E3E01B-E9F9-2ABC-8308-4E4004564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868" y="2937510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83.2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62.4=20.8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A64DCEE-FBAF-0153-E821-898960FB5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468" y="3598545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答：小丽节省了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20.8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89787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D59EA-D0A9-44A8-B556-CE313DBEB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C123A783-2BEC-5FD0-8615-47AE4805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379095"/>
            <a:ext cx="7791450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一套“百科知识”丛书共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本，售价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83.2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元。小丽攒够了钱去书店，刚巧碰上书店促销，这套丛书现价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62.4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元。小丽买了这套丛书后，剩下的钱正好能买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本笔记本。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请你根据这些信息提出两个数学问题并解答。</a:t>
            </a:r>
            <a:endParaRPr lang="en-US" altLang="zh-CN" sz="2400" b="1" dirty="0">
              <a:latin typeface="+mn-ea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783562E-4B8F-ACD9-E4C6-35517B165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8" y="2406015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问题②：买一个笔记本需要多少元？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1507DE-C5DC-1A58-0A34-E7D58FDED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868" y="2937510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83.2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62.4=20.8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116DCDE-E66D-CA40-0B48-5F6E9BE9D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868" y="3499485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20.8÷4=5.2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5EFA2D-50B7-816B-FF8C-38A969F3F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868" y="4070985"/>
            <a:ext cx="5119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答：买一个笔记本需要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74410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5C3D7EAB-01B4-5A93-0F81-0D92D9911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" y="261076"/>
            <a:ext cx="7894320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．调查当天人民币汇率中间价数据并解答下面的问题。（括号内填两位小数。）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1DC0DE-C6C2-61D1-0316-1199545B9287}"/>
              </a:ext>
            </a:extLst>
          </p:cNvPr>
          <p:cNvSpPr txBox="1"/>
          <p:nvPr/>
        </p:nvSpPr>
        <p:spPr bwMode="auto">
          <a:xfrm>
            <a:off x="210502" y="3132505"/>
            <a:ext cx="8628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（1）一个玩具在美国标价2.8美元，相当于人民币多少元?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6B6F69-65C6-5B6E-9A58-A4E22E5E6B88}"/>
              </a:ext>
            </a:extLst>
          </p:cNvPr>
          <p:cNvSpPr txBox="1"/>
          <p:nvPr/>
        </p:nvSpPr>
        <p:spPr bwMode="auto">
          <a:xfrm>
            <a:off x="210501" y="3711101"/>
            <a:ext cx="89334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元人民币可以兑换多少美元？（得数保留两位小数。）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23B17B-D1BF-DDC5-8943-DA22901CB387}"/>
              </a:ext>
            </a:extLst>
          </p:cNvPr>
          <p:cNvSpPr txBox="1"/>
          <p:nvPr/>
        </p:nvSpPr>
        <p:spPr bwMode="auto">
          <a:xfrm>
            <a:off x="210501" y="4289697"/>
            <a:ext cx="823531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）请你尝试提出其他数学问题并解答。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2EAB8D8-00F0-6F2E-DF3B-6AFC9D06C1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20" y="1045271"/>
            <a:ext cx="3329939" cy="18587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0232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5EF50A-5484-6C0B-933F-F9451ACC3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" y="558165"/>
            <a:ext cx="7406640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计算下面各组算式，你有什么发现？与同伴交流，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尝试解释你的发现。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F236392-73B7-91D9-55CC-6A31CC05C5CF}"/>
              </a:ext>
            </a:extLst>
          </p:cNvPr>
          <p:cNvGrpSpPr/>
          <p:nvPr/>
        </p:nvGrpSpPr>
        <p:grpSpPr>
          <a:xfrm>
            <a:off x="1147445" y="1869122"/>
            <a:ext cx="2099628" cy="460376"/>
            <a:chOff x="865505" y="1960562"/>
            <a:chExt cx="2099628" cy="460376"/>
          </a:xfrm>
        </p:grpSpPr>
        <p:sp>
          <p:nvSpPr>
            <p:cNvPr id="8" name="文本框 10">
              <a:extLst>
                <a:ext uri="{FF2B5EF4-FFF2-40B4-BE49-F238E27FC236}">
                  <a16:creationId xmlns:a16="http://schemas.microsoft.com/office/drawing/2014/main" id="{8AF208C0-784E-3CC2-7B9D-C7EEE5CB3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505" y="1960563"/>
              <a:ext cx="90995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17+8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D49231E4-6F5A-AFC8-AD33-44C5003EC492}"/>
                </a:ext>
              </a:extLst>
            </p:cNvPr>
            <p:cNvSpPr/>
            <p:nvPr/>
          </p:nvSpPr>
          <p:spPr>
            <a:xfrm>
              <a:off x="1661160" y="1980883"/>
              <a:ext cx="394018" cy="3940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10">
              <a:extLst>
                <a:ext uri="{FF2B5EF4-FFF2-40B4-BE49-F238E27FC236}">
                  <a16:creationId xmlns:a16="http://schemas.microsoft.com/office/drawing/2014/main" id="{266F1694-8F00-F892-61A9-403B3E63F2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5178" y="1960562"/>
              <a:ext cx="90995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25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F1F9BDF-EFDB-C024-55B9-513490035BDE}"/>
              </a:ext>
            </a:extLst>
          </p:cNvPr>
          <p:cNvGrpSpPr/>
          <p:nvPr/>
        </p:nvGrpSpPr>
        <p:grpSpPr>
          <a:xfrm>
            <a:off x="4675505" y="1869122"/>
            <a:ext cx="2229168" cy="461666"/>
            <a:chOff x="865505" y="1960562"/>
            <a:chExt cx="2229168" cy="461666"/>
          </a:xfrm>
        </p:grpSpPr>
        <p:sp>
          <p:nvSpPr>
            <p:cNvPr id="26" name="文本框 10">
              <a:extLst>
                <a:ext uri="{FF2B5EF4-FFF2-40B4-BE49-F238E27FC236}">
                  <a16:creationId xmlns:a16="http://schemas.microsoft.com/office/drawing/2014/main" id="{76C66100-98C9-F803-05A9-CF32AD12AC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505" y="1960563"/>
              <a:ext cx="113093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20×3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001A9CB3-900F-6B62-F61F-5FC5176E8613}"/>
                </a:ext>
              </a:extLst>
            </p:cNvPr>
            <p:cNvSpPr/>
            <p:nvPr/>
          </p:nvSpPr>
          <p:spPr>
            <a:xfrm>
              <a:off x="1798320" y="1980883"/>
              <a:ext cx="394018" cy="3940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10">
              <a:extLst>
                <a:ext uri="{FF2B5EF4-FFF2-40B4-BE49-F238E27FC236}">
                  <a16:creationId xmlns:a16="http://schemas.microsoft.com/office/drawing/2014/main" id="{885F7E8C-9C47-C952-56A7-9E4A35EF8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84718" y="1960562"/>
              <a:ext cx="90995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60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65FA1D5-0D4F-2FD6-6C2B-108D5DEF6864}"/>
              </a:ext>
            </a:extLst>
          </p:cNvPr>
          <p:cNvGrpSpPr/>
          <p:nvPr/>
        </p:nvGrpSpPr>
        <p:grpSpPr>
          <a:xfrm>
            <a:off x="1147445" y="2677160"/>
            <a:ext cx="3138171" cy="461665"/>
            <a:chOff x="865505" y="1960562"/>
            <a:chExt cx="3138171" cy="461665"/>
          </a:xfrm>
        </p:grpSpPr>
        <p:sp>
          <p:nvSpPr>
            <p:cNvPr id="34" name="文本框 10">
              <a:extLst>
                <a:ext uri="{FF2B5EF4-FFF2-40B4-BE49-F238E27FC236}">
                  <a16:creationId xmlns:a16="http://schemas.microsoft.com/office/drawing/2014/main" id="{6496622A-6D41-7B95-8988-D212D6530D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505" y="1960563"/>
              <a:ext cx="150431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17+8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－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AD9A9C7F-13BF-9B94-C60A-5D66C24A2B59}"/>
                </a:ext>
              </a:extLst>
            </p:cNvPr>
            <p:cNvSpPr/>
            <p:nvPr/>
          </p:nvSpPr>
          <p:spPr>
            <a:xfrm>
              <a:off x="2125980" y="1980883"/>
              <a:ext cx="394018" cy="3940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10">
              <a:extLst>
                <a:ext uri="{FF2B5EF4-FFF2-40B4-BE49-F238E27FC236}">
                  <a16:creationId xmlns:a16="http://schemas.microsoft.com/office/drawing/2014/main" id="{A6108B7E-3954-D70F-E403-85F13C60E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4758" y="1960562"/>
              <a:ext cx="14989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25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－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5D71AAE-89A0-A4FF-B253-EA9CC3CAE7D8}"/>
              </a:ext>
            </a:extLst>
          </p:cNvPr>
          <p:cNvGrpSpPr/>
          <p:nvPr/>
        </p:nvGrpSpPr>
        <p:grpSpPr>
          <a:xfrm>
            <a:off x="1147445" y="3551555"/>
            <a:ext cx="2883535" cy="461665"/>
            <a:chOff x="865505" y="1960562"/>
            <a:chExt cx="2883535" cy="461665"/>
          </a:xfrm>
        </p:grpSpPr>
        <p:sp>
          <p:nvSpPr>
            <p:cNvPr id="42" name="文本框 10">
              <a:extLst>
                <a:ext uri="{FF2B5EF4-FFF2-40B4-BE49-F238E27FC236}">
                  <a16:creationId xmlns:a16="http://schemas.microsoft.com/office/drawing/2014/main" id="{7952C6B3-AE0D-74E4-0B35-6CF33851C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505" y="1960563"/>
              <a:ext cx="135191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17+8+10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EC48DDE9-43BC-11D8-FAF4-9D318F44F74A}"/>
                </a:ext>
              </a:extLst>
            </p:cNvPr>
            <p:cNvSpPr/>
            <p:nvPr/>
          </p:nvSpPr>
          <p:spPr>
            <a:xfrm>
              <a:off x="2148840" y="1980883"/>
              <a:ext cx="394018" cy="3940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10">
              <a:extLst>
                <a:ext uri="{FF2B5EF4-FFF2-40B4-BE49-F238E27FC236}">
                  <a16:creationId xmlns:a16="http://schemas.microsoft.com/office/drawing/2014/main" id="{C91B6E9D-2045-13E5-925E-B493CEF19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0478" y="1960562"/>
              <a:ext cx="11985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25+10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55178A76-280B-DDA8-25FA-DB7B98F64108}"/>
              </a:ext>
            </a:extLst>
          </p:cNvPr>
          <p:cNvGrpSpPr/>
          <p:nvPr/>
        </p:nvGrpSpPr>
        <p:grpSpPr>
          <a:xfrm>
            <a:off x="4675504" y="2677160"/>
            <a:ext cx="3378836" cy="461666"/>
            <a:chOff x="865504" y="1960562"/>
            <a:chExt cx="3378836" cy="461666"/>
          </a:xfrm>
        </p:grpSpPr>
        <p:sp>
          <p:nvSpPr>
            <p:cNvPr id="50" name="文本框 10">
              <a:extLst>
                <a:ext uri="{FF2B5EF4-FFF2-40B4-BE49-F238E27FC236}">
                  <a16:creationId xmlns:a16="http://schemas.microsoft.com/office/drawing/2014/main" id="{11B40610-61DD-6209-2D09-D404DA683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504" y="1960563"/>
              <a:ext cx="170243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20×3×2.3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D22CE939-6110-42C3-27A9-C911B0066E26}"/>
                </a:ext>
              </a:extLst>
            </p:cNvPr>
            <p:cNvSpPr/>
            <p:nvPr/>
          </p:nvSpPr>
          <p:spPr>
            <a:xfrm>
              <a:off x="2476500" y="1980883"/>
              <a:ext cx="394018" cy="3940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10">
              <a:extLst>
                <a:ext uri="{FF2B5EF4-FFF2-40B4-BE49-F238E27FC236}">
                  <a16:creationId xmlns:a16="http://schemas.microsoft.com/office/drawing/2014/main" id="{62022109-8CD1-0DBF-44A0-455760B03A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5278" y="1960562"/>
              <a:ext cx="13890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60×2.3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9EF9F60-1EEA-E4FE-1F34-CB75EC3AEF8C}"/>
              </a:ext>
            </a:extLst>
          </p:cNvPr>
          <p:cNvGrpSpPr/>
          <p:nvPr/>
        </p:nvGrpSpPr>
        <p:grpSpPr>
          <a:xfrm>
            <a:off x="4675505" y="3551555"/>
            <a:ext cx="3173095" cy="461666"/>
            <a:chOff x="865505" y="1960562"/>
            <a:chExt cx="3173095" cy="461666"/>
          </a:xfrm>
        </p:grpSpPr>
        <p:sp>
          <p:nvSpPr>
            <p:cNvPr id="54" name="文本框 10">
              <a:extLst>
                <a:ext uri="{FF2B5EF4-FFF2-40B4-BE49-F238E27FC236}">
                  <a16:creationId xmlns:a16="http://schemas.microsoft.com/office/drawing/2014/main" id="{A2F7C882-6FD6-18D2-ED3C-6C387A52A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505" y="1960563"/>
              <a:ext cx="17633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20×3÷1.5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0879F2C1-170E-45A5-0221-F0A4C75A549E}"/>
                </a:ext>
              </a:extLst>
            </p:cNvPr>
            <p:cNvSpPr/>
            <p:nvPr/>
          </p:nvSpPr>
          <p:spPr>
            <a:xfrm>
              <a:off x="2476500" y="1980883"/>
              <a:ext cx="394018" cy="3940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10">
              <a:extLst>
                <a:ext uri="{FF2B5EF4-FFF2-40B4-BE49-F238E27FC236}">
                  <a16:creationId xmlns:a16="http://schemas.microsoft.com/office/drawing/2014/main" id="{9083404C-5D83-D97E-BB85-ED136958D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898" y="1960562"/>
              <a:ext cx="1175702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60÷1.5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EDADEB0C-42B1-0F62-B069-B8FFB33E777A}"/>
              </a:ext>
            </a:extLst>
          </p:cNvPr>
          <p:cNvSpPr txBox="1"/>
          <p:nvPr/>
        </p:nvSpPr>
        <p:spPr bwMode="auto">
          <a:xfrm>
            <a:off x="1927860" y="1702443"/>
            <a:ext cx="364491" cy="668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AF82EC9-88B3-8B1C-E71C-99E89F419626}"/>
              </a:ext>
            </a:extLst>
          </p:cNvPr>
          <p:cNvSpPr txBox="1"/>
          <p:nvPr/>
        </p:nvSpPr>
        <p:spPr bwMode="auto">
          <a:xfrm>
            <a:off x="2398871" y="2504445"/>
            <a:ext cx="364491" cy="668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BA5919E-F334-688E-FC93-3059DE128CDD}"/>
              </a:ext>
            </a:extLst>
          </p:cNvPr>
          <p:cNvSpPr txBox="1"/>
          <p:nvPr/>
        </p:nvSpPr>
        <p:spPr bwMode="auto">
          <a:xfrm>
            <a:off x="2415540" y="3380743"/>
            <a:ext cx="364491" cy="668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84B5823-CAB3-5BFD-D1C8-FD20A91923FA}"/>
              </a:ext>
            </a:extLst>
          </p:cNvPr>
          <p:cNvSpPr txBox="1"/>
          <p:nvPr/>
        </p:nvSpPr>
        <p:spPr bwMode="auto">
          <a:xfrm>
            <a:off x="5600700" y="1698006"/>
            <a:ext cx="364491" cy="668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AAEE168-650B-4B22-14D9-E3362DD7CA93}"/>
              </a:ext>
            </a:extLst>
          </p:cNvPr>
          <p:cNvSpPr txBox="1"/>
          <p:nvPr/>
        </p:nvSpPr>
        <p:spPr bwMode="auto">
          <a:xfrm>
            <a:off x="6272686" y="2513839"/>
            <a:ext cx="364491" cy="668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5E515CF-D53D-135D-D509-198DC2ACBE97}"/>
              </a:ext>
            </a:extLst>
          </p:cNvPr>
          <p:cNvSpPr txBox="1"/>
          <p:nvPr/>
        </p:nvSpPr>
        <p:spPr bwMode="auto">
          <a:xfrm>
            <a:off x="6281735" y="3390137"/>
            <a:ext cx="364491" cy="668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556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F7E49-6D5C-84BC-8D71-87A5443F7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A4148C-DC25-0779-FE4C-01D10231C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" y="771525"/>
            <a:ext cx="7599363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小华在计算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3.69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除以一个数时，错把商的小数点向右移了一位，结果变成了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24.6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。这道题的除数是多少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499B6FF-B723-600A-81B0-C31DFB6AC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3145473"/>
            <a:ext cx="43053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这道题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的除数是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1.5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1C15C2-C446-A938-0F9F-01ED7E960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2570798"/>
            <a:ext cx="49117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3.69÷2.46=1.5</a:t>
            </a:r>
            <a:endParaRPr lang="zh-CN" altLang="en-US" sz="24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00E359-4472-E4F4-434C-C64773751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2005648"/>
            <a:ext cx="49117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24.6÷10=2.46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499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形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298291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27336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03053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9" name="组合 12"/>
          <p:cNvGrpSpPr/>
          <p:nvPr/>
        </p:nvGrpSpPr>
        <p:grpSpPr bwMode="auto">
          <a:xfrm>
            <a:off x="1403350" y="1273175"/>
            <a:ext cx="6337300" cy="2068513"/>
            <a:chOff x="833121" y="1494444"/>
            <a:chExt cx="7267786" cy="2052320"/>
          </a:xfrm>
        </p:grpSpPr>
        <p:sp>
          <p:nvSpPr>
            <p:cNvPr id="10" name="思想气泡: 云 9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32741"/>
                <a:gd name="adj2" fmla="val 57138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872" name="矩形 2"/>
            <p:cNvSpPr>
              <a:spLocks noChangeArrowheads="1"/>
            </p:cNvSpPr>
            <p:nvPr/>
          </p:nvSpPr>
          <p:spPr bwMode="auto">
            <a:xfrm>
              <a:off x="1530097" y="2154816"/>
              <a:ext cx="6379316" cy="82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通过这节课的复习，大家有什么收获</a:t>
              </a: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你们对自己的表现满意吗？ 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74638" y="36513"/>
            <a:ext cx="5140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四、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总结评价，形成技能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</a:spPr>
      <a:bodyPr wrap="square">
        <a:spAutoFit/>
      </a:bodyPr>
      <a:lstStyle>
        <a:defPPr algn="just" eaLnBrk="1" hangingPunct="1">
          <a:lnSpc>
            <a:spcPct val="130000"/>
          </a:lnSpc>
          <a:defRPr sz="3200" b="1" dirty="0" smtClean="0"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1349</Words>
  <Application>Microsoft Office PowerPoint</Application>
  <PresentationFormat>全屏显示(16:9)</PresentationFormat>
  <Paragraphs>297</Paragraphs>
  <Slides>28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等线</vt:lpstr>
      <vt:lpstr>等线 Light</vt:lpstr>
      <vt:lpstr>黑体</vt:lpstr>
      <vt:lpstr>楷体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682</cp:revision>
  <dcterms:created xsi:type="dcterms:W3CDTF">2016-01-14T07:05:00Z</dcterms:created>
  <dcterms:modified xsi:type="dcterms:W3CDTF">2026-07-02T05:53:55Z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