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5" r:id="rId1"/>
  </p:sldMasterIdLst>
  <p:notesMasterIdLst>
    <p:notesMasterId r:id="rId18"/>
  </p:notesMasterIdLst>
  <p:sldIdLst>
    <p:sldId id="256" r:id="rId2"/>
    <p:sldId id="330" r:id="rId3"/>
    <p:sldId id="326" r:id="rId4"/>
    <p:sldId id="259" r:id="rId5"/>
    <p:sldId id="332" r:id="rId6"/>
    <p:sldId id="331" r:id="rId7"/>
    <p:sldId id="280" r:id="rId8"/>
    <p:sldId id="283" r:id="rId9"/>
    <p:sldId id="366" r:id="rId10"/>
    <p:sldId id="365" r:id="rId11"/>
    <p:sldId id="282" r:id="rId12"/>
    <p:sldId id="333" r:id="rId13"/>
    <p:sldId id="334" r:id="rId14"/>
    <p:sldId id="335" r:id="rId1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613" indent="-1127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2813" indent="-227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013" indent="-3413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5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1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CC238"/>
    <a:srgbClr val="FF6600"/>
    <a:srgbClr val="FF5353"/>
    <a:srgbClr val="14E2F8"/>
    <a:srgbClr val="FFE1FF"/>
    <a:srgbClr val="CCECFF"/>
    <a:srgbClr val="FF7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79" autoAdjust="0"/>
  </p:normalViewPr>
  <p:slideViewPr>
    <p:cSldViewPr snapToGrid="0">
      <p:cViewPr>
        <p:scale>
          <a:sx n="75" d="100"/>
          <a:sy n="75" d="100"/>
        </p:scale>
        <p:origin x="576" y="1236"/>
      </p:cViewPr>
      <p:guideLst>
        <p:guide orient="horz" pos="1665"/>
        <p:guide pos="2880"/>
        <p:guide orient="horz" pos="112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05A38F6A-74BB-46E2-A591-A8133A8411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235FC86-520B-4088-B4B7-82F3FC30720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6867910-FE0A-402D-AA49-3B46AD60AF14}" type="datetimeFigureOut">
              <a:rPr lang="zh-CN" altLang="en-US"/>
              <a:pPr>
                <a:defRPr/>
              </a:pPr>
              <a:t>2026/9/4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E9E950D-660C-41BB-94D5-D45E5084EA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A8B33794-2CE9-4F62-9ADB-54022E1C42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788CEF-D6CC-4CA9-96B7-F0A22DC7A9E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4DC971D-391C-40B0-87CA-B2068BEE0D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E769FFE-7477-42D9-BF42-8E35775D5FF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>
            <a:extLst>
              <a:ext uri="{FF2B5EF4-FFF2-40B4-BE49-F238E27FC236}">
                <a16:creationId xmlns:a16="http://schemas.microsoft.com/office/drawing/2014/main" id="{0F23904D-4A02-4B89-80DB-A4B0CB290F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>
            <a:extLst>
              <a:ext uri="{FF2B5EF4-FFF2-40B4-BE49-F238E27FC236}">
                <a16:creationId xmlns:a16="http://schemas.microsoft.com/office/drawing/2014/main" id="{6BC13B22-867E-48CF-AC50-FF2E77598E7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灯片编号占位符 3">
            <a:extLst>
              <a:ext uri="{FF2B5EF4-FFF2-40B4-BE49-F238E27FC236}">
                <a16:creationId xmlns:a16="http://schemas.microsoft.com/office/drawing/2014/main" id="{42DC3730-FE17-4E09-859D-52044C07E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405FF48-516B-4C24-9D3D-BBEB7ACD00A5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>
            <a:extLst>
              <a:ext uri="{FF2B5EF4-FFF2-40B4-BE49-F238E27FC236}">
                <a16:creationId xmlns:a16="http://schemas.microsoft.com/office/drawing/2014/main" id="{8B61D146-1B77-4EFE-A348-A28FDC2B4D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>
            <a:extLst>
              <a:ext uri="{FF2B5EF4-FFF2-40B4-BE49-F238E27FC236}">
                <a16:creationId xmlns:a16="http://schemas.microsoft.com/office/drawing/2014/main" id="{1E1B508A-0E4E-41D7-90F6-818D36C8F17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b="1"/>
          </a:p>
        </p:txBody>
      </p:sp>
      <p:sp>
        <p:nvSpPr>
          <p:cNvPr id="15364" name="灯片编号占位符 3">
            <a:extLst>
              <a:ext uri="{FF2B5EF4-FFF2-40B4-BE49-F238E27FC236}">
                <a16:creationId xmlns:a16="http://schemas.microsoft.com/office/drawing/2014/main" id="{F8E88433-D2FB-4BA3-9AB4-B3580BD2B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FE67862-9698-4F61-B087-757ADB47A29B}" type="slidenum">
              <a:rPr lang="zh-CN" altLang="en-US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id="{4D933813-9F15-45B2-ACB3-24F5C90245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>
            <a:extLst>
              <a:ext uri="{FF2B5EF4-FFF2-40B4-BE49-F238E27FC236}">
                <a16:creationId xmlns:a16="http://schemas.microsoft.com/office/drawing/2014/main" id="{4CA691A1-4720-426D-880F-E9717F6483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b="1"/>
          </a:p>
        </p:txBody>
      </p:sp>
      <p:sp>
        <p:nvSpPr>
          <p:cNvPr id="17412" name="灯片编号占位符 3">
            <a:extLst>
              <a:ext uri="{FF2B5EF4-FFF2-40B4-BE49-F238E27FC236}">
                <a16:creationId xmlns:a16="http://schemas.microsoft.com/office/drawing/2014/main" id="{01E60432-D2AA-4D8B-8E58-FE2FDCB7C8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6E5CCB8-8252-4C86-AF04-B7F6E1B664F1}" type="slidenum">
              <a:rPr lang="zh-CN" altLang="en-US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id="{DDB0F174-8EEF-4672-8EBE-6CB9E60981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id="{A1AFF655-35F9-4569-B0CB-C9327DB367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id="{DF800D15-F47D-4117-B4D4-026210E5D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00DFAC8-733D-40B4-BFF2-48253C7AC2C0}" type="slidenum">
              <a:rPr lang="zh-CN" altLang="en-US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63AEF88D-3ED8-44FA-A9E9-58369AE8FA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5E7AF465-5E4D-4C98-818E-49495E9CDD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826C9E9B-2FF2-47C0-B0F7-EDD704725C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72839B5-FAEF-4EE5-B390-7CDA107C85C2}" type="slidenum">
              <a:rPr lang="zh-CN" altLang="en-US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A3C97-B050-A94D-FC3C-35F0C0129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C0243EB7-0348-22F4-B03E-EA55C5F799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EBE95FA1-F2A4-59D7-032D-D43F25B517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17B3F90D-C526-E3E9-4DB9-7AAE0BDF7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72839B5-FAEF-4EE5-B390-7CDA107C85C2}" type="slidenum">
              <a:rPr lang="zh-CN" altLang="en-US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952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C1C44-AAEE-FDBB-D952-8A7CCF5D5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960D7FB0-94BD-0CCB-631C-F15C5AE9EA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79C1D3A7-3C62-947C-FA25-5B8CC05FD4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5C5A1696-9C12-9F34-A31A-2537A12E53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72839B5-FAEF-4EE5-B390-7CDA107C85C2}" type="slidenum">
              <a:rPr lang="zh-CN" altLang="en-US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468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id="{2A34A9CB-F34F-499D-843C-1DD08D0E934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>
            <a:extLst>
              <a:ext uri="{FF2B5EF4-FFF2-40B4-BE49-F238E27FC236}">
                <a16:creationId xmlns:a16="http://schemas.microsoft.com/office/drawing/2014/main" id="{91A4D941-36DC-4ADE-8EC7-737EBCCD05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>
            <a:extLst>
              <a:ext uri="{FF2B5EF4-FFF2-40B4-BE49-F238E27FC236}">
                <a16:creationId xmlns:a16="http://schemas.microsoft.com/office/drawing/2014/main" id="{475E85E4-82B5-4129-8CF4-F165A6162C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0E1BB77-73B6-4A02-AB71-06A54D9F0CC7}" type="slidenum">
              <a:rPr lang="zh-CN" altLang="en-US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340AE100-847E-4311-B1F4-C5B418358B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96" r="18646"/>
          <a:stretch>
            <a:fillRect/>
          </a:stretch>
        </p:blipFill>
        <p:spPr bwMode="auto">
          <a:xfrm>
            <a:off x="0" y="-6350"/>
            <a:ext cx="91440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5E41CAC1-F87E-447D-AFF0-4CC35C046C5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E9FF5AE7-6877-4FD5-84D2-F6FE105072D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856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">
            <a:extLst>
              <a:ext uri="{FF2B5EF4-FFF2-40B4-BE49-F238E27FC236}">
                <a16:creationId xmlns:a16="http://schemas.microsoft.com/office/drawing/2014/main" id="{F14D0FBC-4BA5-4110-8596-016A8EADD7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96" t="27118" r="29007" b="446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五边形 5">
            <a:extLst>
              <a:ext uri="{FF2B5EF4-FFF2-40B4-BE49-F238E27FC236}">
                <a16:creationId xmlns:a16="http://schemas.microsoft.com/office/drawing/2014/main" id="{F3619FA5-8177-4B1C-974A-5C104F7DFB3F}"/>
              </a:ext>
            </a:extLst>
          </p:cNvPr>
          <p:cNvSpPr/>
          <p:nvPr userDrawn="1"/>
        </p:nvSpPr>
        <p:spPr bwMode="auto">
          <a:xfrm>
            <a:off x="0" y="104775"/>
            <a:ext cx="2870200" cy="509588"/>
          </a:xfrm>
          <a:prstGeom prst="homePlate">
            <a:avLst/>
          </a:prstGeom>
          <a:solidFill>
            <a:srgbClr val="ECC238"/>
          </a:solidFill>
          <a:ln w="285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anchor="ctr"/>
          <a:lstStyle/>
          <a:p>
            <a:pPr eaLnBrk="1" hangingPunct="1">
              <a:defRPr/>
            </a:pPr>
            <a:endParaRPr lang="zh-CN" altLang="en-US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6">
            <a:extLst>
              <a:ext uri="{FF2B5EF4-FFF2-40B4-BE49-F238E27FC236}">
                <a16:creationId xmlns:a16="http://schemas.microsoft.com/office/drawing/2014/main" id="{F4C07CC5-E503-48BF-93C6-9E3C49EA198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>
            <a:extLst>
              <a:ext uri="{FF2B5EF4-FFF2-40B4-BE49-F238E27FC236}">
                <a16:creationId xmlns:a16="http://schemas.microsoft.com/office/drawing/2014/main" id="{276077F7-725F-4821-A19A-E35660B0E8E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292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">
            <a:extLst>
              <a:ext uri="{FF2B5EF4-FFF2-40B4-BE49-F238E27FC236}">
                <a16:creationId xmlns:a16="http://schemas.microsoft.com/office/drawing/2014/main" id="{DDFF5A30-B373-40F0-8E94-A4EAC7EBA5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96" t="27118" r="29007" b="446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E337D754-2CBF-41DF-8B6F-CB100DA669A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E664E39-A8D6-404D-959C-74662ABB3A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1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85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7A5928D-52BB-4D5A-92CE-E4A42C2F92ED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189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声  明</a:t>
            </a:r>
          </a:p>
          <a:p>
            <a:pPr indent="457189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189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武汉天成贵龙文化传播有限公司</a:t>
            </a:r>
          </a:p>
          <a:p>
            <a:pPr indent="457189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0191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947BB20A-B966-45CD-95A9-F320BFB2F7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13" r:id="rId1"/>
    <p:sldLayoutId id="2147484314" r:id="rId2"/>
    <p:sldLayoutId id="2147484315" r:id="rId3"/>
    <p:sldLayoutId id="2147484316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37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7013" indent="-227013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>
            <a:extLst>
              <a:ext uri="{FF2B5EF4-FFF2-40B4-BE49-F238E27FC236}">
                <a16:creationId xmlns:a16="http://schemas.microsoft.com/office/drawing/2014/main" id="{166D4DA0-E6F3-4FB9-90C7-17F557E0ED70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300163" y="2003425"/>
            <a:ext cx="6951662" cy="78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500" b="1">
                <a:latin typeface="黑体" panose="02010609060101010101" pitchFamily="49" charset="-122"/>
                <a:ea typeface="黑体" panose="02010609060101010101" pitchFamily="49" charset="-122"/>
              </a:rPr>
              <a:t>除数是整数的小数除法（</a:t>
            </a:r>
            <a:r>
              <a:rPr lang="en-US" altLang="zh-CN" sz="4500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4500" b="1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10243" name="矩形 12">
            <a:extLst>
              <a:ext uri="{FF2B5EF4-FFF2-40B4-BE49-F238E27FC236}">
                <a16:creationId xmlns:a16="http://schemas.microsoft.com/office/drawing/2014/main" id="{50C6A006-11A4-4B70-88B9-E7224E50B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>
            <a:extLst>
              <a:ext uri="{FF2B5EF4-FFF2-40B4-BE49-F238E27FC236}">
                <a16:creationId xmlns:a16="http://schemas.microsoft.com/office/drawing/2014/main" id="{E9ADC830-D941-4F5B-98A3-F08A43058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15" y="548323"/>
            <a:ext cx="7781925" cy="11523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(1)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在回收废旧纸张的环保活动中，第一小组的 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名同学兑换了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22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元，平均每人兑换了多少元？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7288571B-E4D9-48EC-8F53-298B5A4465C3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一、探究新知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9807583-89CB-EFF5-CD4D-410681BB836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77" y="677755"/>
            <a:ext cx="628626" cy="447258"/>
          </a:xfrm>
          <a:prstGeom prst="rect">
            <a:avLst/>
          </a:prstGeom>
        </p:spPr>
      </p:pic>
      <p:grpSp>
        <p:nvGrpSpPr>
          <p:cNvPr id="12319" name="组合 12318">
            <a:extLst>
              <a:ext uri="{FF2B5EF4-FFF2-40B4-BE49-F238E27FC236}">
                <a16:creationId xmlns:a16="http://schemas.microsoft.com/office/drawing/2014/main" id="{C13E6483-DC51-F05D-939E-C8F7B64C257F}"/>
              </a:ext>
            </a:extLst>
          </p:cNvPr>
          <p:cNvGrpSpPr/>
          <p:nvPr/>
        </p:nvGrpSpPr>
        <p:grpSpPr>
          <a:xfrm>
            <a:off x="135573" y="3223552"/>
            <a:ext cx="2349904" cy="1038700"/>
            <a:chOff x="135573" y="2453932"/>
            <a:chExt cx="2349904" cy="1038700"/>
          </a:xfrm>
        </p:grpSpPr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4C0E8E72-FC86-D534-BCBD-A32F8E00D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573" y="2690995"/>
              <a:ext cx="797707" cy="801637"/>
            </a:xfrm>
            <a:prstGeom prst="rect">
              <a:avLst/>
            </a:prstGeom>
          </p:spPr>
        </p:pic>
        <p:sp>
          <p:nvSpPr>
            <p:cNvPr id="57" name="AutoShape 27">
              <a:extLst>
                <a:ext uri="{FF2B5EF4-FFF2-40B4-BE49-F238E27FC236}">
                  <a16:creationId xmlns:a16="http://schemas.microsoft.com/office/drawing/2014/main" id="{40DBE1FB-9B49-7CC4-BC0A-AACBD91EB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690" y="2453932"/>
              <a:ext cx="1449787" cy="1038700"/>
            </a:xfrm>
            <a:prstGeom prst="wedgeRoundRectCallout">
              <a:avLst>
                <a:gd name="adj1" fmla="val -57876"/>
                <a:gd name="adj2" fmla="val -8540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just" latinLnBrk="1" hangingPunct="1">
                <a:defRPr/>
              </a:pPr>
              <a:r>
                <a:rPr lang="zh-CN" altLang="en-US" sz="20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我列竖式计算，还剩</a:t>
              </a:r>
              <a:r>
                <a:rPr lang="en-US" altLang="zh-CN" sz="20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2</a:t>
              </a:r>
              <a:r>
                <a:rPr lang="zh-CN" altLang="en-US" sz="20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元</a:t>
              </a:r>
              <a:r>
                <a:rPr lang="en-US" altLang="zh-CN" sz="2000" b="1" dirty="0">
                  <a:solidFill>
                    <a:srgbClr val="00B0F0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……</a:t>
              </a:r>
              <a:endParaRPr lang="zh-CN" altLang="en-US" sz="2000" b="1" dirty="0">
                <a:solidFill>
                  <a:srgbClr val="00B0F0"/>
                </a:solidFill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317" name="组合 12316">
            <a:extLst>
              <a:ext uri="{FF2B5EF4-FFF2-40B4-BE49-F238E27FC236}">
                <a16:creationId xmlns:a16="http://schemas.microsoft.com/office/drawing/2014/main" id="{DE0D3702-D5BD-D74E-8C79-6957FE63A586}"/>
              </a:ext>
            </a:extLst>
          </p:cNvPr>
          <p:cNvGrpSpPr/>
          <p:nvPr/>
        </p:nvGrpSpPr>
        <p:grpSpPr>
          <a:xfrm>
            <a:off x="1974215" y="1619017"/>
            <a:ext cx="3894772" cy="597293"/>
            <a:chOff x="1974215" y="1619017"/>
            <a:chExt cx="3894772" cy="597293"/>
          </a:xfrm>
        </p:grpSpPr>
        <p:grpSp>
          <p:nvGrpSpPr>
            <p:cNvPr id="12315" name="组合 12314">
              <a:extLst>
                <a:ext uri="{FF2B5EF4-FFF2-40B4-BE49-F238E27FC236}">
                  <a16:creationId xmlns:a16="http://schemas.microsoft.com/office/drawing/2014/main" id="{79DD59B2-256B-6011-A5DF-7AA9524D056A}"/>
                </a:ext>
              </a:extLst>
            </p:cNvPr>
            <p:cNvGrpSpPr/>
            <p:nvPr/>
          </p:nvGrpSpPr>
          <p:grpSpPr>
            <a:xfrm>
              <a:off x="1974215" y="1619017"/>
              <a:ext cx="2805112" cy="597293"/>
              <a:chOff x="1974215" y="1619017"/>
              <a:chExt cx="2805112" cy="597293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A791294-97B2-92AB-BF55-91C055E07FC3}"/>
                  </a:ext>
                </a:extLst>
              </p:cNvPr>
              <p:cNvSpPr txBox="1"/>
              <p:nvPr/>
            </p:nvSpPr>
            <p:spPr>
              <a:xfrm>
                <a:off x="1974215" y="1619017"/>
                <a:ext cx="1763712" cy="59221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just" eaLnBrk="1" hangingPunct="1">
                  <a:lnSpc>
                    <a:spcPct val="130000"/>
                  </a:lnSpc>
                  <a:defRPr/>
                </a:pPr>
                <a:r>
                  <a:rPr lang="zh-CN" altLang="en-US" sz="2800" b="1" dirty="0">
                    <a:latin typeface="+mn-lt"/>
                    <a:ea typeface="黑体" panose="02010609060101010101" pitchFamily="49" charset="-122"/>
                  </a:rPr>
                  <a:t>列式：</a:t>
                </a: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F2331DD1-AED8-247D-4B96-CD950F3A67A0}"/>
                  </a:ext>
                </a:extLst>
              </p:cNvPr>
              <p:cNvSpPr txBox="1"/>
              <p:nvPr/>
            </p:nvSpPr>
            <p:spPr>
              <a:xfrm>
                <a:off x="3014027" y="1624097"/>
                <a:ext cx="1765300" cy="59221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just" eaLnBrk="1" hangingPunct="1">
                  <a:lnSpc>
                    <a:spcPct val="130000"/>
                  </a:lnSpc>
                  <a:defRPr/>
                </a:pPr>
                <a:r>
                  <a:rPr lang="en-US" altLang="zh-CN" sz="2800" b="1" dirty="0">
                    <a:latin typeface="+mn-lt"/>
                    <a:ea typeface="黑体" panose="02010609060101010101" pitchFamily="49" charset="-122"/>
                  </a:rPr>
                  <a:t>22÷4 =</a:t>
                </a:r>
                <a:endParaRPr lang="zh-CN" altLang="en-US" sz="2800" b="1" dirty="0">
                  <a:latin typeface="+mn-lt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0F4C3BCD-C005-96BE-321B-E3A9185DE4CA}"/>
                </a:ext>
              </a:extLst>
            </p:cNvPr>
            <p:cNvCxnSpPr/>
            <p:nvPr/>
          </p:nvCxnSpPr>
          <p:spPr>
            <a:xfrm>
              <a:off x="4344987" y="2135030"/>
              <a:ext cx="152400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2300" name="图片 13">
            <a:extLst>
              <a:ext uri="{FF2B5EF4-FFF2-40B4-BE49-F238E27FC236}">
                <a16:creationId xmlns:a16="http://schemas.microsoft.com/office/drawing/2014/main" id="{6C58EB58-1502-A528-49DD-925DB229C5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493" y="2957512"/>
            <a:ext cx="11144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1" name="Text Box 30">
            <a:extLst>
              <a:ext uri="{FF2B5EF4-FFF2-40B4-BE49-F238E27FC236}">
                <a16:creationId xmlns:a16="http://schemas.microsoft.com/office/drawing/2014/main" id="{92AD34A9-514F-5CAA-2450-3F997F701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0355" y="2938462"/>
            <a:ext cx="836613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2  2</a:t>
            </a:r>
          </a:p>
        </p:txBody>
      </p:sp>
      <p:sp>
        <p:nvSpPr>
          <p:cNvPr id="12302" name="Text Box 29">
            <a:extLst>
              <a:ext uri="{FF2B5EF4-FFF2-40B4-BE49-F238E27FC236}">
                <a16:creationId xmlns:a16="http://schemas.microsoft.com/office/drawing/2014/main" id="{748D2E96-7099-99E2-C59E-CF248C6E8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868" y="2919412"/>
            <a:ext cx="504825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4</a:t>
            </a:r>
          </a:p>
        </p:txBody>
      </p:sp>
      <p:sp>
        <p:nvSpPr>
          <p:cNvPr id="12306" name="Text Box 62">
            <a:extLst>
              <a:ext uri="{FF2B5EF4-FFF2-40B4-BE49-F238E27FC236}">
                <a16:creationId xmlns:a16="http://schemas.microsoft.com/office/drawing/2014/main" id="{45829AFC-760F-193F-8291-CA5C18C5B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0355" y="3282949"/>
            <a:ext cx="109061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2  0</a:t>
            </a:r>
          </a:p>
        </p:txBody>
      </p:sp>
      <p:sp>
        <p:nvSpPr>
          <p:cNvPr id="12307" name="Line 63">
            <a:extLst>
              <a:ext uri="{FF2B5EF4-FFF2-40B4-BE49-F238E27FC236}">
                <a16:creationId xmlns:a16="http://schemas.microsoft.com/office/drawing/2014/main" id="{BCC6FB45-F2B1-239B-6E95-C8D15BCF88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8130" y="3702049"/>
            <a:ext cx="942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12308" name="Text Box 64">
            <a:extLst>
              <a:ext uri="{FF2B5EF4-FFF2-40B4-BE49-F238E27FC236}">
                <a16:creationId xmlns:a16="http://schemas.microsoft.com/office/drawing/2014/main" id="{91A904FC-9FF3-AD1E-5A83-346BA31F2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8330" y="3676649"/>
            <a:ext cx="509587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  </a:t>
            </a:r>
          </a:p>
        </p:txBody>
      </p:sp>
      <p:sp>
        <p:nvSpPr>
          <p:cNvPr id="12309" name="矩形 12308">
            <a:extLst>
              <a:ext uri="{FF2B5EF4-FFF2-40B4-BE49-F238E27FC236}">
                <a16:creationId xmlns:a16="http://schemas.microsoft.com/office/drawing/2014/main" id="{7B8E4C73-3B29-45C4-41D4-05705EC427EC}"/>
              </a:ext>
            </a:extLst>
          </p:cNvPr>
          <p:cNvSpPr/>
          <p:nvPr/>
        </p:nvSpPr>
        <p:spPr>
          <a:xfrm>
            <a:off x="3148330" y="3676649"/>
            <a:ext cx="33972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</a:t>
            </a:r>
          </a:p>
        </p:txBody>
      </p:sp>
      <p:sp>
        <p:nvSpPr>
          <p:cNvPr id="12310" name="矩形 12309">
            <a:extLst>
              <a:ext uri="{FF2B5EF4-FFF2-40B4-BE49-F238E27FC236}">
                <a16:creationId xmlns:a16="http://schemas.microsoft.com/office/drawing/2014/main" id="{2A14C6D2-659E-CA48-76D3-DC7C2A28CFCD}"/>
              </a:ext>
            </a:extLst>
          </p:cNvPr>
          <p:cNvSpPr/>
          <p:nvPr/>
        </p:nvSpPr>
        <p:spPr>
          <a:xfrm>
            <a:off x="3153093" y="2573337"/>
            <a:ext cx="33972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5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grpSp>
        <p:nvGrpSpPr>
          <p:cNvPr id="12324" name="组合 12323">
            <a:extLst>
              <a:ext uri="{FF2B5EF4-FFF2-40B4-BE49-F238E27FC236}">
                <a16:creationId xmlns:a16="http://schemas.microsoft.com/office/drawing/2014/main" id="{A85E4423-75E7-1121-3F6E-6DD1983B1CFB}"/>
              </a:ext>
            </a:extLst>
          </p:cNvPr>
          <p:cNvGrpSpPr/>
          <p:nvPr/>
        </p:nvGrpSpPr>
        <p:grpSpPr>
          <a:xfrm>
            <a:off x="6516222" y="3145153"/>
            <a:ext cx="2487814" cy="1152361"/>
            <a:chOff x="6112362" y="2466973"/>
            <a:chExt cx="2487814" cy="1152361"/>
          </a:xfrm>
        </p:grpSpPr>
        <p:sp>
          <p:nvSpPr>
            <p:cNvPr id="12320" name="AutoShape 27">
              <a:extLst>
                <a:ext uri="{FF2B5EF4-FFF2-40B4-BE49-F238E27FC236}">
                  <a16:creationId xmlns:a16="http://schemas.microsoft.com/office/drawing/2014/main" id="{9D810A2F-3315-F51D-B244-83E588FCD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2362" y="2466973"/>
              <a:ext cx="1491040" cy="1152361"/>
            </a:xfrm>
            <a:prstGeom prst="wedgeRoundRectCallout">
              <a:avLst>
                <a:gd name="adj1" fmla="val 58238"/>
                <a:gd name="adj2" fmla="val 3609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just" latinLnBrk="1">
                <a:defRPr/>
              </a:pPr>
              <a:r>
                <a:rPr lang="zh-CN" altLang="en-US" sz="20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余下的</a:t>
              </a:r>
              <a:r>
                <a:rPr lang="en-US" altLang="zh-CN" sz="20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2</a:t>
              </a:r>
              <a:r>
                <a:rPr lang="zh-CN" altLang="en-US" sz="20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元还可以继续分</a:t>
              </a:r>
              <a:r>
                <a:rPr lang="en-US" altLang="zh-CN" sz="2000" b="1" dirty="0">
                  <a:solidFill>
                    <a:srgbClr val="00B0F0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……</a:t>
              </a:r>
              <a:endParaRPr lang="zh-CN" altLang="en-US" sz="2000" b="1" dirty="0">
                <a:solidFill>
                  <a:srgbClr val="00B0F0"/>
                </a:solidFill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  <p:pic>
          <p:nvPicPr>
            <p:cNvPr id="12323" name="图片 12322">
              <a:extLst>
                <a:ext uri="{FF2B5EF4-FFF2-40B4-BE49-F238E27FC236}">
                  <a16:creationId xmlns:a16="http://schemas.microsoft.com/office/drawing/2014/main" id="{89799339-F75B-9B9A-C21A-0CDE90B7A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2469" y="2684327"/>
              <a:ext cx="797707" cy="797707"/>
            </a:xfrm>
            <a:prstGeom prst="rect">
              <a:avLst/>
            </a:prstGeom>
          </p:spPr>
        </p:pic>
      </p:grpSp>
      <p:pic>
        <p:nvPicPr>
          <p:cNvPr id="12325" name="图片 13">
            <a:extLst>
              <a:ext uri="{FF2B5EF4-FFF2-40B4-BE49-F238E27FC236}">
                <a16:creationId xmlns:a16="http://schemas.microsoft.com/office/drawing/2014/main" id="{E9CCF3BA-834A-2B4F-2187-E847A2CDA8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659" y="2936362"/>
            <a:ext cx="11144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26" name="Text Box 30">
            <a:extLst>
              <a:ext uri="{FF2B5EF4-FFF2-40B4-BE49-F238E27FC236}">
                <a16:creationId xmlns:a16="http://schemas.microsoft.com/office/drawing/2014/main" id="{5F22F873-6644-BDDF-B403-F6108023A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2521" y="2917312"/>
            <a:ext cx="836613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2  2</a:t>
            </a:r>
          </a:p>
        </p:txBody>
      </p:sp>
      <p:sp>
        <p:nvSpPr>
          <p:cNvPr id="12327" name="Text Box 29">
            <a:extLst>
              <a:ext uri="{FF2B5EF4-FFF2-40B4-BE49-F238E27FC236}">
                <a16:creationId xmlns:a16="http://schemas.microsoft.com/office/drawing/2014/main" id="{CD1359AD-9BEC-5A10-181D-3D9F5D1A7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8034" y="2898262"/>
            <a:ext cx="504825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4</a:t>
            </a:r>
          </a:p>
        </p:txBody>
      </p:sp>
      <p:sp>
        <p:nvSpPr>
          <p:cNvPr id="12328" name="Text Box 62">
            <a:extLst>
              <a:ext uri="{FF2B5EF4-FFF2-40B4-BE49-F238E27FC236}">
                <a16:creationId xmlns:a16="http://schemas.microsoft.com/office/drawing/2014/main" id="{AA7029C3-ACCC-93C4-78DE-39341FB14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2521" y="3261799"/>
            <a:ext cx="109061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2  0</a:t>
            </a:r>
          </a:p>
        </p:txBody>
      </p:sp>
      <p:sp>
        <p:nvSpPr>
          <p:cNvPr id="12330" name="Line 63">
            <a:extLst>
              <a:ext uri="{FF2B5EF4-FFF2-40B4-BE49-F238E27FC236}">
                <a16:creationId xmlns:a16="http://schemas.microsoft.com/office/drawing/2014/main" id="{4B582C9C-5E44-AC75-2D47-4B4A09414D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400296" y="3680899"/>
            <a:ext cx="942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12332" name="Text Box 64">
            <a:extLst>
              <a:ext uri="{FF2B5EF4-FFF2-40B4-BE49-F238E27FC236}">
                <a16:creationId xmlns:a16="http://schemas.microsoft.com/office/drawing/2014/main" id="{44CB1E9A-24B3-D830-1DF1-FD75E5938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496" y="3655499"/>
            <a:ext cx="509587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  </a:t>
            </a:r>
          </a:p>
        </p:txBody>
      </p:sp>
      <p:sp>
        <p:nvSpPr>
          <p:cNvPr id="12333" name="矩形 12332">
            <a:extLst>
              <a:ext uri="{FF2B5EF4-FFF2-40B4-BE49-F238E27FC236}">
                <a16:creationId xmlns:a16="http://schemas.microsoft.com/office/drawing/2014/main" id="{E6C514BE-AE0A-1D29-A946-712B96BDF803}"/>
              </a:ext>
            </a:extLst>
          </p:cNvPr>
          <p:cNvSpPr/>
          <p:nvPr/>
        </p:nvSpPr>
        <p:spPr>
          <a:xfrm>
            <a:off x="5730496" y="3655499"/>
            <a:ext cx="33972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</a:t>
            </a:r>
          </a:p>
        </p:txBody>
      </p:sp>
      <p:sp>
        <p:nvSpPr>
          <p:cNvPr id="12334" name="矩形 12333">
            <a:extLst>
              <a:ext uri="{FF2B5EF4-FFF2-40B4-BE49-F238E27FC236}">
                <a16:creationId xmlns:a16="http://schemas.microsoft.com/office/drawing/2014/main" id="{21225231-27F8-80F3-E5EB-C98BFD033C4F}"/>
              </a:ext>
            </a:extLst>
          </p:cNvPr>
          <p:cNvSpPr/>
          <p:nvPr/>
        </p:nvSpPr>
        <p:spPr>
          <a:xfrm>
            <a:off x="5735259" y="2552187"/>
            <a:ext cx="33972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5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cxnSp>
        <p:nvCxnSpPr>
          <p:cNvPr id="12336" name="直接箭头连接符 12335">
            <a:extLst>
              <a:ext uri="{FF2B5EF4-FFF2-40B4-BE49-F238E27FC236}">
                <a16:creationId xmlns:a16="http://schemas.microsoft.com/office/drawing/2014/main" id="{EE31DD3A-77F8-A20B-3AEC-548F9D83940F}"/>
              </a:ext>
            </a:extLst>
          </p:cNvPr>
          <p:cNvCxnSpPr>
            <a:cxnSpLocks/>
            <a:endCxn id="12332" idx="1"/>
          </p:cNvCxnSpPr>
          <p:nvPr/>
        </p:nvCxnSpPr>
        <p:spPr>
          <a:xfrm flipV="1">
            <a:off x="3550665" y="3885687"/>
            <a:ext cx="2179831" cy="2036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340" name="文本框 12339">
            <a:extLst>
              <a:ext uri="{FF2B5EF4-FFF2-40B4-BE49-F238E27FC236}">
                <a16:creationId xmlns:a16="http://schemas.microsoft.com/office/drawing/2014/main" id="{0A4A68EA-8801-496B-4201-BB5CCBB57C7A}"/>
              </a:ext>
            </a:extLst>
          </p:cNvPr>
          <p:cNvSpPr txBox="1"/>
          <p:nvPr/>
        </p:nvSpPr>
        <p:spPr>
          <a:xfrm>
            <a:off x="3370153" y="3931758"/>
            <a:ext cx="2528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余下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元，转化为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</a:t>
            </a:r>
          </a:p>
        </p:txBody>
      </p:sp>
      <p:sp>
        <p:nvSpPr>
          <p:cNvPr id="12342" name="矩形 12341">
            <a:extLst>
              <a:ext uri="{FF2B5EF4-FFF2-40B4-BE49-F238E27FC236}">
                <a16:creationId xmlns:a16="http://schemas.microsoft.com/office/drawing/2014/main" id="{7A0FDA56-93BC-1B85-EABF-F1FC25CEC62B}"/>
              </a:ext>
            </a:extLst>
          </p:cNvPr>
          <p:cNvSpPr/>
          <p:nvPr/>
        </p:nvSpPr>
        <p:spPr>
          <a:xfrm>
            <a:off x="5985289" y="3658039"/>
            <a:ext cx="33972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0</a:t>
            </a:r>
            <a:endParaRPr lang="zh-CN" altLang="en-US" sz="2400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2344" name="矩形 12343">
            <a:extLst>
              <a:ext uri="{FF2B5EF4-FFF2-40B4-BE49-F238E27FC236}">
                <a16:creationId xmlns:a16="http://schemas.microsoft.com/office/drawing/2014/main" id="{4881F5F1-6F3F-7102-A1E0-1DF8C5952C10}"/>
              </a:ext>
            </a:extLst>
          </p:cNvPr>
          <p:cNvSpPr/>
          <p:nvPr/>
        </p:nvSpPr>
        <p:spPr>
          <a:xfrm>
            <a:off x="5988306" y="2554728"/>
            <a:ext cx="33972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5</a:t>
            </a:r>
            <a:endParaRPr lang="zh-CN" altLang="en-US" sz="2400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2347" name="Text Box 62">
            <a:extLst>
              <a:ext uri="{FF2B5EF4-FFF2-40B4-BE49-F238E27FC236}">
                <a16:creationId xmlns:a16="http://schemas.microsoft.com/office/drawing/2014/main" id="{B3507870-20A8-319A-9EAA-20466D077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7103" y="4030694"/>
            <a:ext cx="40614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2</a:t>
            </a:r>
          </a:p>
        </p:txBody>
      </p:sp>
      <p:sp>
        <p:nvSpPr>
          <p:cNvPr id="12350" name="Line 63">
            <a:extLst>
              <a:ext uri="{FF2B5EF4-FFF2-40B4-BE49-F238E27FC236}">
                <a16:creationId xmlns:a16="http://schemas.microsoft.com/office/drawing/2014/main" id="{4CD448FC-96FA-B2DC-3A7A-7388C7B007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33633" y="4492359"/>
            <a:ext cx="942975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2352" name="文本框 12351">
            <a:extLst>
              <a:ext uri="{FF2B5EF4-FFF2-40B4-BE49-F238E27FC236}">
                <a16:creationId xmlns:a16="http://schemas.microsoft.com/office/drawing/2014/main" id="{163C533C-B4E7-70C9-015C-2A68669D8564}"/>
              </a:ext>
            </a:extLst>
          </p:cNvPr>
          <p:cNvSpPr txBox="1"/>
          <p:nvPr/>
        </p:nvSpPr>
        <p:spPr>
          <a:xfrm>
            <a:off x="6004387" y="4034525"/>
            <a:ext cx="491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0</a:t>
            </a:r>
            <a:endParaRPr lang="zh-CN" altLang="en-US" sz="2400" dirty="0"/>
          </a:p>
        </p:txBody>
      </p:sp>
      <p:sp>
        <p:nvSpPr>
          <p:cNvPr id="12353" name="文本框 12352">
            <a:extLst>
              <a:ext uri="{FF2B5EF4-FFF2-40B4-BE49-F238E27FC236}">
                <a16:creationId xmlns:a16="http://schemas.microsoft.com/office/drawing/2014/main" id="{E36C1966-0DD1-8DB7-8EE3-60FF4A739B2C}"/>
              </a:ext>
            </a:extLst>
          </p:cNvPr>
          <p:cNvSpPr txBox="1"/>
          <p:nvPr/>
        </p:nvSpPr>
        <p:spPr>
          <a:xfrm>
            <a:off x="6028439" y="4496190"/>
            <a:ext cx="491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0</a:t>
            </a:r>
            <a:endParaRPr lang="zh-CN" altLang="en-US" sz="2400" dirty="0"/>
          </a:p>
        </p:txBody>
      </p:sp>
      <p:sp>
        <p:nvSpPr>
          <p:cNvPr id="12354" name="矩形 12353">
            <a:extLst>
              <a:ext uri="{FF2B5EF4-FFF2-40B4-BE49-F238E27FC236}">
                <a16:creationId xmlns:a16="http://schemas.microsoft.com/office/drawing/2014/main" id="{5D31AF53-6484-3001-2831-E2F5DEE16C3F}"/>
              </a:ext>
            </a:extLst>
          </p:cNvPr>
          <p:cNvSpPr/>
          <p:nvPr/>
        </p:nvSpPr>
        <p:spPr>
          <a:xfrm>
            <a:off x="5867349" y="2554061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.</a:t>
            </a:r>
            <a:endParaRPr lang="zh-CN" altLang="en-US" sz="2400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cxnSp>
        <p:nvCxnSpPr>
          <p:cNvPr id="12356" name="直接箭头连接符 12355">
            <a:extLst>
              <a:ext uri="{FF2B5EF4-FFF2-40B4-BE49-F238E27FC236}">
                <a16:creationId xmlns:a16="http://schemas.microsoft.com/office/drawing/2014/main" id="{3EA35AE1-FA40-6C76-1F45-DC35CC63645C}"/>
              </a:ext>
            </a:extLst>
          </p:cNvPr>
          <p:cNvCxnSpPr>
            <a:cxnSpLocks/>
          </p:cNvCxnSpPr>
          <p:nvPr/>
        </p:nvCxnSpPr>
        <p:spPr>
          <a:xfrm flipH="1">
            <a:off x="6365814" y="2800949"/>
            <a:ext cx="522349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58" name="文本框 12357">
            <a:extLst>
              <a:ext uri="{FF2B5EF4-FFF2-40B4-BE49-F238E27FC236}">
                <a16:creationId xmlns:a16="http://schemas.microsoft.com/office/drawing/2014/main" id="{B1CFFC27-F5BF-3B51-CAE1-7D51B32A5D0D}"/>
              </a:ext>
            </a:extLst>
          </p:cNvPr>
          <p:cNvSpPr txBox="1"/>
          <p:nvPr/>
        </p:nvSpPr>
        <p:spPr>
          <a:xfrm>
            <a:off x="6816981" y="2610527"/>
            <a:ext cx="1114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</a:t>
            </a:r>
          </a:p>
        </p:txBody>
      </p:sp>
      <p:sp>
        <p:nvSpPr>
          <p:cNvPr id="12359" name="矩形 12358">
            <a:extLst>
              <a:ext uri="{FF2B5EF4-FFF2-40B4-BE49-F238E27FC236}">
                <a16:creationId xmlns:a16="http://schemas.microsoft.com/office/drawing/2014/main" id="{36503237-9AEA-ECA9-4E7E-94A1DC2A2FFA}"/>
              </a:ext>
            </a:extLst>
          </p:cNvPr>
          <p:cNvSpPr/>
          <p:nvPr/>
        </p:nvSpPr>
        <p:spPr bwMode="auto">
          <a:xfrm>
            <a:off x="6039369" y="2622531"/>
            <a:ext cx="249927" cy="30970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rtlCol="0" anchor="ctr"/>
          <a:lstStyle/>
          <a:p>
            <a:pPr algn="l" eaLnBrk="1" hangingPunct="1"/>
            <a:endParaRPr lang="zh-CN" altLang="en-US" sz="28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60" name="矩形 12359">
            <a:extLst>
              <a:ext uri="{FF2B5EF4-FFF2-40B4-BE49-F238E27FC236}">
                <a16:creationId xmlns:a16="http://schemas.microsoft.com/office/drawing/2014/main" id="{04B50B2B-4D70-0339-95A4-E53BAE79E048}"/>
              </a:ext>
            </a:extLst>
          </p:cNvPr>
          <p:cNvSpPr/>
          <p:nvPr/>
        </p:nvSpPr>
        <p:spPr>
          <a:xfrm>
            <a:off x="4321080" y="1672770"/>
            <a:ext cx="16528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5.5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（元）</a:t>
            </a:r>
            <a:endParaRPr lang="zh-CN" altLang="en-US" sz="2800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1000"/>
                                        <p:tgtEl>
                                          <p:spTgt spid="12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2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2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1" grpId="0"/>
      <p:bldP spid="12302" grpId="0"/>
      <p:bldP spid="12306" grpId="0"/>
      <p:bldP spid="12308" grpId="0"/>
      <p:bldP spid="12309" grpId="0"/>
      <p:bldP spid="12310" grpId="0"/>
      <p:bldP spid="12326" grpId="0"/>
      <p:bldP spid="12327" grpId="0"/>
      <p:bldP spid="12328" grpId="0"/>
      <p:bldP spid="12332" grpId="0"/>
      <p:bldP spid="12333" grpId="0"/>
      <p:bldP spid="12334" grpId="0"/>
      <p:bldP spid="12340" grpId="0"/>
      <p:bldP spid="12342" grpId="0"/>
      <p:bldP spid="12344" grpId="0"/>
      <p:bldP spid="12347" grpId="0"/>
      <p:bldP spid="12350" grpId="0" animBg="1"/>
      <p:bldP spid="12352" grpId="0"/>
      <p:bldP spid="12353" grpId="0"/>
      <p:bldP spid="12354" grpId="0"/>
      <p:bldP spid="12358" grpId="0"/>
      <p:bldP spid="12359" grpId="0" animBg="1"/>
      <p:bldP spid="123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877934B0-BE15-47E8-9BA5-9E89E584A060}"/>
              </a:ext>
            </a:extLst>
          </p:cNvPr>
          <p:cNvSpPr txBox="1"/>
          <p:nvPr/>
        </p:nvSpPr>
        <p:spPr>
          <a:xfrm>
            <a:off x="767715" y="1896141"/>
            <a:ext cx="1763712" cy="592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列式：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DFF0EEA-281F-4956-8E21-92F492DF6A35}"/>
              </a:ext>
            </a:extLst>
          </p:cNvPr>
          <p:cNvSpPr txBox="1"/>
          <p:nvPr/>
        </p:nvSpPr>
        <p:spPr>
          <a:xfrm>
            <a:off x="1830387" y="1878361"/>
            <a:ext cx="1765300" cy="592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22.4÷4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30FDD26-8E4D-73A5-8F96-CE541B4C9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15" y="548323"/>
            <a:ext cx="7906385" cy="11523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(2)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第二小组的 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4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名同学兑换了 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22.4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元，平均每人兑换了多少元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?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419BF42-BFB7-5085-E314-703075A4323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77" y="677755"/>
            <a:ext cx="628626" cy="447258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FD37E9FB-64BF-AE5E-7ABF-D0277EB39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896" y="3157061"/>
            <a:ext cx="7535704" cy="57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B0F0"/>
                </a:solidFill>
                <a:latin typeface="宋体" panose="02010600030101010101" pitchFamily="2" charset="-122"/>
              </a:rPr>
              <a:t>想一想：被除数是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小数</a:t>
            </a:r>
            <a:r>
              <a:rPr lang="zh-CN" altLang="en-US" sz="2800" b="1" dirty="0">
                <a:solidFill>
                  <a:srgbClr val="00B0F0"/>
                </a:solidFill>
                <a:latin typeface="宋体" panose="02010600030101010101" pitchFamily="2" charset="-122"/>
              </a:rPr>
              <a:t>时要怎样计算？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89F2BC3-AF5E-04E8-2E86-4A0E1193D4C0}"/>
              </a:ext>
            </a:extLst>
          </p:cNvPr>
          <p:cNvGrpSpPr/>
          <p:nvPr/>
        </p:nvGrpSpPr>
        <p:grpSpPr>
          <a:xfrm>
            <a:off x="3655059" y="1802222"/>
            <a:ext cx="5117849" cy="1165029"/>
            <a:chOff x="3655059" y="1802222"/>
            <a:chExt cx="5117849" cy="1165029"/>
          </a:xfrm>
        </p:grpSpPr>
        <p:sp>
          <p:nvSpPr>
            <p:cNvPr id="15" name="对话气泡: 圆角矩形 14">
              <a:extLst>
                <a:ext uri="{FF2B5EF4-FFF2-40B4-BE49-F238E27FC236}">
                  <a16:creationId xmlns:a16="http://schemas.microsoft.com/office/drawing/2014/main" id="{BB6F9D1C-FF5D-4DD5-9C36-2DAE345E30A1}"/>
                </a:ext>
              </a:extLst>
            </p:cNvPr>
            <p:cNvSpPr/>
            <p:nvPr/>
          </p:nvSpPr>
          <p:spPr bwMode="auto">
            <a:xfrm>
              <a:off x="3655059" y="1802222"/>
              <a:ext cx="4241800" cy="870705"/>
            </a:xfrm>
            <a:prstGeom prst="wedgeRoundRectCallout">
              <a:avLst>
                <a:gd name="adj1" fmla="val 56578"/>
                <a:gd name="adj2" fmla="val 28731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00B0F0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just" eaLnBrk="1" hangingPunct="1">
                <a:lnSpc>
                  <a:spcPct val="110000"/>
                </a:lnSpc>
              </a:pPr>
              <a:r>
                <a:rPr lang="zh-CN" altLang="en-US" sz="2400" b="1" dirty="0">
                  <a:solidFill>
                    <a:srgbClr val="00B0F0"/>
                  </a:solidFill>
                  <a:latin typeface="+mn-lt"/>
                  <a:ea typeface="楷体" panose="02010609060101010101" pitchFamily="49" charset="-122"/>
                </a:rPr>
                <a:t>与</a:t>
              </a:r>
              <a:r>
                <a:rPr lang="en-US" altLang="zh-CN" sz="2400" b="1" dirty="0">
                  <a:solidFill>
                    <a:srgbClr val="00B0F0"/>
                  </a:solidFill>
                  <a:latin typeface="+mn-lt"/>
                  <a:ea typeface="楷体" panose="02010609060101010101" pitchFamily="49" charset="-122"/>
                </a:rPr>
                <a:t>22÷4</a:t>
              </a:r>
              <a:r>
                <a:rPr lang="zh-CN" altLang="en-US" sz="2400" b="1" dirty="0">
                  <a:solidFill>
                    <a:srgbClr val="00B0F0"/>
                  </a:solidFill>
                  <a:latin typeface="+mn-lt"/>
                  <a:ea typeface="楷体" panose="02010609060101010101" pitchFamily="49" charset="-122"/>
                </a:rPr>
                <a:t>比较，这两个算式有什么相同和不同的地方？</a:t>
              </a:r>
            </a:p>
          </p:txBody>
        </p:sp>
        <p:pic>
          <p:nvPicPr>
            <p:cNvPr id="17" name="image101.jpeg">
              <a:extLst>
                <a:ext uri="{FF2B5EF4-FFF2-40B4-BE49-F238E27FC236}">
                  <a16:creationId xmlns:a16="http://schemas.microsoft.com/office/drawing/2014/main" id="{802842F0-90D9-C369-3666-F12F15F7E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733"/>
            <a:stretch>
              <a:fillRect/>
            </a:stretch>
          </p:blipFill>
          <p:spPr>
            <a:xfrm flipH="1">
              <a:off x="7932420" y="2075407"/>
              <a:ext cx="840488" cy="891844"/>
            </a:xfrm>
            <a:prstGeom prst="rect">
              <a:avLst/>
            </a:prstGeom>
          </p:spPr>
        </p:pic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177EE33A-B5F3-56D4-9AEE-90404D073E9F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一、探究新知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DE3974F6-FC29-4F9D-91D6-B889C755A30D}"/>
              </a:ext>
            </a:extLst>
          </p:cNvPr>
          <p:cNvSpPr txBox="1"/>
          <p:nvPr/>
        </p:nvSpPr>
        <p:spPr>
          <a:xfrm>
            <a:off x="2808288" y="1114425"/>
            <a:ext cx="1763712" cy="573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列式：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EC8D14E-C71C-45C0-95BA-94EB54E624B2}"/>
              </a:ext>
            </a:extLst>
          </p:cNvPr>
          <p:cNvSpPr txBox="1"/>
          <p:nvPr/>
        </p:nvSpPr>
        <p:spPr>
          <a:xfrm>
            <a:off x="4000500" y="1114425"/>
            <a:ext cx="1765300" cy="573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22.4÷4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340" name="文本框 10">
            <a:extLst>
              <a:ext uri="{FF2B5EF4-FFF2-40B4-BE49-F238E27FC236}">
                <a16:creationId xmlns:a16="http://schemas.microsoft.com/office/drawing/2014/main" id="{B445021D-9A21-4992-9D1D-CCE72F89F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700088"/>
            <a:ext cx="6312852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</a:rPr>
              <a:t>想一想：被除数是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小数</a:t>
            </a: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</a:rPr>
              <a:t>时要怎样计算？</a:t>
            </a:r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9BEC00CB-17EE-44B0-98D3-97839CEAA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7088" y="2593725"/>
            <a:ext cx="2551112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22.4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元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224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角</a:t>
            </a:r>
            <a:endParaRPr lang="en-US" altLang="zh-CN" sz="2100" b="1" dirty="0">
              <a:solidFill>
                <a:srgbClr val="00B0F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62621E13-2C96-4BAA-8CAF-8A66B837A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4225" y="3042987"/>
            <a:ext cx="2874963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224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÷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4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56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（角）</a:t>
            </a:r>
          </a:p>
        </p:txBody>
      </p:sp>
      <p:sp>
        <p:nvSpPr>
          <p:cNvPr id="15" name="Text Box 15">
            <a:extLst>
              <a:ext uri="{FF2B5EF4-FFF2-40B4-BE49-F238E27FC236}">
                <a16:creationId xmlns:a16="http://schemas.microsoft.com/office/drawing/2014/main" id="{BA2E51EC-EB26-4626-A673-EB361FEB2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3509712"/>
            <a:ext cx="2549525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56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角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5.6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元</a:t>
            </a:r>
            <a:endParaRPr lang="en-US" altLang="zh-CN" sz="2100" b="1" dirty="0">
              <a:solidFill>
                <a:srgbClr val="00B0F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7" name="AutoShape 27">
            <a:extLst>
              <a:ext uri="{FF2B5EF4-FFF2-40B4-BE49-F238E27FC236}">
                <a16:creationId xmlns:a16="http://schemas.microsoft.com/office/drawing/2014/main" id="{932AD7C6-19B1-47F2-9B7B-5C0602D87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9075" y="2038100"/>
            <a:ext cx="3390900" cy="1962150"/>
          </a:xfrm>
          <a:prstGeom prst="wedgeRoundRectCallout">
            <a:avLst>
              <a:gd name="adj1" fmla="val 57486"/>
              <a:gd name="adj2" fmla="val 10321"/>
              <a:gd name="adj3" fmla="val 16667"/>
            </a:avLst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我是这样思考的：</a:t>
            </a:r>
            <a:endParaRPr lang="zh-CN" altLang="zh-CN" sz="21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253FE39-4DB7-4310-A56C-ACD6847E5BA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715" y="2103438"/>
            <a:ext cx="1285589" cy="1682853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4B3001CA-C7C3-8F97-123D-CF878DB8447C}"/>
              </a:ext>
            </a:extLst>
          </p:cNvPr>
          <p:cNvGrpSpPr/>
          <p:nvPr/>
        </p:nvGrpSpPr>
        <p:grpSpPr>
          <a:xfrm>
            <a:off x="213371" y="2103438"/>
            <a:ext cx="3362864" cy="1876545"/>
            <a:chOff x="213371" y="2103438"/>
            <a:chExt cx="3362864" cy="1876545"/>
          </a:xfrm>
        </p:grpSpPr>
        <p:sp>
          <p:nvSpPr>
            <p:cNvPr id="12" name="AutoShape 27">
              <a:extLst>
                <a:ext uri="{FF2B5EF4-FFF2-40B4-BE49-F238E27FC236}">
                  <a16:creationId xmlns:a16="http://schemas.microsoft.com/office/drawing/2014/main" id="{D18296F7-8B92-4B15-9024-D71758010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2285" y="2332054"/>
              <a:ext cx="1923950" cy="809498"/>
            </a:xfrm>
            <a:prstGeom prst="wedgeRoundRectCallout">
              <a:avLst>
                <a:gd name="adj1" fmla="val -63762"/>
                <a:gd name="adj2" fmla="val -17397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可以转化为整数计算。</a:t>
              </a:r>
              <a:endParaRPr lang="zh-CN" altLang="zh-CN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B85D768-EE91-41E6-97D8-7AB514808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3371" y="2103438"/>
              <a:ext cx="1312313" cy="1876545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7F9AB0FA-F573-F00C-F865-F0BB9BD00854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一、探究新知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B1DF60E7-B0C6-455D-AD9E-1073CB9B3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0688" y="2265363"/>
            <a:ext cx="2741104" cy="914400"/>
          </a:xfrm>
          <a:prstGeom prst="wedgeRoundRectCallout">
            <a:avLst>
              <a:gd name="adj1" fmla="val 36597"/>
              <a:gd name="adj2" fmla="val 75213"/>
              <a:gd name="adj3" fmla="val 16667"/>
            </a:avLst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还可以列竖式计算。你能试一试吗？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484CF13-065E-4D52-9F3D-47D0DD5889A5}"/>
              </a:ext>
            </a:extLst>
          </p:cNvPr>
          <p:cNvGrpSpPr>
            <a:grpSpLocks/>
          </p:cNvGrpSpPr>
          <p:nvPr/>
        </p:nvGrpSpPr>
        <p:grpSpPr bwMode="auto">
          <a:xfrm>
            <a:off x="2517775" y="2756375"/>
            <a:ext cx="1263520" cy="1348899"/>
            <a:chOff x="2466" y="892"/>
            <a:chExt cx="714" cy="578"/>
          </a:xfrm>
        </p:grpSpPr>
        <p:sp>
          <p:nvSpPr>
            <p:cNvPr id="26" name="文本框 4127">
              <a:extLst>
                <a:ext uri="{FF2B5EF4-FFF2-40B4-BE49-F238E27FC236}">
                  <a16:creationId xmlns:a16="http://schemas.microsoft.com/office/drawing/2014/main" id="{2B7BE168-E8DE-442A-A2FF-2C8F18FBBA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4" y="892"/>
              <a:ext cx="292" cy="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solidFill>
                    <a:srgbClr val="00B0F0"/>
                  </a:solidFill>
                  <a:latin typeface="+mn-lt"/>
                  <a:ea typeface="+mn-ea"/>
                </a:rPr>
                <a:t>   5</a:t>
              </a:r>
            </a:p>
          </p:txBody>
        </p:sp>
        <p:grpSp>
          <p:nvGrpSpPr>
            <p:cNvPr id="16397" name="组合 4143">
              <a:extLst>
                <a:ext uri="{FF2B5EF4-FFF2-40B4-BE49-F238E27FC236}">
                  <a16:creationId xmlns:a16="http://schemas.microsoft.com/office/drawing/2014/main" id="{CE611F72-5606-4309-A104-E107ECA01D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66" y="1038"/>
              <a:ext cx="714" cy="432"/>
              <a:chOff x="2466" y="1038"/>
              <a:chExt cx="714" cy="432"/>
            </a:xfrm>
          </p:grpSpPr>
          <p:grpSp>
            <p:nvGrpSpPr>
              <p:cNvPr id="16398" name="Group 35">
                <a:extLst>
                  <a:ext uri="{FF2B5EF4-FFF2-40B4-BE49-F238E27FC236}">
                    <a16:creationId xmlns:a16="http://schemas.microsoft.com/office/drawing/2014/main" id="{53687521-38AE-418C-90B9-96520F3886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22" y="1050"/>
                <a:ext cx="550" cy="115"/>
                <a:chOff x="-668" y="2744"/>
                <a:chExt cx="1348" cy="349"/>
              </a:xfrm>
            </p:grpSpPr>
            <p:sp>
              <p:nvSpPr>
                <p:cNvPr id="37" name="Line 4">
                  <a:extLst>
                    <a:ext uri="{FF2B5EF4-FFF2-40B4-BE49-F238E27FC236}">
                      <a16:creationId xmlns:a16="http://schemas.microsoft.com/office/drawing/2014/main" id="{93E8596B-6DD8-48CD-8962-7DC0526879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481" y="2743"/>
                  <a:ext cx="1161" cy="0"/>
                </a:xfrm>
                <a:prstGeom prst="line">
                  <a:avLst/>
                </a:prstGeom>
                <a:noFill/>
                <a:ln w="31750">
                  <a:solidFill>
                    <a:srgbClr val="00B0F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2100" b="1">
                    <a:solidFill>
                      <a:srgbClr val="00B0F0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38" name="Arc 5">
                  <a:extLst>
                    <a:ext uri="{FF2B5EF4-FFF2-40B4-BE49-F238E27FC236}">
                      <a16:creationId xmlns:a16="http://schemas.microsoft.com/office/drawing/2014/main" id="{D699EB26-42B8-4EE4-BFA8-EC9BDA2C6A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276134" flipH="1">
                  <a:off x="-668" y="2774"/>
                  <a:ext cx="266" cy="318"/>
                </a:xfrm>
                <a:custGeom>
                  <a:avLst/>
                  <a:gdLst>
                    <a:gd name="T0" fmla="*/ -1 w 21600"/>
                    <a:gd name="T1" fmla="*/ 0 h 21600"/>
                    <a:gd name="T2" fmla="*/ 21600 w 21600"/>
                    <a:gd name="T3" fmla="*/ 21600 h 21600"/>
                    <a:gd name="T4" fmla="*/ -1 w 21600"/>
                    <a:gd name="T5" fmla="*/ 0 h 21600"/>
                    <a:gd name="T6" fmla="*/ 21600 w 21600"/>
                    <a:gd name="T7" fmla="*/ 21600 h 21600"/>
                    <a:gd name="T8" fmla="*/ 0 w 21600"/>
                    <a:gd name="T9" fmla="*/ 21600 h 21600"/>
                    <a:gd name="T10" fmla="*/ -1 w 21600"/>
                    <a:gd name="T11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31750">
                  <a:solidFill>
                    <a:srgbClr val="00B0F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2100" b="1">
                    <a:solidFill>
                      <a:srgbClr val="00B0F0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30" name="文本框 4132">
                <a:extLst>
                  <a:ext uri="{FF2B5EF4-FFF2-40B4-BE49-F238E27FC236}">
                    <a16:creationId xmlns:a16="http://schemas.microsoft.com/office/drawing/2014/main" id="{A6A28403-8206-405E-9DAF-166BD96CF9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19" y="1038"/>
                <a:ext cx="408" cy="1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100" b="1" dirty="0">
                    <a:solidFill>
                      <a:srgbClr val="00B0F0"/>
                    </a:solidFill>
                    <a:latin typeface="+mn-lt"/>
                    <a:ea typeface="+mn-ea"/>
                  </a:rPr>
                  <a:t>2 2 4</a:t>
                </a:r>
              </a:p>
            </p:txBody>
          </p:sp>
          <p:sp>
            <p:nvSpPr>
              <p:cNvPr id="31" name="文本框 4133">
                <a:extLst>
                  <a:ext uri="{FF2B5EF4-FFF2-40B4-BE49-F238E27FC236}">
                    <a16:creationId xmlns:a16="http://schemas.microsoft.com/office/drawing/2014/main" id="{26F2C783-C7E5-4E69-8C14-A7324D22FC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66" y="1038"/>
                <a:ext cx="256" cy="1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100" b="1" dirty="0">
                    <a:solidFill>
                      <a:srgbClr val="00B0F0"/>
                    </a:solidFill>
                    <a:latin typeface="+mn-lt"/>
                    <a:ea typeface="+mn-ea"/>
                  </a:rPr>
                  <a:t>40</a:t>
                </a:r>
              </a:p>
            </p:txBody>
          </p:sp>
          <p:sp>
            <p:nvSpPr>
              <p:cNvPr id="32" name="文本框 4134">
                <a:extLst>
                  <a:ext uri="{FF2B5EF4-FFF2-40B4-BE49-F238E27FC236}">
                    <a16:creationId xmlns:a16="http://schemas.microsoft.com/office/drawing/2014/main" id="{D94C52FA-AA94-41F5-8064-37F06D7BD6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18" y="1164"/>
                <a:ext cx="435" cy="1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2100" b="1" dirty="0">
                    <a:solidFill>
                      <a:srgbClr val="00B0F0"/>
                    </a:solidFill>
                    <a:latin typeface="+mn-lt"/>
                    <a:ea typeface="+mn-ea"/>
                  </a:rPr>
                  <a:t>2 0 0</a:t>
                </a:r>
              </a:p>
            </p:txBody>
          </p:sp>
          <p:sp>
            <p:nvSpPr>
              <p:cNvPr id="33" name="直接连接符 4135">
                <a:extLst>
                  <a:ext uri="{FF2B5EF4-FFF2-40B4-BE49-F238E27FC236}">
                    <a16:creationId xmlns:a16="http://schemas.microsoft.com/office/drawing/2014/main" id="{ED76C473-9FF3-45D9-8683-8D82430ED9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92" y="1318"/>
                <a:ext cx="488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100" b="1">
                  <a:solidFill>
                    <a:srgbClr val="00B0F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4" name="文本框 4136">
                <a:extLst>
                  <a:ext uri="{FF2B5EF4-FFF2-40B4-BE49-F238E27FC236}">
                    <a16:creationId xmlns:a16="http://schemas.microsoft.com/office/drawing/2014/main" id="{D7E283D3-DF56-4390-A385-54CAB39DD8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1" y="1292"/>
                <a:ext cx="345" cy="1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2100" b="1" dirty="0">
                    <a:solidFill>
                      <a:srgbClr val="00B0F0"/>
                    </a:solidFill>
                    <a:latin typeface="+mn-lt"/>
                    <a:ea typeface="+mn-ea"/>
                  </a:rPr>
                  <a:t>2 4</a:t>
                </a:r>
              </a:p>
            </p:txBody>
          </p:sp>
        </p:grp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92DD2C58-F997-4097-BFE1-02A5FCF72987}"/>
              </a:ext>
            </a:extLst>
          </p:cNvPr>
          <p:cNvSpPr txBox="1"/>
          <p:nvPr/>
        </p:nvSpPr>
        <p:spPr>
          <a:xfrm>
            <a:off x="3165475" y="3843338"/>
            <a:ext cx="749300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B0F0"/>
                </a:solidFill>
                <a:latin typeface="+mn-lt"/>
                <a:ea typeface="黑体" panose="02010609060101010101" pitchFamily="49" charset="-122"/>
              </a:rPr>
              <a:t>···</a:t>
            </a:r>
            <a:endParaRPr lang="zh-CN" altLang="en-US" sz="2400" b="1" dirty="0">
              <a:solidFill>
                <a:srgbClr val="00B0F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5" name="AutoShape 27">
            <a:extLst>
              <a:ext uri="{FF2B5EF4-FFF2-40B4-BE49-F238E27FC236}">
                <a16:creationId xmlns:a16="http://schemas.microsoft.com/office/drawing/2014/main" id="{E7623CA0-0744-4407-8918-8EC073745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4025" y="2103438"/>
            <a:ext cx="3390900" cy="2162175"/>
          </a:xfrm>
          <a:prstGeom prst="wedgeRoundRectCallout">
            <a:avLst>
              <a:gd name="adj1" fmla="val -57759"/>
              <a:gd name="adj2" fmla="val -20583"/>
              <a:gd name="adj3" fmla="val 16667"/>
            </a:avLst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把被除数和除数都扩大到原来的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10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倍</a:t>
            </a:r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zh-CN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161910F-4176-4C12-8292-987E09794C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371" y="2103438"/>
            <a:ext cx="1312313" cy="187654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A40BEE5-B449-4D20-B6F2-A434834E75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21894" y="3391152"/>
            <a:ext cx="1380410" cy="135444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6CD8A18D-3B77-C114-A9DE-4C1D4F55B233}"/>
              </a:ext>
            </a:extLst>
          </p:cNvPr>
          <p:cNvSpPr txBox="1"/>
          <p:nvPr/>
        </p:nvSpPr>
        <p:spPr>
          <a:xfrm>
            <a:off x="2808288" y="1114425"/>
            <a:ext cx="1763712" cy="573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列式：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4A0E8CE-0918-D885-7A74-5E10C3119872}"/>
              </a:ext>
            </a:extLst>
          </p:cNvPr>
          <p:cNvSpPr txBox="1"/>
          <p:nvPr/>
        </p:nvSpPr>
        <p:spPr>
          <a:xfrm>
            <a:off x="4000500" y="1114425"/>
            <a:ext cx="1765300" cy="573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22.4÷4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10">
            <a:extLst>
              <a:ext uri="{FF2B5EF4-FFF2-40B4-BE49-F238E27FC236}">
                <a16:creationId xmlns:a16="http://schemas.microsoft.com/office/drawing/2014/main" id="{EABD1064-C303-0485-6726-D4E50A12A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700088"/>
            <a:ext cx="6312852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</a:rPr>
              <a:t>想一想：被除数是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小数</a:t>
            </a: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</a:rPr>
              <a:t>时要怎样计算？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0730719-D21A-B9F8-F2BB-3C1E8ACEA4F8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一、探究新知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E1F222A-9841-4F0F-B0B0-2824CB7474D9}"/>
              </a:ext>
            </a:extLst>
          </p:cNvPr>
          <p:cNvSpPr txBox="1"/>
          <p:nvPr/>
        </p:nvSpPr>
        <p:spPr>
          <a:xfrm>
            <a:off x="2808288" y="1114425"/>
            <a:ext cx="1763712" cy="573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列式：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357C6A0-6242-4DD0-8C6E-5FB3D442C663}"/>
              </a:ext>
            </a:extLst>
          </p:cNvPr>
          <p:cNvSpPr txBox="1"/>
          <p:nvPr/>
        </p:nvSpPr>
        <p:spPr>
          <a:xfrm>
            <a:off x="4000500" y="1114425"/>
            <a:ext cx="1765300" cy="573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22.4÷4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7CB49416-A64D-4A3E-9DEA-0EFFCAE2E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0775" y="2341563"/>
            <a:ext cx="223361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2  2 . 4</a:t>
            </a:r>
          </a:p>
        </p:txBody>
      </p:sp>
      <p:sp>
        <p:nvSpPr>
          <p:cNvPr id="7" name="Text Box 39">
            <a:extLst>
              <a:ext uri="{FF2B5EF4-FFF2-40B4-BE49-F238E27FC236}">
                <a16:creationId xmlns:a16="http://schemas.microsoft.com/office/drawing/2014/main" id="{E0309B8E-F420-4FFB-B53F-3016C46DE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336800"/>
            <a:ext cx="307975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.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056A7E49-0C31-4895-ABD8-83F5E2C4E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5788" y="2341563"/>
            <a:ext cx="8636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51FD3D12-6EEE-44E6-89A9-CD5446C8E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1792" y="1941513"/>
            <a:ext cx="57467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3300"/>
                </a:solidFill>
                <a:latin typeface="+mj-lt"/>
                <a:ea typeface="黑体" pitchFamily="2" charset="-122"/>
              </a:rPr>
              <a:t>5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93180E47-D3C8-44E1-B41D-28F5FCF95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538" y="2709863"/>
            <a:ext cx="143986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3300"/>
                </a:solidFill>
                <a:latin typeface="+mj-lt"/>
                <a:ea typeface="黑体" pitchFamily="2" charset="-122"/>
              </a:rPr>
              <a:t>2  0</a:t>
            </a:r>
          </a:p>
        </p:txBody>
      </p:sp>
      <p:sp>
        <p:nvSpPr>
          <p:cNvPr id="11" name="Line 12">
            <a:extLst>
              <a:ext uri="{FF2B5EF4-FFF2-40B4-BE49-F238E27FC236}">
                <a16:creationId xmlns:a16="http://schemas.microsoft.com/office/drawing/2014/main" id="{C5085818-0F68-47AE-A50C-849D379F7FC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4575" y="3170238"/>
            <a:ext cx="1236663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Text Box 16">
            <a:extLst>
              <a:ext uri="{FF2B5EF4-FFF2-40B4-BE49-F238E27FC236}">
                <a16:creationId xmlns:a16="http://schemas.microsoft.com/office/drawing/2014/main" id="{91555FCC-1281-4BA0-A878-20FA9893D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6575" y="1941513"/>
            <a:ext cx="57467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3300"/>
                </a:solidFill>
                <a:latin typeface="+mj-lt"/>
                <a:ea typeface="黑体" pitchFamily="2" charset="-122"/>
              </a:rPr>
              <a:t>6</a:t>
            </a: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219E5344-715F-476D-A553-2BC71759A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9081" y="3619500"/>
            <a:ext cx="14446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dirty="0">
                <a:solidFill>
                  <a:srgbClr val="FF3300"/>
                </a:solidFill>
                <a:ea typeface="黑体" pitchFamily="2" charset="-122"/>
              </a:rPr>
              <a:t> </a:t>
            </a:r>
            <a:r>
              <a:rPr lang="en-US" altLang="zh-CN" sz="2400" b="1" dirty="0">
                <a:solidFill>
                  <a:srgbClr val="FF3300"/>
                </a:solidFill>
                <a:latin typeface="+mj-lt"/>
                <a:ea typeface="黑体" pitchFamily="2" charset="-122"/>
              </a:rPr>
              <a:t>2   4</a:t>
            </a:r>
          </a:p>
        </p:txBody>
      </p:sp>
      <p:sp>
        <p:nvSpPr>
          <p:cNvPr id="14" name="Line 19">
            <a:extLst>
              <a:ext uri="{FF2B5EF4-FFF2-40B4-BE49-F238E27FC236}">
                <a16:creationId xmlns:a16="http://schemas.microsoft.com/office/drawing/2014/main" id="{81623573-4EBB-4EBF-8156-1E39E7C15B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4100" y="4056063"/>
            <a:ext cx="126365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Text Box 23">
            <a:extLst>
              <a:ext uri="{FF2B5EF4-FFF2-40B4-BE49-F238E27FC236}">
                <a16:creationId xmlns:a16="http://schemas.microsoft.com/office/drawing/2014/main" id="{355F4FCB-4582-495D-9A47-29896FD01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3891" y="4074478"/>
            <a:ext cx="122396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dirty="0">
                <a:solidFill>
                  <a:srgbClr val="FF3300"/>
                </a:solidFill>
                <a:ea typeface="黑体" pitchFamily="2" charset="-122"/>
              </a:rPr>
              <a:t> </a:t>
            </a:r>
            <a:r>
              <a:rPr lang="en-US" altLang="zh-CN" sz="2400" b="1" dirty="0">
                <a:solidFill>
                  <a:srgbClr val="FF3300"/>
                </a:solidFill>
                <a:latin typeface="+mj-lt"/>
                <a:ea typeface="黑体" pitchFamily="2" charset="-122"/>
              </a:rPr>
              <a:t>0</a:t>
            </a:r>
          </a:p>
        </p:txBody>
      </p:sp>
      <p:sp>
        <p:nvSpPr>
          <p:cNvPr id="16" name="Oval 24">
            <a:extLst>
              <a:ext uri="{FF2B5EF4-FFF2-40B4-BE49-F238E27FC236}">
                <a16:creationId xmlns:a16="http://schemas.microsoft.com/office/drawing/2014/main" id="{9FF17733-7717-469B-ABA8-3B201B663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6713" y="2105025"/>
            <a:ext cx="247650" cy="657225"/>
          </a:xfrm>
          <a:prstGeom prst="ellips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>
              <a:ea typeface="黑体" panose="02010609060101010101" pitchFamily="49" charset="-122"/>
            </a:endParaRPr>
          </a:p>
        </p:txBody>
      </p:sp>
      <p:sp>
        <p:nvSpPr>
          <p:cNvPr id="17" name="Text Box 33">
            <a:extLst>
              <a:ext uri="{FF2B5EF4-FFF2-40B4-BE49-F238E27FC236}">
                <a16:creationId xmlns:a16="http://schemas.microsoft.com/office/drawing/2014/main" id="{D913E203-8218-4753-9081-7D127D08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763" y="3222625"/>
            <a:ext cx="40338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>
                <a:latin typeface="宋体" panose="02010600030101010101" pitchFamily="2" charset="-122"/>
              </a:rPr>
              <a:t>……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 Box 18">
            <a:extLst>
              <a:ext uri="{FF2B5EF4-FFF2-40B4-BE49-F238E27FC236}">
                <a16:creationId xmlns:a16="http://schemas.microsoft.com/office/drawing/2014/main" id="{2D7D15B3-80C6-4918-AB5D-206930CB2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8606" y="3224213"/>
            <a:ext cx="72072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dirty="0">
                <a:solidFill>
                  <a:srgbClr val="FF3300"/>
                </a:solidFill>
                <a:ea typeface="黑体" pitchFamily="2" charset="-122"/>
              </a:rPr>
              <a:t> </a:t>
            </a:r>
            <a:r>
              <a:rPr lang="en-US" altLang="zh-CN" sz="2400" b="1" dirty="0">
                <a:solidFill>
                  <a:srgbClr val="FF3300"/>
                </a:solidFill>
                <a:latin typeface="+mj-lt"/>
                <a:ea typeface="黑体" pitchFamily="2" charset="-122"/>
              </a:rPr>
              <a:t>2</a:t>
            </a:r>
            <a:r>
              <a:rPr lang="en-US" altLang="zh-CN" sz="2400" dirty="0">
                <a:solidFill>
                  <a:srgbClr val="FF3300"/>
                </a:solidFill>
                <a:latin typeface="+mj-lt"/>
                <a:ea typeface="黑体" pitchFamily="2" charset="-122"/>
              </a:rPr>
              <a:t>   </a:t>
            </a:r>
          </a:p>
        </p:txBody>
      </p:sp>
      <p:sp>
        <p:nvSpPr>
          <p:cNvPr id="19" name="Text Box 18">
            <a:extLst>
              <a:ext uri="{FF2B5EF4-FFF2-40B4-BE49-F238E27FC236}">
                <a16:creationId xmlns:a16="http://schemas.microsoft.com/office/drawing/2014/main" id="{649C0508-22AB-471E-AA11-1E5749C28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9606" y="3224213"/>
            <a:ext cx="72072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dirty="0">
                <a:solidFill>
                  <a:srgbClr val="FF3300"/>
                </a:solidFill>
                <a:ea typeface="黑体" pitchFamily="2" charset="-122"/>
              </a:rPr>
              <a:t> </a:t>
            </a:r>
            <a:r>
              <a:rPr lang="en-US" altLang="zh-CN" sz="2400" b="1" dirty="0">
                <a:solidFill>
                  <a:srgbClr val="FF3300"/>
                </a:solidFill>
                <a:latin typeface="+mj-lt"/>
                <a:ea typeface="黑体" pitchFamily="2" charset="-122"/>
              </a:rPr>
              <a:t>4</a:t>
            </a:r>
            <a:r>
              <a:rPr lang="en-US" altLang="zh-CN" sz="2400" dirty="0">
                <a:solidFill>
                  <a:srgbClr val="FF3300"/>
                </a:solidFill>
                <a:ea typeface="黑体" pitchFamily="2" charset="-122"/>
              </a:rPr>
              <a:t>   </a:t>
            </a:r>
          </a:p>
        </p:txBody>
      </p:sp>
      <p:grpSp>
        <p:nvGrpSpPr>
          <p:cNvPr id="20" name="Group 43">
            <a:extLst>
              <a:ext uri="{FF2B5EF4-FFF2-40B4-BE49-F238E27FC236}">
                <a16:creationId xmlns:a16="http://schemas.microsoft.com/office/drawing/2014/main" id="{65AF1B3E-8AE6-4087-BA61-296BBAACD330}"/>
              </a:ext>
            </a:extLst>
          </p:cNvPr>
          <p:cNvGrpSpPr>
            <a:grpSpLocks/>
          </p:cNvGrpSpPr>
          <p:nvPr/>
        </p:nvGrpSpPr>
        <p:grpSpPr bwMode="auto">
          <a:xfrm>
            <a:off x="4721225" y="2165350"/>
            <a:ext cx="4422775" cy="830263"/>
            <a:chOff x="1910" y="1619"/>
            <a:chExt cx="2739" cy="523"/>
          </a:xfrm>
        </p:grpSpPr>
        <p:sp>
          <p:nvSpPr>
            <p:cNvPr id="18469" name="Line 38">
              <a:extLst>
                <a:ext uri="{FF2B5EF4-FFF2-40B4-BE49-F238E27FC236}">
                  <a16:creationId xmlns:a16="http://schemas.microsoft.com/office/drawing/2014/main" id="{F3A17186-EEFA-49E3-9886-C0A576166C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10" y="1869"/>
              <a:ext cx="56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70" name="Text Box 39">
              <a:extLst>
                <a:ext uri="{FF2B5EF4-FFF2-40B4-BE49-F238E27FC236}">
                  <a16:creationId xmlns:a16="http://schemas.microsoft.com/office/drawing/2014/main" id="{A0DE67AB-5A92-439D-A1A2-4477891DEA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" y="1619"/>
              <a:ext cx="2132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</a:rPr>
                <a:t>商的小数点要和被除数的小数点对齐</a:t>
              </a:r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</a:p>
          </p:txBody>
        </p:sp>
      </p:grpSp>
      <p:grpSp>
        <p:nvGrpSpPr>
          <p:cNvPr id="23" name="Group 35">
            <a:extLst>
              <a:ext uri="{FF2B5EF4-FFF2-40B4-BE49-F238E27FC236}">
                <a16:creationId xmlns:a16="http://schemas.microsoft.com/office/drawing/2014/main" id="{5E94DCAA-3EC2-44BA-9E41-BCEA0771BD0F}"/>
              </a:ext>
            </a:extLst>
          </p:cNvPr>
          <p:cNvGrpSpPr>
            <a:grpSpLocks/>
          </p:cNvGrpSpPr>
          <p:nvPr/>
        </p:nvGrpSpPr>
        <p:grpSpPr bwMode="auto">
          <a:xfrm>
            <a:off x="3303588" y="2355850"/>
            <a:ext cx="1555750" cy="330200"/>
            <a:chOff x="-577" y="2744"/>
            <a:chExt cx="979" cy="233"/>
          </a:xfrm>
        </p:grpSpPr>
        <p:sp>
          <p:nvSpPr>
            <p:cNvPr id="18467" name="Line 4">
              <a:extLst>
                <a:ext uri="{FF2B5EF4-FFF2-40B4-BE49-F238E27FC236}">
                  <a16:creationId xmlns:a16="http://schemas.microsoft.com/office/drawing/2014/main" id="{7D33AA53-A021-4CC1-9B37-C31E6D3026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480" y="2744"/>
              <a:ext cx="882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8" name="Arc 5">
              <a:extLst>
                <a:ext uri="{FF2B5EF4-FFF2-40B4-BE49-F238E27FC236}">
                  <a16:creationId xmlns:a16="http://schemas.microsoft.com/office/drawing/2014/main" id="{F22FEEB3-E9F5-445A-BE47-9238D703F0D3}"/>
                </a:ext>
              </a:extLst>
            </p:cNvPr>
            <p:cNvSpPr>
              <a:spLocks/>
            </p:cNvSpPr>
            <p:nvPr/>
          </p:nvSpPr>
          <p:spPr bwMode="auto">
            <a:xfrm rot="9276134" flipH="1">
              <a:off x="-577" y="2767"/>
              <a:ext cx="148" cy="2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wrap="none" anchor="ctr"/>
            <a:lstStyle/>
            <a:p>
              <a:endParaRPr lang="zh-CN" altLang="en-US"/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5B54CC24-947A-4D95-81FD-088B67F5D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525" y="2419350"/>
            <a:ext cx="571500" cy="2857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endParaRPr lang="zh-CN" altLang="en-US" sz="21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 Box 33">
            <a:extLst>
              <a:ext uri="{FF2B5EF4-FFF2-40B4-BE49-F238E27FC236}">
                <a16:creationId xmlns:a16="http://schemas.microsoft.com/office/drawing/2014/main" id="{55F6FC07-0587-484D-8AFE-F2813293F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8238" y="3222625"/>
            <a:ext cx="40338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>
                <a:latin typeface="宋体" panose="02010600030101010101" pitchFamily="2" charset="-122"/>
              </a:rPr>
              <a:t>……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33BBD894-C1E8-4B3A-B4A9-A022DD36C329}"/>
              </a:ext>
            </a:extLst>
          </p:cNvPr>
          <p:cNvSpPr>
            <a:spLocks/>
          </p:cNvSpPr>
          <p:nvPr/>
        </p:nvSpPr>
        <p:spPr bwMode="auto">
          <a:xfrm>
            <a:off x="4514850" y="1828800"/>
            <a:ext cx="1100138" cy="171450"/>
          </a:xfrm>
          <a:custGeom>
            <a:avLst/>
            <a:gdLst>
              <a:gd name="T0" fmla="*/ 0 w 1397000"/>
              <a:gd name="T1" fmla="*/ 128588 h 228600"/>
              <a:gd name="T2" fmla="*/ 0 w 1397000"/>
              <a:gd name="T3" fmla="*/ 0 h 228600"/>
              <a:gd name="T4" fmla="*/ 955162 w 1397000"/>
              <a:gd name="T5" fmla="*/ 0 h 228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97000" h="228600">
                <a:moveTo>
                  <a:pt x="0" y="228600"/>
                </a:moveTo>
                <a:lnTo>
                  <a:pt x="0" y="0"/>
                </a:lnTo>
                <a:lnTo>
                  <a:pt x="1397000" y="0"/>
                </a:lnTo>
              </a:path>
            </a:pathLst>
          </a:custGeom>
          <a:noFill/>
          <a:ln w="28575">
            <a:solidFill>
              <a:schemeClr val="tx1"/>
            </a:solidFill>
            <a:miter lim="800000"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" name="Text Box 33">
            <a:extLst>
              <a:ext uri="{FF2B5EF4-FFF2-40B4-BE49-F238E27FC236}">
                <a16:creationId xmlns:a16="http://schemas.microsoft.com/office/drawing/2014/main" id="{2296CEA2-DDC5-4557-9DD3-C42B213E2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9763" y="1600200"/>
            <a:ext cx="403383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个十分之一</a:t>
            </a:r>
          </a:p>
        </p:txBody>
      </p:sp>
      <p:sp>
        <p:nvSpPr>
          <p:cNvPr id="31" name="Text Box 33">
            <a:extLst>
              <a:ext uri="{FF2B5EF4-FFF2-40B4-BE49-F238E27FC236}">
                <a16:creationId xmlns:a16="http://schemas.microsoft.com/office/drawing/2014/main" id="{5AF2EC91-8B59-40AF-8EDA-144F061D1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292" y="3222625"/>
            <a:ext cx="188118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400" b="1">
                <a:solidFill>
                  <a:srgbClr val="FF0000"/>
                </a:solidFill>
                <a:latin typeface="+mj-lt"/>
                <a:ea typeface="黑体" pitchFamily="2" charset="-122"/>
              </a:rPr>
              <a:t>表示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itchFamily="2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个一</a:t>
            </a:r>
          </a:p>
        </p:txBody>
      </p:sp>
      <p:sp>
        <p:nvSpPr>
          <p:cNvPr id="32" name="Text Box 33">
            <a:extLst>
              <a:ext uri="{FF2B5EF4-FFF2-40B4-BE49-F238E27FC236}">
                <a16:creationId xmlns:a16="http://schemas.microsoft.com/office/drawing/2014/main" id="{2721CA8A-BCFD-43E7-8418-24917E40A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9763" y="3221335"/>
            <a:ext cx="4033837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400" b="1">
                <a:solidFill>
                  <a:srgbClr val="FF0000"/>
                </a:solidFill>
                <a:latin typeface="+mj-lt"/>
                <a:ea typeface="黑体" pitchFamily="2" charset="-122"/>
              </a:rPr>
              <a:t>表示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黑体" pitchFamily="2" charset="-122"/>
              </a:rPr>
              <a:t>24</a:t>
            </a:r>
            <a:r>
              <a:rPr lang="zh-CN" altLang="en-US" sz="24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个十分之一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B1E6F53-6CB4-4018-BC1C-0DF18C2B992C}"/>
              </a:ext>
            </a:extLst>
          </p:cNvPr>
          <p:cNvSpPr txBox="1"/>
          <p:nvPr/>
        </p:nvSpPr>
        <p:spPr>
          <a:xfrm>
            <a:off x="5086350" y="1109663"/>
            <a:ext cx="2409825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=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__________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B0B8544-F707-4F7E-A53F-C1221DF6BCA2}"/>
              </a:ext>
            </a:extLst>
          </p:cNvPr>
          <p:cNvSpPr txBox="1"/>
          <p:nvPr/>
        </p:nvSpPr>
        <p:spPr>
          <a:xfrm>
            <a:off x="5334000" y="1081088"/>
            <a:ext cx="2305050" cy="5208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5.6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（元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5" name="Text Box 3">
            <a:extLst>
              <a:ext uri="{FF2B5EF4-FFF2-40B4-BE49-F238E27FC236}">
                <a16:creationId xmlns:a16="http://schemas.microsoft.com/office/drawing/2014/main" id="{E4FE2D20-FAD6-4667-8E56-4A4B96096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4325" y="4452938"/>
            <a:ext cx="5905500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itchFamily="2" charset="-122"/>
                <a:cs typeface="Times New Roman" panose="02020603050405020304" pitchFamily="18" charset="0"/>
              </a:rPr>
              <a:t>答：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平均每人兑换了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6" name="Text Box 33">
            <a:extLst>
              <a:ext uri="{FF2B5EF4-FFF2-40B4-BE49-F238E27FC236}">
                <a16:creationId xmlns:a16="http://schemas.microsoft.com/office/drawing/2014/main" id="{67495DE1-9F4A-4E33-A6D3-FFBC64BA4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7292" y="3218160"/>
            <a:ext cx="2679967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表示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个十分之一</a:t>
            </a:r>
          </a:p>
        </p:txBody>
      </p:sp>
      <p:sp>
        <p:nvSpPr>
          <p:cNvPr id="37" name="Text Box 12">
            <a:extLst>
              <a:ext uri="{FF2B5EF4-FFF2-40B4-BE49-F238E27FC236}">
                <a16:creationId xmlns:a16="http://schemas.microsoft.com/office/drawing/2014/main" id="{5AC4CD51-65BB-4305-8414-5C0A4CDA5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2820988"/>
            <a:ext cx="2551112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20÷4=5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（元）</a:t>
            </a:r>
            <a:endParaRPr lang="en-US" altLang="zh-CN" sz="2100" b="1" dirty="0">
              <a:solidFill>
                <a:srgbClr val="00B0F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38" name="Text Box 13">
            <a:extLst>
              <a:ext uri="{FF2B5EF4-FFF2-40B4-BE49-F238E27FC236}">
                <a16:creationId xmlns:a16="http://schemas.microsoft.com/office/drawing/2014/main" id="{5EADF84B-73AE-414A-884A-C98BCA084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3278982"/>
            <a:ext cx="2874963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2.4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÷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4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0.6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（元）</a:t>
            </a:r>
          </a:p>
        </p:txBody>
      </p:sp>
      <p:sp>
        <p:nvSpPr>
          <p:cNvPr id="39" name="Text Box 15">
            <a:extLst>
              <a:ext uri="{FF2B5EF4-FFF2-40B4-BE49-F238E27FC236}">
                <a16:creationId xmlns:a16="http://schemas.microsoft.com/office/drawing/2014/main" id="{13BBE752-2481-42E0-85F3-8D4E9219A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3736975"/>
            <a:ext cx="2549525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5+0.6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5.6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元</a:t>
            </a:r>
            <a:endParaRPr lang="en-US" altLang="zh-CN" sz="2100" b="1" dirty="0">
              <a:solidFill>
                <a:srgbClr val="00B0F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4" name="文本框 10">
            <a:extLst>
              <a:ext uri="{FF2B5EF4-FFF2-40B4-BE49-F238E27FC236}">
                <a16:creationId xmlns:a16="http://schemas.microsoft.com/office/drawing/2014/main" id="{864163CB-05B7-C074-8CA2-13DF2B27B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700088"/>
            <a:ext cx="6312852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</a:rPr>
              <a:t>想一想：被除数是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小数</a:t>
            </a: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</a:rPr>
              <a:t>时要怎样计算？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E467A08-04B4-5159-1C9C-4A945FC4E527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一、探究新知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23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7.40741E-7 L -0.00052 -0.0713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8" grpId="0"/>
      <p:bldP spid="9" grpId="0"/>
      <p:bldP spid="10" grpId="0"/>
      <p:bldP spid="12" grpId="0"/>
      <p:bldP spid="13" grpId="0"/>
      <p:bldP spid="15" grpId="0"/>
      <p:bldP spid="16" grpId="0" animBg="1"/>
      <p:bldP spid="17" grpId="0"/>
      <p:bldP spid="18" grpId="0"/>
      <p:bldP spid="19" grpId="0"/>
      <p:bldP spid="26" grpId="0" animBg="1"/>
      <p:bldP spid="26" grpId="1" animBg="1"/>
      <p:bldP spid="27" grpId="0"/>
      <p:bldP spid="27" grpId="1"/>
      <p:bldP spid="29" grpId="0"/>
      <p:bldP spid="31" grpId="0"/>
      <p:bldP spid="31" grpId="1"/>
      <p:bldP spid="32" grpId="0"/>
      <p:bldP spid="33" grpId="0"/>
      <p:bldP spid="34" grpId="0"/>
      <p:bldP spid="35" grpId="0"/>
      <p:bldP spid="36" grpId="0"/>
      <p:bldP spid="36" grpId="1"/>
      <p:bldP spid="37" grpId="0"/>
      <p:bldP spid="3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:a16="http://schemas.microsoft.com/office/drawing/2014/main" id="{FA103803-B22B-409F-B500-D37682A4CC80}"/>
              </a:ext>
            </a:extLst>
          </p:cNvPr>
          <p:cNvGrpSpPr>
            <a:grpSpLocks/>
          </p:cNvGrpSpPr>
          <p:nvPr/>
        </p:nvGrpSpPr>
        <p:grpSpPr bwMode="auto">
          <a:xfrm>
            <a:off x="2046285" y="2742354"/>
            <a:ext cx="1287978" cy="2159847"/>
            <a:chOff x="2518" y="869"/>
            <a:chExt cx="728" cy="925"/>
          </a:xfrm>
        </p:grpSpPr>
        <p:sp>
          <p:nvSpPr>
            <p:cNvPr id="64" name="文本框 4127">
              <a:extLst>
                <a:ext uri="{FF2B5EF4-FFF2-40B4-BE49-F238E27FC236}">
                  <a16:creationId xmlns:a16="http://schemas.microsoft.com/office/drawing/2014/main" id="{DDDFF150-DFD7-47C4-A5A6-B9C0D9E9C0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7" y="869"/>
              <a:ext cx="450" cy="19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400" b="1" dirty="0">
                  <a:latin typeface="+mn-lt"/>
                  <a:ea typeface="+mn-ea"/>
                </a:rPr>
                <a:t>   5 6</a:t>
              </a:r>
            </a:p>
          </p:txBody>
        </p:sp>
        <p:grpSp>
          <p:nvGrpSpPr>
            <p:cNvPr id="19490" name="组合 4143">
              <a:extLst>
                <a:ext uri="{FF2B5EF4-FFF2-40B4-BE49-F238E27FC236}">
                  <a16:creationId xmlns:a16="http://schemas.microsoft.com/office/drawing/2014/main" id="{A9AA4CBA-9B43-4862-A58F-F36BDF271B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18" y="1039"/>
              <a:ext cx="728" cy="598"/>
              <a:chOff x="2518" y="1039"/>
              <a:chExt cx="728" cy="598"/>
            </a:xfrm>
          </p:grpSpPr>
          <p:grpSp>
            <p:nvGrpSpPr>
              <p:cNvPr id="19492" name="Group 35">
                <a:extLst>
                  <a:ext uri="{FF2B5EF4-FFF2-40B4-BE49-F238E27FC236}">
                    <a16:creationId xmlns:a16="http://schemas.microsoft.com/office/drawing/2014/main" id="{4AD92E72-9E26-49BC-8F0B-07BAA20957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22" y="1050"/>
                <a:ext cx="550" cy="115"/>
                <a:chOff x="-668" y="2744"/>
                <a:chExt cx="1348" cy="349"/>
              </a:xfrm>
            </p:grpSpPr>
            <p:sp>
              <p:nvSpPr>
                <p:cNvPr id="75" name="Line 4">
                  <a:extLst>
                    <a:ext uri="{FF2B5EF4-FFF2-40B4-BE49-F238E27FC236}">
                      <a16:creationId xmlns:a16="http://schemas.microsoft.com/office/drawing/2014/main" id="{D18C6C74-A274-4DD3-951A-A8DE7A8687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479" y="2745"/>
                  <a:ext cx="1159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2400" b="1">
                    <a:latin typeface="+mn-lt"/>
                    <a:ea typeface="+mn-ea"/>
                  </a:endParaRPr>
                </a:p>
              </p:txBody>
            </p:sp>
            <p:sp>
              <p:nvSpPr>
                <p:cNvPr id="76" name="Arc 5">
                  <a:extLst>
                    <a:ext uri="{FF2B5EF4-FFF2-40B4-BE49-F238E27FC236}">
                      <a16:creationId xmlns:a16="http://schemas.microsoft.com/office/drawing/2014/main" id="{7CFB740C-B363-4130-810C-974C5B4909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276134" flipH="1">
                  <a:off x="-666" y="2776"/>
                  <a:ext cx="264" cy="318"/>
                </a:xfrm>
                <a:custGeom>
                  <a:avLst/>
                  <a:gdLst>
                    <a:gd name="T0" fmla="*/ -1 w 21600"/>
                    <a:gd name="T1" fmla="*/ 0 h 21600"/>
                    <a:gd name="T2" fmla="*/ 21600 w 21600"/>
                    <a:gd name="T3" fmla="*/ 21600 h 21600"/>
                    <a:gd name="T4" fmla="*/ -1 w 21600"/>
                    <a:gd name="T5" fmla="*/ 0 h 21600"/>
                    <a:gd name="T6" fmla="*/ 21600 w 21600"/>
                    <a:gd name="T7" fmla="*/ 21600 h 21600"/>
                    <a:gd name="T8" fmla="*/ 0 w 21600"/>
                    <a:gd name="T9" fmla="*/ 21600 h 21600"/>
                    <a:gd name="T10" fmla="*/ -1 w 21600"/>
                    <a:gd name="T11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2400" b="1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68" name="文本框 4132">
                <a:extLst>
                  <a:ext uri="{FF2B5EF4-FFF2-40B4-BE49-F238E27FC236}">
                    <a16:creationId xmlns:a16="http://schemas.microsoft.com/office/drawing/2014/main" id="{6E0B4E37-DAD9-4480-805E-4C4955823E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19" y="1045"/>
                <a:ext cx="452" cy="1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400" b="1" dirty="0">
                    <a:latin typeface="+mn-lt"/>
                    <a:ea typeface="+mn-ea"/>
                  </a:rPr>
                  <a:t>2 2 4</a:t>
                </a:r>
              </a:p>
            </p:txBody>
          </p:sp>
          <p:sp>
            <p:nvSpPr>
              <p:cNvPr id="69" name="文本框 4133">
                <a:extLst>
                  <a:ext uri="{FF2B5EF4-FFF2-40B4-BE49-F238E27FC236}">
                    <a16:creationId xmlns:a16="http://schemas.microsoft.com/office/drawing/2014/main" id="{884EC711-4E07-4804-85AC-99E53906A7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18" y="1039"/>
                <a:ext cx="191" cy="1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400" b="1" dirty="0">
                    <a:latin typeface="+mn-lt"/>
                    <a:ea typeface="+mn-ea"/>
                  </a:rPr>
                  <a:t>4</a:t>
                </a:r>
              </a:p>
            </p:txBody>
          </p:sp>
          <p:sp>
            <p:nvSpPr>
              <p:cNvPr id="70" name="文本框 4134">
                <a:extLst>
                  <a:ext uri="{FF2B5EF4-FFF2-40B4-BE49-F238E27FC236}">
                    <a16:creationId xmlns:a16="http://schemas.microsoft.com/office/drawing/2014/main" id="{9B263121-63BF-4827-8D29-8D0FAC3624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12" y="1164"/>
                <a:ext cx="322" cy="1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400" b="1" dirty="0">
                    <a:latin typeface="+mn-lt"/>
                    <a:ea typeface="+mn-ea"/>
                  </a:rPr>
                  <a:t>2 0</a:t>
                </a:r>
              </a:p>
            </p:txBody>
          </p:sp>
          <p:sp>
            <p:nvSpPr>
              <p:cNvPr id="71" name="直接连接符 4135">
                <a:extLst>
                  <a:ext uri="{FF2B5EF4-FFF2-40B4-BE49-F238E27FC236}">
                    <a16:creationId xmlns:a16="http://schemas.microsoft.com/office/drawing/2014/main" id="{ABAC081C-C3AE-4642-98F8-F32ECFE856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57" y="1338"/>
                <a:ext cx="52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lt"/>
                  <a:ea typeface="+mn-ea"/>
                </a:endParaRPr>
              </a:p>
            </p:txBody>
          </p:sp>
          <p:sp>
            <p:nvSpPr>
              <p:cNvPr id="72" name="文本框 4136">
                <a:extLst>
                  <a:ext uri="{FF2B5EF4-FFF2-40B4-BE49-F238E27FC236}">
                    <a16:creationId xmlns:a16="http://schemas.microsoft.com/office/drawing/2014/main" id="{92455875-152F-4B40-9039-B346FA1B56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9" y="1311"/>
                <a:ext cx="345" cy="1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2400" b="1" dirty="0">
                    <a:latin typeface="+mn-lt"/>
                    <a:ea typeface="+mn-ea"/>
                  </a:rPr>
                  <a:t>2 4</a:t>
                </a:r>
              </a:p>
            </p:txBody>
          </p:sp>
          <p:sp>
            <p:nvSpPr>
              <p:cNvPr id="73" name="文本框 4137">
                <a:extLst>
                  <a:ext uri="{FF2B5EF4-FFF2-40B4-BE49-F238E27FC236}">
                    <a16:creationId xmlns:a16="http://schemas.microsoft.com/office/drawing/2014/main" id="{7C588463-4D29-414C-A7C8-29B0A1217E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9" y="1439"/>
                <a:ext cx="407" cy="1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latin typeface="+mn-lt"/>
                    <a:ea typeface="+mn-ea"/>
                  </a:defRPr>
                </a:lvl1pPr>
              </a:lstStyle>
              <a:p>
                <a:r>
                  <a:rPr lang="en-US" altLang="zh-CN" dirty="0"/>
                  <a:t>2 4</a:t>
                </a:r>
              </a:p>
            </p:txBody>
          </p:sp>
          <p:sp>
            <p:nvSpPr>
              <p:cNvPr id="5" name="直接连接符 4135">
                <a:extLst>
                  <a:ext uri="{FF2B5EF4-FFF2-40B4-BE49-F238E27FC236}">
                    <a16:creationId xmlns:a16="http://schemas.microsoft.com/office/drawing/2014/main" id="{8E3D8245-1412-C6C3-BCF3-119548E0F0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57" y="1621"/>
                <a:ext cx="52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lt"/>
                  <a:ea typeface="+mn-ea"/>
                </a:endParaRPr>
              </a:p>
            </p:txBody>
          </p:sp>
        </p:grpSp>
        <p:sp>
          <p:nvSpPr>
            <p:cNvPr id="66" name="文本框 4142">
              <a:extLst>
                <a:ext uri="{FF2B5EF4-FFF2-40B4-BE49-F238E27FC236}">
                  <a16:creationId xmlns:a16="http://schemas.microsoft.com/office/drawing/2014/main" id="{137420BC-4DC5-4B97-9278-A083E3399D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8" y="1596"/>
              <a:ext cx="189" cy="19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400" b="1" dirty="0">
                  <a:latin typeface="+mn-lt"/>
                  <a:ea typeface="+mn-ea"/>
                </a:rPr>
                <a:t>0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BE85B26-E6CC-4358-A95F-CCA982C1382E}"/>
              </a:ext>
            </a:extLst>
          </p:cNvPr>
          <p:cNvGrpSpPr>
            <a:grpSpLocks/>
          </p:cNvGrpSpPr>
          <p:nvPr/>
        </p:nvGrpSpPr>
        <p:grpSpPr bwMode="auto">
          <a:xfrm>
            <a:off x="1843088" y="2249488"/>
            <a:ext cx="2894855" cy="573087"/>
            <a:chOff x="2457450" y="3000760"/>
            <a:chExt cx="3860538" cy="763364"/>
          </a:xfrm>
        </p:grpSpPr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89A316BE-34D1-404B-8983-2C34650D3A30}"/>
                </a:ext>
              </a:extLst>
            </p:cNvPr>
            <p:cNvSpPr txBox="1"/>
            <p:nvPr/>
          </p:nvSpPr>
          <p:spPr>
            <a:xfrm>
              <a:off x="2457450" y="3000760"/>
              <a:ext cx="2352062" cy="7633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latin typeface="+mn-lt"/>
                  <a:ea typeface="黑体" panose="02010609060101010101" pitchFamily="49" charset="-122"/>
                </a:rPr>
                <a:t>224÷4=</a:t>
              </a:r>
              <a:endParaRPr lang="zh-CN" altLang="en-US" sz="24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C1158868-7340-4317-A6AB-E6895559DF06}"/>
                </a:ext>
              </a:extLst>
            </p:cNvPr>
            <p:cNvSpPr txBox="1"/>
            <p:nvPr/>
          </p:nvSpPr>
          <p:spPr>
            <a:xfrm>
              <a:off x="3965925" y="3000760"/>
              <a:ext cx="2352063" cy="7633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56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E6E4A2A-86D5-4A76-9720-B8FD3E4DA9F7}"/>
              </a:ext>
            </a:extLst>
          </p:cNvPr>
          <p:cNvGrpSpPr>
            <a:grpSpLocks/>
          </p:cNvGrpSpPr>
          <p:nvPr/>
        </p:nvGrpSpPr>
        <p:grpSpPr bwMode="auto">
          <a:xfrm>
            <a:off x="5019675" y="2249488"/>
            <a:ext cx="6224588" cy="2648480"/>
            <a:chOff x="6096000" y="3000760"/>
            <a:chExt cx="8298922" cy="3529328"/>
          </a:xfrm>
        </p:grpSpPr>
        <p:grpSp>
          <p:nvGrpSpPr>
            <p:cNvPr id="19464" name="组合 19">
              <a:extLst>
                <a:ext uri="{FF2B5EF4-FFF2-40B4-BE49-F238E27FC236}">
                  <a16:creationId xmlns:a16="http://schemas.microsoft.com/office/drawing/2014/main" id="{855538B1-7CEE-4F77-8A72-D35205E237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96000" y="3440780"/>
              <a:ext cx="8298922" cy="3089308"/>
              <a:chOff x="4948766" y="2539080"/>
              <a:chExt cx="8298922" cy="3089308"/>
            </a:xfrm>
          </p:grpSpPr>
          <p:grpSp>
            <p:nvGrpSpPr>
              <p:cNvPr id="19467" name="组合 3">
                <a:extLst>
                  <a:ext uri="{FF2B5EF4-FFF2-40B4-BE49-F238E27FC236}">
                    <a16:creationId xmlns:a16="http://schemas.microsoft.com/office/drawing/2014/main" id="{F1AB5611-9211-4DC5-A764-BEE884A617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48766" y="2539080"/>
                <a:ext cx="8298922" cy="3089308"/>
                <a:chOff x="4948766" y="2539080"/>
                <a:chExt cx="8298922" cy="3089308"/>
              </a:xfrm>
            </p:grpSpPr>
            <p:sp>
              <p:nvSpPr>
                <p:cNvPr id="79" name="Rectangle 7">
                  <a:extLst>
                    <a:ext uri="{FF2B5EF4-FFF2-40B4-BE49-F238E27FC236}">
                      <a16:creationId xmlns:a16="http://schemas.microsoft.com/office/drawing/2014/main" id="{85171E74-CF98-4F54-A53A-84678BEC83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62038" y="3332385"/>
                  <a:ext cx="2977960" cy="554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en-US" altLang="zh-CN" sz="2100" b="1" dirty="0">
                      <a:latin typeface="+mj-lt"/>
                      <a:ea typeface="黑体" pitchFamily="2" charset="-122"/>
                    </a:rPr>
                    <a:t>2  2 . 4</a:t>
                  </a:r>
                </a:p>
              </p:txBody>
            </p:sp>
            <p:sp>
              <p:nvSpPr>
                <p:cNvPr id="80" name="Text Box 39">
                  <a:extLst>
                    <a:ext uri="{FF2B5EF4-FFF2-40B4-BE49-F238E27FC236}">
                      <a16:creationId xmlns:a16="http://schemas.microsoft.com/office/drawing/2014/main" id="{90C78082-7079-4785-9C70-FEE46C97851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284298" y="2877557"/>
                  <a:ext cx="408490" cy="5542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b="1" dirty="0">
                      <a:solidFill>
                        <a:srgbClr val="FF0000"/>
                      </a:solidFill>
                      <a:latin typeface="+mj-lt"/>
                      <a:ea typeface="黑体" pitchFamily="2" charset="-122"/>
                    </a:rPr>
                    <a:t>.</a:t>
                  </a:r>
                </a:p>
              </p:txBody>
            </p:sp>
            <p:sp>
              <p:nvSpPr>
                <p:cNvPr id="81" name="Text Box 8">
                  <a:extLst>
                    <a:ext uri="{FF2B5EF4-FFF2-40B4-BE49-F238E27FC236}">
                      <a16:creationId xmlns:a16="http://schemas.microsoft.com/office/drawing/2014/main" id="{8EF41C20-7D1C-4A01-848D-4E19DE923A3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48766" y="3332385"/>
                  <a:ext cx="1151393" cy="554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b="1" dirty="0">
                      <a:latin typeface="+mj-lt"/>
                      <a:ea typeface="黑体" pitchFamily="2" charset="-122"/>
                    </a:rPr>
                    <a:t>4</a:t>
                  </a:r>
                </a:p>
              </p:txBody>
            </p:sp>
            <p:sp>
              <p:nvSpPr>
                <p:cNvPr id="82" name="Text Box 9">
                  <a:extLst>
                    <a:ext uri="{FF2B5EF4-FFF2-40B4-BE49-F238E27FC236}">
                      <a16:creationId xmlns:a16="http://schemas.microsoft.com/office/drawing/2014/main" id="{7CF3BF59-73D0-4FE6-9BD5-C949EB99F4F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36663" y="2809862"/>
                  <a:ext cx="766185" cy="55214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b="1" dirty="0">
                      <a:solidFill>
                        <a:srgbClr val="FF3300"/>
                      </a:solidFill>
                      <a:latin typeface="+mj-lt"/>
                      <a:ea typeface="黑体" pitchFamily="2" charset="-122"/>
                    </a:rPr>
                    <a:t>5</a:t>
                  </a:r>
                </a:p>
              </p:txBody>
            </p:sp>
            <p:sp>
              <p:nvSpPr>
                <p:cNvPr id="83" name="Text Box 10">
                  <a:extLst>
                    <a:ext uri="{FF2B5EF4-FFF2-40B4-BE49-F238E27FC236}">
                      <a16:creationId xmlns:a16="http://schemas.microsoft.com/office/drawing/2014/main" id="{54C32BCB-40AC-4190-B19E-5345BEBB188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668387" y="3766059"/>
                  <a:ext cx="1919695" cy="554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b="1" dirty="0">
                      <a:solidFill>
                        <a:srgbClr val="FF3300"/>
                      </a:solidFill>
                      <a:latin typeface="+mj-lt"/>
                      <a:ea typeface="黑体" pitchFamily="2" charset="-122"/>
                    </a:rPr>
                    <a:t>2  0</a:t>
                  </a:r>
                </a:p>
              </p:txBody>
            </p:sp>
            <p:sp>
              <p:nvSpPr>
                <p:cNvPr id="19474" name="Line 12">
                  <a:extLst>
                    <a:ext uri="{FF2B5EF4-FFF2-40B4-BE49-F238E27FC236}">
                      <a16:creationId xmlns:a16="http://schemas.microsoft.com/office/drawing/2014/main" id="{62C60E38-065B-40FF-92E5-55E8DAEA07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560484" y="4283756"/>
                  <a:ext cx="1356782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" name="Text Box 16">
                  <a:extLst>
                    <a:ext uri="{FF2B5EF4-FFF2-40B4-BE49-F238E27FC236}">
                      <a16:creationId xmlns:a16="http://schemas.microsoft.com/office/drawing/2014/main" id="{BF2D56A3-1306-4D5E-92D8-CA47D4DF527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470553" y="2814093"/>
                  <a:ext cx="766185" cy="554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b="1" dirty="0">
                      <a:solidFill>
                        <a:srgbClr val="FF3300"/>
                      </a:solidFill>
                      <a:latin typeface="+mj-lt"/>
                      <a:ea typeface="黑体" pitchFamily="2" charset="-122"/>
                    </a:rPr>
                    <a:t>6</a:t>
                  </a:r>
                </a:p>
              </p:txBody>
            </p:sp>
            <p:sp>
              <p:nvSpPr>
                <p:cNvPr id="86" name="Text Box 18">
                  <a:extLst>
                    <a:ext uri="{FF2B5EF4-FFF2-40B4-BE49-F238E27FC236}">
                      <a16:creationId xmlns:a16="http://schemas.microsoft.com/office/drawing/2014/main" id="{E39E6D96-C51B-4465-ACFE-873ED4A0F3B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32954" y="4591096"/>
                  <a:ext cx="1926044" cy="554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dirty="0">
                      <a:solidFill>
                        <a:srgbClr val="FF3300"/>
                      </a:solidFill>
                      <a:ea typeface="黑体" pitchFamily="2" charset="-122"/>
                    </a:rPr>
                    <a:t> </a:t>
                  </a:r>
                  <a:r>
                    <a:rPr lang="en-US" altLang="zh-CN" sz="2100" b="1" dirty="0">
                      <a:solidFill>
                        <a:srgbClr val="FF3300"/>
                      </a:solidFill>
                      <a:latin typeface="+mj-lt"/>
                      <a:ea typeface="黑体" pitchFamily="2" charset="-122"/>
                    </a:rPr>
                    <a:t>2   4</a:t>
                  </a:r>
                </a:p>
              </p:txBody>
            </p:sp>
            <p:sp>
              <p:nvSpPr>
                <p:cNvPr id="19477" name="Line 19">
                  <a:extLst>
                    <a:ext uri="{FF2B5EF4-FFF2-40B4-BE49-F238E27FC236}">
                      <a16:creationId xmlns:a16="http://schemas.microsoft.com/office/drawing/2014/main" id="{575EF322-90B6-4C53-A790-C21B242488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574241" y="5094440"/>
                  <a:ext cx="1330325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" name="Text Box 23">
                  <a:extLst>
                    <a:ext uri="{FF2B5EF4-FFF2-40B4-BE49-F238E27FC236}">
                      <a16:creationId xmlns:a16="http://schemas.microsoft.com/office/drawing/2014/main" id="{7080CBAC-532A-4BE6-9391-B7DCDC67EDF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81659" y="5074132"/>
                  <a:ext cx="1629730" cy="554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dirty="0">
                      <a:solidFill>
                        <a:srgbClr val="FF3300"/>
                      </a:solidFill>
                      <a:ea typeface="黑体" pitchFamily="2" charset="-122"/>
                    </a:rPr>
                    <a:t> </a:t>
                  </a:r>
                  <a:r>
                    <a:rPr lang="en-US" altLang="zh-CN" sz="2100" b="1" dirty="0">
                      <a:solidFill>
                        <a:srgbClr val="FF3300"/>
                      </a:solidFill>
                      <a:latin typeface="+mj-lt"/>
                      <a:ea typeface="黑体" pitchFamily="2" charset="-122"/>
                    </a:rPr>
                    <a:t>0</a:t>
                  </a:r>
                </a:p>
              </p:txBody>
            </p:sp>
            <p:sp>
              <p:nvSpPr>
                <p:cNvPr id="91" name="Text Box 18">
                  <a:extLst>
                    <a:ext uri="{FF2B5EF4-FFF2-40B4-BE49-F238E27FC236}">
                      <a16:creationId xmlns:a16="http://schemas.microsoft.com/office/drawing/2014/main" id="{AFD89A4A-EBC3-4AE8-A4BD-EF3B08A698E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32954" y="4242041"/>
                  <a:ext cx="960905" cy="554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dirty="0">
                      <a:solidFill>
                        <a:srgbClr val="FF3300"/>
                      </a:solidFill>
                      <a:ea typeface="黑体" pitchFamily="2" charset="-122"/>
                    </a:rPr>
                    <a:t> </a:t>
                  </a:r>
                  <a:r>
                    <a:rPr lang="en-US" altLang="zh-CN" sz="2100" b="1" dirty="0">
                      <a:solidFill>
                        <a:srgbClr val="FF3300"/>
                      </a:solidFill>
                      <a:latin typeface="+mj-lt"/>
                      <a:ea typeface="黑体" pitchFamily="2" charset="-122"/>
                    </a:rPr>
                    <a:t>2</a:t>
                  </a:r>
                  <a:r>
                    <a:rPr lang="en-US" altLang="zh-CN" sz="2100" dirty="0">
                      <a:solidFill>
                        <a:srgbClr val="FF3300"/>
                      </a:solidFill>
                      <a:latin typeface="+mj-lt"/>
                      <a:ea typeface="黑体" pitchFamily="2" charset="-122"/>
                    </a:rPr>
                    <a:t>   </a:t>
                  </a:r>
                </a:p>
              </p:txBody>
            </p:sp>
            <p:sp>
              <p:nvSpPr>
                <p:cNvPr id="92" name="Text Box 18">
                  <a:extLst>
                    <a:ext uri="{FF2B5EF4-FFF2-40B4-BE49-F238E27FC236}">
                      <a16:creationId xmlns:a16="http://schemas.microsoft.com/office/drawing/2014/main" id="{8932FF57-4B3A-49C4-824C-EE2E19DB70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78271" y="4226155"/>
                  <a:ext cx="960905" cy="554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dirty="0">
                      <a:solidFill>
                        <a:srgbClr val="FF3300"/>
                      </a:solidFill>
                      <a:ea typeface="黑体" pitchFamily="2" charset="-122"/>
                    </a:rPr>
                    <a:t> </a:t>
                  </a:r>
                  <a:r>
                    <a:rPr lang="en-US" altLang="zh-CN" sz="2100" b="1" dirty="0">
                      <a:solidFill>
                        <a:srgbClr val="FF3300"/>
                      </a:solidFill>
                      <a:latin typeface="+mj-lt"/>
                      <a:ea typeface="黑体" pitchFamily="2" charset="-122"/>
                    </a:rPr>
                    <a:t>4</a:t>
                  </a:r>
                  <a:r>
                    <a:rPr lang="en-US" altLang="zh-CN" sz="2100" dirty="0">
                      <a:solidFill>
                        <a:srgbClr val="FF3300"/>
                      </a:solidFill>
                      <a:ea typeface="黑体" pitchFamily="2" charset="-122"/>
                    </a:rPr>
                    <a:t>   </a:t>
                  </a:r>
                </a:p>
              </p:txBody>
            </p:sp>
            <p:grpSp>
              <p:nvGrpSpPr>
                <p:cNvPr id="19481" name="Group 35">
                  <a:extLst>
                    <a:ext uri="{FF2B5EF4-FFF2-40B4-BE49-F238E27FC236}">
                      <a16:creationId xmlns:a16="http://schemas.microsoft.com/office/drawing/2014/main" id="{7C713005-1FC6-46FA-A005-BCBB27311F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186891" y="3349245"/>
                  <a:ext cx="1754717" cy="441148"/>
                  <a:chOff x="-577" y="2744"/>
                  <a:chExt cx="829" cy="233"/>
                </a:xfrm>
              </p:grpSpPr>
              <p:sp>
                <p:nvSpPr>
                  <p:cNvPr id="19485" name="Line 4">
                    <a:extLst>
                      <a:ext uri="{FF2B5EF4-FFF2-40B4-BE49-F238E27FC236}">
                        <a16:creationId xmlns:a16="http://schemas.microsoft.com/office/drawing/2014/main" id="{3964D607-EA3F-4FDA-BA33-690EA37564D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480" y="2744"/>
                    <a:ext cx="732" cy="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486" name="Arc 5">
                    <a:extLst>
                      <a:ext uri="{FF2B5EF4-FFF2-40B4-BE49-F238E27FC236}">
                        <a16:creationId xmlns:a16="http://schemas.microsoft.com/office/drawing/2014/main" id="{7E7D3119-10BB-4779-A6C8-6E39EC428F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9276134" flipH="1">
                    <a:off x="-577" y="2767"/>
                    <a:ext cx="148" cy="2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rot="10800000"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9482" name="Text Box 33">
                  <a:extLst>
                    <a:ext uri="{FF2B5EF4-FFF2-40B4-BE49-F238E27FC236}">
                      <a16:creationId xmlns:a16="http://schemas.microsoft.com/office/drawing/2014/main" id="{73537029-E5CA-4BCA-A85C-6381409501E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950075" y="4203323"/>
                  <a:ext cx="5378451" cy="5538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zh-CN" sz="2100">
                      <a:latin typeface="宋体" panose="02010600030101010101" pitchFamily="2" charset="-122"/>
                    </a:rPr>
                    <a:t>……</a:t>
                  </a:r>
                  <a:endParaRPr lang="zh-CN" altLang="en-US" sz="2100" b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19483" name="任意多边形: 形状 97">
                  <a:extLst>
                    <a:ext uri="{FF2B5EF4-FFF2-40B4-BE49-F238E27FC236}">
                      <a16:creationId xmlns:a16="http://schemas.microsoft.com/office/drawing/2014/main" id="{01EE1068-2235-49FB-9A08-5415B808DC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6075" y="2730500"/>
                  <a:ext cx="1101460" cy="228600"/>
                </a:xfrm>
                <a:custGeom>
                  <a:avLst/>
                  <a:gdLst>
                    <a:gd name="T0" fmla="*/ 0 w 1397000"/>
                    <a:gd name="T1" fmla="*/ 228600 h 228600"/>
                    <a:gd name="T2" fmla="*/ 0 w 1397000"/>
                    <a:gd name="T3" fmla="*/ 0 h 228600"/>
                    <a:gd name="T4" fmla="*/ 539865 w 1397000"/>
                    <a:gd name="T5" fmla="*/ 0 h 228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397000" h="228600">
                      <a:moveTo>
                        <a:pt x="0" y="228600"/>
                      </a:moveTo>
                      <a:lnTo>
                        <a:pt x="0" y="0"/>
                      </a:lnTo>
                      <a:lnTo>
                        <a:pt x="1397000" y="0"/>
                      </a:ln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miter lim="800000"/>
                  <a:headEnd type="triangl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99" name="Text Box 33">
                  <a:extLst>
                    <a:ext uri="{FF2B5EF4-FFF2-40B4-BE49-F238E27FC236}">
                      <a16:creationId xmlns:a16="http://schemas.microsoft.com/office/drawing/2014/main" id="{868B3E98-0A4B-4299-9ED9-CCCDA623D0C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869580" y="2539080"/>
                  <a:ext cx="5378108" cy="5542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b="1" dirty="0">
                      <a:solidFill>
                        <a:srgbClr val="FF0000"/>
                      </a:solidFill>
                      <a:latin typeface="+mj-lt"/>
                      <a:ea typeface="黑体" pitchFamily="2" charset="-122"/>
                    </a:rPr>
                    <a:t>6</a:t>
                  </a:r>
                  <a:r>
                    <a:rPr lang="zh-CN" altLang="en-US" sz="2100" b="1" dirty="0">
                      <a:solidFill>
                        <a:srgbClr val="FF0000"/>
                      </a:solidFill>
                      <a:latin typeface="黑体" pitchFamily="2" charset="-122"/>
                      <a:ea typeface="黑体" pitchFamily="2" charset="-122"/>
                    </a:rPr>
                    <a:t>个十分之一</a:t>
                  </a:r>
                </a:p>
              </p:txBody>
            </p:sp>
          </p:grpSp>
          <p:sp>
            <p:nvSpPr>
              <p:cNvPr id="100" name="Text Box 33">
                <a:extLst>
                  <a:ext uri="{FF2B5EF4-FFF2-40B4-BE49-F238E27FC236}">
                    <a16:creationId xmlns:a16="http://schemas.microsoft.com/office/drawing/2014/main" id="{F9592B81-1B60-427A-B8DC-093CB6E8D5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57404" y="4187039"/>
                <a:ext cx="5378107" cy="5521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r>
                  <a:rPr lang="en-US" altLang="zh-CN" sz="2100" b="1" dirty="0">
                    <a:solidFill>
                      <a:srgbClr val="FF0000"/>
                    </a:solidFill>
                    <a:latin typeface="+mj-lt"/>
                    <a:ea typeface="黑体" pitchFamily="2" charset="-122"/>
                  </a:rPr>
                  <a:t>24</a:t>
                </a:r>
                <a:r>
                  <a:rPr lang="zh-CN" altLang="en-US" sz="2100" b="1" dirty="0">
                    <a:solidFill>
                      <a:srgbClr val="FF0000"/>
                    </a:solidFill>
                    <a:latin typeface="黑体" pitchFamily="2" charset="-122"/>
                    <a:ea typeface="黑体" pitchFamily="2" charset="-122"/>
                  </a:rPr>
                  <a:t>个十分之一</a:t>
                </a:r>
              </a:p>
            </p:txBody>
          </p:sp>
        </p:grp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7C04C421-BA07-4494-ADB2-1767449A56A0}"/>
                </a:ext>
              </a:extLst>
            </p:cNvPr>
            <p:cNvSpPr txBox="1"/>
            <p:nvPr/>
          </p:nvSpPr>
          <p:spPr>
            <a:xfrm>
              <a:off x="6096000" y="3000760"/>
              <a:ext cx="2351468" cy="7636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latin typeface="+mn-lt"/>
                  <a:ea typeface="黑体" panose="02010609060101010101" pitchFamily="49" charset="-122"/>
                </a:rPr>
                <a:t>22.4÷4=</a:t>
              </a:r>
              <a:endParaRPr lang="zh-CN" altLang="en-US" sz="24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624C30A8-E76E-46E5-ABB7-54E022C0A316}"/>
                </a:ext>
              </a:extLst>
            </p:cNvPr>
            <p:cNvSpPr txBox="1"/>
            <p:nvPr/>
          </p:nvSpPr>
          <p:spPr>
            <a:xfrm>
              <a:off x="7698215" y="3000760"/>
              <a:ext cx="2351466" cy="7636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5.6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EDF62F7B-E154-4F81-957A-5B35C7A253E7}"/>
              </a:ext>
            </a:extLst>
          </p:cNvPr>
          <p:cNvSpPr txBox="1"/>
          <p:nvPr/>
        </p:nvSpPr>
        <p:spPr>
          <a:xfrm>
            <a:off x="1885950" y="1219200"/>
            <a:ext cx="5953125" cy="10525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①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按照整数除法的方法去除；</a:t>
            </a:r>
            <a:endParaRPr lang="en-US" altLang="zh-CN" sz="2400" b="1" dirty="0">
              <a:latin typeface="+mn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②商的小数点要和被除数的小数点对齐。</a:t>
            </a:r>
          </a:p>
        </p:txBody>
      </p:sp>
      <p:sp>
        <p:nvSpPr>
          <p:cNvPr id="2" name="文本框 10">
            <a:extLst>
              <a:ext uri="{FF2B5EF4-FFF2-40B4-BE49-F238E27FC236}">
                <a16:creationId xmlns:a16="http://schemas.microsoft.com/office/drawing/2014/main" id="{EEF5617C-E86B-E3FA-6BE4-EAE67487C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700088"/>
            <a:ext cx="6312852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</a:rPr>
              <a:t>想一想：被除数是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小数</a:t>
            </a: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</a:rPr>
              <a:t>时要怎样计算？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929E240-2DE1-37B8-54E2-2EB10BB585B2}"/>
              </a:ext>
            </a:extLst>
          </p:cNvPr>
          <p:cNvSpPr txBox="1"/>
          <p:nvPr/>
        </p:nvSpPr>
        <p:spPr>
          <a:xfrm>
            <a:off x="635856" y="1166070"/>
            <a:ext cx="22065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归纳：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B0BFB05-3D43-54F8-F400-487C6223233E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一、探究新知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5">
            <a:extLst>
              <a:ext uri="{FF2B5EF4-FFF2-40B4-BE49-F238E27FC236}">
                <a16:creationId xmlns:a16="http://schemas.microsoft.com/office/drawing/2014/main" id="{0485FD12-F4B5-5D80-69FD-6E689F5F058F}"/>
              </a:ext>
            </a:extLst>
          </p:cNvPr>
          <p:cNvSpPr/>
          <p:nvPr/>
        </p:nvSpPr>
        <p:spPr bwMode="auto">
          <a:xfrm>
            <a:off x="-1" y="104775"/>
            <a:ext cx="5219701" cy="509588"/>
          </a:xfrm>
          <a:prstGeom prst="homePlate">
            <a:avLst/>
          </a:prstGeom>
          <a:solidFill>
            <a:srgbClr val="ECC238"/>
          </a:solidFill>
          <a:ln w="285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anchor="ctr"/>
          <a:lstStyle/>
          <a:p>
            <a:pPr eaLnBrk="1" hangingPunct="1">
              <a:defRPr/>
            </a:pPr>
            <a:endParaRPr lang="zh-CN" altLang="en-US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438" name="Text Box 4">
            <a:extLst>
              <a:ext uri="{FF2B5EF4-FFF2-40B4-BE49-F238E27FC236}">
                <a16:creationId xmlns:a16="http://schemas.microsoft.com/office/drawing/2014/main" id="{644705B1-8ECC-4020-9D29-2137370BB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6188" y="1610360"/>
            <a:ext cx="74168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42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3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＝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                                  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4.2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3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＝</a:t>
            </a:r>
          </a:p>
        </p:txBody>
      </p:sp>
      <p:sp>
        <p:nvSpPr>
          <p:cNvPr id="5" name="Text Box 18">
            <a:extLst>
              <a:ext uri="{FF2B5EF4-FFF2-40B4-BE49-F238E27FC236}">
                <a16:creationId xmlns:a16="http://schemas.microsoft.com/office/drawing/2014/main" id="{D592190C-BB61-45C9-B67A-7DA491512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928" y="1602740"/>
            <a:ext cx="93503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14</a:t>
            </a: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31D8CEE7-C648-45AE-898A-D7E70733B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2673" y="1609090"/>
            <a:ext cx="93503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1.4</a:t>
            </a:r>
          </a:p>
        </p:txBody>
      </p:sp>
      <p:pic>
        <p:nvPicPr>
          <p:cNvPr id="36" name="图片 13">
            <a:extLst>
              <a:ext uri="{FF2B5EF4-FFF2-40B4-BE49-F238E27FC236}">
                <a16:creationId xmlns:a16="http://schemas.microsoft.com/office/drawing/2014/main" id="{279982DB-4F8C-42E9-891A-57DB9C1A9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2573973"/>
            <a:ext cx="1114425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 Box 30">
            <a:extLst>
              <a:ext uri="{FF2B5EF4-FFF2-40B4-BE49-F238E27FC236}">
                <a16:creationId xmlns:a16="http://schemas.microsoft.com/office/drawing/2014/main" id="{EF03B3D6-7DED-4442-A0B9-747ABB8DC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4198" y="2549208"/>
            <a:ext cx="871538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4 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 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38" name="Text Box 29">
            <a:extLst>
              <a:ext uri="{FF2B5EF4-FFF2-40B4-BE49-F238E27FC236}">
                <a16:creationId xmlns:a16="http://schemas.microsoft.com/office/drawing/2014/main" id="{8FFC69E4-392D-4C47-86B5-02FA5E268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238" y="2530475"/>
            <a:ext cx="503237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3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BDFAEC9-2D22-43B5-8B17-9D84A4D87789}"/>
              </a:ext>
            </a:extLst>
          </p:cNvPr>
          <p:cNvSpPr/>
          <p:nvPr/>
        </p:nvSpPr>
        <p:spPr>
          <a:xfrm>
            <a:off x="1807845" y="2172335"/>
            <a:ext cx="3381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39" name="Text Box 51">
            <a:extLst>
              <a:ext uri="{FF2B5EF4-FFF2-40B4-BE49-F238E27FC236}">
                <a16:creationId xmlns:a16="http://schemas.microsoft.com/office/drawing/2014/main" id="{49FF52E8-48F5-4798-96DC-0E9645B48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975" y="2912110"/>
            <a:ext cx="431800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3</a:t>
            </a:r>
          </a:p>
        </p:txBody>
      </p:sp>
      <p:sp>
        <p:nvSpPr>
          <p:cNvPr id="40" name="Line 52">
            <a:extLst>
              <a:ext uri="{FF2B5EF4-FFF2-40B4-BE49-F238E27FC236}">
                <a16:creationId xmlns:a16="http://schemas.microsoft.com/office/drawing/2014/main" id="{2D5DF3E7-D3A0-44E1-96ED-58E8E12646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3329623"/>
            <a:ext cx="10429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78A1D200-B1D8-49BC-ADCA-232B57C0C78F}"/>
              </a:ext>
            </a:extLst>
          </p:cNvPr>
          <p:cNvSpPr/>
          <p:nvPr/>
        </p:nvSpPr>
        <p:spPr>
          <a:xfrm>
            <a:off x="1817688" y="3337560"/>
            <a:ext cx="33813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3C32365-8DAF-4C68-A561-7BBD386D7EA4}"/>
              </a:ext>
            </a:extLst>
          </p:cNvPr>
          <p:cNvSpPr/>
          <p:nvPr/>
        </p:nvSpPr>
        <p:spPr>
          <a:xfrm>
            <a:off x="2151063" y="3347085"/>
            <a:ext cx="33813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E8BF175F-E10E-450D-926C-E193F4DD5A49}"/>
              </a:ext>
            </a:extLst>
          </p:cNvPr>
          <p:cNvSpPr/>
          <p:nvPr/>
        </p:nvSpPr>
        <p:spPr>
          <a:xfrm>
            <a:off x="2112645" y="2179329"/>
            <a:ext cx="33813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E1C83D49-33F4-4FD6-949E-3092B1550D3F}"/>
              </a:ext>
            </a:extLst>
          </p:cNvPr>
          <p:cNvSpPr/>
          <p:nvPr/>
        </p:nvSpPr>
        <p:spPr>
          <a:xfrm>
            <a:off x="1817688" y="3709035"/>
            <a:ext cx="33813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8476B7F7-EBFB-4AD8-AA27-A6F7FF2481E8}"/>
              </a:ext>
            </a:extLst>
          </p:cNvPr>
          <p:cNvSpPr/>
          <p:nvPr/>
        </p:nvSpPr>
        <p:spPr>
          <a:xfrm>
            <a:off x="2149475" y="3718560"/>
            <a:ext cx="3381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49" name="Line 54">
            <a:extLst>
              <a:ext uri="{FF2B5EF4-FFF2-40B4-BE49-F238E27FC236}">
                <a16:creationId xmlns:a16="http://schemas.microsoft.com/office/drawing/2014/main" id="{388023FD-D57D-480A-8F29-69E5F1DB23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00213" y="4167823"/>
            <a:ext cx="10429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50" name="Text Box 55">
            <a:extLst>
              <a:ext uri="{FF2B5EF4-FFF2-40B4-BE49-F238E27FC236}">
                <a16:creationId xmlns:a16="http://schemas.microsoft.com/office/drawing/2014/main" id="{A6F767D5-5993-4C61-B6B0-10EF8CD9C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8363" y="4166235"/>
            <a:ext cx="431800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</a:t>
            </a:r>
          </a:p>
        </p:txBody>
      </p:sp>
      <p:sp>
        <p:nvSpPr>
          <p:cNvPr id="58" name="Text Box 30">
            <a:extLst>
              <a:ext uri="{FF2B5EF4-FFF2-40B4-BE49-F238E27FC236}">
                <a16:creationId xmlns:a16="http://schemas.microsoft.com/office/drawing/2014/main" id="{F350301E-DBE8-41D6-B7E3-5DEE38EE9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0717" y="2169160"/>
            <a:ext cx="436562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.</a:t>
            </a:r>
          </a:p>
        </p:txBody>
      </p:sp>
      <p:sp>
        <p:nvSpPr>
          <p:cNvPr id="65" name="Text Box 4">
            <a:extLst>
              <a:ext uri="{FF2B5EF4-FFF2-40B4-BE49-F238E27FC236}">
                <a16:creationId xmlns:a16="http://schemas.microsoft.com/office/drawing/2014/main" id="{30D0947A-959A-4CB9-91B8-E383A95AE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4" y="808832"/>
            <a:ext cx="8333965" cy="4619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1.</a:t>
            </a:r>
            <a:r>
              <a:rPr lang="zh-CN" altLang="en-US" sz="2400" b="1" dirty="0">
                <a:ea typeface="黑体" pitchFamily="2" charset="-122"/>
              </a:rPr>
              <a:t>计算下面各题，看看你有什么发现。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/>
                <a:ea typeface="黑体" pitchFamily="2" charset="-122"/>
                <a:cs typeface="+mn-cs"/>
              </a:rPr>
              <a:t>[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/>
                <a:ea typeface="黑体" pitchFamily="2" charset="-122"/>
                <a:cs typeface="+mn-cs"/>
              </a:rPr>
              <a:t>教材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/>
                <a:ea typeface="黑体" pitchFamily="2" charset="-122"/>
                <a:cs typeface="+mn-cs"/>
              </a:rPr>
              <a:t>P25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/>
                <a:ea typeface="黑体" pitchFamily="2" charset="-122"/>
                <a:cs typeface="+mn-cs"/>
              </a:rPr>
              <a:t>做一做 第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/>
                <a:ea typeface="黑体" pitchFamily="2" charset="-122"/>
                <a:cs typeface="+mn-cs"/>
              </a:rPr>
              <a:t>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/>
                <a:ea typeface="黑体" pitchFamily="2" charset="-122"/>
                <a:cs typeface="+mn-cs"/>
              </a:rPr>
              <a:t>题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/>
                <a:ea typeface="黑体" pitchFamily="2" charset="-122"/>
                <a:cs typeface="+mn-cs"/>
              </a:rPr>
              <a:t>]</a:t>
            </a:r>
            <a:endParaRPr lang="zh-CN" altLang="en-US" sz="2400" dirty="0">
              <a:solidFill>
                <a:srgbClr val="FF66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7AAA3947-DBE6-45BC-8479-42B5187171E6}"/>
              </a:ext>
            </a:extLst>
          </p:cNvPr>
          <p:cNvSpPr txBox="1"/>
          <p:nvPr/>
        </p:nvSpPr>
        <p:spPr>
          <a:xfrm>
            <a:off x="74613" y="68263"/>
            <a:ext cx="46896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二、反馈评价，深化理解</a:t>
            </a:r>
          </a:p>
        </p:txBody>
      </p:sp>
      <p:pic>
        <p:nvPicPr>
          <p:cNvPr id="7" name="图片 13">
            <a:extLst>
              <a:ext uri="{FF2B5EF4-FFF2-40B4-BE49-F238E27FC236}">
                <a16:creationId xmlns:a16="http://schemas.microsoft.com/office/drawing/2014/main" id="{56500A7D-720F-5B29-46CE-98923F8EE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653" y="2540000"/>
            <a:ext cx="1114425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0">
            <a:extLst>
              <a:ext uri="{FF2B5EF4-FFF2-40B4-BE49-F238E27FC236}">
                <a16:creationId xmlns:a16="http://schemas.microsoft.com/office/drawing/2014/main" id="{15629345-FBF4-01A4-BC0F-A741E48F6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0680" y="2515235"/>
            <a:ext cx="871538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4 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 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9" name="Text Box 29">
            <a:extLst>
              <a:ext uri="{FF2B5EF4-FFF2-40B4-BE49-F238E27FC236}">
                <a16:creationId xmlns:a16="http://schemas.microsoft.com/office/drawing/2014/main" id="{50E21876-7003-6166-E217-F05E2F1D7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9978" y="2496502"/>
            <a:ext cx="503237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3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4415018-3783-E1AE-AA87-384475176325}"/>
              </a:ext>
            </a:extLst>
          </p:cNvPr>
          <p:cNvSpPr/>
          <p:nvPr/>
        </p:nvSpPr>
        <p:spPr>
          <a:xfrm>
            <a:off x="5442585" y="2138362"/>
            <a:ext cx="3381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11" name="Text Box 51">
            <a:extLst>
              <a:ext uri="{FF2B5EF4-FFF2-40B4-BE49-F238E27FC236}">
                <a16:creationId xmlns:a16="http://schemas.microsoft.com/office/drawing/2014/main" id="{6F12B150-243A-2866-2430-77CBFC8E1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6715" y="2878137"/>
            <a:ext cx="431800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3</a:t>
            </a:r>
          </a:p>
        </p:txBody>
      </p:sp>
      <p:sp>
        <p:nvSpPr>
          <p:cNvPr id="12" name="Line 52">
            <a:extLst>
              <a:ext uri="{FF2B5EF4-FFF2-40B4-BE49-F238E27FC236}">
                <a16:creationId xmlns:a16="http://schemas.microsoft.com/office/drawing/2014/main" id="{604649EB-5B45-FE3F-1101-CD77653284E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090" y="3295650"/>
            <a:ext cx="10429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0352190-AE2B-4E27-D288-B5B28FAB321D}"/>
              </a:ext>
            </a:extLst>
          </p:cNvPr>
          <p:cNvSpPr/>
          <p:nvPr/>
        </p:nvSpPr>
        <p:spPr>
          <a:xfrm>
            <a:off x="5452428" y="3303587"/>
            <a:ext cx="33813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763B37E-C4CC-9BED-C22B-E7406A6CB7C2}"/>
              </a:ext>
            </a:extLst>
          </p:cNvPr>
          <p:cNvSpPr/>
          <p:nvPr/>
        </p:nvSpPr>
        <p:spPr>
          <a:xfrm>
            <a:off x="5750877" y="3303586"/>
            <a:ext cx="33813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B9EA2E8-0483-A02F-D30A-E2E0C9E9C150}"/>
              </a:ext>
            </a:extLst>
          </p:cNvPr>
          <p:cNvSpPr/>
          <p:nvPr/>
        </p:nvSpPr>
        <p:spPr>
          <a:xfrm>
            <a:off x="5747385" y="2134552"/>
            <a:ext cx="33813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212A35A-E759-83C1-B971-BA6074A837B3}"/>
              </a:ext>
            </a:extLst>
          </p:cNvPr>
          <p:cNvSpPr/>
          <p:nvPr/>
        </p:nvSpPr>
        <p:spPr>
          <a:xfrm>
            <a:off x="5452428" y="3675062"/>
            <a:ext cx="33813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9126029-0D58-26A8-F5E3-BD5816749EDD}"/>
              </a:ext>
            </a:extLst>
          </p:cNvPr>
          <p:cNvSpPr/>
          <p:nvPr/>
        </p:nvSpPr>
        <p:spPr>
          <a:xfrm>
            <a:off x="5747385" y="3684270"/>
            <a:ext cx="3381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18" name="Line 54">
            <a:extLst>
              <a:ext uri="{FF2B5EF4-FFF2-40B4-BE49-F238E27FC236}">
                <a16:creationId xmlns:a16="http://schemas.microsoft.com/office/drawing/2014/main" id="{3826C584-743A-B8DD-5609-9B9A8516DEC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953" y="4133850"/>
            <a:ext cx="10429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19" name="Text Box 55">
            <a:extLst>
              <a:ext uri="{FF2B5EF4-FFF2-40B4-BE49-F238E27FC236}">
                <a16:creationId xmlns:a16="http://schemas.microsoft.com/office/drawing/2014/main" id="{66B04827-DFD6-8EE6-BFD9-00C9DAD6C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894" y="4109719"/>
            <a:ext cx="431800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</a:t>
            </a:r>
          </a:p>
        </p:txBody>
      </p:sp>
      <p:sp>
        <p:nvSpPr>
          <p:cNvPr id="20" name="Text Box 30">
            <a:extLst>
              <a:ext uri="{FF2B5EF4-FFF2-40B4-BE49-F238E27FC236}">
                <a16:creationId xmlns:a16="http://schemas.microsoft.com/office/drawing/2014/main" id="{61E2912B-C440-259F-91D7-4BCD42209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165" y="2502852"/>
            <a:ext cx="436562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7" grpId="0"/>
      <p:bldP spid="38" grpId="0"/>
      <p:bldP spid="2" grpId="0"/>
      <p:bldP spid="39" grpId="0"/>
      <p:bldP spid="43" grpId="0"/>
      <p:bldP spid="45" grpId="0"/>
      <p:bldP spid="46" grpId="0"/>
      <p:bldP spid="47" grpId="0"/>
      <p:bldP spid="48" grpId="0"/>
      <p:bldP spid="50" grpId="0"/>
      <p:bldP spid="58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2939C-AA98-F5C6-FB5E-AD4C902C8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30">
            <a:extLst>
              <a:ext uri="{FF2B5EF4-FFF2-40B4-BE49-F238E27FC236}">
                <a16:creationId xmlns:a16="http://schemas.microsoft.com/office/drawing/2014/main" id="{452DA1BD-D3B9-EB08-C151-C07770EDB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165" y="2502852"/>
            <a:ext cx="436562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.</a:t>
            </a:r>
          </a:p>
        </p:txBody>
      </p:sp>
      <p:sp>
        <p:nvSpPr>
          <p:cNvPr id="4" name="五边形 5">
            <a:extLst>
              <a:ext uri="{FF2B5EF4-FFF2-40B4-BE49-F238E27FC236}">
                <a16:creationId xmlns:a16="http://schemas.microsoft.com/office/drawing/2014/main" id="{39017861-9573-4AE0-2798-6A2D75700EDD}"/>
              </a:ext>
            </a:extLst>
          </p:cNvPr>
          <p:cNvSpPr/>
          <p:nvPr/>
        </p:nvSpPr>
        <p:spPr bwMode="auto">
          <a:xfrm>
            <a:off x="-1" y="104775"/>
            <a:ext cx="5219701" cy="509588"/>
          </a:xfrm>
          <a:prstGeom prst="homePlate">
            <a:avLst/>
          </a:prstGeom>
          <a:solidFill>
            <a:srgbClr val="ECC238"/>
          </a:solidFill>
          <a:ln w="285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anchor="ctr"/>
          <a:lstStyle/>
          <a:p>
            <a:pPr eaLnBrk="1" hangingPunct="1">
              <a:defRPr/>
            </a:pPr>
            <a:endParaRPr lang="zh-CN" altLang="en-US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438" name="Text Box 4">
            <a:extLst>
              <a:ext uri="{FF2B5EF4-FFF2-40B4-BE49-F238E27FC236}">
                <a16:creationId xmlns:a16="http://schemas.microsoft.com/office/drawing/2014/main" id="{6AA035DA-2871-2F7B-863F-DD49E0FE1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6188" y="1610360"/>
            <a:ext cx="74168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84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＝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                                  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8.4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＝</a:t>
            </a:r>
          </a:p>
        </p:txBody>
      </p:sp>
      <p:sp>
        <p:nvSpPr>
          <p:cNvPr id="5" name="Text Box 18">
            <a:extLst>
              <a:ext uri="{FF2B5EF4-FFF2-40B4-BE49-F238E27FC236}">
                <a16:creationId xmlns:a16="http://schemas.microsoft.com/office/drawing/2014/main" id="{B5FD5E61-CC0C-51FE-6062-BD49CF986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928" y="1602740"/>
            <a:ext cx="93503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21</a:t>
            </a: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5D7C18B4-2BE3-06B9-6F7E-F7A23C9FF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2673" y="1609090"/>
            <a:ext cx="93503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2.1</a:t>
            </a:r>
          </a:p>
        </p:txBody>
      </p:sp>
      <p:pic>
        <p:nvPicPr>
          <p:cNvPr id="36" name="图片 13">
            <a:extLst>
              <a:ext uri="{FF2B5EF4-FFF2-40B4-BE49-F238E27FC236}">
                <a16:creationId xmlns:a16="http://schemas.microsoft.com/office/drawing/2014/main" id="{FF6AA11F-C48B-EF1F-4634-52D3EC6CD2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2573973"/>
            <a:ext cx="1114425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 Box 30">
            <a:extLst>
              <a:ext uri="{FF2B5EF4-FFF2-40B4-BE49-F238E27FC236}">
                <a16:creationId xmlns:a16="http://schemas.microsoft.com/office/drawing/2014/main" id="{6668C2D4-C2AA-3CF2-38BA-6C9C7571D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5940" y="2549208"/>
            <a:ext cx="871538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8 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 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4</a:t>
            </a:r>
          </a:p>
        </p:txBody>
      </p:sp>
      <p:sp>
        <p:nvSpPr>
          <p:cNvPr id="38" name="Text Box 29">
            <a:extLst>
              <a:ext uri="{FF2B5EF4-FFF2-40B4-BE49-F238E27FC236}">
                <a16:creationId xmlns:a16="http://schemas.microsoft.com/office/drawing/2014/main" id="{B9DDFBF3-3692-3ACE-FC01-E1B6CDBDA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238" y="2530475"/>
            <a:ext cx="503237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4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B44751F-D06D-3068-F384-CBF0C53261CA}"/>
              </a:ext>
            </a:extLst>
          </p:cNvPr>
          <p:cNvSpPr/>
          <p:nvPr/>
        </p:nvSpPr>
        <p:spPr>
          <a:xfrm>
            <a:off x="1807845" y="2172335"/>
            <a:ext cx="3381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39" name="Text Box 51">
            <a:extLst>
              <a:ext uri="{FF2B5EF4-FFF2-40B4-BE49-F238E27FC236}">
                <a16:creationId xmlns:a16="http://schemas.microsoft.com/office/drawing/2014/main" id="{F5E19ADB-D277-B73B-478A-AF4C410EA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115" y="2912110"/>
            <a:ext cx="431800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8</a:t>
            </a:r>
          </a:p>
        </p:txBody>
      </p:sp>
      <p:sp>
        <p:nvSpPr>
          <p:cNvPr id="40" name="Line 52">
            <a:extLst>
              <a:ext uri="{FF2B5EF4-FFF2-40B4-BE49-F238E27FC236}">
                <a16:creationId xmlns:a16="http://schemas.microsoft.com/office/drawing/2014/main" id="{6CB6C28C-A239-68B1-41E1-F9EF8204F57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3329623"/>
            <a:ext cx="10429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6B3CFE19-A6D4-7D6B-9C14-BB6CB2FD508D}"/>
              </a:ext>
            </a:extLst>
          </p:cNvPr>
          <p:cNvSpPr/>
          <p:nvPr/>
        </p:nvSpPr>
        <p:spPr>
          <a:xfrm>
            <a:off x="2097723" y="3347085"/>
            <a:ext cx="33813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6485908F-2D75-AE9B-05D2-93BCC262F95D}"/>
              </a:ext>
            </a:extLst>
          </p:cNvPr>
          <p:cNvSpPr/>
          <p:nvPr/>
        </p:nvSpPr>
        <p:spPr>
          <a:xfrm>
            <a:off x="2112645" y="2171709"/>
            <a:ext cx="33813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B0408AE5-0F3D-B3E1-9E92-D1F52941C1EA}"/>
              </a:ext>
            </a:extLst>
          </p:cNvPr>
          <p:cNvSpPr/>
          <p:nvPr/>
        </p:nvSpPr>
        <p:spPr>
          <a:xfrm>
            <a:off x="2096135" y="3718560"/>
            <a:ext cx="3381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49" name="Line 54">
            <a:extLst>
              <a:ext uri="{FF2B5EF4-FFF2-40B4-BE49-F238E27FC236}">
                <a16:creationId xmlns:a16="http://schemas.microsoft.com/office/drawing/2014/main" id="{7480AFFF-926B-664D-CB4C-D8DA4DEAC37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6873" y="4167823"/>
            <a:ext cx="10429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50" name="Text Box 55">
            <a:extLst>
              <a:ext uri="{FF2B5EF4-FFF2-40B4-BE49-F238E27FC236}">
                <a16:creationId xmlns:a16="http://schemas.microsoft.com/office/drawing/2014/main" id="{72FFDAC1-35C6-49FB-4C45-AC60B66B3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0263" y="4166235"/>
            <a:ext cx="431800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</a:t>
            </a:r>
          </a:p>
        </p:txBody>
      </p:sp>
      <p:sp>
        <p:nvSpPr>
          <p:cNvPr id="58" name="Text Box 30">
            <a:extLst>
              <a:ext uri="{FF2B5EF4-FFF2-40B4-BE49-F238E27FC236}">
                <a16:creationId xmlns:a16="http://schemas.microsoft.com/office/drawing/2014/main" id="{89A033C2-4AA1-B2EE-6C59-54BF66190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0717" y="2169160"/>
            <a:ext cx="436562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.</a:t>
            </a:r>
          </a:p>
        </p:txBody>
      </p:sp>
      <p:sp>
        <p:nvSpPr>
          <p:cNvPr id="65" name="Text Box 4">
            <a:extLst>
              <a:ext uri="{FF2B5EF4-FFF2-40B4-BE49-F238E27FC236}">
                <a16:creationId xmlns:a16="http://schemas.microsoft.com/office/drawing/2014/main" id="{12CC68E8-A053-C5DA-E28B-BFB9933C6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808832"/>
            <a:ext cx="8297094" cy="4619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1.</a:t>
            </a:r>
            <a:r>
              <a:rPr lang="zh-CN" altLang="en-US" sz="2400" b="1" dirty="0">
                <a:ea typeface="黑体" pitchFamily="2" charset="-122"/>
              </a:rPr>
              <a:t>计算下面各题，看看你有什么发现。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/>
                <a:ea typeface="黑体" pitchFamily="2" charset="-122"/>
                <a:cs typeface="+mn-cs"/>
              </a:rPr>
              <a:t>[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/>
                <a:ea typeface="黑体" pitchFamily="2" charset="-122"/>
                <a:cs typeface="+mn-cs"/>
              </a:rPr>
              <a:t>教材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/>
                <a:ea typeface="黑体" pitchFamily="2" charset="-122"/>
                <a:cs typeface="+mn-cs"/>
              </a:rPr>
              <a:t>P25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/>
                <a:ea typeface="黑体" pitchFamily="2" charset="-122"/>
                <a:cs typeface="+mn-cs"/>
              </a:rPr>
              <a:t>做一做 第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/>
                <a:ea typeface="黑体" pitchFamily="2" charset="-122"/>
                <a:cs typeface="+mn-cs"/>
              </a:rPr>
              <a:t>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/>
                <a:ea typeface="黑体" pitchFamily="2" charset="-122"/>
                <a:cs typeface="+mn-cs"/>
              </a:rPr>
              <a:t>题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/>
                <a:ea typeface="黑体" pitchFamily="2" charset="-122"/>
                <a:cs typeface="+mn-cs"/>
              </a:rPr>
              <a:t>]</a:t>
            </a:r>
            <a:endParaRPr lang="zh-CN" altLang="en-US" sz="2400" dirty="0">
              <a:solidFill>
                <a:srgbClr val="FF66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90B628E1-D4A6-71D8-E656-DE583AEE5694}"/>
              </a:ext>
            </a:extLst>
          </p:cNvPr>
          <p:cNvSpPr txBox="1"/>
          <p:nvPr/>
        </p:nvSpPr>
        <p:spPr>
          <a:xfrm>
            <a:off x="74613" y="68263"/>
            <a:ext cx="46896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二、反馈评价，深化理解</a:t>
            </a:r>
          </a:p>
        </p:txBody>
      </p:sp>
      <p:pic>
        <p:nvPicPr>
          <p:cNvPr id="7" name="图片 13">
            <a:extLst>
              <a:ext uri="{FF2B5EF4-FFF2-40B4-BE49-F238E27FC236}">
                <a16:creationId xmlns:a16="http://schemas.microsoft.com/office/drawing/2014/main" id="{9EB2798A-F7CA-13E9-11FD-AA6124619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653" y="2540000"/>
            <a:ext cx="1114425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0">
            <a:extLst>
              <a:ext uri="{FF2B5EF4-FFF2-40B4-BE49-F238E27FC236}">
                <a16:creationId xmlns:a16="http://schemas.microsoft.com/office/drawing/2014/main" id="{54C8EBB5-EA17-7521-A312-898D726C1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0680" y="2515235"/>
            <a:ext cx="871538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8 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 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4</a:t>
            </a:r>
          </a:p>
        </p:txBody>
      </p:sp>
      <p:sp>
        <p:nvSpPr>
          <p:cNvPr id="9" name="Text Box 29">
            <a:extLst>
              <a:ext uri="{FF2B5EF4-FFF2-40B4-BE49-F238E27FC236}">
                <a16:creationId xmlns:a16="http://schemas.microsoft.com/office/drawing/2014/main" id="{C4CB1B35-868D-D2E2-D6F9-23E0DCE48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9978" y="2496502"/>
            <a:ext cx="503237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4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375B5E9-16DD-B4B2-612A-D7AEC944F559}"/>
              </a:ext>
            </a:extLst>
          </p:cNvPr>
          <p:cNvSpPr/>
          <p:nvPr/>
        </p:nvSpPr>
        <p:spPr>
          <a:xfrm>
            <a:off x="5442585" y="2138362"/>
            <a:ext cx="3381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11" name="Text Box 51">
            <a:extLst>
              <a:ext uri="{FF2B5EF4-FFF2-40B4-BE49-F238E27FC236}">
                <a16:creationId xmlns:a16="http://schemas.microsoft.com/office/drawing/2014/main" id="{4C8BB698-5C33-CCBB-D2D5-DFA47C266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3855" y="2878137"/>
            <a:ext cx="431800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8</a:t>
            </a:r>
          </a:p>
        </p:txBody>
      </p:sp>
      <p:sp>
        <p:nvSpPr>
          <p:cNvPr id="12" name="Line 52">
            <a:extLst>
              <a:ext uri="{FF2B5EF4-FFF2-40B4-BE49-F238E27FC236}">
                <a16:creationId xmlns:a16="http://schemas.microsoft.com/office/drawing/2014/main" id="{41AC317C-8079-D5B1-1130-862E85DC131D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090" y="3295650"/>
            <a:ext cx="10429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D2E104C-5ECB-E044-0BEF-90CC85074D13}"/>
              </a:ext>
            </a:extLst>
          </p:cNvPr>
          <p:cNvSpPr/>
          <p:nvPr/>
        </p:nvSpPr>
        <p:spPr>
          <a:xfrm>
            <a:off x="5755323" y="3313112"/>
            <a:ext cx="33813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E489551-13B7-A33C-F263-CD23EDFEB8E5}"/>
              </a:ext>
            </a:extLst>
          </p:cNvPr>
          <p:cNvSpPr/>
          <p:nvPr/>
        </p:nvSpPr>
        <p:spPr>
          <a:xfrm>
            <a:off x="5747385" y="2145356"/>
            <a:ext cx="338138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D87BD3-977B-695F-7627-E08E085C195C}"/>
              </a:ext>
            </a:extLst>
          </p:cNvPr>
          <p:cNvSpPr/>
          <p:nvPr/>
        </p:nvSpPr>
        <p:spPr>
          <a:xfrm>
            <a:off x="5753735" y="3684587"/>
            <a:ext cx="3381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18" name="Line 54">
            <a:extLst>
              <a:ext uri="{FF2B5EF4-FFF2-40B4-BE49-F238E27FC236}">
                <a16:creationId xmlns:a16="http://schemas.microsoft.com/office/drawing/2014/main" id="{7AD24F33-5499-476D-F56B-046C1C7E4F9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4473" y="4133850"/>
            <a:ext cx="10429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19" name="Text Box 55">
            <a:extLst>
              <a:ext uri="{FF2B5EF4-FFF2-40B4-BE49-F238E27FC236}">
                <a16:creationId xmlns:a16="http://schemas.microsoft.com/office/drawing/2014/main" id="{87F5C4E4-244A-7BA4-7AC4-CA657DBD2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483" y="4132262"/>
            <a:ext cx="431800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54257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5" grpId="0"/>
      <p:bldP spid="6" grpId="0"/>
      <p:bldP spid="37" grpId="0"/>
      <p:bldP spid="38" grpId="0"/>
      <p:bldP spid="2" grpId="0"/>
      <p:bldP spid="39" grpId="0"/>
      <p:bldP spid="45" grpId="0"/>
      <p:bldP spid="46" grpId="0"/>
      <p:bldP spid="48" grpId="0"/>
      <p:bldP spid="50" grpId="0"/>
      <p:bldP spid="58" grpId="0"/>
      <p:bldP spid="8" grpId="0"/>
      <p:bldP spid="9" grpId="0"/>
      <p:bldP spid="10" grpId="0"/>
      <p:bldP spid="11" grpId="0"/>
      <p:bldP spid="14" grpId="0"/>
      <p:bldP spid="15" grpId="0"/>
      <p:bldP spid="17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97032-D77E-B29F-2FC5-7B8536708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5">
            <a:extLst>
              <a:ext uri="{FF2B5EF4-FFF2-40B4-BE49-F238E27FC236}">
                <a16:creationId xmlns:a16="http://schemas.microsoft.com/office/drawing/2014/main" id="{F4C38AE8-5114-8EFB-24F0-6B7EAFA156ED}"/>
              </a:ext>
            </a:extLst>
          </p:cNvPr>
          <p:cNvSpPr/>
          <p:nvPr/>
        </p:nvSpPr>
        <p:spPr bwMode="auto">
          <a:xfrm>
            <a:off x="-1" y="104775"/>
            <a:ext cx="5219701" cy="509588"/>
          </a:xfrm>
          <a:prstGeom prst="homePlate">
            <a:avLst/>
          </a:prstGeom>
          <a:solidFill>
            <a:srgbClr val="ECC238"/>
          </a:solidFill>
          <a:ln w="2857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anchor="ctr"/>
          <a:lstStyle/>
          <a:p>
            <a:pPr eaLnBrk="1" hangingPunct="1">
              <a:defRPr/>
            </a:pPr>
            <a:endParaRPr lang="zh-CN" altLang="en-US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438" name="Text Box 4">
            <a:extLst>
              <a:ext uri="{FF2B5EF4-FFF2-40B4-BE49-F238E27FC236}">
                <a16:creationId xmlns:a16="http://schemas.microsoft.com/office/drawing/2014/main" id="{436B0F7E-32B7-8805-F18B-B63AA5231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1428" y="1282700"/>
            <a:ext cx="2426652" cy="4619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154÷14 =</a:t>
            </a:r>
            <a:endParaRPr lang="zh-CN" altLang="en-US" sz="24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65" name="Text Box 4">
            <a:extLst>
              <a:ext uri="{FF2B5EF4-FFF2-40B4-BE49-F238E27FC236}">
                <a16:creationId xmlns:a16="http://schemas.microsoft.com/office/drawing/2014/main" id="{8E0657A8-3C20-8133-88E2-7738A4608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4" y="808832"/>
            <a:ext cx="800925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1.</a:t>
            </a:r>
            <a:r>
              <a:rPr lang="zh-CN" altLang="en-US" sz="2400" b="1" dirty="0">
                <a:ea typeface="黑体" pitchFamily="2" charset="-122"/>
              </a:rPr>
              <a:t>计算下面各题，看看你有什么发现。</a:t>
            </a:r>
            <a:r>
              <a:rPr lang="en-US" altLang="zh-CN" dirty="0">
                <a:solidFill>
                  <a:srgbClr val="FF6600"/>
                </a:solidFill>
                <a:latin typeface="+mj-lt"/>
                <a:ea typeface="黑体" pitchFamily="2" charset="-122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+mj-lt"/>
                <a:ea typeface="黑体" pitchFamily="2" charset="-122"/>
              </a:rPr>
              <a:t>教材</a:t>
            </a:r>
            <a:r>
              <a:rPr lang="en-US" altLang="zh-CN" dirty="0">
                <a:solidFill>
                  <a:srgbClr val="FF6600"/>
                </a:solidFill>
                <a:latin typeface="+mj-lt"/>
                <a:ea typeface="黑体" pitchFamily="2" charset="-122"/>
              </a:rPr>
              <a:t>P25 </a:t>
            </a:r>
            <a:r>
              <a:rPr lang="zh-CN" altLang="en-US" dirty="0">
                <a:solidFill>
                  <a:srgbClr val="FF6600"/>
                </a:solidFill>
                <a:latin typeface="+mj-lt"/>
                <a:ea typeface="黑体" pitchFamily="2" charset="-122"/>
              </a:rPr>
              <a:t>做一做 第</a:t>
            </a:r>
            <a:r>
              <a:rPr lang="en-US" altLang="zh-CN" dirty="0">
                <a:solidFill>
                  <a:srgbClr val="FF6600"/>
                </a:solidFill>
                <a:latin typeface="+mj-lt"/>
                <a:ea typeface="黑体" pitchFamily="2" charset="-122"/>
              </a:rPr>
              <a:t>1</a:t>
            </a:r>
            <a:r>
              <a:rPr lang="zh-CN" altLang="en-US" dirty="0">
                <a:solidFill>
                  <a:srgbClr val="FF6600"/>
                </a:solidFill>
                <a:latin typeface="+mj-lt"/>
                <a:ea typeface="黑体" pitchFamily="2" charset="-122"/>
              </a:rPr>
              <a:t>题</a:t>
            </a:r>
            <a:r>
              <a:rPr lang="en-US" altLang="zh-CN" dirty="0">
                <a:solidFill>
                  <a:srgbClr val="FF6600"/>
                </a:solidFill>
                <a:latin typeface="+mj-lt"/>
                <a:ea typeface="黑体" pitchFamily="2" charset="-122"/>
              </a:rPr>
              <a:t>]</a:t>
            </a:r>
            <a:endParaRPr lang="zh-CN" altLang="en-US" sz="2400" dirty="0">
              <a:solidFill>
                <a:srgbClr val="FF6600"/>
              </a:solidFill>
              <a:latin typeface="+mj-lt"/>
              <a:ea typeface="楷体" panose="02010609060101010101" pitchFamily="49" charset="-122"/>
            </a:endParaRPr>
          </a:p>
        </p:txBody>
      </p:sp>
      <p:pic>
        <p:nvPicPr>
          <p:cNvPr id="66" name="图片 13">
            <a:extLst>
              <a:ext uri="{FF2B5EF4-FFF2-40B4-BE49-F238E27FC236}">
                <a16:creationId xmlns:a16="http://schemas.microsoft.com/office/drawing/2014/main" id="{EE0B939F-AA25-DC6A-5845-75D66ADB5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728" y="2013585"/>
            <a:ext cx="1114425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Text Box 30">
            <a:extLst>
              <a:ext uri="{FF2B5EF4-FFF2-40B4-BE49-F238E27FC236}">
                <a16:creationId xmlns:a16="http://schemas.microsoft.com/office/drawing/2014/main" id="{5A0E4F08-45D6-290B-778C-0E4F90537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7378" y="1973898"/>
            <a:ext cx="1077913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1 5 4</a:t>
            </a:r>
          </a:p>
        </p:txBody>
      </p:sp>
      <p:sp>
        <p:nvSpPr>
          <p:cNvPr id="68" name="Text Box 29">
            <a:extLst>
              <a:ext uri="{FF2B5EF4-FFF2-40B4-BE49-F238E27FC236}">
                <a16:creationId xmlns:a16="http://schemas.microsoft.com/office/drawing/2014/main" id="{FC5D8565-F374-F1FC-B6C2-CBC684A70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9528" y="1980248"/>
            <a:ext cx="596900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14</a:t>
            </a: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CCCAEA8A-DB21-B7A9-FA9A-CCD284F5D9B8}"/>
              </a:ext>
            </a:extLst>
          </p:cNvPr>
          <p:cNvSpPr/>
          <p:nvPr/>
        </p:nvSpPr>
        <p:spPr>
          <a:xfrm>
            <a:off x="2101058" y="1630998"/>
            <a:ext cx="33813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70" name="Text Box 64">
            <a:extLst>
              <a:ext uri="{FF2B5EF4-FFF2-40B4-BE49-F238E27FC236}">
                <a16:creationId xmlns:a16="http://schemas.microsoft.com/office/drawing/2014/main" id="{824AF943-5ED7-D743-21AA-2054BEF91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6903" y="2353310"/>
            <a:ext cx="863600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1 4</a:t>
            </a:r>
          </a:p>
        </p:txBody>
      </p:sp>
      <p:sp>
        <p:nvSpPr>
          <p:cNvPr id="71" name="Line 65">
            <a:extLst>
              <a:ext uri="{FF2B5EF4-FFF2-40B4-BE49-F238E27FC236}">
                <a16:creationId xmlns:a16="http://schemas.microsoft.com/office/drawing/2014/main" id="{3A129F98-4607-7862-BBAB-31E87A56F948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4516" y="2777173"/>
            <a:ext cx="10429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702BF532-1E32-CA51-C9AE-1291757A5F43}"/>
              </a:ext>
            </a:extLst>
          </p:cNvPr>
          <p:cNvSpPr/>
          <p:nvPr/>
        </p:nvSpPr>
        <p:spPr>
          <a:xfrm>
            <a:off x="2117408" y="2731135"/>
            <a:ext cx="3397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81E3BB59-2676-3C93-64CA-31746377F3FD}"/>
              </a:ext>
            </a:extLst>
          </p:cNvPr>
          <p:cNvSpPr/>
          <p:nvPr/>
        </p:nvSpPr>
        <p:spPr>
          <a:xfrm>
            <a:off x="2349818" y="2718435"/>
            <a:ext cx="3381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9773C156-5877-EFF5-973F-FB4158DD2416}"/>
              </a:ext>
            </a:extLst>
          </p:cNvPr>
          <p:cNvSpPr/>
          <p:nvPr/>
        </p:nvSpPr>
        <p:spPr>
          <a:xfrm>
            <a:off x="2357437" y="1631470"/>
            <a:ext cx="33972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165458C0-90F0-BAEC-8809-036DD652F338}"/>
              </a:ext>
            </a:extLst>
          </p:cNvPr>
          <p:cNvSpPr/>
          <p:nvPr/>
        </p:nvSpPr>
        <p:spPr>
          <a:xfrm>
            <a:off x="2112170" y="3077210"/>
            <a:ext cx="3397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9F6821D2-1892-B6C5-C2F4-A8529E006C9E}"/>
              </a:ext>
            </a:extLst>
          </p:cNvPr>
          <p:cNvSpPr/>
          <p:nvPr/>
        </p:nvSpPr>
        <p:spPr>
          <a:xfrm>
            <a:off x="2361023" y="3081973"/>
            <a:ext cx="33813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78" name="Line 67">
            <a:extLst>
              <a:ext uri="{FF2B5EF4-FFF2-40B4-BE49-F238E27FC236}">
                <a16:creationId xmlns:a16="http://schemas.microsoft.com/office/drawing/2014/main" id="{8FDC44C4-A767-04C1-B04F-0F7FA27C71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7851" y="3488373"/>
            <a:ext cx="10429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79" name="Text Box 68">
            <a:extLst>
              <a:ext uri="{FF2B5EF4-FFF2-40B4-BE49-F238E27FC236}">
                <a16:creationId xmlns:a16="http://schemas.microsoft.com/office/drawing/2014/main" id="{A6E787D7-8E33-FCDC-23A3-495C984CF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4583" y="3480435"/>
            <a:ext cx="863600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</a:t>
            </a:r>
          </a:p>
        </p:txBody>
      </p:sp>
      <p:sp>
        <p:nvSpPr>
          <p:cNvPr id="80" name="Text Box 18">
            <a:extLst>
              <a:ext uri="{FF2B5EF4-FFF2-40B4-BE49-F238E27FC236}">
                <a16:creationId xmlns:a16="http://schemas.microsoft.com/office/drawing/2014/main" id="{F4CBC078-E3E4-FF96-43DA-58A20AF75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8588" y="1270000"/>
            <a:ext cx="93503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11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C2C97E8B-9939-D8CF-D91E-D9AADF7A18B0}"/>
              </a:ext>
            </a:extLst>
          </p:cNvPr>
          <p:cNvSpPr txBox="1"/>
          <p:nvPr/>
        </p:nvSpPr>
        <p:spPr>
          <a:xfrm>
            <a:off x="74613" y="68263"/>
            <a:ext cx="46896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二、反馈评价，深化理解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99CA4357-BA07-15BA-17D0-9AEFF82D5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7928" y="1282700"/>
            <a:ext cx="2426652" cy="4619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15.4÷14 =</a:t>
            </a:r>
            <a:endParaRPr lang="zh-CN" altLang="en-US" sz="2400" b="1" dirty="0">
              <a:latin typeface="+mj-lt"/>
              <a:ea typeface="楷体" panose="02010609060101010101" pitchFamily="49" charset="-122"/>
            </a:endParaRPr>
          </a:p>
        </p:txBody>
      </p:sp>
      <p:pic>
        <p:nvPicPr>
          <p:cNvPr id="23" name="图片 13">
            <a:extLst>
              <a:ext uri="{FF2B5EF4-FFF2-40B4-BE49-F238E27FC236}">
                <a16:creationId xmlns:a16="http://schemas.microsoft.com/office/drawing/2014/main" id="{F29BEE73-FC81-BB9C-3AAF-89DB727D5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228" y="2013585"/>
            <a:ext cx="1114425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30">
            <a:extLst>
              <a:ext uri="{FF2B5EF4-FFF2-40B4-BE49-F238E27FC236}">
                <a16:creationId xmlns:a16="http://schemas.microsoft.com/office/drawing/2014/main" id="{5AF32D7F-A5E5-70DD-1B07-496FB0371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3878" y="1973898"/>
            <a:ext cx="1077913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1 5.4</a:t>
            </a:r>
          </a:p>
        </p:txBody>
      </p:sp>
      <p:sp>
        <p:nvSpPr>
          <p:cNvPr id="25" name="Text Box 29">
            <a:extLst>
              <a:ext uri="{FF2B5EF4-FFF2-40B4-BE49-F238E27FC236}">
                <a16:creationId xmlns:a16="http://schemas.microsoft.com/office/drawing/2014/main" id="{113910A1-2DD7-2D5B-D5E1-EAB4877B3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028" y="1980248"/>
            <a:ext cx="596900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14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C1F7DDF-6881-9228-1516-892AD7410A88}"/>
              </a:ext>
            </a:extLst>
          </p:cNvPr>
          <p:cNvSpPr/>
          <p:nvPr/>
        </p:nvSpPr>
        <p:spPr>
          <a:xfrm>
            <a:off x="5856769" y="1630998"/>
            <a:ext cx="33813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27" name="Text Box 64">
            <a:extLst>
              <a:ext uri="{FF2B5EF4-FFF2-40B4-BE49-F238E27FC236}">
                <a16:creationId xmlns:a16="http://schemas.microsoft.com/office/drawing/2014/main" id="{50F7B5A2-27AB-C886-F414-45D8DF51F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3403" y="2353310"/>
            <a:ext cx="863600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1 4</a:t>
            </a:r>
          </a:p>
        </p:txBody>
      </p:sp>
      <p:sp>
        <p:nvSpPr>
          <p:cNvPr id="28" name="Line 65">
            <a:extLst>
              <a:ext uri="{FF2B5EF4-FFF2-40B4-BE49-F238E27FC236}">
                <a16:creationId xmlns:a16="http://schemas.microsoft.com/office/drawing/2014/main" id="{8784769B-DCAF-94F2-9638-607BECF138F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1016" y="2777173"/>
            <a:ext cx="10429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881A158-1E26-4869-433C-77CFDA448CC4}"/>
              </a:ext>
            </a:extLst>
          </p:cNvPr>
          <p:cNvSpPr/>
          <p:nvPr/>
        </p:nvSpPr>
        <p:spPr>
          <a:xfrm>
            <a:off x="5856769" y="2731135"/>
            <a:ext cx="3397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30" name="Text Box 30">
            <a:extLst>
              <a:ext uri="{FF2B5EF4-FFF2-40B4-BE49-F238E27FC236}">
                <a16:creationId xmlns:a16="http://schemas.microsoft.com/office/drawing/2014/main" id="{49984CA5-44AA-4E64-BCD8-5888BE9BD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609" y="1635760"/>
            <a:ext cx="436562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.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99A19FC-BC9B-E866-B5F1-067EFB62C19D}"/>
              </a:ext>
            </a:extLst>
          </p:cNvPr>
          <p:cNvSpPr/>
          <p:nvPr/>
        </p:nvSpPr>
        <p:spPr>
          <a:xfrm>
            <a:off x="6079812" y="2718435"/>
            <a:ext cx="3381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EE18777-1C84-311D-6A53-50BEAF8240B4}"/>
              </a:ext>
            </a:extLst>
          </p:cNvPr>
          <p:cNvSpPr/>
          <p:nvPr/>
        </p:nvSpPr>
        <p:spPr>
          <a:xfrm>
            <a:off x="6099810" y="1631470"/>
            <a:ext cx="391959" cy="46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DE6B2DF-00D5-890D-5791-7745A78EAF53}"/>
              </a:ext>
            </a:extLst>
          </p:cNvPr>
          <p:cNvSpPr/>
          <p:nvPr/>
        </p:nvSpPr>
        <p:spPr>
          <a:xfrm>
            <a:off x="5856769" y="3077210"/>
            <a:ext cx="3397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1345A2A-8D42-C2B6-7E81-AB14ED6B64DE}"/>
              </a:ext>
            </a:extLst>
          </p:cNvPr>
          <p:cNvSpPr/>
          <p:nvPr/>
        </p:nvSpPr>
        <p:spPr>
          <a:xfrm>
            <a:off x="6079812" y="3081973"/>
            <a:ext cx="33813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35" name="Line 67">
            <a:extLst>
              <a:ext uri="{FF2B5EF4-FFF2-40B4-BE49-F238E27FC236}">
                <a16:creationId xmlns:a16="http://schemas.microsoft.com/office/drawing/2014/main" id="{227E1289-669E-7790-EFFD-EE9FBBB892D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1816" y="3488373"/>
            <a:ext cx="10429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41" name="Text Box 68">
            <a:extLst>
              <a:ext uri="{FF2B5EF4-FFF2-40B4-BE49-F238E27FC236}">
                <a16:creationId xmlns:a16="http://schemas.microsoft.com/office/drawing/2014/main" id="{DB972620-C136-9E3D-62F3-3D87A39A5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3940" y="3480435"/>
            <a:ext cx="863600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</a:t>
            </a:r>
          </a:p>
        </p:txBody>
      </p:sp>
      <p:sp>
        <p:nvSpPr>
          <p:cNvPr id="42" name="Text Box 18">
            <a:extLst>
              <a:ext uri="{FF2B5EF4-FFF2-40B4-BE49-F238E27FC236}">
                <a16:creationId xmlns:a16="http://schemas.microsoft.com/office/drawing/2014/main" id="{9C423D50-D3FB-F2B1-989B-9A63B26BD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5568" y="1270000"/>
            <a:ext cx="93503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1.1</a:t>
            </a:r>
          </a:p>
        </p:txBody>
      </p:sp>
      <p:sp>
        <p:nvSpPr>
          <p:cNvPr id="18433" name="AutoShape 27">
            <a:extLst>
              <a:ext uri="{FF2B5EF4-FFF2-40B4-BE49-F238E27FC236}">
                <a16:creationId xmlns:a16="http://schemas.microsoft.com/office/drawing/2014/main" id="{504E579A-EE7B-B924-3211-59547E727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0838" y="3888740"/>
            <a:ext cx="4576762" cy="460375"/>
          </a:xfrm>
          <a:prstGeom prst="wedgeRoundRectCallout">
            <a:avLst>
              <a:gd name="adj1" fmla="val 54329"/>
              <a:gd name="adj2" fmla="val 4565"/>
              <a:gd name="adj3" fmla="val 16667"/>
            </a:avLst>
          </a:prstGeom>
          <a:solidFill>
            <a:srgbClr val="FFFFFF"/>
          </a:solidFill>
          <a:ln w="2857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两组算式有什么相同点和不同点呢？</a:t>
            </a:r>
            <a:endParaRPr lang="en-US" altLang="zh-CN" sz="21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434" name="Picture 83">
            <a:extLst>
              <a:ext uri="{FF2B5EF4-FFF2-40B4-BE49-F238E27FC236}">
                <a16:creationId xmlns:a16="http://schemas.microsoft.com/office/drawing/2014/main" id="{A3133816-5C85-9B37-51AC-5DDDE85D6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475537" y="3445487"/>
            <a:ext cx="1417637" cy="1367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AutoShape 27">
            <a:extLst>
              <a:ext uri="{FF2B5EF4-FFF2-40B4-BE49-F238E27FC236}">
                <a16:creationId xmlns:a16="http://schemas.microsoft.com/office/drawing/2014/main" id="{9F5DADF2-3C32-1B5F-58F8-32E7EA1BB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0" y="3942715"/>
            <a:ext cx="4740275" cy="1042988"/>
          </a:xfrm>
          <a:prstGeom prst="wedgeRoundRectCallout">
            <a:avLst>
              <a:gd name="adj1" fmla="val -57616"/>
              <a:gd name="adj2" fmla="val -28269"/>
              <a:gd name="adj3" fmla="val 16667"/>
            </a:avLst>
          </a:prstGeom>
          <a:solidFill>
            <a:srgbClr val="CCEC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相同点：整数除以整数与整数除以小数计算方法相同。</a:t>
            </a:r>
          </a:p>
        </p:txBody>
      </p:sp>
      <p:sp>
        <p:nvSpPr>
          <p:cNvPr id="18436" name="AutoShape 27">
            <a:extLst>
              <a:ext uri="{FF2B5EF4-FFF2-40B4-BE49-F238E27FC236}">
                <a16:creationId xmlns:a16="http://schemas.microsoft.com/office/drawing/2014/main" id="{A31B0014-97DC-7867-51B4-D7BD3864C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7725" y="3982403"/>
            <a:ext cx="5364163" cy="1022350"/>
          </a:xfrm>
          <a:prstGeom prst="wedgeRoundRectCallout">
            <a:avLst>
              <a:gd name="adj1" fmla="val 53287"/>
              <a:gd name="adj2" fmla="val -11019"/>
              <a:gd name="adj3" fmla="val 16667"/>
            </a:avLst>
          </a:prstGeom>
          <a:solidFill>
            <a:srgbClr val="FFE1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不同点：小数除以整数要把商的小数点与被除数的小数点对齐。</a:t>
            </a:r>
          </a:p>
        </p:txBody>
      </p:sp>
      <p:pic>
        <p:nvPicPr>
          <p:cNvPr id="18437" name="图片 18436">
            <a:extLst>
              <a:ext uri="{FF2B5EF4-FFF2-40B4-BE49-F238E27FC236}">
                <a16:creationId xmlns:a16="http://schemas.microsoft.com/office/drawing/2014/main" id="{6EF18D48-5247-5991-9F1A-A042259BB3A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9709" y="3397505"/>
            <a:ext cx="1150564" cy="1551055"/>
          </a:xfrm>
          <a:prstGeom prst="rect">
            <a:avLst/>
          </a:prstGeom>
        </p:spPr>
      </p:pic>
      <p:pic>
        <p:nvPicPr>
          <p:cNvPr id="18439" name="图片 18438">
            <a:extLst>
              <a:ext uri="{FF2B5EF4-FFF2-40B4-BE49-F238E27FC236}">
                <a16:creationId xmlns:a16="http://schemas.microsoft.com/office/drawing/2014/main" id="{3A2763DC-B564-B2B3-ABAF-1718A46793E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87718" y="3474606"/>
            <a:ext cx="1162585" cy="162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48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1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4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2" grpId="0"/>
      <p:bldP spid="74" grpId="0"/>
      <p:bldP spid="75" grpId="0"/>
      <p:bldP spid="76" grpId="0"/>
      <p:bldP spid="77" grpId="0"/>
      <p:bldP spid="79" grpId="0"/>
      <p:bldP spid="80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41" grpId="0"/>
      <p:bldP spid="42" grpId="0"/>
      <p:bldP spid="18433" grpId="0" animBg="1"/>
      <p:bldP spid="18433" grpId="1" animBg="1"/>
      <p:bldP spid="18435" grpId="0" animBg="1"/>
      <p:bldP spid="18435" grpId="1" animBg="1"/>
      <p:bldP spid="184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图片 13">
            <a:extLst>
              <a:ext uri="{FF2B5EF4-FFF2-40B4-BE49-F238E27FC236}">
                <a16:creationId xmlns:a16="http://schemas.microsoft.com/office/drawing/2014/main" id="{19D087C5-C39C-4862-AE5F-832732EE05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178" y="2077720"/>
            <a:ext cx="1517650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Text Box 61">
            <a:extLst>
              <a:ext uri="{FF2B5EF4-FFF2-40B4-BE49-F238E27FC236}">
                <a16:creationId xmlns:a16="http://schemas.microsoft.com/office/drawing/2014/main" id="{CB757B4F-F597-49FE-882E-B3FBD4C48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7273" y="1684814"/>
            <a:ext cx="514350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  </a:t>
            </a: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6DCE9878-9BD6-43EA-A56A-279DCA30DEAB}"/>
              </a:ext>
            </a:extLst>
          </p:cNvPr>
          <p:cNvSpPr/>
          <p:nvPr/>
        </p:nvSpPr>
        <p:spPr>
          <a:xfrm>
            <a:off x="7713028" y="1684814"/>
            <a:ext cx="338137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65" name="Text Box 30">
            <a:extLst>
              <a:ext uri="{FF2B5EF4-FFF2-40B4-BE49-F238E27FC236}">
                <a16:creationId xmlns:a16="http://schemas.microsoft.com/office/drawing/2014/main" id="{10482B6D-A03C-4689-B70E-BB7DE1C79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9828" y="2058670"/>
            <a:ext cx="151765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1 4 . 2 1</a:t>
            </a:r>
          </a:p>
        </p:txBody>
      </p:sp>
      <p:sp>
        <p:nvSpPr>
          <p:cNvPr id="17410" name="Text Box 60">
            <a:extLst>
              <a:ext uri="{FF2B5EF4-FFF2-40B4-BE49-F238E27FC236}">
                <a16:creationId xmlns:a16="http://schemas.microsoft.com/office/drawing/2014/main" id="{704D68CF-0E7E-465D-80B6-E71C6286B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" y="389235"/>
            <a:ext cx="9023349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2.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计算下面各题。</a:t>
            </a:r>
            <a:r>
              <a:rPr lang="en-US" altLang="zh-CN" dirty="0">
                <a:solidFill>
                  <a:srgbClr val="FF6600"/>
                </a:solidFill>
                <a:ea typeface="黑体" pitchFamily="2" charset="-122"/>
              </a:rPr>
              <a:t> [</a:t>
            </a:r>
            <a:r>
              <a:rPr lang="zh-CN" altLang="en-US" dirty="0">
                <a:solidFill>
                  <a:srgbClr val="FF6600"/>
                </a:solidFill>
                <a:ea typeface="黑体" pitchFamily="2" charset="-122"/>
              </a:rPr>
              <a:t>教材</a:t>
            </a:r>
            <a:r>
              <a:rPr lang="en-US" altLang="zh-CN" dirty="0">
                <a:solidFill>
                  <a:srgbClr val="FF6600"/>
                </a:solidFill>
                <a:ea typeface="黑体" pitchFamily="2" charset="-122"/>
              </a:rPr>
              <a:t>P25    </a:t>
            </a:r>
            <a:r>
              <a:rPr lang="zh-CN" altLang="en-US" dirty="0">
                <a:solidFill>
                  <a:srgbClr val="FF6600"/>
                </a:solidFill>
                <a:ea typeface="黑体" pitchFamily="2" charset="-122"/>
              </a:rPr>
              <a:t>做一做 第</a:t>
            </a:r>
            <a:r>
              <a:rPr lang="en-US" altLang="zh-CN" dirty="0">
                <a:solidFill>
                  <a:srgbClr val="FF6600"/>
                </a:solidFill>
                <a:ea typeface="黑体" pitchFamily="2" charset="-122"/>
              </a:rPr>
              <a:t>2</a:t>
            </a:r>
            <a:r>
              <a:rPr lang="zh-CN" altLang="en-US" dirty="0">
                <a:solidFill>
                  <a:srgbClr val="FF6600"/>
                </a:solidFill>
                <a:ea typeface="黑体" pitchFamily="2" charset="-122"/>
              </a:rPr>
              <a:t>题</a:t>
            </a:r>
            <a:r>
              <a:rPr lang="en-US" altLang="zh-CN" dirty="0">
                <a:solidFill>
                  <a:srgbClr val="FF6600"/>
                </a:solidFill>
                <a:ea typeface="黑体" pitchFamily="2" charset="-122"/>
              </a:rPr>
              <a:t>]</a:t>
            </a:r>
            <a:endParaRPr lang="en-US" altLang="zh-CN" sz="2400" b="1" dirty="0">
              <a:latin typeface="+mj-lt"/>
              <a:ea typeface="黑体" pitchFamily="2" charset="-122"/>
            </a:endParaRPr>
          </a:p>
        </p:txBody>
      </p:sp>
      <p:sp>
        <p:nvSpPr>
          <p:cNvPr id="17411" name="Text Box 49">
            <a:extLst>
              <a:ext uri="{FF2B5EF4-FFF2-40B4-BE49-F238E27FC236}">
                <a16:creationId xmlns:a16="http://schemas.microsoft.com/office/drawing/2014/main" id="{F7D97B95-A27A-4117-93F4-0C789D132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908" y="1199833"/>
            <a:ext cx="419735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72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15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＝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            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9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＝</a:t>
            </a:r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id="{357D4C90-C140-4404-9044-B6364002D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3535" y="1179830"/>
            <a:ext cx="60579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4.8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F892FF43-BB4D-4513-91FC-D1EB4083E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7892" y="1183958"/>
            <a:ext cx="1142365" cy="4619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2.25</a:t>
            </a:r>
          </a:p>
        </p:txBody>
      </p:sp>
      <p:pic>
        <p:nvPicPr>
          <p:cNvPr id="36" name="图片 13">
            <a:extLst>
              <a:ext uri="{FF2B5EF4-FFF2-40B4-BE49-F238E27FC236}">
                <a16:creationId xmlns:a16="http://schemas.microsoft.com/office/drawing/2014/main" id="{4C950B58-C63B-402F-8AA6-92C5F06B1C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33" y="2072958"/>
            <a:ext cx="11144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 Box 30">
            <a:extLst>
              <a:ext uri="{FF2B5EF4-FFF2-40B4-BE49-F238E27FC236}">
                <a16:creationId xmlns:a16="http://schemas.microsoft.com/office/drawing/2014/main" id="{DC5B23F8-329D-4E16-BE5F-5D14CBB41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95" y="2053908"/>
            <a:ext cx="836613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7  2</a:t>
            </a:r>
          </a:p>
        </p:txBody>
      </p:sp>
      <p:sp>
        <p:nvSpPr>
          <p:cNvPr id="38" name="Text Box 29">
            <a:extLst>
              <a:ext uri="{FF2B5EF4-FFF2-40B4-BE49-F238E27FC236}">
                <a16:creationId xmlns:a16="http://schemas.microsoft.com/office/drawing/2014/main" id="{FD7F95E4-7E68-4A50-9C3B-33792EBFC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768" y="2057718"/>
            <a:ext cx="504825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15</a:t>
            </a:r>
          </a:p>
        </p:txBody>
      </p:sp>
      <p:sp>
        <p:nvSpPr>
          <p:cNvPr id="39" name="Text Box 61">
            <a:extLst>
              <a:ext uri="{FF2B5EF4-FFF2-40B4-BE49-F238E27FC236}">
                <a16:creationId xmlns:a16="http://schemas.microsoft.com/office/drawing/2014/main" id="{F840A1DE-A6CA-46C4-A632-2A4DD79E5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258" y="1689261"/>
            <a:ext cx="514350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8  </a:t>
            </a:r>
          </a:p>
        </p:txBody>
      </p:sp>
      <p:sp>
        <p:nvSpPr>
          <p:cNvPr id="40" name="Text Box 62">
            <a:extLst>
              <a:ext uri="{FF2B5EF4-FFF2-40B4-BE49-F238E27FC236}">
                <a16:creationId xmlns:a16="http://schemas.microsoft.com/office/drawing/2014/main" id="{7124E086-9C28-4303-9B87-7AAD7CE86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95" y="2398395"/>
            <a:ext cx="86963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6  0</a:t>
            </a:r>
          </a:p>
        </p:txBody>
      </p:sp>
      <p:sp>
        <p:nvSpPr>
          <p:cNvPr id="41" name="Line 63">
            <a:extLst>
              <a:ext uri="{FF2B5EF4-FFF2-40B4-BE49-F238E27FC236}">
                <a16:creationId xmlns:a16="http://schemas.microsoft.com/office/drawing/2014/main" id="{1CC6AFBA-D5DF-4D85-ADC1-10E7A5B36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770" y="2817495"/>
            <a:ext cx="942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42" name="Text Box 64">
            <a:extLst>
              <a:ext uri="{FF2B5EF4-FFF2-40B4-BE49-F238E27FC236}">
                <a16:creationId xmlns:a16="http://schemas.microsoft.com/office/drawing/2014/main" id="{B7C262F2-2E01-47D6-A956-823ECCD38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70" y="2792095"/>
            <a:ext cx="538163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  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AD569EE-DD4A-4BF7-BB27-6C2BE2AD09F9}"/>
              </a:ext>
            </a:extLst>
          </p:cNvPr>
          <p:cNvSpPr/>
          <p:nvPr/>
        </p:nvSpPr>
        <p:spPr>
          <a:xfrm>
            <a:off x="1029970" y="2792095"/>
            <a:ext cx="33972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EECE186-2B09-4E92-9527-7D11A8BA852B}"/>
              </a:ext>
            </a:extLst>
          </p:cNvPr>
          <p:cNvSpPr/>
          <p:nvPr/>
        </p:nvSpPr>
        <p:spPr>
          <a:xfrm>
            <a:off x="1034733" y="1688783"/>
            <a:ext cx="33972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4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45" name="Text Box 68">
            <a:extLst>
              <a:ext uri="{FF2B5EF4-FFF2-40B4-BE49-F238E27FC236}">
                <a16:creationId xmlns:a16="http://schemas.microsoft.com/office/drawing/2014/main" id="{DFD74B4C-B7A7-421A-8075-DD94C0CCD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758" y="3111183"/>
            <a:ext cx="427037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  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18D054A8-3979-4389-92CB-EA3DE599FB8B}"/>
              </a:ext>
            </a:extLst>
          </p:cNvPr>
          <p:cNvSpPr/>
          <p:nvPr/>
        </p:nvSpPr>
        <p:spPr>
          <a:xfrm>
            <a:off x="1029970" y="3119438"/>
            <a:ext cx="33972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</a:t>
            </a:r>
          </a:p>
        </p:txBody>
      </p:sp>
      <p:sp>
        <p:nvSpPr>
          <p:cNvPr id="48" name="Line 66">
            <a:extLst>
              <a:ext uri="{FF2B5EF4-FFF2-40B4-BE49-F238E27FC236}">
                <a16:creationId xmlns:a16="http://schemas.microsoft.com/office/drawing/2014/main" id="{0C8AC312-4684-4E94-A4D8-B751ED4FADDC}"/>
              </a:ext>
            </a:extLst>
          </p:cNvPr>
          <p:cNvSpPr>
            <a:spLocks noChangeShapeType="1"/>
          </p:cNvSpPr>
          <p:nvPr/>
        </p:nvSpPr>
        <p:spPr bwMode="auto">
          <a:xfrm>
            <a:off x="691833" y="3571558"/>
            <a:ext cx="9366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49" name="Text Box 67">
            <a:extLst>
              <a:ext uri="{FF2B5EF4-FFF2-40B4-BE49-F238E27FC236}">
                <a16:creationId xmlns:a16="http://schemas.microsoft.com/office/drawing/2014/main" id="{34E80626-076B-4107-B50F-5CA9A3AB7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9048" y="3575189"/>
            <a:ext cx="441325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</a:t>
            </a:r>
          </a:p>
        </p:txBody>
      </p:sp>
      <p:pic>
        <p:nvPicPr>
          <p:cNvPr id="50" name="图片 13">
            <a:extLst>
              <a:ext uri="{FF2B5EF4-FFF2-40B4-BE49-F238E27FC236}">
                <a16:creationId xmlns:a16="http://schemas.microsoft.com/office/drawing/2014/main" id="{2B9674BC-2868-44AB-99F1-BBED1A3E6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428" y="2082483"/>
            <a:ext cx="1114425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 Box 30">
            <a:extLst>
              <a:ext uri="{FF2B5EF4-FFF2-40B4-BE49-F238E27FC236}">
                <a16:creationId xmlns:a16="http://schemas.microsoft.com/office/drawing/2014/main" id="{5321E08B-67C2-4996-A7E0-21E017B6E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040" y="2057083"/>
            <a:ext cx="1089025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9</a:t>
            </a:r>
          </a:p>
        </p:txBody>
      </p:sp>
      <p:sp>
        <p:nvSpPr>
          <p:cNvPr id="52" name="Text Box 29">
            <a:extLst>
              <a:ext uri="{FF2B5EF4-FFF2-40B4-BE49-F238E27FC236}">
                <a16:creationId xmlns:a16="http://schemas.microsoft.com/office/drawing/2014/main" id="{6D652A8A-CB1D-4487-AB7B-282B4EE85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9690" y="2042795"/>
            <a:ext cx="503238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4</a:t>
            </a:r>
          </a:p>
        </p:txBody>
      </p:sp>
      <p:sp>
        <p:nvSpPr>
          <p:cNvPr id="53" name="Text Box 61">
            <a:extLst>
              <a:ext uri="{FF2B5EF4-FFF2-40B4-BE49-F238E27FC236}">
                <a16:creationId xmlns:a16="http://schemas.microsoft.com/office/drawing/2014/main" id="{FC477B1F-5E81-49C8-894F-A42A0A103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6247" y="1696720"/>
            <a:ext cx="514350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  </a:t>
            </a:r>
          </a:p>
        </p:txBody>
      </p:sp>
      <p:sp>
        <p:nvSpPr>
          <p:cNvPr id="54" name="Text Box 62">
            <a:extLst>
              <a:ext uri="{FF2B5EF4-FFF2-40B4-BE49-F238E27FC236}">
                <a16:creationId xmlns:a16="http://schemas.microsoft.com/office/drawing/2014/main" id="{C6BAE430-D7B2-4E3C-A5F2-CF217ACEB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6565" y="2377758"/>
            <a:ext cx="536575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8</a:t>
            </a:r>
          </a:p>
        </p:txBody>
      </p:sp>
      <p:sp>
        <p:nvSpPr>
          <p:cNvPr id="55" name="Line 63">
            <a:extLst>
              <a:ext uri="{FF2B5EF4-FFF2-40B4-BE49-F238E27FC236}">
                <a16:creationId xmlns:a16="http://schemas.microsoft.com/office/drawing/2014/main" id="{F3AEA369-A54D-46C2-92EA-41B63D02E37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7353" y="2780983"/>
            <a:ext cx="939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56" name="Text Box 64">
            <a:extLst>
              <a:ext uri="{FF2B5EF4-FFF2-40B4-BE49-F238E27FC236}">
                <a16:creationId xmlns:a16="http://schemas.microsoft.com/office/drawing/2014/main" id="{7B94571D-49E3-42D7-BE05-B5E53C511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1328" y="2763520"/>
            <a:ext cx="536575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  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0F8C310-438F-4E4B-8502-EC35DAA5163C}"/>
              </a:ext>
            </a:extLst>
          </p:cNvPr>
          <p:cNvSpPr/>
          <p:nvPr/>
        </p:nvSpPr>
        <p:spPr>
          <a:xfrm>
            <a:off x="3178495" y="1704658"/>
            <a:ext cx="26193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.</a:t>
            </a:r>
            <a:endParaRPr lang="zh-CN" altLang="en-US" sz="2400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451D5EB8-AC01-4701-B01D-B0329F71A922}"/>
              </a:ext>
            </a:extLst>
          </p:cNvPr>
          <p:cNvSpPr/>
          <p:nvPr/>
        </p:nvSpPr>
        <p:spPr>
          <a:xfrm>
            <a:off x="3320415" y="2773045"/>
            <a:ext cx="3381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47D5CE8D-4178-4ECB-98EA-F3F590D23F6F}"/>
              </a:ext>
            </a:extLst>
          </p:cNvPr>
          <p:cNvSpPr/>
          <p:nvPr/>
        </p:nvSpPr>
        <p:spPr>
          <a:xfrm>
            <a:off x="3325019" y="1690371"/>
            <a:ext cx="33972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419C2CE9-2CA1-4902-9715-BCE287349654}"/>
              </a:ext>
            </a:extLst>
          </p:cNvPr>
          <p:cNvSpPr/>
          <p:nvPr/>
        </p:nvSpPr>
        <p:spPr>
          <a:xfrm>
            <a:off x="3307715" y="3125470"/>
            <a:ext cx="33813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8</a:t>
            </a:r>
          </a:p>
        </p:txBody>
      </p:sp>
      <p:sp>
        <p:nvSpPr>
          <p:cNvPr id="62" name="Line 66">
            <a:extLst>
              <a:ext uri="{FF2B5EF4-FFF2-40B4-BE49-F238E27FC236}">
                <a16:creationId xmlns:a16="http://schemas.microsoft.com/office/drawing/2014/main" id="{A843BA5E-BF55-408A-912D-DFFAA7E523A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3228" y="3547745"/>
            <a:ext cx="9239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63" name="Text Box 67">
            <a:extLst>
              <a:ext uri="{FF2B5EF4-FFF2-40B4-BE49-F238E27FC236}">
                <a16:creationId xmlns:a16="http://schemas.microsoft.com/office/drawing/2014/main" id="{D0FE1A7C-077C-44F9-8F88-CFF68E635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4540" y="3542983"/>
            <a:ext cx="441325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</a:t>
            </a:r>
          </a:p>
        </p:txBody>
      </p:sp>
      <p:sp>
        <p:nvSpPr>
          <p:cNvPr id="44" name="Text Box 49">
            <a:extLst>
              <a:ext uri="{FF2B5EF4-FFF2-40B4-BE49-F238E27FC236}">
                <a16:creationId xmlns:a16="http://schemas.microsoft.com/office/drawing/2014/main" id="{11B75EB4-5A34-43EF-8989-D2D7D38A3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2639" y="1206183"/>
            <a:ext cx="4421822" cy="4619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14.21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7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＝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           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25.5</a:t>
            </a: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÷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6</a:t>
            </a:r>
            <a:r>
              <a:rPr lang="zh-CN" altLang="en-US" sz="2400" b="1" dirty="0">
                <a:latin typeface="+mj-lt"/>
                <a:ea typeface="楷体" panose="02010609060101010101" pitchFamily="49" charset="-122"/>
              </a:rPr>
              <a:t>＝</a:t>
            </a:r>
          </a:p>
        </p:txBody>
      </p:sp>
      <p:sp>
        <p:nvSpPr>
          <p:cNvPr id="46" name="Text Box 10">
            <a:extLst>
              <a:ext uri="{FF2B5EF4-FFF2-40B4-BE49-F238E27FC236}">
                <a16:creationId xmlns:a16="http://schemas.microsoft.com/office/drawing/2014/main" id="{DDF05D3B-1B05-4898-87D1-9273F11F5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5363" y="1193800"/>
            <a:ext cx="862012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2.03</a:t>
            </a:r>
          </a:p>
        </p:txBody>
      </p:sp>
      <p:sp>
        <p:nvSpPr>
          <p:cNvPr id="57" name="Text Box 10">
            <a:extLst>
              <a:ext uri="{FF2B5EF4-FFF2-40B4-BE49-F238E27FC236}">
                <a16:creationId xmlns:a16="http://schemas.microsoft.com/office/drawing/2014/main" id="{33DF9E26-0649-4CCA-886E-3E5E6E153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942" y="1181735"/>
            <a:ext cx="1082357" cy="4619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4.25</a:t>
            </a:r>
          </a:p>
        </p:txBody>
      </p:sp>
      <p:sp>
        <p:nvSpPr>
          <p:cNvPr id="66" name="Text Box 29">
            <a:extLst>
              <a:ext uri="{FF2B5EF4-FFF2-40B4-BE49-F238E27FC236}">
                <a16:creationId xmlns:a16="http://schemas.microsoft.com/office/drawing/2014/main" id="{68080A50-764E-40B8-868E-6061C603E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4695" y="2034858"/>
            <a:ext cx="503238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7</a:t>
            </a:r>
          </a:p>
        </p:txBody>
      </p:sp>
      <p:sp>
        <p:nvSpPr>
          <p:cNvPr id="67" name="Text Box 61">
            <a:extLst>
              <a:ext uri="{FF2B5EF4-FFF2-40B4-BE49-F238E27FC236}">
                <a16:creationId xmlns:a16="http://schemas.microsoft.com/office/drawing/2014/main" id="{D88F0982-7CD3-4028-99C7-B375C409D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3828" y="1712595"/>
            <a:ext cx="514350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  </a:t>
            </a:r>
          </a:p>
        </p:txBody>
      </p:sp>
      <p:sp>
        <p:nvSpPr>
          <p:cNvPr id="68" name="Text Box 62">
            <a:extLst>
              <a:ext uri="{FF2B5EF4-FFF2-40B4-BE49-F238E27FC236}">
                <a16:creationId xmlns:a16="http://schemas.microsoft.com/office/drawing/2014/main" id="{A8A85DEF-B592-4302-9CB1-684290759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9828" y="2392045"/>
            <a:ext cx="88455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1 4</a:t>
            </a:r>
          </a:p>
        </p:txBody>
      </p:sp>
      <p:sp>
        <p:nvSpPr>
          <p:cNvPr id="69" name="Line 63">
            <a:extLst>
              <a:ext uri="{FF2B5EF4-FFF2-40B4-BE49-F238E27FC236}">
                <a16:creationId xmlns:a16="http://schemas.microsoft.com/office/drawing/2014/main" id="{5E5FBC0C-CAF6-4B2E-9D4D-62EF1AD8FF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953" y="2787333"/>
            <a:ext cx="133143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9683BD0D-7619-4043-8687-4C8B7174E92B}"/>
              </a:ext>
            </a:extLst>
          </p:cNvPr>
          <p:cNvSpPr/>
          <p:nvPr/>
        </p:nvSpPr>
        <p:spPr>
          <a:xfrm>
            <a:off x="5581650" y="2773044"/>
            <a:ext cx="989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2 1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42602BF9-BA5D-44FF-8914-1777F1D4DCD8}"/>
              </a:ext>
            </a:extLst>
          </p:cNvPr>
          <p:cNvSpPr/>
          <p:nvPr/>
        </p:nvSpPr>
        <p:spPr>
          <a:xfrm>
            <a:off x="5573713" y="1703705"/>
            <a:ext cx="3397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2DC5A124-459B-4F7D-B69D-F8E4957B5524}"/>
              </a:ext>
            </a:extLst>
          </p:cNvPr>
          <p:cNvSpPr/>
          <p:nvPr/>
        </p:nvSpPr>
        <p:spPr>
          <a:xfrm>
            <a:off x="5580857" y="3161825"/>
            <a:ext cx="7045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2 1</a:t>
            </a:r>
          </a:p>
        </p:txBody>
      </p:sp>
      <p:sp>
        <p:nvSpPr>
          <p:cNvPr id="73" name="Line 66">
            <a:extLst>
              <a:ext uri="{FF2B5EF4-FFF2-40B4-BE49-F238E27FC236}">
                <a16:creationId xmlns:a16="http://schemas.microsoft.com/office/drawing/2014/main" id="{45866674-599A-4671-9062-F5D4AF7EA16B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318" y="3558858"/>
            <a:ext cx="135604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74" name="Text Box 67">
            <a:extLst>
              <a:ext uri="{FF2B5EF4-FFF2-40B4-BE49-F238E27FC236}">
                <a16:creationId xmlns:a16="http://schemas.microsoft.com/office/drawing/2014/main" id="{DC27AF1E-80FB-4C55-8D09-DB96631C6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8503" y="3581400"/>
            <a:ext cx="441325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</a:t>
            </a:r>
          </a:p>
        </p:txBody>
      </p:sp>
      <p:pic>
        <p:nvPicPr>
          <p:cNvPr id="75" name="图片 13">
            <a:extLst>
              <a:ext uri="{FF2B5EF4-FFF2-40B4-BE49-F238E27FC236}">
                <a16:creationId xmlns:a16="http://schemas.microsoft.com/office/drawing/2014/main" id="{D791E9CE-2391-45F5-B904-08356DF60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730" y="2053908"/>
            <a:ext cx="1654811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Text Box 30">
            <a:extLst>
              <a:ext uri="{FF2B5EF4-FFF2-40B4-BE49-F238E27FC236}">
                <a16:creationId xmlns:a16="http://schemas.microsoft.com/office/drawing/2014/main" id="{11198991-9F49-4003-ABED-A25E15171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2643" y="2030095"/>
            <a:ext cx="1087437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2 5. 5</a:t>
            </a:r>
          </a:p>
        </p:txBody>
      </p:sp>
      <p:sp>
        <p:nvSpPr>
          <p:cNvPr id="77" name="Text Box 29">
            <a:extLst>
              <a:ext uri="{FF2B5EF4-FFF2-40B4-BE49-F238E27FC236}">
                <a16:creationId xmlns:a16="http://schemas.microsoft.com/office/drawing/2014/main" id="{01418916-FFDC-46D8-BC1A-344ED1822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2583" y="2015808"/>
            <a:ext cx="503237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楷体" panose="02010609060101010101" pitchFamily="49" charset="-122"/>
              </a:rPr>
              <a:t>6</a:t>
            </a:r>
          </a:p>
        </p:txBody>
      </p:sp>
      <p:sp>
        <p:nvSpPr>
          <p:cNvPr id="79" name="Text Box 62">
            <a:extLst>
              <a:ext uri="{FF2B5EF4-FFF2-40B4-BE49-F238E27FC236}">
                <a16:creationId xmlns:a16="http://schemas.microsoft.com/office/drawing/2014/main" id="{12D1B4C2-7F27-4A79-804F-F1B3D0FE1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2168" y="2379345"/>
            <a:ext cx="102107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2 4</a:t>
            </a:r>
          </a:p>
        </p:txBody>
      </p:sp>
      <p:sp>
        <p:nvSpPr>
          <p:cNvPr id="80" name="Line 63">
            <a:extLst>
              <a:ext uri="{FF2B5EF4-FFF2-40B4-BE49-F238E27FC236}">
                <a16:creationId xmlns:a16="http://schemas.microsoft.com/office/drawing/2014/main" id="{5DF77D2D-7216-4B83-A3A9-8685540FA6FA}"/>
              </a:ext>
            </a:extLst>
          </p:cNvPr>
          <p:cNvSpPr>
            <a:spLocks noChangeShapeType="1"/>
          </p:cNvSpPr>
          <p:nvPr/>
        </p:nvSpPr>
        <p:spPr bwMode="auto">
          <a:xfrm>
            <a:off x="7153593" y="2800033"/>
            <a:ext cx="139192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8CD862B6-0C06-4AC7-9596-C5DB85183AB4}"/>
              </a:ext>
            </a:extLst>
          </p:cNvPr>
          <p:cNvSpPr/>
          <p:nvPr/>
        </p:nvSpPr>
        <p:spPr>
          <a:xfrm>
            <a:off x="7539673" y="1693546"/>
            <a:ext cx="26193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.</a:t>
            </a:r>
            <a:endParaRPr lang="zh-CN" altLang="en-US" sz="2400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9C692E8A-1643-4142-9D3D-95F8FF8257C7}"/>
              </a:ext>
            </a:extLst>
          </p:cNvPr>
          <p:cNvSpPr/>
          <p:nvPr/>
        </p:nvSpPr>
        <p:spPr>
          <a:xfrm>
            <a:off x="7431088" y="2795270"/>
            <a:ext cx="1114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1  5</a:t>
            </a: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E2BEFEB7-43EC-481A-B8D2-55133CA2D4A6}"/>
              </a:ext>
            </a:extLst>
          </p:cNvPr>
          <p:cNvSpPr/>
          <p:nvPr/>
        </p:nvSpPr>
        <p:spPr>
          <a:xfrm>
            <a:off x="7440295" y="3152458"/>
            <a:ext cx="8121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1  2</a:t>
            </a:r>
          </a:p>
        </p:txBody>
      </p:sp>
      <p:sp>
        <p:nvSpPr>
          <p:cNvPr id="85" name="Line 66">
            <a:extLst>
              <a:ext uri="{FF2B5EF4-FFF2-40B4-BE49-F238E27FC236}">
                <a16:creationId xmlns:a16="http://schemas.microsoft.com/office/drawing/2014/main" id="{0BB5CBB4-E682-4736-BAC6-9262730BC6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191693" y="3571558"/>
            <a:ext cx="139192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86" name="Text Box 67">
            <a:extLst>
              <a:ext uri="{FF2B5EF4-FFF2-40B4-BE49-F238E27FC236}">
                <a16:creationId xmlns:a16="http://schemas.microsoft.com/office/drawing/2014/main" id="{19C364E4-6680-46AB-81F2-FA5AF3148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3669" y="3568541"/>
            <a:ext cx="1114425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3  0</a:t>
            </a:r>
          </a:p>
        </p:txBody>
      </p:sp>
      <p:sp>
        <p:nvSpPr>
          <p:cNvPr id="14" name="Text Box 61">
            <a:extLst>
              <a:ext uri="{FF2B5EF4-FFF2-40B4-BE49-F238E27FC236}">
                <a16:creationId xmlns:a16="http://schemas.microsoft.com/office/drawing/2014/main" id="{6F68CBD8-ACFD-8164-AB10-D527EFD96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3335" y="2787314"/>
            <a:ext cx="514350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  </a:t>
            </a:r>
          </a:p>
        </p:txBody>
      </p:sp>
      <p:sp>
        <p:nvSpPr>
          <p:cNvPr id="15" name="Text Box 61">
            <a:extLst>
              <a:ext uri="{FF2B5EF4-FFF2-40B4-BE49-F238E27FC236}">
                <a16:creationId xmlns:a16="http://schemas.microsoft.com/office/drawing/2014/main" id="{8CE6DA1A-1C4A-F939-F0B2-548E377B8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509" y="3114517"/>
            <a:ext cx="514350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  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618088C-CC19-F1AB-B857-76394713EF66}"/>
              </a:ext>
            </a:extLst>
          </p:cNvPr>
          <p:cNvSpPr/>
          <p:nvPr/>
        </p:nvSpPr>
        <p:spPr>
          <a:xfrm>
            <a:off x="1197293" y="1699102"/>
            <a:ext cx="26193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.</a:t>
            </a:r>
            <a:endParaRPr lang="zh-CN" altLang="en-US" sz="2400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9" name="Line 66">
            <a:extLst>
              <a:ext uri="{FF2B5EF4-FFF2-40B4-BE49-F238E27FC236}">
                <a16:creationId xmlns:a16="http://schemas.microsoft.com/office/drawing/2014/main" id="{768A8ECC-3389-0B77-95FC-F45C6C1E0C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9893" y="4299406"/>
            <a:ext cx="9239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20" name="Text Box 67">
            <a:extLst>
              <a:ext uri="{FF2B5EF4-FFF2-40B4-BE49-F238E27FC236}">
                <a16:creationId xmlns:a16="http://schemas.microsoft.com/office/drawing/2014/main" id="{3A8C9CF2-91D7-1FCD-29A1-5BB719502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208" y="4263033"/>
            <a:ext cx="441325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</a:t>
            </a:r>
          </a:p>
        </p:txBody>
      </p:sp>
      <p:sp>
        <p:nvSpPr>
          <p:cNvPr id="21" name="Text Box 67">
            <a:extLst>
              <a:ext uri="{FF2B5EF4-FFF2-40B4-BE49-F238E27FC236}">
                <a16:creationId xmlns:a16="http://schemas.microsoft.com/office/drawing/2014/main" id="{B3C4F244-1AFD-B302-0153-74526FD9B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209" y="3542983"/>
            <a:ext cx="441325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</a:t>
            </a:r>
          </a:p>
        </p:txBody>
      </p:sp>
      <p:sp>
        <p:nvSpPr>
          <p:cNvPr id="22" name="Text Box 67">
            <a:extLst>
              <a:ext uri="{FF2B5EF4-FFF2-40B4-BE49-F238E27FC236}">
                <a16:creationId xmlns:a16="http://schemas.microsoft.com/office/drawing/2014/main" id="{2004C60C-4FD6-EFE9-33B4-4A2CAB433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2477" y="3873818"/>
            <a:ext cx="441325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2</a:t>
            </a:r>
          </a:p>
        </p:txBody>
      </p:sp>
      <p:sp>
        <p:nvSpPr>
          <p:cNvPr id="23" name="Text Box 67">
            <a:extLst>
              <a:ext uri="{FF2B5EF4-FFF2-40B4-BE49-F238E27FC236}">
                <a16:creationId xmlns:a16="http://schemas.microsoft.com/office/drawing/2014/main" id="{12E0BC0C-5913-67CB-47EF-AEF87B955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3146" y="3873818"/>
            <a:ext cx="441325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8B66F76-0F73-7E8F-B6D3-647263953A60}"/>
              </a:ext>
            </a:extLst>
          </p:cNvPr>
          <p:cNvSpPr/>
          <p:nvPr/>
        </p:nvSpPr>
        <p:spPr>
          <a:xfrm>
            <a:off x="3581243" y="1690054"/>
            <a:ext cx="33972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5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890CF9B-DB25-0669-961A-7CFD8F6A9F2F}"/>
              </a:ext>
            </a:extLst>
          </p:cNvPr>
          <p:cNvSpPr/>
          <p:nvPr/>
        </p:nvSpPr>
        <p:spPr>
          <a:xfrm>
            <a:off x="5809933" y="1703705"/>
            <a:ext cx="3397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3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BCF519F-3154-18C0-6ACA-52307DA828B9}"/>
              </a:ext>
            </a:extLst>
          </p:cNvPr>
          <p:cNvSpPr/>
          <p:nvPr/>
        </p:nvSpPr>
        <p:spPr>
          <a:xfrm>
            <a:off x="5427503" y="1708786"/>
            <a:ext cx="26193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.</a:t>
            </a:r>
            <a:endParaRPr lang="zh-CN" altLang="en-US" sz="2400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28" name="Text Box 67">
            <a:extLst>
              <a:ext uri="{FF2B5EF4-FFF2-40B4-BE49-F238E27FC236}">
                <a16:creationId xmlns:a16="http://schemas.microsoft.com/office/drawing/2014/main" id="{1D0F34E9-B93D-BCEF-A3CB-EEA6096D3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3352" y="3937317"/>
            <a:ext cx="1114425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3  0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47ED6A0-7463-D5C2-112C-AA7495CB0B2A}"/>
              </a:ext>
            </a:extLst>
          </p:cNvPr>
          <p:cNvSpPr/>
          <p:nvPr/>
        </p:nvSpPr>
        <p:spPr>
          <a:xfrm>
            <a:off x="8067358" y="1684814"/>
            <a:ext cx="338137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5</a:t>
            </a:r>
            <a:endParaRPr lang="zh-CN" altLang="en-US" sz="2400" dirty="0">
              <a:latin typeface="+mj-lt"/>
              <a:ea typeface="黑体" pitchFamily="2" charset="-122"/>
            </a:endParaRPr>
          </a:p>
        </p:txBody>
      </p:sp>
      <p:sp>
        <p:nvSpPr>
          <p:cNvPr id="32" name="Line 66">
            <a:extLst>
              <a:ext uri="{FF2B5EF4-FFF2-40B4-BE49-F238E27FC236}">
                <a16:creationId xmlns:a16="http://schemas.microsoft.com/office/drawing/2014/main" id="{E009B844-1320-82FE-C28C-CBFDFFCDCBEA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1381" y="4399280"/>
            <a:ext cx="139192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34" name="Text Box 67">
            <a:extLst>
              <a:ext uri="{FF2B5EF4-FFF2-40B4-BE49-F238E27FC236}">
                <a16:creationId xmlns:a16="http://schemas.microsoft.com/office/drawing/2014/main" id="{D8044BB2-8A69-1792-94EE-81F6BBA90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708" y="4416108"/>
            <a:ext cx="441325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83" grpId="0"/>
      <p:bldP spid="65" grpId="0"/>
      <p:bldP spid="4" grpId="0"/>
      <p:bldP spid="5" grpId="0"/>
      <p:bldP spid="37" grpId="0"/>
      <p:bldP spid="38" grpId="0"/>
      <p:bldP spid="39" grpId="0"/>
      <p:bldP spid="40" grpId="0"/>
      <p:bldP spid="42" grpId="0"/>
      <p:bldP spid="2" grpId="0"/>
      <p:bldP spid="3" grpId="0"/>
      <p:bldP spid="45" grpId="0"/>
      <p:bldP spid="47" grpId="0"/>
      <p:bldP spid="49" grpId="0"/>
      <p:bldP spid="51" grpId="0"/>
      <p:bldP spid="52" grpId="0"/>
      <p:bldP spid="53" grpId="0"/>
      <p:bldP spid="54" grpId="0"/>
      <p:bldP spid="56" grpId="0"/>
      <p:bldP spid="58" grpId="0"/>
      <p:bldP spid="59" grpId="0"/>
      <p:bldP spid="61" grpId="0"/>
      <p:bldP spid="63" grpId="0"/>
      <p:bldP spid="46" grpId="0"/>
      <p:bldP spid="57" grpId="0"/>
      <p:bldP spid="66" grpId="0"/>
      <p:bldP spid="67" grpId="0"/>
      <p:bldP spid="68" grpId="0"/>
      <p:bldP spid="70" grpId="0"/>
      <p:bldP spid="71" grpId="0"/>
      <p:bldP spid="72" grpId="0"/>
      <p:bldP spid="74" grpId="0"/>
      <p:bldP spid="76" grpId="0"/>
      <p:bldP spid="77" grpId="0"/>
      <p:bldP spid="79" grpId="0"/>
      <p:bldP spid="82" grpId="0"/>
      <p:bldP spid="84" grpId="0"/>
      <p:bldP spid="86" grpId="0"/>
      <p:bldP spid="14" grpId="0"/>
      <p:bldP spid="15" grpId="0"/>
      <p:bldP spid="20" grpId="0"/>
      <p:bldP spid="21" grpId="0"/>
      <p:bldP spid="22" grpId="0"/>
      <p:bldP spid="23" grpId="0"/>
      <p:bldP spid="24" grpId="0"/>
      <p:bldP spid="25" grpId="0"/>
      <p:bldP spid="28" grpId="0"/>
      <p:bldP spid="29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右箭头 6">
            <a:extLst>
              <a:ext uri="{FF2B5EF4-FFF2-40B4-BE49-F238E27FC236}">
                <a16:creationId xmlns:a16="http://schemas.microsoft.com/office/drawing/2014/main" id="{9E968451-3351-4F7C-85B3-FD386D211C70}"/>
              </a:ext>
            </a:extLst>
          </p:cNvPr>
          <p:cNvSpPr/>
          <p:nvPr/>
        </p:nvSpPr>
        <p:spPr>
          <a:xfrm>
            <a:off x="2281855" y="3094499"/>
            <a:ext cx="3349625" cy="799177"/>
          </a:xfrm>
          <a:prstGeom prst="downArrow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zh-CN" sz="2100" b="1" dirty="0">
                <a:solidFill>
                  <a:schemeClr val="tx1"/>
                </a:solidFill>
                <a:latin typeface="+mj-ea"/>
                <a:ea typeface="+mj-ea"/>
              </a:rPr>
              <a:t>小数除以整数的计算方法</a:t>
            </a:r>
            <a:endParaRPr lang="zh-CN" altLang="en-US" sz="2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26627" name="组合 23">
            <a:extLst>
              <a:ext uri="{FF2B5EF4-FFF2-40B4-BE49-F238E27FC236}">
                <a16:creationId xmlns:a16="http://schemas.microsoft.com/office/drawing/2014/main" id="{9ADD8B02-4C9E-44D5-92B6-9886BED4DD53}"/>
              </a:ext>
            </a:extLst>
          </p:cNvPr>
          <p:cNvGrpSpPr>
            <a:grpSpLocks/>
          </p:cNvGrpSpPr>
          <p:nvPr/>
        </p:nvGrpSpPr>
        <p:grpSpPr bwMode="auto">
          <a:xfrm>
            <a:off x="3162300" y="604838"/>
            <a:ext cx="3638550" cy="606425"/>
            <a:chOff x="4597400" y="1428750"/>
            <a:chExt cx="4851400" cy="807736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A031352-1F39-4A4F-8F72-D003DC81665D}"/>
                </a:ext>
              </a:extLst>
            </p:cNvPr>
            <p:cNvSpPr txBox="1"/>
            <p:nvPr/>
          </p:nvSpPr>
          <p:spPr>
            <a:xfrm>
              <a:off x="4597400" y="1473154"/>
              <a:ext cx="2353733" cy="763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latin typeface="+mn-lt"/>
                  <a:ea typeface="黑体" panose="02010609060101010101" pitchFamily="49" charset="-122"/>
                </a:rPr>
                <a:t>22.4÷4</a:t>
              </a:r>
              <a:endParaRPr lang="zh-CN" altLang="en-US" sz="24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4E223E8C-35D8-4F0F-898C-D8D839DD6E9E}"/>
                </a:ext>
              </a:extLst>
            </p:cNvPr>
            <p:cNvSpPr txBox="1"/>
            <p:nvPr/>
          </p:nvSpPr>
          <p:spPr>
            <a:xfrm>
              <a:off x="6045200" y="1466811"/>
              <a:ext cx="3213100" cy="7633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latin typeface="+mn-lt"/>
                  <a:ea typeface="黑体" panose="02010609060101010101" pitchFamily="49" charset="-122"/>
                </a:rPr>
                <a:t>=</a:t>
              </a: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__________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4A04F81-BAF7-4F1E-9344-0C75053FBA1F}"/>
                </a:ext>
              </a:extLst>
            </p:cNvPr>
            <p:cNvSpPr txBox="1"/>
            <p:nvPr/>
          </p:nvSpPr>
          <p:spPr>
            <a:xfrm>
              <a:off x="6375400" y="1428750"/>
              <a:ext cx="3073400" cy="6937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latin typeface="+mn-lt"/>
                  <a:ea typeface="黑体" panose="02010609060101010101" pitchFamily="49" charset="-122"/>
                </a:rPr>
                <a:t>5.6</a:t>
              </a:r>
              <a:r>
                <a:rPr lang="zh-CN" altLang="en-US" sz="2400" b="1" dirty="0">
                  <a:latin typeface="+mn-lt"/>
                  <a:ea typeface="黑体" panose="02010609060101010101" pitchFamily="49" charset="-122"/>
                </a:rPr>
                <a:t>（元</a:t>
              </a:r>
              <a:r>
                <a:rPr lang="zh-CN" altLang="en-US" sz="2400" b="1" dirty="0">
                  <a:ea typeface="黑体" panose="02010609060101010101" pitchFamily="49" charset="-122"/>
                </a:rPr>
                <a:t>）</a:t>
              </a:r>
              <a:endParaRPr lang="zh-CN" altLang="en-US" sz="2400" b="1" dirty="0">
                <a:latin typeface="+mn-lt"/>
                <a:ea typeface="黑体" panose="02010609060101010101" pitchFamily="49" charset="-122"/>
              </a:endParaRPr>
            </a:p>
          </p:txBody>
        </p:sp>
      </p:grpSp>
      <p:sp>
        <p:nvSpPr>
          <p:cNvPr id="10" name="Text Box 12">
            <a:extLst>
              <a:ext uri="{FF2B5EF4-FFF2-40B4-BE49-F238E27FC236}">
                <a16:creationId xmlns:a16="http://schemas.microsoft.com/office/drawing/2014/main" id="{E38C30A0-F8C5-40A2-867A-CBED4AA55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285" y="1797695"/>
            <a:ext cx="2551112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22.4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元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224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角</a:t>
            </a:r>
            <a:endParaRPr lang="en-US" altLang="zh-CN" sz="2100" b="1" dirty="0">
              <a:solidFill>
                <a:srgbClr val="00B0F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BCF03244-1100-47DD-8C48-67521EBC5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809" y="2260139"/>
            <a:ext cx="2874963" cy="414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224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÷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4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56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（角）</a:t>
            </a: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71226177-6B6C-42CB-B52B-3CF152D7C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285" y="2723906"/>
            <a:ext cx="2549525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56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角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en-US" altLang="zh-CN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5.6</a:t>
            </a:r>
            <a:r>
              <a:rPr lang="zh-CN" altLang="en-US" sz="2100" b="1" dirty="0">
                <a:solidFill>
                  <a:srgbClr val="00B0F0"/>
                </a:solidFill>
                <a:latin typeface="+mj-lt"/>
                <a:ea typeface="黑体" pitchFamily="2" charset="-122"/>
              </a:rPr>
              <a:t>元</a:t>
            </a:r>
            <a:endParaRPr lang="en-US" altLang="zh-CN" sz="2100" b="1" dirty="0">
              <a:solidFill>
                <a:srgbClr val="00B0F0"/>
              </a:solidFill>
              <a:latin typeface="+mj-lt"/>
              <a:ea typeface="黑体" pitchFamily="2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F4AE000-FE87-43CD-A719-285B8EEF4864}"/>
              </a:ext>
            </a:extLst>
          </p:cNvPr>
          <p:cNvGrpSpPr>
            <a:grpSpLocks/>
          </p:cNvGrpSpPr>
          <p:nvPr/>
        </p:nvGrpSpPr>
        <p:grpSpPr bwMode="auto">
          <a:xfrm>
            <a:off x="3584575" y="1619250"/>
            <a:ext cx="1249363" cy="1328738"/>
            <a:chOff x="2466" y="902"/>
            <a:chExt cx="706" cy="568"/>
          </a:xfrm>
        </p:grpSpPr>
        <p:sp>
          <p:nvSpPr>
            <p:cNvPr id="14" name="文本框 4127">
              <a:extLst>
                <a:ext uri="{FF2B5EF4-FFF2-40B4-BE49-F238E27FC236}">
                  <a16:creationId xmlns:a16="http://schemas.microsoft.com/office/drawing/2014/main" id="{29539D15-2482-4F0A-B43F-E913F53CCA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0" y="902"/>
              <a:ext cx="292" cy="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100" b="1" dirty="0">
                  <a:solidFill>
                    <a:srgbClr val="00B0F0"/>
                  </a:solidFill>
                  <a:latin typeface="+mn-lt"/>
                  <a:ea typeface="+mn-ea"/>
                </a:rPr>
                <a:t>   5</a:t>
              </a:r>
            </a:p>
          </p:txBody>
        </p:sp>
        <p:grpSp>
          <p:nvGrpSpPr>
            <p:cNvPr id="26639" name="组合 4143">
              <a:extLst>
                <a:ext uri="{FF2B5EF4-FFF2-40B4-BE49-F238E27FC236}">
                  <a16:creationId xmlns:a16="http://schemas.microsoft.com/office/drawing/2014/main" id="{C9C2B7DD-044D-4D6C-AC19-2F06AF5018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66" y="1039"/>
              <a:ext cx="706" cy="431"/>
              <a:chOff x="2466" y="1039"/>
              <a:chExt cx="706" cy="431"/>
            </a:xfrm>
          </p:grpSpPr>
          <p:grpSp>
            <p:nvGrpSpPr>
              <p:cNvPr id="26640" name="Group 35">
                <a:extLst>
                  <a:ext uri="{FF2B5EF4-FFF2-40B4-BE49-F238E27FC236}">
                    <a16:creationId xmlns:a16="http://schemas.microsoft.com/office/drawing/2014/main" id="{9584E38F-78B8-42ED-B5E0-8A35D24C8C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22" y="1050"/>
                <a:ext cx="550" cy="115"/>
                <a:chOff x="-668" y="2744"/>
                <a:chExt cx="1348" cy="349"/>
              </a:xfrm>
            </p:grpSpPr>
            <p:sp>
              <p:nvSpPr>
                <p:cNvPr id="22" name="Line 4">
                  <a:extLst>
                    <a:ext uri="{FF2B5EF4-FFF2-40B4-BE49-F238E27FC236}">
                      <a16:creationId xmlns:a16="http://schemas.microsoft.com/office/drawing/2014/main" id="{DCBBEFC8-BDB5-4F2C-9A93-7E97F865B8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481" y="2744"/>
                  <a:ext cx="1161" cy="0"/>
                </a:xfrm>
                <a:prstGeom prst="line">
                  <a:avLst/>
                </a:prstGeom>
                <a:noFill/>
                <a:ln w="31750">
                  <a:solidFill>
                    <a:srgbClr val="00B0F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2100" b="1">
                    <a:solidFill>
                      <a:srgbClr val="00B0F0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23" name="Arc 5">
                  <a:extLst>
                    <a:ext uri="{FF2B5EF4-FFF2-40B4-BE49-F238E27FC236}">
                      <a16:creationId xmlns:a16="http://schemas.microsoft.com/office/drawing/2014/main" id="{7F325E2D-01A4-4FAC-96EB-3DBAF9C06D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9276134" flipH="1">
                  <a:off x="-668" y="2775"/>
                  <a:ext cx="266" cy="319"/>
                </a:xfrm>
                <a:custGeom>
                  <a:avLst/>
                  <a:gdLst>
                    <a:gd name="T0" fmla="*/ -1 w 21600"/>
                    <a:gd name="T1" fmla="*/ 0 h 21600"/>
                    <a:gd name="T2" fmla="*/ 21600 w 21600"/>
                    <a:gd name="T3" fmla="*/ 21600 h 21600"/>
                    <a:gd name="T4" fmla="*/ -1 w 21600"/>
                    <a:gd name="T5" fmla="*/ 0 h 21600"/>
                    <a:gd name="T6" fmla="*/ 21600 w 21600"/>
                    <a:gd name="T7" fmla="*/ 21600 h 21600"/>
                    <a:gd name="T8" fmla="*/ 0 w 21600"/>
                    <a:gd name="T9" fmla="*/ 21600 h 21600"/>
                    <a:gd name="T10" fmla="*/ -1 w 21600"/>
                    <a:gd name="T11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31750">
                  <a:solidFill>
                    <a:srgbClr val="00B0F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2100" b="1">
                    <a:solidFill>
                      <a:srgbClr val="00B0F0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17" name="文本框 4132">
                <a:extLst>
                  <a:ext uri="{FF2B5EF4-FFF2-40B4-BE49-F238E27FC236}">
                    <a16:creationId xmlns:a16="http://schemas.microsoft.com/office/drawing/2014/main" id="{25513B56-8DD5-4508-96B4-80D8FF07A1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19" y="1045"/>
                <a:ext cx="408" cy="1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100" b="1" dirty="0">
                    <a:solidFill>
                      <a:srgbClr val="00B0F0"/>
                    </a:solidFill>
                    <a:latin typeface="+mn-lt"/>
                    <a:ea typeface="+mn-ea"/>
                  </a:rPr>
                  <a:t>2 2 4</a:t>
                </a:r>
              </a:p>
            </p:txBody>
          </p:sp>
          <p:sp>
            <p:nvSpPr>
              <p:cNvPr id="18" name="文本框 4133">
                <a:extLst>
                  <a:ext uri="{FF2B5EF4-FFF2-40B4-BE49-F238E27FC236}">
                    <a16:creationId xmlns:a16="http://schemas.microsoft.com/office/drawing/2014/main" id="{8367BDE7-5278-4346-92E2-D9E5053D11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66" y="1039"/>
                <a:ext cx="256" cy="1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100" b="1" dirty="0">
                    <a:solidFill>
                      <a:srgbClr val="00B0F0"/>
                    </a:solidFill>
                    <a:latin typeface="+mn-lt"/>
                    <a:ea typeface="+mn-ea"/>
                  </a:rPr>
                  <a:t>40</a:t>
                </a:r>
              </a:p>
            </p:txBody>
          </p:sp>
          <p:sp>
            <p:nvSpPr>
              <p:cNvPr id="19" name="文本框 4134">
                <a:extLst>
                  <a:ext uri="{FF2B5EF4-FFF2-40B4-BE49-F238E27FC236}">
                    <a16:creationId xmlns:a16="http://schemas.microsoft.com/office/drawing/2014/main" id="{91AD3178-AA7B-460D-9B3D-839C6E7D9F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12" y="1164"/>
                <a:ext cx="435" cy="1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2100" b="1" dirty="0">
                    <a:solidFill>
                      <a:srgbClr val="00B0F0"/>
                    </a:solidFill>
                    <a:latin typeface="+mn-lt"/>
                    <a:ea typeface="+mn-ea"/>
                  </a:rPr>
                  <a:t>2 0 0</a:t>
                </a:r>
              </a:p>
            </p:txBody>
          </p:sp>
          <p:sp>
            <p:nvSpPr>
              <p:cNvPr id="20" name="直接连接符 4135">
                <a:extLst>
                  <a:ext uri="{FF2B5EF4-FFF2-40B4-BE49-F238E27FC236}">
                    <a16:creationId xmlns:a16="http://schemas.microsoft.com/office/drawing/2014/main" id="{6E0853C5-DA1C-4C01-A5A3-CC57C6A7EA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27" y="1318"/>
                <a:ext cx="431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100" b="1">
                  <a:solidFill>
                    <a:srgbClr val="00B0F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" name="文本框 4136">
                <a:extLst>
                  <a:ext uri="{FF2B5EF4-FFF2-40B4-BE49-F238E27FC236}">
                    <a16:creationId xmlns:a16="http://schemas.microsoft.com/office/drawing/2014/main" id="{7DBC9F90-EA8F-4003-8EFF-02B27F9E69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27" y="1292"/>
                <a:ext cx="345" cy="1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2100" b="1" dirty="0">
                    <a:solidFill>
                      <a:srgbClr val="00B0F0"/>
                    </a:solidFill>
                    <a:latin typeface="+mn-lt"/>
                    <a:ea typeface="+mn-ea"/>
                  </a:rPr>
                  <a:t>2 4</a:t>
                </a:r>
              </a:p>
            </p:txBody>
          </p:sp>
        </p:grp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F80C289F-0A26-4AF5-98E0-25739187F02C}"/>
              </a:ext>
            </a:extLst>
          </p:cNvPr>
          <p:cNvSpPr txBox="1"/>
          <p:nvPr/>
        </p:nvSpPr>
        <p:spPr>
          <a:xfrm>
            <a:off x="1524000" y="3943350"/>
            <a:ext cx="5953125" cy="10525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①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按照整数除法的方法去除；</a:t>
            </a:r>
            <a:endParaRPr lang="en-US" altLang="zh-CN" sz="2400" b="1" dirty="0">
              <a:latin typeface="+mn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②商的小数点要和被除数的小数点对齐。</a:t>
            </a:r>
          </a:p>
        </p:txBody>
      </p:sp>
      <p:sp>
        <p:nvSpPr>
          <p:cNvPr id="26" name="Text Box 13">
            <a:extLst>
              <a:ext uri="{FF2B5EF4-FFF2-40B4-BE49-F238E27FC236}">
                <a16:creationId xmlns:a16="http://schemas.microsoft.com/office/drawing/2014/main" id="{A0425EEB-9DF8-429C-8C8B-0783C0777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900" y="1211263"/>
            <a:ext cx="2874963" cy="414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100" b="1" dirty="0">
                <a:latin typeface="+mj-lt"/>
                <a:ea typeface="黑体" pitchFamily="2" charset="-122"/>
              </a:rPr>
              <a:t>想法一：</a:t>
            </a:r>
          </a:p>
        </p:txBody>
      </p:sp>
      <p:sp>
        <p:nvSpPr>
          <p:cNvPr id="27" name="Text Box 13">
            <a:extLst>
              <a:ext uri="{FF2B5EF4-FFF2-40B4-BE49-F238E27FC236}">
                <a16:creationId xmlns:a16="http://schemas.microsoft.com/office/drawing/2014/main" id="{A3442247-F663-46F6-A470-A41147F29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500" y="1211263"/>
            <a:ext cx="2874963" cy="414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100" b="1" dirty="0">
                <a:latin typeface="+mj-lt"/>
                <a:ea typeface="黑体" pitchFamily="2" charset="-122"/>
              </a:rPr>
              <a:t>想法二：</a:t>
            </a:r>
          </a:p>
        </p:txBody>
      </p:sp>
      <p:sp>
        <p:nvSpPr>
          <p:cNvPr id="28" name="Text Box 13">
            <a:extLst>
              <a:ext uri="{FF2B5EF4-FFF2-40B4-BE49-F238E27FC236}">
                <a16:creationId xmlns:a16="http://schemas.microsoft.com/office/drawing/2014/main" id="{E90A824E-AB3E-4ADE-AD09-612992F4A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575" y="1211263"/>
            <a:ext cx="2874963" cy="414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方法探讨：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7211FAB-D2A3-4964-A482-0678FDF59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038" y="1385888"/>
            <a:ext cx="359092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D5A15180-0EB5-4317-BAE2-1DF9F46A42D8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三、课堂小结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03A18A7-E2C8-4465-A409-D5DBA44FDB4F}"/>
              </a:ext>
            </a:extLst>
          </p:cNvPr>
          <p:cNvSpPr txBox="1"/>
          <p:nvPr/>
        </p:nvSpPr>
        <p:spPr>
          <a:xfrm>
            <a:off x="4232132" y="2685528"/>
            <a:ext cx="749300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B0F0"/>
                </a:solidFill>
                <a:latin typeface="+mn-lt"/>
                <a:ea typeface="黑体" panose="02010609060101010101" pitchFamily="49" charset="-122"/>
              </a:rPr>
              <a:t>···</a:t>
            </a:r>
            <a:endParaRPr lang="zh-CN" altLang="en-US" sz="2400" b="1" dirty="0">
              <a:solidFill>
                <a:srgbClr val="00B0F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1" grpId="0"/>
      <p:bldP spid="12" grpId="0"/>
      <p:bldP spid="25" grpId="0" animBg="1"/>
      <p:bldP spid="26" grpId="0"/>
      <p:bldP spid="27" grpId="0"/>
      <p:bldP spid="28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0">
            <a:extLst>
              <a:ext uri="{FF2B5EF4-FFF2-40B4-BE49-F238E27FC236}">
                <a16:creationId xmlns:a16="http://schemas.microsoft.com/office/drawing/2014/main" id="{FB68B902-D876-4C1D-860C-67656438F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88" y="979488"/>
            <a:ext cx="7958137" cy="9845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2400" b="1">
                <a:latin typeface="+mj-lt"/>
                <a:ea typeface="黑体" pitchFamily="2" charset="-122"/>
              </a:rPr>
              <a:t>一、一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只大熊猫一周（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7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天）能吃掉竹叶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21.14kg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，这只大熊猫平均每天吃掉竹叶多少千克？</a:t>
            </a:r>
            <a:r>
              <a:rPr lang="en-US" altLang="zh-CN" sz="1500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[</a:t>
            </a:r>
            <a:r>
              <a:rPr lang="zh-CN" altLang="en-US" sz="1500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选自</a:t>
            </a:r>
            <a:r>
              <a:rPr lang="en-US" altLang="zh-CN" sz="1500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《</a:t>
            </a:r>
            <a:r>
              <a:rPr lang="zh-CN" altLang="en-US" sz="1500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创优作业</a:t>
            </a:r>
            <a:r>
              <a:rPr lang="en-US" altLang="zh-CN" sz="1500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100</a:t>
            </a:r>
            <a:r>
              <a:rPr lang="zh-CN" altLang="en-US" sz="1500">
                <a:solidFill>
                  <a:srgbClr val="FF6600"/>
                </a:solidFill>
                <a:latin typeface="Times New Roman"/>
                <a:ea typeface="黑体" pitchFamily="2" charset="-122"/>
              </a:rPr>
              <a:t>分</a:t>
            </a:r>
            <a:r>
              <a:rPr lang="en-US" altLang="zh-CN" sz="1500">
                <a:solidFill>
                  <a:srgbClr val="FF6600"/>
                </a:solidFill>
                <a:latin typeface="Times New Roman"/>
                <a:ea typeface="黑体" pitchFamily="2" charset="-122"/>
              </a:rPr>
              <a:t>》]</a:t>
            </a:r>
            <a:endParaRPr lang="en-US" altLang="zh-CN" sz="2400" b="1" dirty="0">
              <a:latin typeface="+mj-lt"/>
              <a:ea typeface="黑体" pitchFamily="2" charset="-122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F0446B8-A7A7-430D-A9EB-34CA2C122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6550" y="2098675"/>
            <a:ext cx="5676900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indent="266693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21.14÷7=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1881821-4934-4D66-9269-94763843C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188" y="2098675"/>
            <a:ext cx="5676900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indent="266693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3.02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（千克）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黑体" pitchFamily="2" charset="-122"/>
              <a:cs typeface="Arial" pitchFamily="34" charset="0"/>
            </a:endParaRPr>
          </a:p>
        </p:txBody>
      </p:sp>
      <p:grpSp>
        <p:nvGrpSpPr>
          <p:cNvPr id="9" name="Group 35">
            <a:extLst>
              <a:ext uri="{FF2B5EF4-FFF2-40B4-BE49-F238E27FC236}">
                <a16:creationId xmlns:a16="http://schemas.microsoft.com/office/drawing/2014/main" id="{5360BC98-E063-4D61-820F-5C263C2429C3}"/>
              </a:ext>
            </a:extLst>
          </p:cNvPr>
          <p:cNvGrpSpPr>
            <a:grpSpLocks/>
          </p:cNvGrpSpPr>
          <p:nvPr/>
        </p:nvGrpSpPr>
        <p:grpSpPr bwMode="auto">
          <a:xfrm>
            <a:off x="3743325" y="2901694"/>
            <a:ext cx="1323975" cy="285750"/>
            <a:chOff x="-644" y="2744"/>
            <a:chExt cx="2197" cy="349"/>
          </a:xfrm>
        </p:grpSpPr>
        <p:sp>
          <p:nvSpPr>
            <p:cNvPr id="10" name="Line 4">
              <a:extLst>
                <a:ext uri="{FF2B5EF4-FFF2-40B4-BE49-F238E27FC236}">
                  <a16:creationId xmlns:a16="http://schemas.microsoft.com/office/drawing/2014/main" id="{7D4AAC4E-988A-4FBF-845A-C67734A522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481" y="2744"/>
              <a:ext cx="203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2100" b="1" dirty="0">
                <a:latin typeface="+mn-lt"/>
              </a:endParaRPr>
            </a:p>
          </p:txBody>
        </p:sp>
        <p:sp>
          <p:nvSpPr>
            <p:cNvPr id="11" name="Arc 5">
              <a:extLst>
                <a:ext uri="{FF2B5EF4-FFF2-40B4-BE49-F238E27FC236}">
                  <a16:creationId xmlns:a16="http://schemas.microsoft.com/office/drawing/2014/main" id="{7CD172C9-A96C-4D7A-A135-C6EAF650BD3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276134" flipH="1">
              <a:off x="-644" y="2773"/>
              <a:ext cx="266" cy="320"/>
            </a:xfrm>
            <a:custGeom>
              <a:avLst/>
              <a:gdLst>
                <a:gd name="T0" fmla="*/ -1 w 21600"/>
                <a:gd name="T1" fmla="*/ 0 h 21600"/>
                <a:gd name="T2" fmla="*/ 21600 w 21600"/>
                <a:gd name="T3" fmla="*/ 21600 h 21600"/>
                <a:gd name="T4" fmla="*/ -1 w 21600"/>
                <a:gd name="T5" fmla="*/ 0 h 21600"/>
                <a:gd name="T6" fmla="*/ 21600 w 21600"/>
                <a:gd name="T7" fmla="*/ 21600 h 21600"/>
                <a:gd name="T8" fmla="*/ 0 w 21600"/>
                <a:gd name="T9" fmla="*/ 21600 h 21600"/>
                <a:gd name="T10" fmla="*/ -1 w 21600"/>
                <a:gd name="T11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2100" b="1">
                <a:latin typeface="+mn-lt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184749CF-4129-4408-9492-9BC4A3B95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138" y="2873119"/>
            <a:ext cx="1058862" cy="4143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</a:rPr>
              <a:t>2 1 . 1 4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F5E8D45-16BC-4ABD-ADB2-7557AA46F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6638" y="2871531"/>
            <a:ext cx="319087" cy="4143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</a:rPr>
              <a:t>7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FE6BD63-1E8A-4C24-828C-0D6663BF8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620" y="2523186"/>
            <a:ext cx="387350" cy="4143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</a:rPr>
              <a:t>3 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02FDF0C-1273-41EF-9C96-00157A41C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200144"/>
            <a:ext cx="520700" cy="4143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</a:rPr>
              <a:t>2 1</a:t>
            </a:r>
          </a:p>
        </p:txBody>
      </p:sp>
      <p:sp>
        <p:nvSpPr>
          <p:cNvPr id="16" name="直接连接符 15">
            <a:extLst>
              <a:ext uri="{FF2B5EF4-FFF2-40B4-BE49-F238E27FC236}">
                <a16:creationId xmlns:a16="http://schemas.microsoft.com/office/drawing/2014/main" id="{0AA3FDFE-CF6D-43A1-86D7-8394FFB4FD0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6038" y="3562094"/>
            <a:ext cx="1208087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sz="2100" b="1"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340DDE3-DD99-42B5-97E1-7A31ECFF9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4363" y="3503356"/>
            <a:ext cx="387350" cy="4159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</a:rPr>
              <a:t>1 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977A170-0444-4B61-89B3-C140B5939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7563" y="3501769"/>
            <a:ext cx="385762" cy="4159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</a:rPr>
              <a:t>4 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1EBE732-4478-4F32-ACB0-29135AECD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1348" y="2520328"/>
            <a:ext cx="385762" cy="4143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</a:rPr>
              <a:t>0 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94E2B9F-1B8D-4B11-9F39-2F56BF309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3749419"/>
            <a:ext cx="655638" cy="4143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</a:rPr>
              <a:t>1 4  </a:t>
            </a:r>
          </a:p>
        </p:txBody>
      </p:sp>
      <p:sp>
        <p:nvSpPr>
          <p:cNvPr id="21" name="直接连接符 20">
            <a:extLst>
              <a:ext uri="{FF2B5EF4-FFF2-40B4-BE49-F238E27FC236}">
                <a16:creationId xmlns:a16="http://schemas.microsoft.com/office/drawing/2014/main" id="{15AE68A2-AF7F-4B86-9A01-ABAFF0AFFE1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8775" y="4082794"/>
            <a:ext cx="917575" cy="952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 sz="2100" b="1" dirty="0">
              <a:latin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BA189B0-95EA-4F56-9A42-6159341F8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4547" y="4054852"/>
            <a:ext cx="385762" cy="4159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</a:rPr>
              <a:t>0 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D57BFE0-EB0C-4A1F-9B1A-006EAC61F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188" y="2521915"/>
            <a:ext cx="251992" cy="41549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100" b="1" dirty="0">
                <a:solidFill>
                  <a:srgbClr val="EE0000"/>
                </a:solidFill>
                <a:latin typeface="+mn-lt"/>
              </a:rPr>
              <a:t>.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467F734-02F1-483C-9939-0F072551A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8595" y="2523186"/>
            <a:ext cx="387350" cy="4143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</a:rPr>
              <a:t>2 </a:t>
            </a: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9B6C2DE7-86CF-4C4B-9AC2-BB645D9F2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225" y="4394200"/>
            <a:ext cx="6684963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indent="266693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答：这只大熊猫平均每天吃掉竹叶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3.02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千克。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黑体" pitchFamily="2" charset="-122"/>
              <a:cs typeface="Arial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B3294F7-3796-43F0-8E73-25D7E821C039}"/>
              </a:ext>
            </a:extLst>
          </p:cNvPr>
          <p:cNvSpPr txBox="1"/>
          <p:nvPr/>
        </p:nvSpPr>
        <p:spPr>
          <a:xfrm>
            <a:off x="74613" y="68263"/>
            <a:ext cx="3151187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黑体" panose="02010609060101010101" pitchFamily="49" charset="-122"/>
              </a:rPr>
              <a:t>四、巩固练习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0">
            <a:extLst>
              <a:ext uri="{FF2B5EF4-FFF2-40B4-BE49-F238E27FC236}">
                <a16:creationId xmlns:a16="http://schemas.microsoft.com/office/drawing/2014/main" id="{3F5250CF-4C42-400E-BED0-1E907BB77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887413"/>
            <a:ext cx="7959725" cy="15335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2400" b="1">
                <a:latin typeface="+mj-lt"/>
                <a:ea typeface="黑体" pitchFamily="2" charset="-122"/>
              </a:rPr>
              <a:t>二、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同样品质的苹果，李阿姨在甲超市买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6kg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用了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58.8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元，王阿姨在乙超市买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3kg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用了</a:t>
            </a:r>
            <a:r>
              <a:rPr lang="en-US" altLang="zh-CN" sz="2400" b="1" dirty="0">
                <a:latin typeface="+mj-lt"/>
                <a:ea typeface="黑体" pitchFamily="2" charset="-122"/>
              </a:rPr>
              <a:t>34.5</a:t>
            </a:r>
            <a:r>
              <a:rPr lang="zh-CN" altLang="en-US" sz="2400" b="1" dirty="0">
                <a:latin typeface="+mj-lt"/>
                <a:ea typeface="黑体" pitchFamily="2" charset="-122"/>
              </a:rPr>
              <a:t>元。哪个超市卖的便宜些？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选自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《</a:t>
            </a:r>
            <a:r>
              <a:rPr lang="zh-CN" altLang="en-US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创优作业</a:t>
            </a:r>
            <a:r>
              <a:rPr lang="en-US" altLang="zh-CN" dirty="0">
                <a:solidFill>
                  <a:srgbClr val="FF6600"/>
                </a:solidFill>
                <a:latin typeface="Times New Roman"/>
                <a:ea typeface="黑体" pitchFamily="2" charset="-122"/>
              </a:rPr>
              <a:t>100</a:t>
            </a:r>
            <a:r>
              <a:rPr lang="zh-CN" altLang="en-US">
                <a:solidFill>
                  <a:srgbClr val="FF6600"/>
                </a:solidFill>
                <a:latin typeface="Times New Roman"/>
                <a:ea typeface="黑体" pitchFamily="2" charset="-122"/>
              </a:rPr>
              <a:t>分</a:t>
            </a:r>
            <a:r>
              <a:rPr lang="en-US" altLang="zh-CN">
                <a:solidFill>
                  <a:srgbClr val="FF6600"/>
                </a:solidFill>
                <a:latin typeface="Times New Roman"/>
                <a:ea typeface="黑体" pitchFamily="2" charset="-122"/>
              </a:rPr>
              <a:t>》]</a:t>
            </a:r>
            <a:endParaRPr lang="en-US" altLang="zh-CN" sz="2400" b="1" dirty="0">
              <a:latin typeface="+mj-lt"/>
              <a:ea typeface="黑体" pitchFamily="2" charset="-122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EF9DF682-FC8A-4ACC-92C6-B23E41CCF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6120" y="2430630"/>
            <a:ext cx="5676900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indent="266693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甲超市：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58.8÷6=9.8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（元）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黑体" pitchFamily="2" charset="-122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C9D5E08-171E-4E73-942C-94A29A17E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6120" y="2935455"/>
            <a:ext cx="5676900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indent="266693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乙超市：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34.5÷3=11.5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（元）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黑体" pitchFamily="2" charset="-122"/>
              <a:cs typeface="Arial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8B452425-26A5-4293-882E-D5D6EA057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6120" y="3440280"/>
            <a:ext cx="5676900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indent="266693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11.5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＞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9.8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itchFamily="2" charset="-122"/>
                <a:cs typeface="Arial" pitchFamily="34" charset="0"/>
              </a:rPr>
              <a:t>，甲超市卖得便宜些。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黑体" pitchFamily="2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 w="28575">
          <a:solidFill>
            <a:srgbClr val="00B0F0"/>
          </a:solidFill>
          <a:miter lim="800000"/>
          <a:headEnd/>
          <a:tailEnd/>
        </a:ln>
      </a:spPr>
      <a:bodyPr/>
      <a:lstStyle>
        <a:defPPr algn="l" eaLnBrk="1" hangingPunct="1">
          <a:defRPr sz="2800" b="1" dirty="0">
            <a:solidFill>
              <a:srgbClr val="00B0F0"/>
            </a:solidFill>
            <a:latin typeface="楷体" panose="02010609060101010101" pitchFamily="49" charset="-122"/>
            <a:ea typeface="楷体" panose="02010609060101010101" pitchFamily="49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 algn="just" eaLnBrk="1" hangingPunct="1">
          <a:lnSpc>
            <a:spcPct val="130000"/>
          </a:lnSpc>
          <a:defRPr sz="3200" b="1" dirty="0" smtClean="0">
            <a:latin typeface="+mn-lt"/>
            <a:ea typeface="黑体" panose="02010609060101010101" pitchFamily="49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2170</TotalTime>
  <Words>1245</Words>
  <Application>Microsoft Office PowerPoint</Application>
  <PresentationFormat>全屏显示(16:9)</PresentationFormat>
  <Paragraphs>296</Paragraphs>
  <Slides>16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等线 Light</vt:lpstr>
      <vt:lpstr>黑体</vt:lpstr>
      <vt:lpstr>宋体</vt:lpstr>
      <vt:lpstr>Arial</vt:lpstr>
      <vt:lpstr>Calibri</vt:lpstr>
      <vt:lpstr>Times New Roman</vt:lpstr>
      <vt:lpstr>楷体</vt:lpstr>
      <vt:lpstr>1_自定义设计方案</vt:lpstr>
      <vt:lpstr>除数是整数的小数除法（1）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WF</cp:lastModifiedBy>
  <cp:revision>528</cp:revision>
  <dcterms:created xsi:type="dcterms:W3CDTF">2016-01-14T07:05:12Z</dcterms:created>
  <dcterms:modified xsi:type="dcterms:W3CDTF">2026-09-04T11:43:10Z</dcterms:modified>
  <cp:category>状元成才路</cp:category>
</cp:coreProperties>
</file>