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41" r:id="rId2"/>
    <p:sldId id="335" r:id="rId3"/>
    <p:sldId id="336" r:id="rId4"/>
    <p:sldId id="259" r:id="rId5"/>
    <p:sldId id="337" r:id="rId6"/>
    <p:sldId id="338" r:id="rId7"/>
    <p:sldId id="270" r:id="rId8"/>
    <p:sldId id="279" r:id="rId9"/>
    <p:sldId id="364" r:id="rId10"/>
    <p:sldId id="327" r:id="rId11"/>
    <p:sldId id="339" r:id="rId1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930" indent="-1130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3130" indent="-2273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330" indent="-3416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530" indent="-45593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15FF"/>
    <a:srgbClr val="FF6600"/>
    <a:srgbClr val="F2E205"/>
    <a:srgbClr val="FFFFFF"/>
    <a:srgbClr val="F60808"/>
    <a:srgbClr val="E7F3E2"/>
    <a:srgbClr val="A2D299"/>
    <a:srgbClr val="FF4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51" autoAdjust="0"/>
    <p:restoredTop sz="96249" autoAdjust="0"/>
  </p:normalViewPr>
  <p:slideViewPr>
    <p:cSldViewPr snapToGrid="0">
      <p:cViewPr varScale="1">
        <p:scale>
          <a:sx n="104" d="100"/>
          <a:sy n="104" d="100"/>
        </p:scale>
        <p:origin x="778" y="1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-2856" y="-10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anose="020B0604020202020204" pitchFamily="34" charset="0"/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anose="020B0604020202020204" pitchFamily="34" charset="0"/>
                <a:ea typeface="黑体" panose="02010609060101010101" pitchFamily="2" charset="-122"/>
              </a:defRPr>
            </a:lvl1pPr>
          </a:lstStyle>
          <a:p>
            <a:pPr>
              <a:defRPr/>
            </a:pPr>
            <a:fld id="{497597A4-1572-4689-99EE-C30DCED34AF7}" type="datetimeFigureOut">
              <a:rPr lang="zh-CN" altLang="en-US"/>
              <a:t>2026/7/2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anose="020B0604020202020204" pitchFamily="34" charset="0"/>
                <a:ea typeface="黑体" panose="0201060906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ea typeface="黑体" panose="02010609060101010101" pitchFamily="2" charset="-122"/>
              </a:defRPr>
            </a:lvl1pPr>
          </a:lstStyle>
          <a:p>
            <a:pPr>
              <a:defRPr/>
            </a:pPr>
            <a:fld id="{35D592B4-23A3-443D-8F2F-1FBECBFA029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C4E1901-CC23-422A-A9A0-D90DF96C1588}" type="datetimeFigureOut">
              <a:rPr lang="zh-CN" altLang="en-US"/>
              <a:t>2026/7/2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F4FB487D-12CA-4AE3-B067-7A74068C638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4FB487D-12CA-4AE3-B067-7A74068C6387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61EDD5E-0A18-47D3-9F80-B8030A151A71}" type="slidenum">
              <a:rPr lang="zh-CN" altLang="en-US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jpeg"/><Relationship Id="rId7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 descr="b1b92bf28a3b10da12e68a70bf8c9d2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6" t="27892" r="6953" b="2176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5717" y="115698"/>
            <a:ext cx="550554" cy="655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0" y="-3175"/>
            <a:ext cx="9144000" cy="5146675"/>
            <a:chOff x="0" y="-3810"/>
            <a:chExt cx="9144000" cy="5147310"/>
          </a:xfrm>
        </p:grpSpPr>
        <p:pic>
          <p:nvPicPr>
            <p:cNvPr id="3" name="图片 4" descr="e0aeb10a19530a2fcb255c66cc0b52f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4" r="81514" b="4492"/>
            <a:stretch>
              <a:fillRect/>
            </a:stretch>
          </p:blipFill>
          <p:spPr bwMode="auto">
            <a:xfrm>
              <a:off x="0" y="-3810"/>
              <a:ext cx="688340" cy="51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5" descr="e0aeb10a19530a2fcb255c66cc0b52f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b="4492"/>
            <a:stretch>
              <a:fillRect/>
            </a:stretch>
          </p:blipFill>
          <p:spPr bwMode="auto">
            <a:xfrm>
              <a:off x="6165215" y="-3810"/>
              <a:ext cx="2978785" cy="51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4"/>
            <p:cNvSpPr/>
            <p:nvPr userDrawn="1"/>
          </p:nvSpPr>
          <p:spPr>
            <a:xfrm>
              <a:off x="4227513" y="339132"/>
              <a:ext cx="4089400" cy="45979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6" name="图片 7" descr="e0aeb10a19530a2fcb255c66cc0b52f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92007" r="12897" b="4492"/>
            <a:stretch>
              <a:fillRect/>
            </a:stretch>
          </p:blipFill>
          <p:spPr bwMode="auto">
            <a:xfrm>
              <a:off x="3666619" y="4948014"/>
              <a:ext cx="2498596" cy="195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8" descr="e0aeb10a19530a2fcb255c66cc0b52f5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92007" r="12897" b="4492"/>
            <a:stretch>
              <a:fillRect/>
            </a:stretch>
          </p:blipFill>
          <p:spPr bwMode="auto">
            <a:xfrm>
              <a:off x="688340" y="4948014"/>
              <a:ext cx="2978279" cy="195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9" descr="e0aeb10a19530a2fcb255c66cc0b52f5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r="12314" b="92953"/>
            <a:stretch>
              <a:fillRect/>
            </a:stretch>
          </p:blipFill>
          <p:spPr bwMode="auto">
            <a:xfrm>
              <a:off x="3642118" y="-3810"/>
              <a:ext cx="2520280" cy="20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0" descr="e0aeb10a19530a2fcb255c66cc0b52f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r="12314" b="92953"/>
            <a:stretch>
              <a:fillRect/>
            </a:stretch>
          </p:blipFill>
          <p:spPr bwMode="auto">
            <a:xfrm>
              <a:off x="688340" y="92"/>
              <a:ext cx="2950961" cy="20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9"/>
            <p:cNvSpPr/>
            <p:nvPr userDrawn="1"/>
          </p:nvSpPr>
          <p:spPr>
            <a:xfrm>
              <a:off x="4640263" y="278800"/>
              <a:ext cx="4089400" cy="2810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2" name="圆角矩形 13"/>
          <p:cNvSpPr/>
          <p:nvPr userDrawn="1"/>
        </p:nvSpPr>
        <p:spPr>
          <a:xfrm>
            <a:off x="66675" y="63500"/>
            <a:ext cx="3557588" cy="546100"/>
          </a:xfrm>
          <a:prstGeom prst="roundRect">
            <a:avLst>
              <a:gd name="adj" fmla="val 50000"/>
            </a:avLst>
          </a:prstGeom>
          <a:solidFill>
            <a:srgbClr val="C2E26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" name="图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5717" y="115698"/>
            <a:ext cx="550554" cy="655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0" y="-3175"/>
            <a:ext cx="9144000" cy="5146675"/>
            <a:chOff x="0" y="-3810"/>
            <a:chExt cx="9144000" cy="5147310"/>
          </a:xfrm>
        </p:grpSpPr>
        <p:pic>
          <p:nvPicPr>
            <p:cNvPr id="3" name="图片 4" descr="e0aeb10a19530a2fcb255c66cc0b52f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4" r="81514" b="4492"/>
            <a:stretch>
              <a:fillRect/>
            </a:stretch>
          </p:blipFill>
          <p:spPr bwMode="auto">
            <a:xfrm>
              <a:off x="0" y="-3810"/>
              <a:ext cx="688340" cy="51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5" descr="e0aeb10a19530a2fcb255c66cc0b52f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b="4492"/>
            <a:stretch>
              <a:fillRect/>
            </a:stretch>
          </p:blipFill>
          <p:spPr bwMode="auto">
            <a:xfrm>
              <a:off x="6165215" y="-3810"/>
              <a:ext cx="2978785" cy="51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4"/>
            <p:cNvSpPr/>
            <p:nvPr userDrawn="1"/>
          </p:nvSpPr>
          <p:spPr>
            <a:xfrm>
              <a:off x="4227513" y="339132"/>
              <a:ext cx="4089400" cy="45979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6" name="图片 7" descr="e0aeb10a19530a2fcb255c66cc0b52f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92007" r="12897" b="4492"/>
            <a:stretch>
              <a:fillRect/>
            </a:stretch>
          </p:blipFill>
          <p:spPr bwMode="auto">
            <a:xfrm>
              <a:off x="3666619" y="4948014"/>
              <a:ext cx="2498596" cy="195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8" descr="e0aeb10a19530a2fcb255c66cc0b52f5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92007" r="12897" b="4492"/>
            <a:stretch>
              <a:fillRect/>
            </a:stretch>
          </p:blipFill>
          <p:spPr bwMode="auto">
            <a:xfrm>
              <a:off x="688340" y="4948014"/>
              <a:ext cx="2978279" cy="195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9" descr="e0aeb10a19530a2fcb255c66cc0b52f5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r="12314" b="92953"/>
            <a:stretch>
              <a:fillRect/>
            </a:stretch>
          </p:blipFill>
          <p:spPr bwMode="auto">
            <a:xfrm>
              <a:off x="3642118" y="-3810"/>
              <a:ext cx="2520280" cy="20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0" descr="e0aeb10a19530a2fcb255c66cc0b52f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r="12314" b="92953"/>
            <a:stretch>
              <a:fillRect/>
            </a:stretch>
          </p:blipFill>
          <p:spPr bwMode="auto">
            <a:xfrm>
              <a:off x="688340" y="92"/>
              <a:ext cx="2950961" cy="20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9"/>
            <p:cNvSpPr/>
            <p:nvPr userDrawn="1"/>
          </p:nvSpPr>
          <p:spPr>
            <a:xfrm>
              <a:off x="4640263" y="278800"/>
              <a:ext cx="4089400" cy="2810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2" name="圆角矩形 13"/>
          <p:cNvSpPr/>
          <p:nvPr userDrawn="1"/>
        </p:nvSpPr>
        <p:spPr>
          <a:xfrm>
            <a:off x="66674" y="63500"/>
            <a:ext cx="5511165" cy="546100"/>
          </a:xfrm>
          <a:prstGeom prst="roundRect">
            <a:avLst>
              <a:gd name="adj" fmla="val 50000"/>
            </a:avLst>
          </a:prstGeom>
          <a:solidFill>
            <a:srgbClr val="C2E26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3" name="图片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5717" y="115698"/>
            <a:ext cx="550554" cy="655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2149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 userDrawn="1"/>
        </p:nvGrpSpPr>
        <p:grpSpPr bwMode="auto">
          <a:xfrm>
            <a:off x="0" y="-3175"/>
            <a:ext cx="9144000" cy="5146675"/>
            <a:chOff x="0" y="-3810"/>
            <a:chExt cx="9144000" cy="5147310"/>
          </a:xfrm>
        </p:grpSpPr>
        <p:pic>
          <p:nvPicPr>
            <p:cNvPr id="3" name="图片 4" descr="e0aeb10a19530a2fcb255c66cc0b52f5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4" r="81514" b="4492"/>
            <a:stretch>
              <a:fillRect/>
            </a:stretch>
          </p:blipFill>
          <p:spPr bwMode="auto">
            <a:xfrm>
              <a:off x="0" y="-3810"/>
              <a:ext cx="688340" cy="51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5" descr="e0aeb10a19530a2fcb255c66cc0b52f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b="4492"/>
            <a:stretch>
              <a:fillRect/>
            </a:stretch>
          </p:blipFill>
          <p:spPr bwMode="auto">
            <a:xfrm>
              <a:off x="6165215" y="-3810"/>
              <a:ext cx="2978785" cy="5147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4"/>
            <p:cNvSpPr/>
            <p:nvPr userDrawn="1"/>
          </p:nvSpPr>
          <p:spPr>
            <a:xfrm>
              <a:off x="4227513" y="339132"/>
              <a:ext cx="4089400" cy="45979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6" name="图片 7" descr="e0aeb10a19530a2fcb255c66cc0b52f5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92007" r="12897" b="4492"/>
            <a:stretch>
              <a:fillRect/>
            </a:stretch>
          </p:blipFill>
          <p:spPr bwMode="auto">
            <a:xfrm>
              <a:off x="3666619" y="4948014"/>
              <a:ext cx="2498596" cy="195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8" descr="e0aeb10a19530a2fcb255c66cc0b52f5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92007" r="12897" b="4492"/>
            <a:stretch>
              <a:fillRect/>
            </a:stretch>
          </p:blipFill>
          <p:spPr bwMode="auto">
            <a:xfrm>
              <a:off x="688340" y="4948014"/>
              <a:ext cx="2978279" cy="1954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9" descr="e0aeb10a19530a2fcb255c66cc0b52f5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r="12314" b="92953"/>
            <a:stretch>
              <a:fillRect/>
            </a:stretch>
          </p:blipFill>
          <p:spPr bwMode="auto">
            <a:xfrm>
              <a:off x="3642118" y="-3810"/>
              <a:ext cx="2520280" cy="20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10" descr="e0aeb10a19530a2fcb255c66cc0b52f5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03" t="3334" r="12314" b="92953"/>
            <a:stretch>
              <a:fillRect/>
            </a:stretch>
          </p:blipFill>
          <p:spPr bwMode="auto">
            <a:xfrm>
              <a:off x="688340" y="92"/>
              <a:ext cx="2950961" cy="20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9"/>
            <p:cNvSpPr/>
            <p:nvPr userDrawn="1"/>
          </p:nvSpPr>
          <p:spPr>
            <a:xfrm>
              <a:off x="4640263" y="278800"/>
              <a:ext cx="4089400" cy="2810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2" name="图片 1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5717" y="115698"/>
            <a:ext cx="550554" cy="655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3" r:id="rId3"/>
    <p:sldLayoutId id="2147483651" r:id="rId4"/>
    <p:sldLayoutId id="2147483652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7330" indent="-22733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5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7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9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6130" indent="-22733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1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1882458" y="2001520"/>
            <a:ext cx="5613400" cy="82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 sz="4800" b="1" dirty="0">
                <a:latin typeface="黑体" panose="02010609060101010101" pitchFamily="2" charset="-122"/>
                <a:ea typeface="黑体" panose="02010609060101010101" pitchFamily="2" charset="-122"/>
              </a:rPr>
              <a:t>一个数除以小数（</a:t>
            </a:r>
            <a:r>
              <a:rPr lang="en-US" altLang="zh-CN" sz="4800" b="1" dirty="0">
                <a:latin typeface="黑体" panose="02010609060101010101" pitchFamily="2" charset="-122"/>
                <a:ea typeface="黑体" panose="02010609060101010101" pitchFamily="2" charset="-122"/>
              </a:rPr>
              <a:t>2</a:t>
            </a:r>
            <a:r>
              <a:rPr lang="zh-CN" altLang="en-US" sz="4800" b="1" dirty="0">
                <a:latin typeface="黑体" panose="02010609060101010101" pitchFamily="2" charset="-122"/>
                <a:ea typeface="黑体" panose="02010609060101010101" pitchFamily="2" charset="-122"/>
              </a:rPr>
              <a:t>）</a:t>
            </a:r>
          </a:p>
        </p:txBody>
      </p:sp>
      <p:sp>
        <p:nvSpPr>
          <p:cNvPr id="12291" name="矩形 9"/>
          <p:cNvSpPr>
            <a:spLocks noChangeArrowheads="1"/>
          </p:cNvSpPr>
          <p:nvPr/>
        </p:nvSpPr>
        <p:spPr bwMode="auto">
          <a:xfrm>
            <a:off x="377824" y="255588"/>
            <a:ext cx="197675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1222375" y="979488"/>
            <a:ext cx="2041525" cy="5715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列竖式计算。</a:t>
            </a:r>
          </a:p>
        </p:txBody>
      </p:sp>
      <p:sp>
        <p:nvSpPr>
          <p:cNvPr id="3" name="文本框 99"/>
          <p:cNvSpPr txBox="1">
            <a:spLocks noChangeArrowheads="1"/>
          </p:cNvSpPr>
          <p:nvPr/>
        </p:nvSpPr>
        <p:spPr bwMode="auto">
          <a:xfrm>
            <a:off x="1508125" y="1598613"/>
            <a:ext cx="6043613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indent="2667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latin typeface="+mn-lt"/>
                <a:ea typeface="+mn-ea"/>
              </a:rPr>
              <a:t>3.25÷0.65                             3.84÷2.4</a:t>
            </a:r>
            <a:endParaRPr lang="en-US" altLang="en-US" sz="2400" b="1" dirty="0">
              <a:latin typeface="+mn-lt"/>
              <a:ea typeface="+mn-ea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401763" y="2125663"/>
            <a:ext cx="1857375" cy="1614384"/>
            <a:chOff x="3279" y="2503"/>
            <a:chExt cx="3870" cy="3666"/>
          </a:xfrm>
        </p:grpSpPr>
        <p:pic>
          <p:nvPicPr>
            <p:cNvPr id="13339" name="图片 1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1" y="3425"/>
              <a:ext cx="2608" cy="1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5290" y="3426"/>
              <a:ext cx="1707" cy="104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+mn-ea"/>
                </a:rPr>
                <a:t>3.2 5</a:t>
              </a: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3286" y="3404"/>
              <a:ext cx="1594" cy="104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+mn-ea"/>
                </a:rPr>
                <a:t>0.65</a:t>
              </a:r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3279" y="3693"/>
              <a:ext cx="599" cy="602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>
              <a:off x="5737" y="4035"/>
              <a:ext cx="208" cy="187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6265" y="2503"/>
              <a:ext cx="732" cy="104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+mn-ea"/>
                </a:rPr>
                <a:t>5</a:t>
              </a:r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5297" y="4273"/>
              <a:ext cx="1700" cy="104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+mn-ea"/>
                </a:rPr>
                <a:t>3 2 5</a:t>
              </a:r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>
              <a:off x="4966" y="5232"/>
              <a:ext cx="213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6265" y="5120"/>
              <a:ext cx="779" cy="104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+mn-ea"/>
                </a:rPr>
                <a:t>0</a:t>
              </a:r>
            </a:p>
          </p:txBody>
        </p:sp>
        <p:sp>
          <p:nvSpPr>
            <p:cNvPr id="14" name="Line 24"/>
            <p:cNvSpPr>
              <a:spLocks noChangeShapeType="1"/>
            </p:cNvSpPr>
            <p:nvPr/>
          </p:nvSpPr>
          <p:spPr bwMode="auto">
            <a:xfrm>
              <a:off x="3729" y="3977"/>
              <a:ext cx="202" cy="227"/>
            </a:xfrm>
            <a:prstGeom prst="line">
              <a:avLst/>
            </a:prstGeom>
            <a:noFill/>
            <a:ln w="38100">
              <a:solidFill>
                <a:srgbClr val="FF505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208973" y="1605598"/>
            <a:ext cx="590550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 5</a:t>
            </a: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5446713" y="2154711"/>
            <a:ext cx="1952625" cy="2137098"/>
            <a:chOff x="7856" y="3311"/>
            <a:chExt cx="4100" cy="4487"/>
          </a:xfrm>
        </p:grpSpPr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9536" y="3311"/>
              <a:ext cx="1810" cy="97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+mn-ea"/>
                </a:rPr>
                <a:t>1</a:t>
              </a: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9890" y="3311"/>
              <a:ext cx="980" cy="97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altLang="zh-CN" sz="2400" b="1" dirty="0">
                  <a:solidFill>
                    <a:schemeClr val="tx1"/>
                  </a:solidFill>
                  <a:latin typeface="+mn-lt"/>
                  <a:ea typeface="+mn-ea"/>
                </a:rPr>
                <a:t> 6</a:t>
              </a: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>
              <a:off x="9872" y="3320"/>
              <a:ext cx="657" cy="97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+mn-ea"/>
                </a:rPr>
                <a:t>.</a:t>
              </a:r>
            </a:p>
          </p:txBody>
        </p:sp>
        <p:grpSp>
          <p:nvGrpSpPr>
            <p:cNvPr id="13324" name="组合 33"/>
            <p:cNvGrpSpPr/>
            <p:nvPr/>
          </p:nvGrpSpPr>
          <p:grpSpPr bwMode="auto">
            <a:xfrm>
              <a:off x="7856" y="4075"/>
              <a:ext cx="4100" cy="3723"/>
              <a:chOff x="7874" y="4251"/>
              <a:chExt cx="4083" cy="3554"/>
            </a:xfrm>
          </p:grpSpPr>
          <p:sp>
            <p:nvSpPr>
              <p:cNvPr id="21" name="Text Box 18"/>
              <p:cNvSpPr txBox="1">
                <a:spLocks noChangeArrowheads="1"/>
              </p:cNvSpPr>
              <p:nvPr/>
            </p:nvSpPr>
            <p:spPr bwMode="auto">
              <a:xfrm>
                <a:off x="10087" y="6879"/>
                <a:ext cx="979" cy="92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>
                  <a:spcBef>
                    <a:spcPct val="50000"/>
                  </a:spcBef>
                  <a:defRPr/>
                </a:pPr>
                <a:r>
                  <a:rPr lang="en-US" altLang="zh-CN" sz="2400" b="1" dirty="0">
                    <a:solidFill>
                      <a:schemeClr val="tx1"/>
                    </a:solidFill>
                    <a:latin typeface="+mn-lt"/>
                    <a:ea typeface="+mn-ea"/>
                  </a:rPr>
                  <a:t>0</a:t>
                </a:r>
              </a:p>
            </p:txBody>
          </p:sp>
          <p:grpSp>
            <p:nvGrpSpPr>
              <p:cNvPr id="13326" name="组合 32"/>
              <p:cNvGrpSpPr/>
              <p:nvPr/>
            </p:nvGrpSpPr>
            <p:grpSpPr bwMode="auto">
              <a:xfrm>
                <a:off x="7874" y="4251"/>
                <a:ext cx="4083" cy="2889"/>
                <a:chOff x="7874" y="4251"/>
                <a:chExt cx="4083" cy="2889"/>
              </a:xfrm>
            </p:grpSpPr>
            <p:sp>
              <p:nvSpPr>
                <p:cNvPr id="34" name="Rectangle 8"/>
                <p:cNvSpPr>
                  <a:spLocks noChangeArrowheads="1"/>
                </p:cNvSpPr>
                <p:nvPr/>
              </p:nvSpPr>
              <p:spPr bwMode="auto">
                <a:xfrm>
                  <a:off x="9079" y="4318"/>
                  <a:ext cx="2878" cy="9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2400" b="1" dirty="0">
                      <a:latin typeface="+mn-lt"/>
                      <a:ea typeface="+mn-ea"/>
                    </a:rPr>
                    <a:t>3.8 4</a:t>
                  </a:r>
                </a:p>
              </p:txBody>
            </p:sp>
            <p:pic>
              <p:nvPicPr>
                <p:cNvPr id="13327" name="图片 1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816" y="4251"/>
                  <a:ext cx="2110" cy="8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4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0042" y="5631"/>
                  <a:ext cx="813" cy="9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  <a:defRPr/>
                  </a:pPr>
                  <a:r>
                    <a:rPr lang="en-US" altLang="zh-CN" sz="2400" b="1" dirty="0">
                      <a:solidFill>
                        <a:schemeClr val="tx1"/>
                      </a:solidFill>
                      <a:latin typeface="+mn-lt"/>
                      <a:ea typeface="+mn-ea"/>
                    </a:rPr>
                    <a:t>4</a:t>
                  </a:r>
                </a:p>
              </p:txBody>
            </p:sp>
            <p:sp>
              <p:nvSpPr>
                <p:cNvPr id="25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9106" y="4999"/>
                  <a:ext cx="1434" cy="9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  <a:defRPr/>
                  </a:pPr>
                  <a:r>
                    <a:rPr lang="en-US" altLang="zh-CN" sz="2400" b="1" dirty="0">
                      <a:solidFill>
                        <a:schemeClr val="tx1"/>
                      </a:solidFill>
                      <a:latin typeface="+mn-lt"/>
                      <a:ea typeface="+mn-ea"/>
                    </a:rPr>
                    <a:t>2 4</a:t>
                  </a:r>
                </a:p>
              </p:txBody>
            </p:sp>
            <p:sp>
              <p:nvSpPr>
                <p:cNvPr id="26" name="Line 12"/>
                <p:cNvSpPr>
                  <a:spLocks noChangeShapeType="1"/>
                </p:cNvSpPr>
                <p:nvPr/>
              </p:nvSpPr>
              <p:spPr bwMode="auto">
                <a:xfrm>
                  <a:off x="9023" y="5762"/>
                  <a:ext cx="1713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2400" b="1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27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9106" y="6214"/>
                  <a:ext cx="1839" cy="9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  <a:defRPr/>
                  </a:pPr>
                  <a:r>
                    <a:rPr lang="en-US" altLang="zh-CN" sz="2400" b="1" dirty="0">
                      <a:solidFill>
                        <a:schemeClr val="tx1"/>
                      </a:solidFill>
                      <a:latin typeface="+mn-lt"/>
                      <a:ea typeface="+mn-ea"/>
                    </a:rPr>
                    <a:t>1 4 4</a:t>
                  </a:r>
                </a:p>
              </p:txBody>
            </p:sp>
            <p:sp>
              <p:nvSpPr>
                <p:cNvPr id="28" name="Line 17"/>
                <p:cNvSpPr>
                  <a:spLocks noChangeShapeType="1"/>
                </p:cNvSpPr>
                <p:nvPr/>
              </p:nvSpPr>
              <p:spPr bwMode="auto">
                <a:xfrm>
                  <a:off x="9014" y="6984"/>
                  <a:ext cx="1739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2400" b="1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29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9100" y="5631"/>
                  <a:ext cx="1348" cy="92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  <a:defRPr/>
                  </a:pPr>
                  <a:r>
                    <a:rPr lang="en-US" altLang="zh-CN" sz="2400" b="1" dirty="0">
                      <a:solidFill>
                        <a:schemeClr val="tx1"/>
                      </a:solidFill>
                      <a:latin typeface="+mn-lt"/>
                      <a:ea typeface="+mn-ea"/>
                    </a:rPr>
                    <a:t>1 4</a:t>
                  </a:r>
                </a:p>
              </p:txBody>
            </p:sp>
            <p:sp>
              <p:nvSpPr>
                <p:cNvPr id="30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7874" y="4306"/>
                  <a:ext cx="1720" cy="9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1pPr>
                  <a:lvl2pPr>
                    <a:defRPr sz="24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2pPr>
                  <a:lvl3pPr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3pPr>
                  <a:lvl4pPr>
                    <a:defRPr sz="20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4pPr>
                  <a:lvl5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5pPr>
                  <a:lvl6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6pPr>
                  <a:lvl7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7pPr>
                  <a:lvl8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8pPr>
                  <a:lvl9pPr>
                    <a:defRPr sz="1600">
                      <a:solidFill>
                        <a:srgbClr val="1C1C1C"/>
                      </a:solidFill>
                      <a:latin typeface="Arial" panose="020B0604020202020204" pitchFamily="34" charset="0"/>
                      <a:ea typeface="楷体_GB2312" pitchFamily="49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  <a:defRPr/>
                  </a:pPr>
                  <a:r>
                    <a:rPr lang="en-US" altLang="zh-CN" sz="2400" b="1" dirty="0">
                      <a:solidFill>
                        <a:schemeClr val="tx1"/>
                      </a:solidFill>
                      <a:latin typeface="+mn-lt"/>
                      <a:ea typeface="+mn-ea"/>
                    </a:rPr>
                    <a:t>2.4</a:t>
                  </a:r>
                </a:p>
              </p:txBody>
            </p:sp>
            <p:sp>
              <p:nvSpPr>
                <p:cNvPr id="31" name="Line 34"/>
                <p:cNvSpPr>
                  <a:spLocks noChangeShapeType="1"/>
                </p:cNvSpPr>
                <p:nvPr/>
              </p:nvSpPr>
              <p:spPr bwMode="auto">
                <a:xfrm>
                  <a:off x="8306" y="4815"/>
                  <a:ext cx="199" cy="181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zh-CN" altLang="en-US" sz="2400" b="1" dirty="0">
                    <a:latin typeface="+mn-lt"/>
                    <a:ea typeface="+mn-ea"/>
                  </a:endParaRPr>
                </a:p>
              </p:txBody>
            </p:sp>
            <p:sp>
              <p:nvSpPr>
                <p:cNvPr id="32" name="Rectangle 8"/>
                <p:cNvSpPr>
                  <a:spLocks noChangeArrowheads="1"/>
                </p:cNvSpPr>
                <p:nvPr/>
              </p:nvSpPr>
              <p:spPr bwMode="auto">
                <a:xfrm>
                  <a:off x="9880" y="4316"/>
                  <a:ext cx="657" cy="9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altLang="zh-CN" sz="2400" b="1" dirty="0">
                      <a:solidFill>
                        <a:srgbClr val="FF0000"/>
                      </a:solidFill>
                      <a:latin typeface="+mn-lt"/>
                      <a:ea typeface="+mn-ea"/>
                    </a:rPr>
                    <a:t>.</a:t>
                  </a:r>
                </a:p>
              </p:txBody>
            </p:sp>
            <p:sp>
              <p:nvSpPr>
                <p:cNvPr id="33" name="Line 34"/>
                <p:cNvSpPr>
                  <a:spLocks noChangeShapeType="1"/>
                </p:cNvSpPr>
                <p:nvPr/>
              </p:nvSpPr>
              <p:spPr bwMode="auto">
                <a:xfrm>
                  <a:off x="9514" y="4840"/>
                  <a:ext cx="199" cy="165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zh-CN" altLang="en-US" sz="2400" b="1" dirty="0">
                    <a:latin typeface="+mn-lt"/>
                    <a:ea typeface="+mn-ea"/>
                  </a:endParaRPr>
                </a:p>
              </p:txBody>
            </p:sp>
          </p:grpSp>
        </p:grpSp>
      </p:grp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6632575" y="1602423"/>
            <a:ext cx="820738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 1.6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865DCAA-E780-9FAC-B43A-E4AEBDF8D725}"/>
              </a:ext>
            </a:extLst>
          </p:cNvPr>
          <p:cNvSpPr txBox="1"/>
          <p:nvPr/>
        </p:nvSpPr>
        <p:spPr>
          <a:xfrm>
            <a:off x="546100" y="34925"/>
            <a:ext cx="648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2" charset="-122"/>
              </a:rPr>
              <a:t>一、复习回顾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0" y="2144713"/>
            <a:ext cx="14382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4"/>
          <p:cNvSpPr txBox="1">
            <a:spLocks noChangeArrowheads="1"/>
          </p:cNvSpPr>
          <p:nvPr/>
        </p:nvSpPr>
        <p:spPr bwMode="auto">
          <a:xfrm>
            <a:off x="3430588" y="2160588"/>
            <a:ext cx="812800" cy="5222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0.28</a:t>
            </a:r>
          </a:p>
        </p:txBody>
      </p:sp>
      <p:sp>
        <p:nvSpPr>
          <p:cNvPr id="12" name="Text Box 39"/>
          <p:cNvSpPr txBox="1">
            <a:spLocks noChangeArrowheads="1"/>
          </p:cNvSpPr>
          <p:nvPr/>
        </p:nvSpPr>
        <p:spPr bwMode="auto">
          <a:xfrm>
            <a:off x="4467225" y="2170113"/>
            <a:ext cx="903288" cy="5222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1 2.6</a:t>
            </a:r>
          </a:p>
        </p:txBody>
      </p:sp>
      <p:sp>
        <p:nvSpPr>
          <p:cNvPr id="13" name="Oval 41"/>
          <p:cNvSpPr>
            <a:spLocks noChangeArrowheads="1"/>
          </p:cNvSpPr>
          <p:nvPr/>
        </p:nvSpPr>
        <p:spPr bwMode="auto">
          <a:xfrm>
            <a:off x="3687763" y="2481263"/>
            <a:ext cx="71437" cy="7143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54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4" name="Line 42"/>
          <p:cNvSpPr>
            <a:spLocks noChangeShapeType="1"/>
          </p:cNvSpPr>
          <p:nvPr/>
        </p:nvSpPr>
        <p:spPr bwMode="auto">
          <a:xfrm>
            <a:off x="3678238" y="2432050"/>
            <a:ext cx="73025" cy="139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44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5" name="Line 43"/>
          <p:cNvSpPr>
            <a:spLocks noChangeShapeType="1"/>
          </p:cNvSpPr>
          <p:nvPr/>
        </p:nvSpPr>
        <p:spPr bwMode="auto">
          <a:xfrm>
            <a:off x="3484563" y="2241550"/>
            <a:ext cx="163512" cy="3476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40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6" name="Oval 47"/>
          <p:cNvSpPr>
            <a:spLocks noChangeArrowheads="1"/>
          </p:cNvSpPr>
          <p:nvPr/>
        </p:nvSpPr>
        <p:spPr bwMode="auto">
          <a:xfrm>
            <a:off x="4986338" y="2484438"/>
            <a:ext cx="71437" cy="7143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44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7" name="Line 48"/>
          <p:cNvSpPr>
            <a:spLocks noChangeShapeType="1"/>
          </p:cNvSpPr>
          <p:nvPr/>
        </p:nvSpPr>
        <p:spPr bwMode="auto">
          <a:xfrm>
            <a:off x="4975225" y="2432050"/>
            <a:ext cx="74613" cy="139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44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314157" y="2286000"/>
            <a:ext cx="196850" cy="288925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文本框 21"/>
          <p:cNvSpPr txBox="1"/>
          <p:nvPr/>
        </p:nvSpPr>
        <p:spPr bwMode="auto">
          <a:xfrm>
            <a:off x="5246688" y="2144713"/>
            <a:ext cx="423862" cy="571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0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136900" y="1828800"/>
            <a:ext cx="2870200" cy="1106488"/>
          </a:xfrm>
          <a:prstGeom prst="rect">
            <a:avLst/>
          </a:prstGeom>
          <a:noFill/>
          <a:ln w="28575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8" name="直接箭头连接符 27"/>
          <p:cNvCxnSpPr/>
          <p:nvPr/>
        </p:nvCxnSpPr>
        <p:spPr>
          <a:xfrm flipH="1">
            <a:off x="5597525" y="2411413"/>
            <a:ext cx="671513" cy="0"/>
          </a:xfrm>
          <a:prstGeom prst="straightConnector1">
            <a:avLst/>
          </a:prstGeom>
          <a:ln w="28575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 bwMode="auto">
          <a:xfrm>
            <a:off x="6316663" y="1998663"/>
            <a:ext cx="2230437" cy="9318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6600"/>
                </a:solidFill>
                <a:latin typeface="+mj-ea"/>
                <a:ea typeface="+mj-ea"/>
              </a:rPr>
              <a:t>在被除数的末尾用“</a:t>
            </a:r>
            <a:r>
              <a:rPr lang="en-US" altLang="zh-CN" sz="2100" b="1" dirty="0">
                <a:solidFill>
                  <a:srgbClr val="FF6600"/>
                </a:solidFill>
                <a:latin typeface="+mj-ea"/>
                <a:ea typeface="+mj-ea"/>
              </a:rPr>
              <a:t>0</a:t>
            </a:r>
            <a:r>
              <a:rPr lang="zh-CN" altLang="en-US" sz="2100" b="1" dirty="0">
                <a:solidFill>
                  <a:srgbClr val="FF6600"/>
                </a:solidFill>
                <a:latin typeface="+mj-ea"/>
                <a:ea typeface="+mj-ea"/>
              </a:rPr>
              <a:t>”补足。</a:t>
            </a:r>
          </a:p>
        </p:txBody>
      </p:sp>
      <p:sp>
        <p:nvSpPr>
          <p:cNvPr id="32" name="弧形 31"/>
          <p:cNvSpPr/>
          <p:nvPr/>
        </p:nvSpPr>
        <p:spPr>
          <a:xfrm rot="7916637">
            <a:off x="3720306" y="2231232"/>
            <a:ext cx="493713" cy="463550"/>
          </a:xfrm>
          <a:prstGeom prst="arc">
            <a:avLst>
              <a:gd name="adj1" fmla="val 15032319"/>
              <a:gd name="adj2" fmla="val 717454"/>
            </a:avLst>
          </a:prstGeom>
          <a:ln w="19050">
            <a:solidFill>
              <a:srgbClr val="F60808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弧形 32"/>
          <p:cNvSpPr/>
          <p:nvPr/>
        </p:nvSpPr>
        <p:spPr>
          <a:xfrm rot="7916637">
            <a:off x="5056187" y="2230438"/>
            <a:ext cx="493713" cy="465138"/>
          </a:xfrm>
          <a:prstGeom prst="arc">
            <a:avLst>
              <a:gd name="adj1" fmla="val 15045689"/>
              <a:gd name="adj2" fmla="val 644508"/>
            </a:avLst>
          </a:prstGeom>
          <a:ln w="19050">
            <a:solidFill>
              <a:srgbClr val="F60808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3503613" y="998538"/>
            <a:ext cx="38830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12.6÷0.28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_______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46100" y="34925"/>
            <a:ext cx="648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2" charset="-122"/>
              </a:rPr>
              <a:t>二、揭示课题，探究新知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E1F093A-E9D9-117E-EE33-25D8F4F2E0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957" y="1014513"/>
            <a:ext cx="610656" cy="432262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6FBA9ABC-F023-2293-FC79-E8D00BB16766}"/>
              </a:ext>
            </a:extLst>
          </p:cNvPr>
          <p:cNvGrpSpPr/>
          <p:nvPr/>
        </p:nvGrpSpPr>
        <p:grpSpPr>
          <a:xfrm>
            <a:off x="448479" y="2222500"/>
            <a:ext cx="2435215" cy="1920939"/>
            <a:chOff x="448479" y="2222500"/>
            <a:chExt cx="2435215" cy="1920939"/>
          </a:xfrm>
        </p:grpSpPr>
        <p:sp>
          <p:nvSpPr>
            <p:cNvPr id="25" name="对话气泡: 圆角矩形 24"/>
            <p:cNvSpPr>
              <a:spLocks noChangeArrowheads="1"/>
            </p:cNvSpPr>
            <p:nvPr/>
          </p:nvSpPr>
          <p:spPr bwMode="auto">
            <a:xfrm>
              <a:off x="1018381" y="2222500"/>
              <a:ext cx="1865313" cy="698500"/>
            </a:xfrm>
            <a:prstGeom prst="wedgeRoundRectCallout">
              <a:avLst>
                <a:gd name="adj1" fmla="val -36704"/>
                <a:gd name="adj2" fmla="val 83007"/>
                <a:gd name="adj3" fmla="val 16667"/>
              </a:avLst>
            </a:prstGeom>
            <a:noFill/>
            <a:ln w="28575">
              <a:solidFill>
                <a:srgbClr val="00B0F0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 b="1" dirty="0">
                  <a:solidFill>
                    <a:srgbClr val="00B0F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被除数位数不够怎么办？</a:t>
              </a: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9CF96DD-08A0-4844-C654-D657752B0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479" y="3055620"/>
              <a:ext cx="877401" cy="108781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C 0.00508 0.01759 0.01068 0.03496 0.01458 0.03796 C 0.01862 0.03912 0.02031 0.01435 0.02396 0.01435 C 0.02748 0.01296 0.03229 0.03218 0.03607 0.03218 C 0.03998 0.03056 0.04349 0.02014 0.04753 0.0088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0" y="1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3.7037E-6 C 0.00586 0.02176 0.01211 0.04537 0.01719 0.05 C 0.02174 0.05416 0.02396 0.01967 0.02812 0.01805 C 0.03242 0.01551 0.03802 0.04305 0.04258 0.04189 C 0.047 0.03981 0.0513 0.025 0.05612 0.01064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9" y="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6" grpId="0" animBg="1"/>
      <p:bldP spid="16" grpId="1" animBg="1"/>
      <p:bldP spid="16" grpId="2" animBg="1"/>
      <p:bldP spid="21" grpId="0" animBg="1"/>
      <p:bldP spid="21" grpId="1" animBg="1"/>
      <p:bldP spid="22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Box 3"/>
          <p:cNvSpPr txBox="1">
            <a:spLocks noChangeArrowheads="1"/>
          </p:cNvSpPr>
          <p:nvPr/>
        </p:nvSpPr>
        <p:spPr bwMode="auto">
          <a:xfrm>
            <a:off x="3503613" y="998538"/>
            <a:ext cx="38830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12.6÷0.28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_______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5529580" y="983298"/>
            <a:ext cx="1008063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45</a:t>
            </a:r>
          </a:p>
        </p:txBody>
      </p:sp>
      <p:pic>
        <p:nvPicPr>
          <p:cNvPr id="15365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0" y="2144713"/>
            <a:ext cx="14382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34"/>
          <p:cNvSpPr txBox="1">
            <a:spLocks noChangeArrowheads="1"/>
          </p:cNvSpPr>
          <p:nvPr/>
        </p:nvSpPr>
        <p:spPr bwMode="auto">
          <a:xfrm>
            <a:off x="3430588" y="2160588"/>
            <a:ext cx="812800" cy="5222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0.28</a:t>
            </a:r>
          </a:p>
        </p:txBody>
      </p:sp>
      <p:sp>
        <p:nvSpPr>
          <p:cNvPr id="23" name="Text Box 39"/>
          <p:cNvSpPr txBox="1">
            <a:spLocks noChangeArrowheads="1"/>
          </p:cNvSpPr>
          <p:nvPr/>
        </p:nvSpPr>
        <p:spPr bwMode="auto">
          <a:xfrm>
            <a:off x="4467225" y="2170113"/>
            <a:ext cx="903288" cy="522287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defRPr/>
            </a:pPr>
            <a:r>
              <a:rPr lang="en-US" altLang="zh-CN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1 2.6</a:t>
            </a:r>
          </a:p>
        </p:txBody>
      </p:sp>
      <p:sp>
        <p:nvSpPr>
          <p:cNvPr id="24" name="Oval 41"/>
          <p:cNvSpPr>
            <a:spLocks noChangeArrowheads="1"/>
          </p:cNvSpPr>
          <p:nvPr/>
        </p:nvSpPr>
        <p:spPr bwMode="auto">
          <a:xfrm>
            <a:off x="3687763" y="2481263"/>
            <a:ext cx="71437" cy="7143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54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5" name="Line 42"/>
          <p:cNvSpPr>
            <a:spLocks noChangeShapeType="1"/>
          </p:cNvSpPr>
          <p:nvPr/>
        </p:nvSpPr>
        <p:spPr bwMode="auto">
          <a:xfrm>
            <a:off x="3678238" y="2432050"/>
            <a:ext cx="73025" cy="139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44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6" name="Line 43"/>
          <p:cNvSpPr>
            <a:spLocks noChangeShapeType="1"/>
          </p:cNvSpPr>
          <p:nvPr/>
        </p:nvSpPr>
        <p:spPr bwMode="auto">
          <a:xfrm>
            <a:off x="3484563" y="2241550"/>
            <a:ext cx="163512" cy="3476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40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7" name="Oval 47"/>
          <p:cNvSpPr>
            <a:spLocks noChangeArrowheads="1"/>
          </p:cNvSpPr>
          <p:nvPr/>
        </p:nvSpPr>
        <p:spPr bwMode="auto">
          <a:xfrm>
            <a:off x="4986338" y="2484438"/>
            <a:ext cx="71437" cy="71437"/>
          </a:xfrm>
          <a:prstGeom prst="ellipse">
            <a:avLst/>
          </a:prstGeom>
          <a:solidFill>
            <a:srgbClr val="FF0000"/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44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28" name="Line 48"/>
          <p:cNvSpPr>
            <a:spLocks noChangeShapeType="1"/>
          </p:cNvSpPr>
          <p:nvPr/>
        </p:nvSpPr>
        <p:spPr bwMode="auto">
          <a:xfrm>
            <a:off x="4975225" y="2432050"/>
            <a:ext cx="74613" cy="1397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</a:ln>
          <a:effectLst/>
        </p:spPr>
        <p:txBody>
          <a:bodyPr anchor="ctr"/>
          <a:lstStyle/>
          <a:p>
            <a:pPr eaLnBrk="1" hangingPunct="1">
              <a:defRPr/>
            </a:pPr>
            <a:endParaRPr lang="zh-CN" altLang="en-US" sz="44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 bwMode="auto">
          <a:xfrm>
            <a:off x="5275580" y="2164651"/>
            <a:ext cx="42386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0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5" name="Text Box 10"/>
          <p:cNvSpPr txBox="1">
            <a:spLocks noChangeArrowheads="1"/>
          </p:cNvSpPr>
          <p:nvPr/>
        </p:nvSpPr>
        <p:spPr bwMode="auto">
          <a:xfrm>
            <a:off x="5281612" y="3071019"/>
            <a:ext cx="862013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2" charset="-122"/>
              </a:rPr>
              <a:t>0</a:t>
            </a: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5012531" y="1725613"/>
            <a:ext cx="574675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4</a:t>
            </a:r>
          </a:p>
        </p:txBody>
      </p:sp>
      <p:sp>
        <p:nvSpPr>
          <p:cNvPr id="37" name="Text Box 11"/>
          <p:cNvSpPr txBox="1">
            <a:spLocks noChangeArrowheads="1"/>
          </p:cNvSpPr>
          <p:nvPr/>
        </p:nvSpPr>
        <p:spPr bwMode="auto">
          <a:xfrm>
            <a:off x="4467225" y="2608262"/>
            <a:ext cx="1368425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1 1 2</a:t>
            </a:r>
          </a:p>
        </p:txBody>
      </p:sp>
      <p:sp>
        <p:nvSpPr>
          <p:cNvPr id="38" name="Line 12"/>
          <p:cNvSpPr>
            <a:spLocks noChangeShapeType="1"/>
          </p:cNvSpPr>
          <p:nvPr/>
        </p:nvSpPr>
        <p:spPr bwMode="auto">
          <a:xfrm>
            <a:off x="4392613" y="3092450"/>
            <a:ext cx="137318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</a:ln>
        </p:spPr>
        <p:txBody>
          <a:bodyPr/>
          <a:lstStyle/>
          <a:p>
            <a:pPr eaLnBrk="1" hangingPunct="1">
              <a:defRPr/>
            </a:pPr>
            <a:endParaRPr lang="zh-CN" altLang="en-US" sz="28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39" name="Text Box 16"/>
          <p:cNvSpPr txBox="1">
            <a:spLocks noChangeArrowheads="1"/>
          </p:cNvSpPr>
          <p:nvPr/>
        </p:nvSpPr>
        <p:spPr bwMode="auto">
          <a:xfrm>
            <a:off x="4737894" y="3459163"/>
            <a:ext cx="151288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1 4 0</a:t>
            </a:r>
          </a:p>
        </p:txBody>
      </p:sp>
      <p:sp>
        <p:nvSpPr>
          <p:cNvPr id="40" name="Line 17"/>
          <p:cNvSpPr>
            <a:spLocks noChangeShapeType="1"/>
          </p:cNvSpPr>
          <p:nvPr/>
        </p:nvSpPr>
        <p:spPr bwMode="auto">
          <a:xfrm>
            <a:off x="4413250" y="3937000"/>
            <a:ext cx="13731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</a:ln>
        </p:spPr>
        <p:txBody>
          <a:bodyPr/>
          <a:lstStyle/>
          <a:p>
            <a:pPr eaLnBrk="1" hangingPunct="1">
              <a:defRPr/>
            </a:pPr>
            <a:endParaRPr lang="zh-CN" altLang="en-US" sz="2800" b="1" dirty="0"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41" name="Text Box 18"/>
          <p:cNvSpPr txBox="1">
            <a:spLocks noChangeArrowheads="1"/>
          </p:cNvSpPr>
          <p:nvPr/>
        </p:nvSpPr>
        <p:spPr bwMode="auto">
          <a:xfrm>
            <a:off x="5276850" y="3919538"/>
            <a:ext cx="574675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0</a:t>
            </a:r>
          </a:p>
        </p:txBody>
      </p:sp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4738688" y="3071812"/>
            <a:ext cx="722312" cy="5222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1 4</a:t>
            </a: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5276850" y="1722438"/>
            <a:ext cx="574675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5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4225CE7-ECDE-B1AD-C840-8B2F391054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957" y="1014513"/>
            <a:ext cx="610656" cy="43226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B2FDDCB-A94C-0F35-96DE-0546E4888AC3}"/>
              </a:ext>
            </a:extLst>
          </p:cNvPr>
          <p:cNvSpPr txBox="1"/>
          <p:nvPr/>
        </p:nvSpPr>
        <p:spPr>
          <a:xfrm>
            <a:off x="546100" y="34925"/>
            <a:ext cx="648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2" charset="-122"/>
              </a:rPr>
              <a:t>二、揭示课题，探究新知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5" grpId="0"/>
      <p:bldP spid="36" grpId="0"/>
      <p:bldP spid="37" grpId="0"/>
      <p:bldP spid="39" grpId="0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直接连接符 19"/>
          <p:cNvCxnSpPr/>
          <p:nvPr/>
        </p:nvCxnSpPr>
        <p:spPr>
          <a:xfrm>
            <a:off x="4724400" y="741363"/>
            <a:ext cx="0" cy="36576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0068" y="3484168"/>
            <a:ext cx="1110264" cy="1469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对话气泡: 圆角矩形 6"/>
          <p:cNvSpPr>
            <a:spLocks noChangeArrowheads="1"/>
          </p:cNvSpPr>
          <p:nvPr/>
        </p:nvSpPr>
        <p:spPr bwMode="auto">
          <a:xfrm>
            <a:off x="1634439" y="3789363"/>
            <a:ext cx="3422650" cy="698500"/>
          </a:xfrm>
          <a:prstGeom prst="wedgeRoundRectCallout">
            <a:avLst>
              <a:gd name="adj1" fmla="val -56185"/>
              <a:gd name="adj2" fmla="val -4704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这两个算式有什么相同点和不同点？ </a:t>
            </a:r>
          </a:p>
        </p:txBody>
      </p:sp>
      <p:sp>
        <p:nvSpPr>
          <p:cNvPr id="23" name="对话气泡: 圆角矩形 22"/>
          <p:cNvSpPr>
            <a:spLocks noChangeArrowheads="1"/>
          </p:cNvSpPr>
          <p:nvPr/>
        </p:nvSpPr>
        <p:spPr bwMode="auto">
          <a:xfrm>
            <a:off x="1645552" y="3778250"/>
            <a:ext cx="3421062" cy="698500"/>
          </a:xfrm>
          <a:prstGeom prst="wedgeRoundRectCallout">
            <a:avLst>
              <a:gd name="adj1" fmla="val -56185"/>
              <a:gd name="adj2" fmla="val 13241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b="1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大家来讨论：除数是小数的除法是怎样计算的？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EA1E128-46B2-A8E7-AD47-65B417B5D1A1}"/>
              </a:ext>
            </a:extLst>
          </p:cNvPr>
          <p:cNvSpPr txBox="1"/>
          <p:nvPr/>
        </p:nvSpPr>
        <p:spPr>
          <a:xfrm>
            <a:off x="546100" y="34925"/>
            <a:ext cx="64871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2" charset="-122"/>
              </a:rPr>
              <a:t>二、揭示课题，探究新知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A57F2CCF-9461-E4C0-5402-25028782E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255" y="878427"/>
            <a:ext cx="2840479" cy="270480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B078E51-41DE-FE5D-BF2F-8C2EB47B36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521" y="861059"/>
            <a:ext cx="2807192" cy="334975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: 圆角 28"/>
          <p:cNvSpPr/>
          <p:nvPr/>
        </p:nvSpPr>
        <p:spPr bwMode="auto">
          <a:xfrm>
            <a:off x="754063" y="1897063"/>
            <a:ext cx="7635875" cy="2027237"/>
          </a:xfrm>
          <a:prstGeom prst="roundRect">
            <a:avLst/>
          </a:prstGeom>
          <a:solidFill>
            <a:srgbClr val="FFFFFF"/>
          </a:solidFill>
          <a:ln w="171450">
            <a:solidFill>
              <a:srgbClr val="7193FF"/>
            </a:solidFill>
            <a:miter lim="800000"/>
          </a:ln>
        </p:spPr>
        <p:txBody>
          <a:bodyPr lIns="162000" anchor="ctr">
            <a:spAutoFit/>
          </a:bodyPr>
          <a:lstStyle/>
          <a:p>
            <a:pPr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2" charset="-122"/>
              </a:rPr>
              <a:t> </a:t>
            </a:r>
            <a:r>
              <a:rPr lang="en-US" altLang="zh-CN" sz="21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1.</a:t>
            </a:r>
            <a:r>
              <a:rPr lang="zh-CN" altLang="en-US" sz="2100" b="1" dirty="0">
                <a:latin typeface="黑体" panose="02010609060101010101" pitchFamily="2" charset="-122"/>
                <a:ea typeface="黑体" panose="02010609060101010101" pitchFamily="2" charset="-122"/>
              </a:rPr>
              <a:t>先移动除数的小数点，使它变成</a:t>
            </a:r>
            <a:r>
              <a:rPr lang="en-US" altLang="zh-CN" sz="21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_______</a:t>
            </a:r>
            <a:r>
              <a:rPr lang="zh-CN" altLang="en-US" sz="2100" b="1" dirty="0">
                <a:latin typeface="黑体" panose="02010609060101010101" pitchFamily="2" charset="-122"/>
                <a:ea typeface="黑体" panose="02010609060101010101" pitchFamily="2" charset="-122"/>
              </a:rPr>
              <a:t>；</a:t>
            </a:r>
            <a:endParaRPr lang="en-US" altLang="zh-CN" sz="2100" b="1" dirty="0"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indent="53975" hangingPunct="1"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0070C0"/>
                </a:solidFill>
                <a:latin typeface="+mn-lt"/>
                <a:ea typeface="黑体" panose="02010609060101010101" pitchFamily="2" charset="-122"/>
              </a:rPr>
              <a:t>2.</a:t>
            </a:r>
            <a:r>
              <a:rPr lang="zh-CN" altLang="en-US" sz="2100" b="1" dirty="0">
                <a:latin typeface="+mn-lt"/>
                <a:ea typeface="黑体" panose="02010609060101010101" pitchFamily="2" charset="-122"/>
              </a:rPr>
              <a:t>除数的小数点向右移动几位，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黑体" panose="02010609060101010101" pitchFamily="2" charset="-122"/>
              </a:rPr>
              <a:t>________</a:t>
            </a:r>
            <a:r>
              <a:rPr lang="zh-CN" altLang="en-US" sz="2100" b="1" dirty="0">
                <a:latin typeface="+mn-lt"/>
                <a:ea typeface="黑体" panose="02010609060101010101" pitchFamily="2" charset="-122"/>
              </a:rPr>
              <a:t>的小数点也向右   </a:t>
            </a:r>
            <a:endParaRPr lang="en-US" altLang="zh-CN" sz="2100" b="1" dirty="0">
              <a:latin typeface="+mn-lt"/>
              <a:ea typeface="黑体" panose="02010609060101010101" pitchFamily="2" charset="-122"/>
            </a:endParaRPr>
          </a:p>
          <a:p>
            <a:pPr indent="53975" hangingPunct="1">
              <a:lnSpc>
                <a:spcPct val="130000"/>
              </a:lnSpc>
              <a:defRPr/>
            </a:pPr>
            <a:r>
              <a:rPr lang="en-US" altLang="zh-CN" sz="2100" b="1" dirty="0">
                <a:latin typeface="+mn-lt"/>
                <a:ea typeface="黑体" panose="02010609060101010101" pitchFamily="2" charset="-122"/>
              </a:rPr>
              <a:t>  </a:t>
            </a:r>
            <a:r>
              <a:rPr lang="zh-CN" altLang="en-US" sz="2100" b="1" dirty="0">
                <a:latin typeface="+mn-lt"/>
                <a:ea typeface="黑体" panose="02010609060101010101" pitchFamily="2" charset="-122"/>
              </a:rPr>
              <a:t>移动几位（位数不够的，在被除数的末尾用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黑体" panose="02010609060101010101" pitchFamily="2" charset="-122"/>
              </a:rPr>
              <a:t>______</a:t>
            </a:r>
            <a:r>
              <a:rPr lang="zh-CN" altLang="en-US" sz="2100" b="1" dirty="0">
                <a:latin typeface="+mn-lt"/>
                <a:ea typeface="黑体" panose="02010609060101010101" pitchFamily="2" charset="-122"/>
              </a:rPr>
              <a:t>补足）；</a:t>
            </a:r>
            <a:endParaRPr lang="en-US" altLang="zh-CN" sz="2100" b="1" dirty="0">
              <a:latin typeface="+mn-lt"/>
              <a:ea typeface="黑体" panose="02010609060101010101" pitchFamily="2" charset="-122"/>
            </a:endParaRPr>
          </a:p>
          <a:p>
            <a:pPr indent="53975" hangingPunct="1">
              <a:lnSpc>
                <a:spcPct val="130000"/>
              </a:lnSpc>
              <a:defRPr/>
            </a:pPr>
            <a:r>
              <a:rPr lang="en-US" altLang="zh-CN" sz="2100" b="1" dirty="0">
                <a:solidFill>
                  <a:srgbClr val="0070C0"/>
                </a:solidFill>
                <a:latin typeface="+mn-lt"/>
                <a:ea typeface="黑体" panose="02010609060101010101" pitchFamily="2" charset="-122"/>
              </a:rPr>
              <a:t>3.</a:t>
            </a:r>
            <a:r>
              <a:rPr lang="zh-CN" altLang="en-US" sz="2100" b="1" dirty="0">
                <a:latin typeface="+mn-lt"/>
                <a:ea typeface="黑体" panose="02010609060101010101" pitchFamily="2" charset="-122"/>
              </a:rPr>
              <a:t>然后按除数是整数的小数除法进行计算。</a:t>
            </a:r>
            <a:endParaRPr lang="zh-CN" altLang="en-US" sz="2100" dirty="0">
              <a:latin typeface="+mn-lt"/>
              <a:ea typeface="黑体" panose="02010609060101010101" pitchFamily="2" charset="-122"/>
            </a:endParaRPr>
          </a:p>
        </p:txBody>
      </p:sp>
      <p:grpSp>
        <p:nvGrpSpPr>
          <p:cNvPr id="18435" name="组合 18"/>
          <p:cNvGrpSpPr/>
          <p:nvPr/>
        </p:nvGrpSpPr>
        <p:grpSpPr bwMode="auto">
          <a:xfrm>
            <a:off x="531813" y="2065338"/>
            <a:ext cx="406400" cy="584200"/>
            <a:chOff x="685902" y="2215441"/>
            <a:chExt cx="425477" cy="608150"/>
          </a:xfrm>
        </p:grpSpPr>
        <p:sp>
          <p:nvSpPr>
            <p:cNvPr id="38" name="椭圆 37"/>
            <p:cNvSpPr/>
            <p:nvPr/>
          </p:nvSpPr>
          <p:spPr bwMode="auto">
            <a:xfrm>
              <a:off x="958473" y="2215441"/>
              <a:ext cx="152906" cy="608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6350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100" b="1" dirty="0"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39" name="矩形: 圆角 38"/>
            <p:cNvSpPr/>
            <p:nvPr/>
          </p:nvSpPr>
          <p:spPr bwMode="auto">
            <a:xfrm>
              <a:off x="685902" y="2248182"/>
              <a:ext cx="380990" cy="541229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5000">
                  <a:schemeClr val="bg1">
                    <a:lumMod val="95000"/>
                  </a:schemeClr>
                </a:gs>
                <a:gs pos="67000">
                  <a:schemeClr val="bg2">
                    <a:lumMod val="75000"/>
                  </a:schemeClr>
                </a:gs>
                <a:gs pos="83000">
                  <a:schemeClr val="bg2">
                    <a:lumMod val="75000"/>
                  </a:schemeClr>
                </a:gs>
                <a:gs pos="95000">
                  <a:schemeClr val="bg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100" b="1" dirty="0">
                <a:latin typeface="+mn-lt"/>
                <a:ea typeface="黑体" panose="02010609060101010101" pitchFamily="2" charset="-122"/>
              </a:endParaRPr>
            </a:p>
          </p:txBody>
        </p:sp>
      </p:grpSp>
      <p:grpSp>
        <p:nvGrpSpPr>
          <p:cNvPr id="18436" name="组合 19"/>
          <p:cNvGrpSpPr/>
          <p:nvPr/>
        </p:nvGrpSpPr>
        <p:grpSpPr bwMode="auto">
          <a:xfrm>
            <a:off x="531813" y="2433638"/>
            <a:ext cx="406400" cy="585787"/>
            <a:chOff x="685902" y="2213042"/>
            <a:chExt cx="425477" cy="613136"/>
          </a:xfrm>
        </p:grpSpPr>
        <p:sp>
          <p:nvSpPr>
            <p:cNvPr id="36" name="椭圆 35"/>
            <p:cNvSpPr/>
            <p:nvPr/>
          </p:nvSpPr>
          <p:spPr bwMode="auto">
            <a:xfrm>
              <a:off x="958473" y="2213042"/>
              <a:ext cx="152906" cy="61313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6350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100" b="1" dirty="0"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37" name="矩形: 圆角 36"/>
            <p:cNvSpPr/>
            <p:nvPr/>
          </p:nvSpPr>
          <p:spPr bwMode="auto">
            <a:xfrm>
              <a:off x="685902" y="2245963"/>
              <a:ext cx="380990" cy="54566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5000">
                  <a:schemeClr val="bg1">
                    <a:lumMod val="95000"/>
                  </a:schemeClr>
                </a:gs>
                <a:gs pos="67000">
                  <a:schemeClr val="bg2">
                    <a:lumMod val="75000"/>
                  </a:schemeClr>
                </a:gs>
                <a:gs pos="83000">
                  <a:schemeClr val="bg2">
                    <a:lumMod val="75000"/>
                  </a:schemeClr>
                </a:gs>
                <a:gs pos="95000">
                  <a:schemeClr val="bg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100" b="1" dirty="0">
                <a:latin typeface="+mn-lt"/>
                <a:ea typeface="黑体" panose="02010609060101010101" pitchFamily="2" charset="-122"/>
              </a:endParaRPr>
            </a:p>
          </p:txBody>
        </p:sp>
      </p:grpSp>
      <p:grpSp>
        <p:nvGrpSpPr>
          <p:cNvPr id="18437" name="组合 22"/>
          <p:cNvGrpSpPr/>
          <p:nvPr/>
        </p:nvGrpSpPr>
        <p:grpSpPr bwMode="auto">
          <a:xfrm>
            <a:off x="546100" y="2805113"/>
            <a:ext cx="406400" cy="584200"/>
            <a:chOff x="685902" y="2213136"/>
            <a:chExt cx="425477" cy="613136"/>
          </a:xfrm>
        </p:grpSpPr>
        <p:sp>
          <p:nvSpPr>
            <p:cNvPr id="34" name="椭圆 33"/>
            <p:cNvSpPr/>
            <p:nvPr/>
          </p:nvSpPr>
          <p:spPr bwMode="auto">
            <a:xfrm>
              <a:off x="958473" y="2213136"/>
              <a:ext cx="152906" cy="61313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6350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100" b="1" dirty="0"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35" name="矩形: 圆角 34"/>
            <p:cNvSpPr/>
            <p:nvPr/>
          </p:nvSpPr>
          <p:spPr bwMode="auto">
            <a:xfrm>
              <a:off x="685902" y="2245963"/>
              <a:ext cx="380990" cy="54566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5000">
                  <a:schemeClr val="bg1">
                    <a:lumMod val="95000"/>
                  </a:schemeClr>
                </a:gs>
                <a:gs pos="67000">
                  <a:schemeClr val="bg2">
                    <a:lumMod val="75000"/>
                  </a:schemeClr>
                </a:gs>
                <a:gs pos="83000">
                  <a:schemeClr val="bg2">
                    <a:lumMod val="75000"/>
                  </a:schemeClr>
                </a:gs>
                <a:gs pos="95000">
                  <a:schemeClr val="bg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100" b="1" dirty="0">
                <a:latin typeface="+mn-lt"/>
                <a:ea typeface="黑体" panose="02010609060101010101" pitchFamily="2" charset="-122"/>
              </a:endParaRPr>
            </a:p>
          </p:txBody>
        </p:sp>
      </p:grpSp>
      <p:pic>
        <p:nvPicPr>
          <p:cNvPr id="18438" name="图片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8955522">
            <a:off x="7872413" y="1287463"/>
            <a:ext cx="900112" cy="113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文本框 28"/>
          <p:cNvSpPr txBox="1">
            <a:spLocks noChangeArrowheads="1"/>
          </p:cNvSpPr>
          <p:nvPr/>
        </p:nvSpPr>
        <p:spPr bwMode="auto">
          <a:xfrm>
            <a:off x="665163" y="856457"/>
            <a:ext cx="5308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除数是小数的除法的计算方法：</a:t>
            </a:r>
          </a:p>
        </p:txBody>
      </p:sp>
      <p:grpSp>
        <p:nvGrpSpPr>
          <p:cNvPr id="18440" name="组合 22"/>
          <p:cNvGrpSpPr/>
          <p:nvPr/>
        </p:nvGrpSpPr>
        <p:grpSpPr bwMode="auto">
          <a:xfrm>
            <a:off x="538163" y="3175000"/>
            <a:ext cx="407987" cy="584200"/>
            <a:chOff x="685902" y="2213136"/>
            <a:chExt cx="425477" cy="613136"/>
          </a:xfrm>
        </p:grpSpPr>
        <p:sp>
          <p:nvSpPr>
            <p:cNvPr id="41" name="椭圆 40"/>
            <p:cNvSpPr/>
            <p:nvPr/>
          </p:nvSpPr>
          <p:spPr bwMode="auto">
            <a:xfrm>
              <a:off x="959068" y="2213136"/>
              <a:ext cx="152311" cy="61313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6350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100" b="1" dirty="0">
                <a:latin typeface="+mn-lt"/>
                <a:ea typeface="黑体" panose="02010609060101010101" pitchFamily="2" charset="-122"/>
              </a:endParaRPr>
            </a:p>
          </p:txBody>
        </p:sp>
        <p:sp>
          <p:nvSpPr>
            <p:cNvPr id="42" name="矩形: 圆角 41"/>
            <p:cNvSpPr/>
            <p:nvPr/>
          </p:nvSpPr>
          <p:spPr bwMode="auto">
            <a:xfrm>
              <a:off x="685902" y="2245963"/>
              <a:ext cx="380990" cy="545666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5000">
                  <a:schemeClr val="bg1">
                    <a:lumMod val="95000"/>
                  </a:schemeClr>
                </a:gs>
                <a:gs pos="67000">
                  <a:schemeClr val="bg2">
                    <a:lumMod val="75000"/>
                  </a:schemeClr>
                </a:gs>
                <a:gs pos="83000">
                  <a:schemeClr val="bg2">
                    <a:lumMod val="75000"/>
                  </a:schemeClr>
                </a:gs>
                <a:gs pos="95000">
                  <a:schemeClr val="bg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6350">
              <a:solidFill>
                <a:srgbClr val="000000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  <a:defRPr/>
              </a:pPr>
              <a:endParaRPr lang="zh-CN" altLang="en-US" sz="2100" b="1" dirty="0">
                <a:latin typeface="+mn-lt"/>
                <a:ea typeface="黑体" panose="02010609060101010101" pitchFamily="2" charset="-122"/>
              </a:endParaRPr>
            </a:p>
          </p:txBody>
        </p:sp>
      </p:grp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5138738" y="2098675"/>
            <a:ext cx="97155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整数</a:t>
            </a: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4767263" y="2544763"/>
            <a:ext cx="11588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被除数</a:t>
            </a: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6535738" y="2965450"/>
            <a:ext cx="409575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1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0</a:t>
            </a:r>
            <a:endParaRPr lang="zh-CN" altLang="en-US" sz="2100" b="1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51" name="文本框 50"/>
          <p:cNvSpPr txBox="1"/>
          <p:nvPr/>
        </p:nvSpPr>
        <p:spPr bwMode="auto">
          <a:xfrm>
            <a:off x="969963" y="1341438"/>
            <a:ext cx="4384675" cy="512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00B0F0"/>
                </a:solidFill>
                <a:latin typeface="+mn-lt"/>
                <a:ea typeface="+mn-ea"/>
              </a:rPr>
              <a:t>注意：</a:t>
            </a:r>
            <a:r>
              <a:rPr lang="zh-CN" altLang="en-US" sz="2100" b="1" dirty="0">
                <a:latin typeface="+mn-lt"/>
                <a:ea typeface="+mn-ea"/>
              </a:rPr>
              <a:t>看清除数有几位小数。</a:t>
            </a:r>
          </a:p>
        </p:txBody>
      </p:sp>
      <p:cxnSp>
        <p:nvCxnSpPr>
          <p:cNvPr id="52" name="直接箭头连接符 51"/>
          <p:cNvCxnSpPr/>
          <p:nvPr/>
        </p:nvCxnSpPr>
        <p:spPr>
          <a:xfrm flipH="1">
            <a:off x="5973763" y="1628775"/>
            <a:ext cx="669925" cy="0"/>
          </a:xfrm>
          <a:prstGeom prst="straightConnector1">
            <a:avLst/>
          </a:prstGeom>
          <a:ln w="28575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52"/>
          <p:cNvSpPr txBox="1"/>
          <p:nvPr/>
        </p:nvSpPr>
        <p:spPr bwMode="auto">
          <a:xfrm>
            <a:off x="6721475" y="1370013"/>
            <a:ext cx="1390650" cy="512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6600"/>
                </a:solidFill>
                <a:latin typeface="+mj-ea"/>
                <a:ea typeface="+mj-ea"/>
              </a:rPr>
              <a:t>“一看”</a:t>
            </a:r>
          </a:p>
        </p:txBody>
      </p:sp>
      <p:cxnSp>
        <p:nvCxnSpPr>
          <p:cNvPr id="56" name="直接箭头连接符 55"/>
          <p:cNvCxnSpPr/>
          <p:nvPr/>
        </p:nvCxnSpPr>
        <p:spPr>
          <a:xfrm flipH="1">
            <a:off x="6010275" y="3643313"/>
            <a:ext cx="669925" cy="0"/>
          </a:xfrm>
          <a:prstGeom prst="straightConnector1">
            <a:avLst/>
          </a:prstGeom>
          <a:ln w="28575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 bwMode="auto">
          <a:xfrm>
            <a:off x="6721475" y="3384550"/>
            <a:ext cx="1677988" cy="512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6600"/>
                </a:solidFill>
                <a:latin typeface="+mj-ea"/>
                <a:ea typeface="+mj-ea"/>
              </a:rPr>
              <a:t>“三算”</a:t>
            </a:r>
          </a:p>
        </p:txBody>
      </p:sp>
      <p:sp>
        <p:nvSpPr>
          <p:cNvPr id="58" name="右大括号 57"/>
          <p:cNvSpPr/>
          <p:nvPr/>
        </p:nvSpPr>
        <p:spPr>
          <a:xfrm>
            <a:off x="7954679" y="2174875"/>
            <a:ext cx="174333" cy="1195388"/>
          </a:xfrm>
          <a:prstGeom prst="rightBrace">
            <a:avLst>
              <a:gd name="adj1" fmla="val 45290"/>
              <a:gd name="adj2" fmla="val 50000"/>
            </a:avLst>
          </a:prstGeom>
          <a:ln w="28575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9" name="文本框 58"/>
          <p:cNvSpPr txBox="1"/>
          <p:nvPr/>
        </p:nvSpPr>
        <p:spPr bwMode="auto">
          <a:xfrm>
            <a:off x="7975600" y="2484438"/>
            <a:ext cx="1346200" cy="5127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100" b="1" dirty="0">
                <a:solidFill>
                  <a:srgbClr val="FF6600"/>
                </a:solidFill>
                <a:latin typeface="+mj-ea"/>
                <a:ea typeface="+mj-ea"/>
              </a:rPr>
              <a:t>“二移”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58850" y="34925"/>
            <a:ext cx="3151188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2" charset="-122"/>
              </a:rPr>
              <a:t>归纳算法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1504881" y="4105564"/>
            <a:ext cx="6134238" cy="728084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易错点：被除数的小数点移动的位数是由除数的小数点移动的位数决定的。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51" grpId="0"/>
      <p:bldP spid="53" grpId="0"/>
      <p:bldP spid="57" grpId="0"/>
      <p:bldP spid="58" grpId="0" animBg="1"/>
      <p:bldP spid="59" grpId="0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60"/>
          <p:cNvSpPr txBox="1">
            <a:spLocks noChangeArrowheads="1"/>
          </p:cNvSpPr>
          <p:nvPr/>
        </p:nvSpPr>
        <p:spPr bwMode="auto">
          <a:xfrm>
            <a:off x="316705" y="918078"/>
            <a:ext cx="271462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latin typeface="+mn-lt"/>
                <a:ea typeface="黑体" panose="02010609060101010101" pitchFamily="2" charset="-122"/>
              </a:rPr>
              <a:t>1. </a:t>
            </a:r>
            <a:r>
              <a:rPr lang="zh-CN" altLang="en-US" sz="2400" b="1" dirty="0">
                <a:latin typeface="+mn-lt"/>
                <a:ea typeface="黑体" panose="02010609060101010101" pitchFamily="2" charset="-122"/>
              </a:rPr>
              <a:t>计算下面各题。</a:t>
            </a:r>
            <a:endParaRPr lang="en-US" altLang="zh-CN" sz="2400" b="1" dirty="0">
              <a:latin typeface="+mn-lt"/>
              <a:ea typeface="黑体" panose="0201060906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663825" y="828881"/>
            <a:ext cx="2887663" cy="5245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P32  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做一做 第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33" name="Text Box 3"/>
          <p:cNvSpPr txBox="1">
            <a:spLocks noChangeArrowheads="1"/>
          </p:cNvSpPr>
          <p:nvPr/>
        </p:nvSpPr>
        <p:spPr bwMode="auto">
          <a:xfrm>
            <a:off x="646113" y="1512495"/>
            <a:ext cx="173196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2.19÷0.3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34" name="Text Box 3"/>
          <p:cNvSpPr txBox="1">
            <a:spLocks noChangeArrowheads="1"/>
          </p:cNvSpPr>
          <p:nvPr/>
        </p:nvSpPr>
        <p:spPr bwMode="auto">
          <a:xfrm>
            <a:off x="2670175" y="1512495"/>
            <a:ext cx="173196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5.58÷3.1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35" name="Text Box 3"/>
          <p:cNvSpPr txBox="1">
            <a:spLocks noChangeArrowheads="1"/>
          </p:cNvSpPr>
          <p:nvPr/>
        </p:nvSpPr>
        <p:spPr bwMode="auto">
          <a:xfrm>
            <a:off x="4665663" y="1512495"/>
            <a:ext cx="173355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0.84÷3.5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6697663" y="1512495"/>
            <a:ext cx="173196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7.05÷0.47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309563" y="1925245"/>
            <a:ext cx="1620837" cy="2181225"/>
            <a:chOff x="413416" y="2973951"/>
            <a:chExt cx="2159205" cy="2909031"/>
          </a:xfrm>
        </p:grpSpPr>
        <p:pic>
          <p:nvPicPr>
            <p:cNvPr id="19525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19" y="3379480"/>
              <a:ext cx="1701236" cy="632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Text Box 34"/>
            <p:cNvSpPr txBox="1">
              <a:spLocks noChangeArrowheads="1"/>
            </p:cNvSpPr>
            <p:nvPr/>
          </p:nvSpPr>
          <p:spPr bwMode="auto">
            <a:xfrm>
              <a:off x="413416" y="3401625"/>
              <a:ext cx="693653" cy="5525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0.3</a:t>
              </a:r>
            </a:p>
          </p:txBody>
        </p:sp>
        <p:sp>
          <p:nvSpPr>
            <p:cNvPr id="69" name="Text Box 39"/>
            <p:cNvSpPr txBox="1">
              <a:spLocks noChangeArrowheads="1"/>
            </p:cNvSpPr>
            <p:nvPr/>
          </p:nvSpPr>
          <p:spPr bwMode="auto">
            <a:xfrm>
              <a:off x="1255104" y="3414328"/>
              <a:ext cx="964347" cy="5525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2.1 9</a:t>
              </a:r>
            </a:p>
          </p:txBody>
        </p:sp>
        <p:sp>
          <p:nvSpPr>
            <p:cNvPr id="71" name="Line 42"/>
            <p:cNvSpPr>
              <a:spLocks noChangeShapeType="1"/>
            </p:cNvSpPr>
            <p:nvPr/>
          </p:nvSpPr>
          <p:spPr bwMode="auto">
            <a:xfrm>
              <a:off x="684110" y="3685330"/>
              <a:ext cx="97281" cy="18631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72" name="Line 43"/>
            <p:cNvSpPr>
              <a:spLocks noChangeShapeType="1"/>
            </p:cNvSpPr>
            <p:nvPr/>
          </p:nvSpPr>
          <p:spPr bwMode="auto">
            <a:xfrm>
              <a:off x="462056" y="3429148"/>
              <a:ext cx="215709" cy="46154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73" name="Oval 47"/>
            <p:cNvSpPr>
              <a:spLocks noChangeArrowheads="1"/>
            </p:cNvSpPr>
            <p:nvPr/>
          </p:nvSpPr>
          <p:spPr bwMode="auto">
            <a:xfrm>
              <a:off x="1802836" y="3750962"/>
              <a:ext cx="65559" cy="6563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74" name="Line 48"/>
            <p:cNvSpPr>
              <a:spLocks noChangeShapeType="1"/>
            </p:cNvSpPr>
            <p:nvPr/>
          </p:nvSpPr>
          <p:spPr bwMode="auto">
            <a:xfrm>
              <a:off x="1515224" y="3683212"/>
              <a:ext cx="99396" cy="18843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77" name="Text Box 10"/>
            <p:cNvSpPr txBox="1">
              <a:spLocks noChangeArrowheads="1"/>
            </p:cNvSpPr>
            <p:nvPr/>
          </p:nvSpPr>
          <p:spPr bwMode="auto">
            <a:xfrm>
              <a:off x="1521569" y="2978185"/>
              <a:ext cx="767670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7</a:t>
              </a:r>
            </a:p>
          </p:txBody>
        </p:sp>
        <p:sp>
          <p:nvSpPr>
            <p:cNvPr id="78" name="Text Box 11"/>
            <p:cNvSpPr txBox="1">
              <a:spLocks noChangeArrowheads="1"/>
            </p:cNvSpPr>
            <p:nvPr/>
          </p:nvSpPr>
          <p:spPr bwMode="auto">
            <a:xfrm>
              <a:off x="1248759" y="3861057"/>
              <a:ext cx="926280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2 1</a:t>
              </a:r>
            </a:p>
          </p:txBody>
        </p:sp>
        <p:sp>
          <p:nvSpPr>
            <p:cNvPr id="79" name="Line 12"/>
            <p:cNvSpPr>
              <a:spLocks noChangeShapeType="1"/>
            </p:cNvSpPr>
            <p:nvPr/>
          </p:nvSpPr>
          <p:spPr bwMode="auto">
            <a:xfrm>
              <a:off x="1155708" y="4396709"/>
              <a:ext cx="139153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81" name="Line 17"/>
            <p:cNvSpPr>
              <a:spLocks noChangeShapeType="1"/>
            </p:cNvSpPr>
            <p:nvPr/>
          </p:nvSpPr>
          <p:spPr bwMode="auto">
            <a:xfrm>
              <a:off x="1185315" y="5294401"/>
              <a:ext cx="136192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82" name="Text Box 18"/>
            <p:cNvSpPr txBox="1">
              <a:spLocks noChangeArrowheads="1"/>
            </p:cNvSpPr>
            <p:nvPr/>
          </p:nvSpPr>
          <p:spPr bwMode="auto">
            <a:xfrm>
              <a:off x="1781688" y="5328276"/>
              <a:ext cx="765556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83" name="Text Box 11"/>
            <p:cNvSpPr txBox="1">
              <a:spLocks noChangeArrowheads="1"/>
            </p:cNvSpPr>
            <p:nvPr/>
          </p:nvSpPr>
          <p:spPr bwMode="auto">
            <a:xfrm>
              <a:off x="1785917" y="4394591"/>
              <a:ext cx="448337" cy="5525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9</a:t>
              </a:r>
            </a:p>
          </p:txBody>
        </p:sp>
        <p:sp>
          <p:nvSpPr>
            <p:cNvPr id="84" name="Text Box 10"/>
            <p:cNvSpPr txBox="1">
              <a:spLocks noChangeArrowheads="1"/>
            </p:cNvSpPr>
            <p:nvPr/>
          </p:nvSpPr>
          <p:spPr bwMode="auto">
            <a:xfrm>
              <a:off x="1807065" y="2973951"/>
              <a:ext cx="765556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3</a:t>
              </a:r>
            </a:p>
          </p:txBody>
        </p:sp>
        <p:sp>
          <p:nvSpPr>
            <p:cNvPr id="85" name="Oval 47"/>
            <p:cNvSpPr>
              <a:spLocks noChangeArrowheads="1"/>
            </p:cNvSpPr>
            <p:nvPr/>
          </p:nvSpPr>
          <p:spPr bwMode="auto">
            <a:xfrm>
              <a:off x="1802836" y="3319054"/>
              <a:ext cx="65559" cy="6563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86" name="Text Box 11"/>
            <p:cNvSpPr txBox="1">
              <a:spLocks noChangeArrowheads="1"/>
            </p:cNvSpPr>
            <p:nvPr/>
          </p:nvSpPr>
          <p:spPr bwMode="auto">
            <a:xfrm>
              <a:off x="1785917" y="4775686"/>
              <a:ext cx="448337" cy="5525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9</a:t>
              </a:r>
            </a:p>
          </p:txBody>
        </p:sp>
      </p:grpSp>
      <p:grpSp>
        <p:nvGrpSpPr>
          <p:cNvPr id="88" name="组合 87"/>
          <p:cNvGrpSpPr/>
          <p:nvPr/>
        </p:nvGrpSpPr>
        <p:grpSpPr bwMode="auto">
          <a:xfrm>
            <a:off x="2330450" y="1920482"/>
            <a:ext cx="1620838" cy="2157413"/>
            <a:chOff x="413416" y="2967601"/>
            <a:chExt cx="2159205" cy="2877272"/>
          </a:xfrm>
        </p:grpSpPr>
        <p:pic>
          <p:nvPicPr>
            <p:cNvPr id="19507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19" y="3379480"/>
              <a:ext cx="1701236" cy="632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" name="Text Box 34"/>
            <p:cNvSpPr txBox="1">
              <a:spLocks noChangeArrowheads="1"/>
            </p:cNvSpPr>
            <p:nvPr/>
          </p:nvSpPr>
          <p:spPr bwMode="auto">
            <a:xfrm>
              <a:off x="413416" y="3401627"/>
              <a:ext cx="693652" cy="5525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3.1</a:t>
              </a:r>
            </a:p>
          </p:txBody>
        </p:sp>
        <p:sp>
          <p:nvSpPr>
            <p:cNvPr id="91" name="Text Box 39"/>
            <p:cNvSpPr txBox="1">
              <a:spLocks noChangeArrowheads="1"/>
            </p:cNvSpPr>
            <p:nvPr/>
          </p:nvSpPr>
          <p:spPr bwMode="auto">
            <a:xfrm>
              <a:off x="1255104" y="3414330"/>
              <a:ext cx="964346" cy="5525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5.5 8</a:t>
              </a:r>
            </a:p>
          </p:txBody>
        </p:sp>
        <p:sp>
          <p:nvSpPr>
            <p:cNvPr id="92" name="Line 42"/>
            <p:cNvSpPr>
              <a:spLocks noChangeShapeType="1"/>
            </p:cNvSpPr>
            <p:nvPr/>
          </p:nvSpPr>
          <p:spPr bwMode="auto">
            <a:xfrm>
              <a:off x="684110" y="3685331"/>
              <a:ext cx="97281" cy="18631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93" name="Line 43"/>
            <p:cNvSpPr>
              <a:spLocks noChangeShapeType="1"/>
            </p:cNvSpPr>
            <p:nvPr/>
          </p:nvSpPr>
          <p:spPr bwMode="auto">
            <a:xfrm>
              <a:off x="462057" y="3429150"/>
              <a:ext cx="215709" cy="46154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94" name="Oval 47"/>
            <p:cNvSpPr>
              <a:spLocks noChangeArrowheads="1"/>
            </p:cNvSpPr>
            <p:nvPr/>
          </p:nvSpPr>
          <p:spPr bwMode="auto">
            <a:xfrm>
              <a:off x="1809180" y="3750964"/>
              <a:ext cx="65559" cy="6563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95" name="Line 48"/>
            <p:cNvSpPr>
              <a:spLocks noChangeShapeType="1"/>
            </p:cNvSpPr>
            <p:nvPr/>
          </p:nvSpPr>
          <p:spPr bwMode="auto">
            <a:xfrm>
              <a:off x="1515224" y="3683214"/>
              <a:ext cx="99395" cy="18843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96" name="Text Box 10"/>
            <p:cNvSpPr txBox="1">
              <a:spLocks noChangeArrowheads="1"/>
            </p:cNvSpPr>
            <p:nvPr/>
          </p:nvSpPr>
          <p:spPr bwMode="auto">
            <a:xfrm>
              <a:off x="1521568" y="2978188"/>
              <a:ext cx="767671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1</a:t>
              </a:r>
            </a:p>
          </p:txBody>
        </p:sp>
        <p:sp>
          <p:nvSpPr>
            <p:cNvPr id="97" name="Text Box 11"/>
            <p:cNvSpPr txBox="1">
              <a:spLocks noChangeArrowheads="1"/>
            </p:cNvSpPr>
            <p:nvPr/>
          </p:nvSpPr>
          <p:spPr bwMode="auto">
            <a:xfrm>
              <a:off x="1248760" y="3861058"/>
              <a:ext cx="765555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3 1</a:t>
              </a:r>
            </a:p>
          </p:txBody>
        </p:sp>
        <p:sp>
          <p:nvSpPr>
            <p:cNvPr id="98" name="Line 12"/>
            <p:cNvSpPr>
              <a:spLocks noChangeShapeType="1"/>
            </p:cNvSpPr>
            <p:nvPr/>
          </p:nvSpPr>
          <p:spPr bwMode="auto">
            <a:xfrm>
              <a:off x="1155709" y="4396710"/>
              <a:ext cx="139153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99" name="Line 17"/>
            <p:cNvSpPr>
              <a:spLocks noChangeShapeType="1"/>
            </p:cNvSpPr>
            <p:nvPr/>
          </p:nvSpPr>
          <p:spPr bwMode="auto">
            <a:xfrm>
              <a:off x="1185316" y="5294401"/>
              <a:ext cx="136192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00" name="Text Box 18"/>
            <p:cNvSpPr txBox="1">
              <a:spLocks noChangeArrowheads="1"/>
            </p:cNvSpPr>
            <p:nvPr/>
          </p:nvSpPr>
          <p:spPr bwMode="auto">
            <a:xfrm>
              <a:off x="1765826" y="5290167"/>
              <a:ext cx="765555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01" name="Text Box 11"/>
            <p:cNvSpPr txBox="1">
              <a:spLocks noChangeArrowheads="1"/>
            </p:cNvSpPr>
            <p:nvPr/>
          </p:nvSpPr>
          <p:spPr bwMode="auto">
            <a:xfrm>
              <a:off x="1785918" y="4394592"/>
              <a:ext cx="448336" cy="5525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8</a:t>
              </a:r>
            </a:p>
          </p:txBody>
        </p:sp>
        <p:sp>
          <p:nvSpPr>
            <p:cNvPr id="102" name="Text Box 10"/>
            <p:cNvSpPr txBox="1">
              <a:spLocks noChangeArrowheads="1"/>
            </p:cNvSpPr>
            <p:nvPr/>
          </p:nvSpPr>
          <p:spPr bwMode="auto">
            <a:xfrm>
              <a:off x="1807066" y="2967601"/>
              <a:ext cx="765555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8</a:t>
              </a:r>
            </a:p>
          </p:txBody>
        </p:sp>
        <p:sp>
          <p:nvSpPr>
            <p:cNvPr id="103" name="Oval 47"/>
            <p:cNvSpPr>
              <a:spLocks noChangeArrowheads="1"/>
            </p:cNvSpPr>
            <p:nvPr/>
          </p:nvSpPr>
          <p:spPr bwMode="auto">
            <a:xfrm>
              <a:off x="1815525" y="3319056"/>
              <a:ext cx="65558" cy="6563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04" name="Text Box 11"/>
            <p:cNvSpPr txBox="1">
              <a:spLocks noChangeArrowheads="1"/>
            </p:cNvSpPr>
            <p:nvPr/>
          </p:nvSpPr>
          <p:spPr bwMode="auto">
            <a:xfrm>
              <a:off x="1236071" y="4775687"/>
              <a:ext cx="1059511" cy="5525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2 4 8</a:t>
              </a:r>
            </a:p>
          </p:txBody>
        </p:sp>
        <p:sp>
          <p:nvSpPr>
            <p:cNvPr id="105" name="Text Box 11"/>
            <p:cNvSpPr txBox="1">
              <a:spLocks noChangeArrowheads="1"/>
            </p:cNvSpPr>
            <p:nvPr/>
          </p:nvSpPr>
          <p:spPr bwMode="auto">
            <a:xfrm>
              <a:off x="1236071" y="4394592"/>
              <a:ext cx="450452" cy="5525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</a:t>
              </a:r>
            </a:p>
          </p:txBody>
        </p:sp>
        <p:sp>
          <p:nvSpPr>
            <p:cNvPr id="106" name="Text Box 11"/>
            <p:cNvSpPr txBox="1">
              <a:spLocks noChangeArrowheads="1"/>
            </p:cNvSpPr>
            <p:nvPr/>
          </p:nvSpPr>
          <p:spPr bwMode="auto">
            <a:xfrm>
              <a:off x="1506765" y="4394592"/>
              <a:ext cx="448336" cy="5525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4</a:t>
              </a:r>
            </a:p>
          </p:txBody>
        </p:sp>
      </p:grpSp>
      <p:grpSp>
        <p:nvGrpSpPr>
          <p:cNvPr id="107" name="组合 106"/>
          <p:cNvGrpSpPr/>
          <p:nvPr/>
        </p:nvGrpSpPr>
        <p:grpSpPr bwMode="auto">
          <a:xfrm>
            <a:off x="4402138" y="1925245"/>
            <a:ext cx="1835150" cy="2152650"/>
            <a:chOff x="413416" y="2973951"/>
            <a:chExt cx="2444955" cy="2870921"/>
          </a:xfrm>
        </p:grpSpPr>
        <p:pic>
          <p:nvPicPr>
            <p:cNvPr id="19488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19" y="3379480"/>
              <a:ext cx="1701236" cy="632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9" name="Text Box 34"/>
            <p:cNvSpPr txBox="1">
              <a:spLocks noChangeArrowheads="1"/>
            </p:cNvSpPr>
            <p:nvPr/>
          </p:nvSpPr>
          <p:spPr bwMode="auto">
            <a:xfrm>
              <a:off x="413416" y="3401625"/>
              <a:ext cx="693724" cy="5525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3.5</a:t>
              </a:r>
            </a:p>
          </p:txBody>
        </p:sp>
        <p:sp>
          <p:nvSpPr>
            <p:cNvPr id="110" name="Text Box 39"/>
            <p:cNvSpPr txBox="1">
              <a:spLocks noChangeArrowheads="1"/>
            </p:cNvSpPr>
            <p:nvPr/>
          </p:nvSpPr>
          <p:spPr bwMode="auto">
            <a:xfrm>
              <a:off x="1255191" y="3414328"/>
              <a:ext cx="964446" cy="5525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0.8 4</a:t>
              </a:r>
            </a:p>
          </p:txBody>
        </p:sp>
        <p:sp>
          <p:nvSpPr>
            <p:cNvPr id="111" name="Line 42"/>
            <p:cNvSpPr>
              <a:spLocks noChangeShapeType="1"/>
            </p:cNvSpPr>
            <p:nvPr/>
          </p:nvSpPr>
          <p:spPr bwMode="auto">
            <a:xfrm>
              <a:off x="684138" y="3685330"/>
              <a:ext cx="97291" cy="18631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12" name="Line 43"/>
            <p:cNvSpPr>
              <a:spLocks noChangeShapeType="1"/>
            </p:cNvSpPr>
            <p:nvPr/>
          </p:nvSpPr>
          <p:spPr bwMode="auto">
            <a:xfrm>
              <a:off x="462061" y="3429148"/>
              <a:ext cx="215731" cy="46154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13" name="Oval 47"/>
            <p:cNvSpPr>
              <a:spLocks noChangeArrowheads="1"/>
            </p:cNvSpPr>
            <p:nvPr/>
          </p:nvSpPr>
          <p:spPr bwMode="auto">
            <a:xfrm>
              <a:off x="1833868" y="3750962"/>
              <a:ext cx="65566" cy="6563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14" name="Line 48"/>
            <p:cNvSpPr>
              <a:spLocks noChangeShapeType="1"/>
            </p:cNvSpPr>
            <p:nvPr/>
          </p:nvSpPr>
          <p:spPr bwMode="auto">
            <a:xfrm>
              <a:off x="1515337" y="3683212"/>
              <a:ext cx="99406" cy="18843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15" name="Text Box 10"/>
            <p:cNvSpPr txBox="1">
              <a:spLocks noChangeArrowheads="1"/>
            </p:cNvSpPr>
            <p:nvPr/>
          </p:nvSpPr>
          <p:spPr bwMode="auto">
            <a:xfrm>
              <a:off x="1521683" y="2978185"/>
              <a:ext cx="767749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16" name="Text Box 11"/>
            <p:cNvSpPr txBox="1">
              <a:spLocks noChangeArrowheads="1"/>
            </p:cNvSpPr>
            <p:nvPr/>
          </p:nvSpPr>
          <p:spPr bwMode="auto">
            <a:xfrm>
              <a:off x="1523797" y="3861057"/>
              <a:ext cx="858695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7 0</a:t>
              </a:r>
            </a:p>
          </p:txBody>
        </p:sp>
        <p:sp>
          <p:nvSpPr>
            <p:cNvPr id="117" name="Line 12"/>
            <p:cNvSpPr>
              <a:spLocks noChangeShapeType="1"/>
            </p:cNvSpPr>
            <p:nvPr/>
          </p:nvSpPr>
          <p:spPr bwMode="auto">
            <a:xfrm>
              <a:off x="1155785" y="4396709"/>
              <a:ext cx="138956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18" name="Line 17"/>
            <p:cNvSpPr>
              <a:spLocks noChangeShapeType="1"/>
            </p:cNvSpPr>
            <p:nvPr/>
          </p:nvSpPr>
          <p:spPr bwMode="auto">
            <a:xfrm>
              <a:off x="1185395" y="5294401"/>
              <a:ext cx="135995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19" name="Text Box 18"/>
            <p:cNvSpPr txBox="1">
              <a:spLocks noChangeArrowheads="1"/>
            </p:cNvSpPr>
            <p:nvPr/>
          </p:nvSpPr>
          <p:spPr bwMode="auto">
            <a:xfrm>
              <a:off x="2065664" y="5290166"/>
              <a:ext cx="765635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20" name="Text Box 11"/>
            <p:cNvSpPr txBox="1">
              <a:spLocks noChangeArrowheads="1"/>
            </p:cNvSpPr>
            <p:nvPr/>
          </p:nvSpPr>
          <p:spPr bwMode="auto">
            <a:xfrm>
              <a:off x="1515337" y="4394591"/>
              <a:ext cx="835431" cy="5525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1 4</a:t>
              </a:r>
            </a:p>
          </p:txBody>
        </p:sp>
        <p:sp>
          <p:nvSpPr>
            <p:cNvPr id="121" name="Text Box 10"/>
            <p:cNvSpPr txBox="1">
              <a:spLocks noChangeArrowheads="1"/>
            </p:cNvSpPr>
            <p:nvPr/>
          </p:nvSpPr>
          <p:spPr bwMode="auto">
            <a:xfrm>
              <a:off x="1807209" y="2973951"/>
              <a:ext cx="765635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</a:t>
              </a:r>
            </a:p>
          </p:txBody>
        </p:sp>
        <p:sp>
          <p:nvSpPr>
            <p:cNvPr id="122" name="Oval 47"/>
            <p:cNvSpPr>
              <a:spLocks noChangeArrowheads="1"/>
            </p:cNvSpPr>
            <p:nvPr/>
          </p:nvSpPr>
          <p:spPr bwMode="auto">
            <a:xfrm>
              <a:off x="1835612" y="3319054"/>
              <a:ext cx="65566" cy="6563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23" name="Text Box 11"/>
            <p:cNvSpPr txBox="1">
              <a:spLocks noChangeArrowheads="1"/>
            </p:cNvSpPr>
            <p:nvPr/>
          </p:nvSpPr>
          <p:spPr bwMode="auto">
            <a:xfrm>
              <a:off x="1528027" y="4775686"/>
              <a:ext cx="966562" cy="5525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1 4 0</a:t>
              </a:r>
            </a:p>
          </p:txBody>
        </p:sp>
        <p:sp>
          <p:nvSpPr>
            <p:cNvPr id="125" name="Text Box 11"/>
            <p:cNvSpPr txBox="1">
              <a:spLocks noChangeArrowheads="1"/>
            </p:cNvSpPr>
            <p:nvPr/>
          </p:nvSpPr>
          <p:spPr bwMode="auto">
            <a:xfrm>
              <a:off x="2071586" y="4381887"/>
              <a:ext cx="448383" cy="5525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26" name="Text Box 10"/>
            <p:cNvSpPr txBox="1">
              <a:spLocks noChangeArrowheads="1"/>
            </p:cNvSpPr>
            <p:nvPr/>
          </p:nvSpPr>
          <p:spPr bwMode="auto">
            <a:xfrm>
              <a:off x="2092736" y="2973951"/>
              <a:ext cx="765635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4</a:t>
              </a:r>
            </a:p>
          </p:txBody>
        </p:sp>
      </p:grpSp>
      <p:grpSp>
        <p:nvGrpSpPr>
          <p:cNvPr id="127" name="组合 126"/>
          <p:cNvGrpSpPr/>
          <p:nvPr/>
        </p:nvGrpSpPr>
        <p:grpSpPr bwMode="auto">
          <a:xfrm>
            <a:off x="6399213" y="1925245"/>
            <a:ext cx="1736725" cy="2181225"/>
            <a:chOff x="292766" y="2973951"/>
            <a:chExt cx="2316265" cy="2909031"/>
          </a:xfrm>
        </p:grpSpPr>
        <p:pic>
          <p:nvPicPr>
            <p:cNvPr id="19474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19" y="3379480"/>
              <a:ext cx="1701236" cy="632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9" name="Text Box 34"/>
            <p:cNvSpPr txBox="1">
              <a:spLocks noChangeArrowheads="1"/>
            </p:cNvSpPr>
            <p:nvPr/>
          </p:nvSpPr>
          <p:spPr bwMode="auto">
            <a:xfrm>
              <a:off x="292766" y="3401625"/>
              <a:ext cx="874421" cy="5525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0.47</a:t>
              </a:r>
            </a:p>
          </p:txBody>
        </p:sp>
        <p:sp>
          <p:nvSpPr>
            <p:cNvPr id="130" name="Text Box 39"/>
            <p:cNvSpPr txBox="1">
              <a:spLocks noChangeArrowheads="1"/>
            </p:cNvSpPr>
            <p:nvPr/>
          </p:nvSpPr>
          <p:spPr bwMode="auto">
            <a:xfrm>
              <a:off x="1256111" y="3414328"/>
              <a:ext cx="965463" cy="5525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7.0 5</a:t>
              </a:r>
            </a:p>
          </p:txBody>
        </p:sp>
        <p:sp>
          <p:nvSpPr>
            <p:cNvPr id="131" name="Line 42"/>
            <p:cNvSpPr>
              <a:spLocks noChangeShapeType="1"/>
            </p:cNvSpPr>
            <p:nvPr/>
          </p:nvSpPr>
          <p:spPr bwMode="auto">
            <a:xfrm>
              <a:off x="561655" y="3685330"/>
              <a:ext cx="99511" cy="18631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32" name="Line 43"/>
            <p:cNvSpPr>
              <a:spLocks noChangeShapeType="1"/>
            </p:cNvSpPr>
            <p:nvPr/>
          </p:nvSpPr>
          <p:spPr bwMode="auto">
            <a:xfrm>
              <a:off x="339345" y="3429148"/>
              <a:ext cx="218075" cy="46154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34" name="Line 48"/>
            <p:cNvSpPr>
              <a:spLocks noChangeShapeType="1"/>
            </p:cNvSpPr>
            <p:nvPr/>
          </p:nvSpPr>
          <p:spPr bwMode="auto">
            <a:xfrm>
              <a:off x="1514415" y="3683212"/>
              <a:ext cx="101628" cy="18843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35" name="Text Box 10"/>
            <p:cNvSpPr txBox="1">
              <a:spLocks noChangeArrowheads="1"/>
            </p:cNvSpPr>
            <p:nvPr/>
          </p:nvSpPr>
          <p:spPr bwMode="auto">
            <a:xfrm>
              <a:off x="1520768" y="2978185"/>
              <a:ext cx="768559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1</a:t>
              </a:r>
            </a:p>
          </p:txBody>
        </p:sp>
        <p:sp>
          <p:nvSpPr>
            <p:cNvPr id="136" name="Text Box 11"/>
            <p:cNvSpPr txBox="1">
              <a:spLocks noChangeArrowheads="1"/>
            </p:cNvSpPr>
            <p:nvPr/>
          </p:nvSpPr>
          <p:spPr bwMode="auto">
            <a:xfrm>
              <a:off x="1247642" y="3861057"/>
              <a:ext cx="825725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4 7</a:t>
              </a:r>
            </a:p>
          </p:txBody>
        </p:sp>
        <p:sp>
          <p:nvSpPr>
            <p:cNvPr id="137" name="Line 12"/>
            <p:cNvSpPr>
              <a:spLocks noChangeShapeType="1"/>
            </p:cNvSpPr>
            <p:nvPr/>
          </p:nvSpPr>
          <p:spPr bwMode="auto">
            <a:xfrm>
              <a:off x="1156602" y="4396709"/>
              <a:ext cx="139102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38" name="Line 17"/>
            <p:cNvSpPr>
              <a:spLocks noChangeShapeType="1"/>
            </p:cNvSpPr>
            <p:nvPr/>
          </p:nvSpPr>
          <p:spPr bwMode="auto">
            <a:xfrm>
              <a:off x="1184125" y="5294401"/>
              <a:ext cx="136350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39" name="Text Box 18"/>
            <p:cNvSpPr txBox="1">
              <a:spLocks noChangeArrowheads="1"/>
            </p:cNvSpPr>
            <p:nvPr/>
          </p:nvSpPr>
          <p:spPr bwMode="auto">
            <a:xfrm>
              <a:off x="1842589" y="5328276"/>
              <a:ext cx="766442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40" name="Text Box 11"/>
            <p:cNvSpPr txBox="1">
              <a:spLocks noChangeArrowheads="1"/>
            </p:cNvSpPr>
            <p:nvPr/>
          </p:nvSpPr>
          <p:spPr bwMode="auto">
            <a:xfrm>
              <a:off x="1279402" y="4394591"/>
              <a:ext cx="1003574" cy="5525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2 3 5</a:t>
              </a:r>
            </a:p>
          </p:txBody>
        </p:sp>
        <p:sp>
          <p:nvSpPr>
            <p:cNvPr id="141" name="Text Box 10"/>
            <p:cNvSpPr txBox="1">
              <a:spLocks noChangeArrowheads="1"/>
            </p:cNvSpPr>
            <p:nvPr/>
          </p:nvSpPr>
          <p:spPr bwMode="auto">
            <a:xfrm>
              <a:off x="1806595" y="2973951"/>
              <a:ext cx="766442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5</a:t>
              </a:r>
            </a:p>
          </p:txBody>
        </p:sp>
        <p:sp>
          <p:nvSpPr>
            <p:cNvPr id="143" name="Text Box 11"/>
            <p:cNvSpPr txBox="1">
              <a:spLocks noChangeArrowheads="1"/>
            </p:cNvSpPr>
            <p:nvPr/>
          </p:nvSpPr>
          <p:spPr bwMode="auto">
            <a:xfrm>
              <a:off x="1300574" y="4775686"/>
              <a:ext cx="1014159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2 3 5</a:t>
              </a:r>
            </a:p>
          </p:txBody>
        </p:sp>
      </p:grpSp>
      <p:sp>
        <p:nvSpPr>
          <p:cNvPr id="3" name="文本框 2"/>
          <p:cNvSpPr txBox="1"/>
          <p:nvPr/>
        </p:nvSpPr>
        <p:spPr bwMode="auto">
          <a:xfrm>
            <a:off x="1892300" y="1442645"/>
            <a:ext cx="881063" cy="571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=7.3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45" name="文本框 144"/>
          <p:cNvSpPr txBox="1"/>
          <p:nvPr/>
        </p:nvSpPr>
        <p:spPr bwMode="auto">
          <a:xfrm>
            <a:off x="3889375" y="1442645"/>
            <a:ext cx="881063" cy="571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=1.8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46" name="文本框 145"/>
          <p:cNvSpPr txBox="1"/>
          <p:nvPr/>
        </p:nvSpPr>
        <p:spPr bwMode="auto">
          <a:xfrm>
            <a:off x="5926138" y="1442645"/>
            <a:ext cx="1017587" cy="571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=0.24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47" name="文本框 146"/>
          <p:cNvSpPr txBox="1"/>
          <p:nvPr/>
        </p:nvSpPr>
        <p:spPr bwMode="auto">
          <a:xfrm>
            <a:off x="8125469" y="1460751"/>
            <a:ext cx="882650" cy="571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=15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546100" y="34925"/>
            <a:ext cx="47879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2" charset="-122"/>
              </a:rPr>
              <a:t>三、实践应用，巩固提升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5" grpId="0"/>
      <p:bldP spid="146" grpId="0"/>
      <p:bldP spid="1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3"/>
          <p:cNvSpPr txBox="1">
            <a:spLocks noChangeArrowheads="1"/>
          </p:cNvSpPr>
          <p:nvPr/>
        </p:nvSpPr>
        <p:spPr bwMode="auto">
          <a:xfrm>
            <a:off x="331788" y="1109663"/>
            <a:ext cx="173196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51.3÷0.27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43" name="Text Box 3"/>
          <p:cNvSpPr txBox="1">
            <a:spLocks noChangeArrowheads="1"/>
          </p:cNvSpPr>
          <p:nvPr/>
        </p:nvSpPr>
        <p:spPr bwMode="auto">
          <a:xfrm>
            <a:off x="2441575" y="1109663"/>
            <a:ext cx="1731963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25.6÷0.032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50" name="Text Box 3"/>
          <p:cNvSpPr txBox="1">
            <a:spLocks noChangeArrowheads="1"/>
          </p:cNvSpPr>
          <p:nvPr/>
        </p:nvSpPr>
        <p:spPr bwMode="auto">
          <a:xfrm>
            <a:off x="4673600" y="1109663"/>
            <a:ext cx="173355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5.88÷0.56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6835775" y="1109663"/>
            <a:ext cx="173196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  <a:ea typeface="黑体" panose="02010609060101010101" pitchFamily="2" charset="-122"/>
              </a:rPr>
              <a:t>260÷0.13</a:t>
            </a:r>
            <a:endParaRPr lang="zh-CN" altLang="en-US" sz="2400" b="1" dirty="0">
              <a:solidFill>
                <a:schemeClr val="tx1"/>
              </a:solidFill>
              <a:latin typeface="+mj-lt"/>
              <a:ea typeface="黑体" panose="02010609060101010101" pitchFamily="2" charset="-122"/>
            </a:endParaRPr>
          </a:p>
        </p:txBody>
      </p:sp>
      <p:sp>
        <p:nvSpPr>
          <p:cNvPr id="54" name="文本框 53"/>
          <p:cNvSpPr txBox="1"/>
          <p:nvPr/>
        </p:nvSpPr>
        <p:spPr bwMode="auto">
          <a:xfrm>
            <a:off x="1758950" y="1039813"/>
            <a:ext cx="881063" cy="571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=190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6" name="文本框 55"/>
          <p:cNvSpPr txBox="1"/>
          <p:nvPr/>
        </p:nvSpPr>
        <p:spPr bwMode="auto">
          <a:xfrm>
            <a:off x="3965575" y="1039813"/>
            <a:ext cx="881063" cy="571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=800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7" name="文本框 56"/>
          <p:cNvSpPr txBox="1"/>
          <p:nvPr/>
        </p:nvSpPr>
        <p:spPr bwMode="auto">
          <a:xfrm>
            <a:off x="6067425" y="1039813"/>
            <a:ext cx="1006475" cy="5715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=10.5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3" name="文本框 62"/>
          <p:cNvSpPr txBox="1"/>
          <p:nvPr/>
        </p:nvSpPr>
        <p:spPr bwMode="auto">
          <a:xfrm>
            <a:off x="8139366" y="1039813"/>
            <a:ext cx="1041400" cy="5245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=2000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72" name="组合 71"/>
          <p:cNvGrpSpPr/>
          <p:nvPr/>
        </p:nvGrpSpPr>
        <p:grpSpPr bwMode="auto">
          <a:xfrm>
            <a:off x="342900" y="1677988"/>
            <a:ext cx="1854200" cy="2142035"/>
            <a:chOff x="321976" y="2973951"/>
            <a:chExt cx="2471625" cy="2856764"/>
          </a:xfrm>
        </p:grpSpPr>
        <p:pic>
          <p:nvPicPr>
            <p:cNvPr id="20539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619" y="3379480"/>
              <a:ext cx="1701236" cy="632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Text Box 34"/>
            <p:cNvSpPr txBox="1">
              <a:spLocks noChangeArrowheads="1"/>
            </p:cNvSpPr>
            <p:nvPr/>
          </p:nvSpPr>
          <p:spPr bwMode="auto">
            <a:xfrm>
              <a:off x="321976" y="3401625"/>
              <a:ext cx="873957" cy="5525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0.27</a:t>
              </a:r>
            </a:p>
          </p:txBody>
        </p:sp>
        <p:sp>
          <p:nvSpPr>
            <p:cNvPr id="75" name="Text Box 39"/>
            <p:cNvSpPr txBox="1">
              <a:spLocks noChangeArrowheads="1"/>
            </p:cNvSpPr>
            <p:nvPr/>
          </p:nvSpPr>
          <p:spPr bwMode="auto">
            <a:xfrm>
              <a:off x="1257300" y="3414328"/>
              <a:ext cx="964949" cy="55258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5 1.3</a:t>
              </a:r>
            </a:p>
          </p:txBody>
        </p:sp>
        <p:sp>
          <p:nvSpPr>
            <p:cNvPr id="76" name="Line 42"/>
            <p:cNvSpPr>
              <a:spLocks noChangeShapeType="1"/>
            </p:cNvSpPr>
            <p:nvPr/>
          </p:nvSpPr>
          <p:spPr bwMode="auto">
            <a:xfrm>
              <a:off x="592839" y="3685330"/>
              <a:ext cx="97341" cy="18631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77" name="Line 43"/>
            <p:cNvSpPr>
              <a:spLocks noChangeShapeType="1"/>
            </p:cNvSpPr>
            <p:nvPr/>
          </p:nvSpPr>
          <p:spPr bwMode="auto">
            <a:xfrm>
              <a:off x="370647" y="3429148"/>
              <a:ext cx="215844" cy="46154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79" name="Line 48"/>
            <p:cNvSpPr>
              <a:spLocks noChangeShapeType="1"/>
            </p:cNvSpPr>
            <p:nvPr/>
          </p:nvSpPr>
          <p:spPr bwMode="auto">
            <a:xfrm>
              <a:off x="1782097" y="3683212"/>
              <a:ext cx="99458" cy="18843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80" name="Text Box 10"/>
            <p:cNvSpPr txBox="1">
              <a:spLocks noChangeArrowheads="1"/>
            </p:cNvSpPr>
            <p:nvPr/>
          </p:nvSpPr>
          <p:spPr bwMode="auto">
            <a:xfrm>
              <a:off x="1521815" y="2978185"/>
              <a:ext cx="766034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1</a:t>
              </a:r>
            </a:p>
          </p:txBody>
        </p:sp>
        <p:sp>
          <p:nvSpPr>
            <p:cNvPr id="81" name="Text Box 11"/>
            <p:cNvSpPr txBox="1">
              <a:spLocks noChangeArrowheads="1"/>
            </p:cNvSpPr>
            <p:nvPr/>
          </p:nvSpPr>
          <p:spPr bwMode="auto">
            <a:xfrm>
              <a:off x="1248835" y="3861057"/>
              <a:ext cx="844331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2 7</a:t>
              </a:r>
            </a:p>
          </p:txBody>
        </p:sp>
        <p:sp>
          <p:nvSpPr>
            <p:cNvPr id="82" name="Line 12"/>
            <p:cNvSpPr>
              <a:spLocks noChangeShapeType="1"/>
            </p:cNvSpPr>
            <p:nvPr/>
          </p:nvSpPr>
          <p:spPr bwMode="auto">
            <a:xfrm>
              <a:off x="1157843" y="4396709"/>
              <a:ext cx="138817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83" name="Line 17"/>
            <p:cNvSpPr>
              <a:spLocks noChangeShapeType="1"/>
            </p:cNvSpPr>
            <p:nvPr/>
          </p:nvSpPr>
          <p:spPr bwMode="auto">
            <a:xfrm>
              <a:off x="1185352" y="5294401"/>
              <a:ext cx="136066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84" name="Text Box 18"/>
            <p:cNvSpPr txBox="1">
              <a:spLocks noChangeArrowheads="1"/>
            </p:cNvSpPr>
            <p:nvPr/>
          </p:nvSpPr>
          <p:spPr bwMode="auto">
            <a:xfrm>
              <a:off x="1779981" y="5276009"/>
              <a:ext cx="768150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85" name="Text Box 11"/>
            <p:cNvSpPr txBox="1">
              <a:spLocks noChangeArrowheads="1"/>
            </p:cNvSpPr>
            <p:nvPr/>
          </p:nvSpPr>
          <p:spPr bwMode="auto">
            <a:xfrm>
              <a:off x="1259417" y="4394591"/>
              <a:ext cx="1187141" cy="55259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2 4 3</a:t>
              </a:r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auto">
            <a:xfrm>
              <a:off x="1805375" y="2973951"/>
              <a:ext cx="768150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9</a:t>
              </a:r>
            </a:p>
          </p:txBody>
        </p:sp>
        <p:sp>
          <p:nvSpPr>
            <p:cNvPr id="88" name="Text Box 11"/>
            <p:cNvSpPr txBox="1">
              <a:spLocks noChangeArrowheads="1"/>
            </p:cNvSpPr>
            <p:nvPr/>
          </p:nvSpPr>
          <p:spPr bwMode="auto">
            <a:xfrm>
              <a:off x="1246719" y="4775686"/>
              <a:ext cx="986111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2 4 3</a:t>
              </a:r>
            </a:p>
          </p:txBody>
        </p:sp>
        <p:sp>
          <p:nvSpPr>
            <p:cNvPr id="89" name="Text Box 10"/>
            <p:cNvSpPr txBox="1">
              <a:spLocks noChangeArrowheads="1"/>
            </p:cNvSpPr>
            <p:nvPr/>
          </p:nvSpPr>
          <p:spPr bwMode="auto">
            <a:xfrm>
              <a:off x="2027567" y="3401625"/>
              <a:ext cx="766034" cy="5525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90" name="Text Box 10"/>
            <p:cNvSpPr txBox="1">
              <a:spLocks noChangeArrowheads="1"/>
            </p:cNvSpPr>
            <p:nvPr/>
          </p:nvSpPr>
          <p:spPr bwMode="auto">
            <a:xfrm>
              <a:off x="2027567" y="2973951"/>
              <a:ext cx="766034" cy="55470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</p:grpSp>
      <p:grpSp>
        <p:nvGrpSpPr>
          <p:cNvPr id="91" name="组合 90"/>
          <p:cNvGrpSpPr/>
          <p:nvPr/>
        </p:nvGrpSpPr>
        <p:grpSpPr bwMode="auto">
          <a:xfrm>
            <a:off x="2417763" y="1673225"/>
            <a:ext cx="2116137" cy="1471613"/>
            <a:chOff x="222916" y="2966331"/>
            <a:chExt cx="2822145" cy="1964167"/>
          </a:xfrm>
        </p:grpSpPr>
        <p:pic>
          <p:nvPicPr>
            <p:cNvPr id="20525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239" y="3379480"/>
              <a:ext cx="1701236" cy="632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Text Box 34"/>
            <p:cNvSpPr txBox="1">
              <a:spLocks noChangeArrowheads="1"/>
            </p:cNvSpPr>
            <p:nvPr/>
          </p:nvSpPr>
          <p:spPr bwMode="auto">
            <a:xfrm>
              <a:off x="222916" y="3400694"/>
              <a:ext cx="1054335" cy="55301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0.032</a:t>
              </a:r>
            </a:p>
          </p:txBody>
        </p:sp>
        <p:sp>
          <p:nvSpPr>
            <p:cNvPr id="94" name="Text Box 39"/>
            <p:cNvSpPr txBox="1">
              <a:spLocks noChangeArrowheads="1"/>
            </p:cNvSpPr>
            <p:nvPr/>
          </p:nvSpPr>
          <p:spPr bwMode="auto">
            <a:xfrm>
              <a:off x="1256080" y="3413407"/>
              <a:ext cx="965415" cy="55301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2 5.6</a:t>
              </a:r>
            </a:p>
          </p:txBody>
        </p:sp>
        <p:sp>
          <p:nvSpPr>
            <p:cNvPr id="95" name="Line 42"/>
            <p:cNvSpPr>
              <a:spLocks noChangeShapeType="1"/>
            </p:cNvSpPr>
            <p:nvPr/>
          </p:nvSpPr>
          <p:spPr bwMode="auto">
            <a:xfrm>
              <a:off x="491792" y="3684619"/>
              <a:ext cx="99506" cy="18645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96" name="Line 43"/>
            <p:cNvSpPr>
              <a:spLocks noChangeShapeType="1"/>
            </p:cNvSpPr>
            <p:nvPr/>
          </p:nvSpPr>
          <p:spPr bwMode="auto">
            <a:xfrm>
              <a:off x="269493" y="3428239"/>
              <a:ext cx="218065" cy="4640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97" name="Line 48"/>
            <p:cNvSpPr>
              <a:spLocks noChangeShapeType="1"/>
            </p:cNvSpPr>
            <p:nvPr/>
          </p:nvSpPr>
          <p:spPr bwMode="auto">
            <a:xfrm>
              <a:off x="1781130" y="3682500"/>
              <a:ext cx="99505" cy="18857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99" name="Text Box 11"/>
            <p:cNvSpPr txBox="1">
              <a:spLocks noChangeArrowheads="1"/>
            </p:cNvSpPr>
            <p:nvPr/>
          </p:nvSpPr>
          <p:spPr bwMode="auto">
            <a:xfrm>
              <a:off x="1247611" y="3862602"/>
              <a:ext cx="992937" cy="5530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2 5 6</a:t>
              </a:r>
            </a:p>
          </p:txBody>
        </p:sp>
        <p:sp>
          <p:nvSpPr>
            <p:cNvPr id="100" name="Line 12"/>
            <p:cNvSpPr>
              <a:spLocks noChangeShapeType="1"/>
            </p:cNvSpPr>
            <p:nvPr/>
          </p:nvSpPr>
          <p:spPr bwMode="auto">
            <a:xfrm>
              <a:off x="1156573" y="4394430"/>
              <a:ext cx="139096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02" name="Text Box 18"/>
            <p:cNvSpPr txBox="1">
              <a:spLocks noChangeArrowheads="1"/>
            </p:cNvSpPr>
            <p:nvPr/>
          </p:nvSpPr>
          <p:spPr bwMode="auto">
            <a:xfrm>
              <a:off x="1779012" y="4375361"/>
              <a:ext cx="768522" cy="5551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04" name="Text Box 10"/>
            <p:cNvSpPr txBox="1">
              <a:spLocks noChangeArrowheads="1"/>
            </p:cNvSpPr>
            <p:nvPr/>
          </p:nvSpPr>
          <p:spPr bwMode="auto">
            <a:xfrm>
              <a:off x="1804418" y="2974806"/>
              <a:ext cx="768522" cy="55301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8</a:t>
              </a:r>
            </a:p>
          </p:txBody>
        </p:sp>
        <p:sp>
          <p:nvSpPr>
            <p:cNvPr id="106" name="Text Box 10"/>
            <p:cNvSpPr txBox="1">
              <a:spLocks noChangeArrowheads="1"/>
            </p:cNvSpPr>
            <p:nvPr/>
          </p:nvSpPr>
          <p:spPr bwMode="auto">
            <a:xfrm>
              <a:off x="2026718" y="3400694"/>
              <a:ext cx="768521" cy="5551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07" name="Text Box 10"/>
            <p:cNvSpPr txBox="1">
              <a:spLocks noChangeArrowheads="1"/>
            </p:cNvSpPr>
            <p:nvPr/>
          </p:nvSpPr>
          <p:spPr bwMode="auto">
            <a:xfrm>
              <a:off x="2026718" y="2966331"/>
              <a:ext cx="768521" cy="5551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08" name="Text Box 10"/>
            <p:cNvSpPr txBox="1">
              <a:spLocks noChangeArrowheads="1"/>
            </p:cNvSpPr>
            <p:nvPr/>
          </p:nvSpPr>
          <p:spPr bwMode="auto">
            <a:xfrm>
              <a:off x="2249017" y="3400694"/>
              <a:ext cx="766404" cy="5551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09" name="Text Box 10"/>
            <p:cNvSpPr txBox="1">
              <a:spLocks noChangeArrowheads="1"/>
            </p:cNvSpPr>
            <p:nvPr/>
          </p:nvSpPr>
          <p:spPr bwMode="auto">
            <a:xfrm>
              <a:off x="2278657" y="2966331"/>
              <a:ext cx="766404" cy="55513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2" name="Line 43">
              <a:extLst>
                <a:ext uri="{FF2B5EF4-FFF2-40B4-BE49-F238E27FC236}">
                  <a16:creationId xmlns:a16="http://schemas.microsoft.com/office/drawing/2014/main" id="{BE6B6CFB-C00D-E61C-7A3D-FAF62260FD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4560" y="3428239"/>
              <a:ext cx="218065" cy="46402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 bwMode="auto">
          <a:xfrm>
            <a:off x="4673600" y="1676400"/>
            <a:ext cx="1886392" cy="2143624"/>
            <a:chOff x="321976" y="2971820"/>
            <a:chExt cx="2514866" cy="2858901"/>
          </a:xfrm>
        </p:grpSpPr>
        <p:pic>
          <p:nvPicPr>
            <p:cNvPr id="20507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9619" y="3379480"/>
              <a:ext cx="1701236" cy="632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" name="Text Box 34"/>
            <p:cNvSpPr txBox="1">
              <a:spLocks noChangeArrowheads="1"/>
            </p:cNvSpPr>
            <p:nvPr/>
          </p:nvSpPr>
          <p:spPr bwMode="auto">
            <a:xfrm>
              <a:off x="321976" y="3399497"/>
              <a:ext cx="874072" cy="5547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0.56</a:t>
              </a:r>
            </a:p>
          </p:txBody>
        </p:sp>
        <p:sp>
          <p:nvSpPr>
            <p:cNvPr id="113" name="Text Box 39"/>
            <p:cNvSpPr txBox="1">
              <a:spLocks noChangeArrowheads="1"/>
            </p:cNvSpPr>
            <p:nvPr/>
          </p:nvSpPr>
          <p:spPr bwMode="auto">
            <a:xfrm>
              <a:off x="1255307" y="3412200"/>
              <a:ext cx="965076" cy="5547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5.8 8</a:t>
              </a:r>
            </a:p>
          </p:txBody>
        </p:sp>
        <p:sp>
          <p:nvSpPr>
            <p:cNvPr id="114" name="Line 42"/>
            <p:cNvSpPr>
              <a:spLocks noChangeShapeType="1"/>
            </p:cNvSpPr>
            <p:nvPr/>
          </p:nvSpPr>
          <p:spPr bwMode="auto">
            <a:xfrm>
              <a:off x="592875" y="3685321"/>
              <a:ext cx="97354" cy="18419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15" name="Line 43"/>
            <p:cNvSpPr>
              <a:spLocks noChangeShapeType="1"/>
            </p:cNvSpPr>
            <p:nvPr/>
          </p:nvSpPr>
          <p:spPr bwMode="auto">
            <a:xfrm>
              <a:off x="370654" y="3429138"/>
              <a:ext cx="215872" cy="46155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16" name="Line 48"/>
            <p:cNvSpPr>
              <a:spLocks noChangeShapeType="1"/>
            </p:cNvSpPr>
            <p:nvPr/>
          </p:nvSpPr>
          <p:spPr bwMode="auto">
            <a:xfrm>
              <a:off x="1524088" y="3683203"/>
              <a:ext cx="99471" cy="18631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17" name="Text Box 10"/>
            <p:cNvSpPr txBox="1">
              <a:spLocks noChangeArrowheads="1"/>
            </p:cNvSpPr>
            <p:nvPr/>
          </p:nvSpPr>
          <p:spPr bwMode="auto">
            <a:xfrm>
              <a:off x="1521973" y="2978172"/>
              <a:ext cx="766135" cy="5547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1</a:t>
              </a:r>
            </a:p>
          </p:txBody>
        </p:sp>
        <p:sp>
          <p:nvSpPr>
            <p:cNvPr id="118" name="Text Box 11"/>
            <p:cNvSpPr txBox="1">
              <a:spLocks noChangeArrowheads="1"/>
            </p:cNvSpPr>
            <p:nvPr/>
          </p:nvSpPr>
          <p:spPr bwMode="auto">
            <a:xfrm>
              <a:off x="1246841" y="3861049"/>
              <a:ext cx="857139" cy="5525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5 6</a:t>
              </a:r>
            </a:p>
          </p:txBody>
        </p:sp>
        <p:sp>
          <p:nvSpPr>
            <p:cNvPr id="119" name="Line 12"/>
            <p:cNvSpPr>
              <a:spLocks noChangeShapeType="1"/>
            </p:cNvSpPr>
            <p:nvPr/>
          </p:nvSpPr>
          <p:spPr bwMode="auto">
            <a:xfrm>
              <a:off x="1157953" y="4396704"/>
              <a:ext cx="138835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20" name="Line 17"/>
            <p:cNvSpPr>
              <a:spLocks noChangeShapeType="1"/>
            </p:cNvSpPr>
            <p:nvPr/>
          </p:nvSpPr>
          <p:spPr bwMode="auto">
            <a:xfrm>
              <a:off x="1185465" y="5294402"/>
              <a:ext cx="136084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21" name="Text Box 18"/>
            <p:cNvSpPr txBox="1">
              <a:spLocks noChangeArrowheads="1"/>
            </p:cNvSpPr>
            <p:nvPr/>
          </p:nvSpPr>
          <p:spPr bwMode="auto">
            <a:xfrm>
              <a:off x="2070707" y="5276011"/>
              <a:ext cx="766135" cy="5547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22" name="Text Box 11"/>
            <p:cNvSpPr txBox="1">
              <a:spLocks noChangeArrowheads="1"/>
            </p:cNvSpPr>
            <p:nvPr/>
          </p:nvSpPr>
          <p:spPr bwMode="auto">
            <a:xfrm>
              <a:off x="1538904" y="4394586"/>
              <a:ext cx="1121689" cy="5525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2 8 0</a:t>
              </a:r>
            </a:p>
          </p:txBody>
        </p:sp>
        <p:sp>
          <p:nvSpPr>
            <p:cNvPr id="123" name="Text Box 10"/>
            <p:cNvSpPr txBox="1">
              <a:spLocks noChangeArrowheads="1"/>
            </p:cNvSpPr>
            <p:nvPr/>
          </p:nvSpPr>
          <p:spPr bwMode="auto">
            <a:xfrm>
              <a:off x="1782288" y="2973938"/>
              <a:ext cx="768252" cy="55259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24" name="Text Box 11"/>
            <p:cNvSpPr txBox="1">
              <a:spLocks noChangeArrowheads="1"/>
            </p:cNvSpPr>
            <p:nvPr/>
          </p:nvSpPr>
          <p:spPr bwMode="auto">
            <a:xfrm>
              <a:off x="1541019" y="4775685"/>
              <a:ext cx="1096293" cy="5525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2 8 0</a:t>
              </a:r>
            </a:p>
          </p:txBody>
        </p:sp>
        <p:sp>
          <p:nvSpPr>
            <p:cNvPr id="126" name="Text Box 10"/>
            <p:cNvSpPr txBox="1">
              <a:spLocks noChangeArrowheads="1"/>
            </p:cNvSpPr>
            <p:nvPr/>
          </p:nvSpPr>
          <p:spPr bwMode="auto">
            <a:xfrm>
              <a:off x="2058009" y="2971820"/>
              <a:ext cx="764019" cy="5547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5</a:t>
              </a:r>
            </a:p>
          </p:txBody>
        </p:sp>
        <p:sp>
          <p:nvSpPr>
            <p:cNvPr id="128" name="Text Box 10"/>
            <p:cNvSpPr txBox="1">
              <a:spLocks noChangeArrowheads="1"/>
            </p:cNvSpPr>
            <p:nvPr/>
          </p:nvSpPr>
          <p:spPr bwMode="auto">
            <a:xfrm>
              <a:off x="1956090" y="2971820"/>
              <a:ext cx="766135" cy="5547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</a:rPr>
                <a:t>.</a:t>
              </a:r>
            </a:p>
          </p:txBody>
        </p:sp>
      </p:grpSp>
      <p:grpSp>
        <p:nvGrpSpPr>
          <p:cNvPr id="129" name="组合 128"/>
          <p:cNvGrpSpPr/>
          <p:nvPr/>
        </p:nvGrpSpPr>
        <p:grpSpPr bwMode="auto">
          <a:xfrm>
            <a:off x="6858000" y="1654864"/>
            <a:ext cx="1982836" cy="1489972"/>
            <a:chOff x="419561" y="2943539"/>
            <a:chExt cx="2644404" cy="1986947"/>
          </a:xfrm>
        </p:grpSpPr>
        <p:pic>
          <p:nvPicPr>
            <p:cNvPr id="20494" name="图片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239" y="3379480"/>
              <a:ext cx="1701236" cy="632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1" name="Text Box 34"/>
            <p:cNvSpPr txBox="1">
              <a:spLocks noChangeArrowheads="1"/>
            </p:cNvSpPr>
            <p:nvPr/>
          </p:nvSpPr>
          <p:spPr bwMode="auto">
            <a:xfrm>
              <a:off x="419561" y="3399892"/>
              <a:ext cx="874390" cy="55465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0.13</a:t>
              </a:r>
            </a:p>
          </p:txBody>
        </p:sp>
        <p:sp>
          <p:nvSpPr>
            <p:cNvPr id="132" name="Text Box 39"/>
            <p:cNvSpPr txBox="1">
              <a:spLocks noChangeArrowheads="1"/>
            </p:cNvSpPr>
            <p:nvPr/>
          </p:nvSpPr>
          <p:spPr bwMode="auto">
            <a:xfrm>
              <a:off x="1255842" y="3412594"/>
              <a:ext cx="964594" cy="55408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2 6 0</a:t>
              </a:r>
            </a:p>
          </p:txBody>
        </p:sp>
        <p:sp>
          <p:nvSpPr>
            <p:cNvPr id="133" name="Line 42"/>
            <p:cNvSpPr>
              <a:spLocks noChangeShapeType="1"/>
            </p:cNvSpPr>
            <p:nvPr/>
          </p:nvSpPr>
          <p:spPr bwMode="auto">
            <a:xfrm>
              <a:off x="688442" y="3683571"/>
              <a:ext cx="99506" cy="18629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34" name="Line 43"/>
            <p:cNvSpPr>
              <a:spLocks noChangeShapeType="1"/>
            </p:cNvSpPr>
            <p:nvPr/>
          </p:nvSpPr>
          <p:spPr bwMode="auto">
            <a:xfrm>
              <a:off x="466139" y="3429530"/>
              <a:ext cx="218069" cy="4636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ffectLst/>
          </p:spPr>
          <p:txBody>
            <a:bodyPr anchor="ctr"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36" name="Text Box 11"/>
            <p:cNvSpPr txBox="1">
              <a:spLocks noChangeArrowheads="1"/>
            </p:cNvSpPr>
            <p:nvPr/>
          </p:nvSpPr>
          <p:spPr bwMode="auto">
            <a:xfrm>
              <a:off x="1247373" y="3861399"/>
              <a:ext cx="992950" cy="55253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2 6 </a:t>
              </a:r>
            </a:p>
          </p:txBody>
        </p:sp>
        <p:sp>
          <p:nvSpPr>
            <p:cNvPr id="137" name="Line 12"/>
            <p:cNvSpPr>
              <a:spLocks noChangeShapeType="1"/>
            </p:cNvSpPr>
            <p:nvPr/>
          </p:nvSpPr>
          <p:spPr bwMode="auto">
            <a:xfrm>
              <a:off x="1156334" y="4394884"/>
              <a:ext cx="151521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1" hangingPunct="1">
                <a:defRPr/>
              </a:pPr>
              <a:endParaRPr lang="zh-CN" altLang="en-US" sz="2100" b="1" dirty="0">
                <a:latin typeface="+mj-lt"/>
                <a:ea typeface="黑体" panose="02010609060101010101" pitchFamily="2" charset="-122"/>
              </a:endParaRPr>
            </a:p>
          </p:txBody>
        </p:sp>
        <p:sp>
          <p:nvSpPr>
            <p:cNvPr id="138" name="Text Box 18"/>
            <p:cNvSpPr txBox="1">
              <a:spLocks noChangeArrowheads="1"/>
            </p:cNvSpPr>
            <p:nvPr/>
          </p:nvSpPr>
          <p:spPr bwMode="auto">
            <a:xfrm>
              <a:off x="1522605" y="4375831"/>
              <a:ext cx="766414" cy="5546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39" name="Text Box 10"/>
            <p:cNvSpPr txBox="1">
              <a:spLocks noChangeArrowheads="1"/>
            </p:cNvSpPr>
            <p:nvPr/>
          </p:nvSpPr>
          <p:spPr bwMode="auto">
            <a:xfrm>
              <a:off x="1544834" y="2943539"/>
              <a:ext cx="768532" cy="5546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2</a:t>
              </a:r>
            </a:p>
          </p:txBody>
        </p:sp>
        <p:sp>
          <p:nvSpPr>
            <p:cNvPr id="140" name="Text Box 10"/>
            <p:cNvSpPr txBox="1">
              <a:spLocks noChangeArrowheads="1"/>
            </p:cNvSpPr>
            <p:nvPr/>
          </p:nvSpPr>
          <p:spPr bwMode="auto">
            <a:xfrm>
              <a:off x="2026490" y="3412594"/>
              <a:ext cx="766414" cy="5546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41" name="Text Box 10"/>
            <p:cNvSpPr txBox="1">
              <a:spLocks noChangeArrowheads="1"/>
            </p:cNvSpPr>
            <p:nvPr/>
          </p:nvSpPr>
          <p:spPr bwMode="auto">
            <a:xfrm>
              <a:off x="1794660" y="2943539"/>
              <a:ext cx="768532" cy="5546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143" name="Text Box 10"/>
            <p:cNvSpPr txBox="1">
              <a:spLocks noChangeArrowheads="1"/>
            </p:cNvSpPr>
            <p:nvPr/>
          </p:nvSpPr>
          <p:spPr bwMode="auto">
            <a:xfrm>
              <a:off x="2031910" y="2943539"/>
              <a:ext cx="766414" cy="5546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3" name="Text Box 10">
              <a:extLst>
                <a:ext uri="{FF2B5EF4-FFF2-40B4-BE49-F238E27FC236}">
                  <a16:creationId xmlns:a16="http://schemas.microsoft.com/office/drawing/2014/main" id="{E3C59734-7B12-A667-E307-4D87A3CEB7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7551" y="3412594"/>
              <a:ext cx="766414" cy="5546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rgbClr val="FF0000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  <p:sp>
          <p:nvSpPr>
            <p:cNvPr id="4" name="Text Box 10">
              <a:extLst>
                <a:ext uri="{FF2B5EF4-FFF2-40B4-BE49-F238E27FC236}">
                  <a16:creationId xmlns:a16="http://schemas.microsoft.com/office/drawing/2014/main" id="{0945DBD1-16DF-FB2A-7DF0-51C0FDFB4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97551" y="2943539"/>
              <a:ext cx="766414" cy="55465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100" b="1" dirty="0">
                  <a:solidFill>
                    <a:schemeClr val="tx1"/>
                  </a:solidFill>
                  <a:latin typeface="+mj-lt"/>
                  <a:ea typeface="黑体" panose="02010609060101010101" pitchFamily="2" charset="-122"/>
                </a:rPr>
                <a:t>0</a:t>
              </a:r>
            </a:p>
          </p:txBody>
        </p:sp>
      </p:grpSp>
      <p:sp>
        <p:nvSpPr>
          <p:cNvPr id="78" name="文本框 77"/>
          <p:cNvSpPr txBox="1">
            <a:spLocks noChangeArrowheads="1"/>
          </p:cNvSpPr>
          <p:nvPr/>
        </p:nvSpPr>
        <p:spPr bwMode="auto">
          <a:xfrm>
            <a:off x="1270759" y="4020048"/>
            <a:ext cx="6327016" cy="389530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易错点：商的小数点要和被除数移动后的小数点对齐。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6" grpId="0"/>
      <p:bldP spid="57" grpId="0"/>
      <p:bldP spid="63" grpId="0"/>
      <p:bldP spid="7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E28DFC-5439-C600-F23D-490CF43328B0}"/>
              </a:ext>
            </a:extLst>
          </p:cNvPr>
          <p:cNvSpPr txBox="1"/>
          <p:nvPr/>
        </p:nvSpPr>
        <p:spPr>
          <a:xfrm>
            <a:off x="536258" y="353378"/>
            <a:ext cx="6672262" cy="520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计算下面各题，看看你有什么发现。</a:t>
            </a:r>
            <a:endParaRPr lang="zh-CN" altLang="zh-CN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流程图: 可选过程 3">
            <a:extLst>
              <a:ext uri="{FF2B5EF4-FFF2-40B4-BE49-F238E27FC236}">
                <a16:creationId xmlns:a16="http://schemas.microsoft.com/office/drawing/2014/main" id="{1224DE35-D8EB-F34D-25F4-1D7A1FB3EDAA}"/>
              </a:ext>
            </a:extLst>
          </p:cNvPr>
          <p:cNvSpPr/>
          <p:nvPr/>
        </p:nvSpPr>
        <p:spPr>
          <a:xfrm>
            <a:off x="946409" y="1171776"/>
            <a:ext cx="1752600" cy="1813994"/>
          </a:xfrm>
          <a:prstGeom prst="flowChartAlternateProcess">
            <a:avLst/>
          </a:prstGeom>
          <a:solidFill>
            <a:srgbClr val="CFE9C7"/>
          </a:solidFill>
          <a:ln w="28575">
            <a:solidFill>
              <a:srgbClr val="66BA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</a:rPr>
              <a:t>6÷1.5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</a:rPr>
              <a:t>6÷1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</a:rPr>
              <a:t>6÷0.5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</a:rPr>
              <a:t>6÷0.2</a:t>
            </a:r>
            <a:endParaRPr lang="zh-CN" alt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流程图: 可选过程 4">
            <a:extLst>
              <a:ext uri="{FF2B5EF4-FFF2-40B4-BE49-F238E27FC236}">
                <a16:creationId xmlns:a16="http://schemas.microsoft.com/office/drawing/2014/main" id="{6129E2B0-8EA1-E396-3BF5-1D896B4CA81E}"/>
              </a:ext>
            </a:extLst>
          </p:cNvPr>
          <p:cNvSpPr/>
          <p:nvPr/>
        </p:nvSpPr>
        <p:spPr>
          <a:xfrm>
            <a:off x="3351688" y="1171777"/>
            <a:ext cx="2036707" cy="1813993"/>
          </a:xfrm>
          <a:prstGeom prst="flowChartAlternateProcess">
            <a:avLst/>
          </a:prstGeom>
          <a:solidFill>
            <a:srgbClr val="CFE9C7"/>
          </a:solidFill>
          <a:ln w="28575">
            <a:solidFill>
              <a:srgbClr val="66BA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</a:rPr>
              <a:t>1.2÷1.2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</a:rPr>
              <a:t>1.2÷1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</a:rPr>
              <a:t>1.2÷0.8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</a:rPr>
              <a:t>1.2÷0.2</a:t>
            </a:r>
            <a:endParaRPr lang="zh-CN" alt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流程图: 可选过程 5">
            <a:extLst>
              <a:ext uri="{FF2B5EF4-FFF2-40B4-BE49-F238E27FC236}">
                <a16:creationId xmlns:a16="http://schemas.microsoft.com/office/drawing/2014/main" id="{75CFAB84-880C-9D7A-80A4-2E2C070C4BAB}"/>
              </a:ext>
            </a:extLst>
          </p:cNvPr>
          <p:cNvSpPr/>
          <p:nvPr/>
        </p:nvSpPr>
        <p:spPr>
          <a:xfrm>
            <a:off x="5809933" y="1171776"/>
            <a:ext cx="2488861" cy="1813992"/>
          </a:xfrm>
          <a:prstGeom prst="flowChartAlternateProcess">
            <a:avLst/>
          </a:prstGeom>
          <a:solidFill>
            <a:srgbClr val="CFE9C7"/>
          </a:solidFill>
          <a:ln w="28575">
            <a:solidFill>
              <a:srgbClr val="66BA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</a:rPr>
              <a:t>49.5÷1.1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</a:rPr>
              <a:t>49.5÷1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</a:rPr>
              <a:t>49.5÷0.45</a:t>
            </a: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j-lt"/>
              </a:rPr>
              <a:t>49.5÷0.3</a:t>
            </a:r>
            <a:endParaRPr lang="zh-CN" altLang="en-US" sz="24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矩形 13">
            <a:extLst>
              <a:ext uri="{FF2B5EF4-FFF2-40B4-BE49-F238E27FC236}">
                <a16:creationId xmlns:a16="http://schemas.microsoft.com/office/drawing/2014/main" id="{74A9573C-6A4E-A580-7DFF-88CED3C4F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2696" y="1629092"/>
            <a:ext cx="6699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矩形 13">
            <a:extLst>
              <a:ext uri="{FF2B5EF4-FFF2-40B4-BE49-F238E27FC236}">
                <a16:creationId xmlns:a16="http://schemas.microsoft.com/office/drawing/2014/main" id="{F574CFB9-19EF-0DF0-A32F-6FD2D8545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5739" y="2115185"/>
            <a:ext cx="89217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=12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矩形 13">
            <a:extLst>
              <a:ext uri="{FF2B5EF4-FFF2-40B4-BE49-F238E27FC236}">
                <a16:creationId xmlns:a16="http://schemas.microsoft.com/office/drawing/2014/main" id="{8AC24371-3804-0642-90DB-E3E032592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3839" y="1153160"/>
            <a:ext cx="6858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" name="矩形 13">
            <a:extLst>
              <a:ext uri="{FF2B5EF4-FFF2-40B4-BE49-F238E27FC236}">
                <a16:creationId xmlns:a16="http://schemas.microsoft.com/office/drawing/2014/main" id="{4882F0B7-3121-450C-1562-D4D1252DC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6191" y="1620703"/>
            <a:ext cx="10001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=1.2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矩形 13">
            <a:extLst>
              <a:ext uri="{FF2B5EF4-FFF2-40B4-BE49-F238E27FC236}">
                <a16:creationId xmlns:a16="http://schemas.microsoft.com/office/drawing/2014/main" id="{E679C172-B396-1F35-1A3A-DC38605782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229" y="2114416"/>
            <a:ext cx="10001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=1.5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矩形 13">
            <a:extLst>
              <a:ext uri="{FF2B5EF4-FFF2-40B4-BE49-F238E27FC236}">
                <a16:creationId xmlns:a16="http://schemas.microsoft.com/office/drawing/2014/main" id="{06EAA628-3931-E3FC-CD98-FE2F20C78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229" y="1152391"/>
            <a:ext cx="684212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矩形 13">
            <a:extLst>
              <a:ext uri="{FF2B5EF4-FFF2-40B4-BE49-F238E27FC236}">
                <a16:creationId xmlns:a16="http://schemas.microsoft.com/office/drawing/2014/main" id="{AC8F54ED-C8D7-1B11-2676-87E6B88A4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3069" y="1631674"/>
            <a:ext cx="121920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=49.5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727710E-BA9C-6D13-5D5A-8B33056FD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41544" y="2123799"/>
            <a:ext cx="108585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=110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矩形 13">
            <a:extLst>
              <a:ext uri="{FF2B5EF4-FFF2-40B4-BE49-F238E27FC236}">
                <a16:creationId xmlns:a16="http://schemas.microsoft.com/office/drawing/2014/main" id="{AC3DE332-438F-887B-E63C-54DB22E17B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931" y="1163361"/>
            <a:ext cx="1058863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=45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681B67D1-161A-ED2E-4322-DFC38684FD61}"/>
              </a:ext>
            </a:extLst>
          </p:cNvPr>
          <p:cNvSpPr txBox="1"/>
          <p:nvPr/>
        </p:nvSpPr>
        <p:spPr>
          <a:xfrm>
            <a:off x="710248" y="3295015"/>
            <a:ext cx="7820025" cy="897553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eaLnBrk="1" hangingPunct="1">
              <a:lnSpc>
                <a:spcPct val="114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</a:rPr>
              <a:t>发现：除数大于</a:t>
            </a:r>
            <a:r>
              <a:rPr lang="en-US" altLang="zh-CN" sz="2400" b="1" dirty="0">
                <a:solidFill>
                  <a:srgbClr val="FF0000"/>
                </a:solidFill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</a:rPr>
              <a:t>时，商小于被除数；除数等于</a:t>
            </a:r>
            <a:r>
              <a:rPr lang="en-US" altLang="zh-CN" sz="2400" b="1" dirty="0">
                <a:solidFill>
                  <a:srgbClr val="FF0000"/>
                </a:solidFill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</a:rPr>
              <a:t>时，商等于被除数；除数小于</a:t>
            </a:r>
            <a:r>
              <a:rPr lang="en-US" altLang="zh-CN" sz="2400" b="1" dirty="0">
                <a:solidFill>
                  <a:srgbClr val="FF0000"/>
                </a:solidFill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</a:rPr>
              <a:t>时，商大于被除数。</a:t>
            </a:r>
          </a:p>
        </p:txBody>
      </p:sp>
      <p:sp>
        <p:nvSpPr>
          <p:cNvPr id="17" name="矩形 13">
            <a:extLst>
              <a:ext uri="{FF2B5EF4-FFF2-40B4-BE49-F238E27FC236}">
                <a16:creationId xmlns:a16="http://schemas.microsoft.com/office/drawing/2014/main" id="{8E3CD783-55B4-B689-47BE-AE96C7155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1035" y="2590031"/>
            <a:ext cx="89217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=30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8" name="矩形 13">
            <a:extLst>
              <a:ext uri="{FF2B5EF4-FFF2-40B4-BE49-F238E27FC236}">
                <a16:creationId xmlns:a16="http://schemas.microsoft.com/office/drawing/2014/main" id="{7BD76445-DD02-3E32-5E99-60B0B5803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3358" y="2566853"/>
            <a:ext cx="1000125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83E851D-3F41-67D1-380D-210837C47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4962" y="2576427"/>
            <a:ext cx="1085850" cy="4619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=165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8E2D9B1-111D-F76A-4D46-9AF2A2EDECBF}"/>
              </a:ext>
            </a:extLst>
          </p:cNvPr>
          <p:cNvSpPr txBox="1"/>
          <p:nvPr/>
        </p:nvSpPr>
        <p:spPr>
          <a:xfrm>
            <a:off x="5724831" y="327324"/>
            <a:ext cx="2887663" cy="5245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P32  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做一做 第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zh-CN" altLang="en-US" sz="24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09025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8D1D8520-B9AC-C4CE-FE6A-3905DBA0D5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4958">
            <a:off x="6816806" y="791709"/>
            <a:ext cx="1895858" cy="226228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24578" name="文本框 28"/>
          <p:cNvSpPr txBox="1">
            <a:spLocks noChangeArrowheads="1"/>
          </p:cNvSpPr>
          <p:nvPr/>
        </p:nvSpPr>
        <p:spPr bwMode="auto">
          <a:xfrm>
            <a:off x="665163" y="681933"/>
            <a:ext cx="4996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除数是小数的除法的计算方法：</a:t>
            </a:r>
          </a:p>
        </p:txBody>
      </p:sp>
      <p:sp>
        <p:nvSpPr>
          <p:cNvPr id="2" name="文本框 1"/>
          <p:cNvSpPr txBox="1"/>
          <p:nvPr/>
        </p:nvSpPr>
        <p:spPr bwMode="auto">
          <a:xfrm>
            <a:off x="914400" y="1116908"/>
            <a:ext cx="4409038" cy="386528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1515FF"/>
                </a:solidFill>
                <a:latin typeface="+mj-ea"/>
                <a:ea typeface="+mj-ea"/>
              </a:rPr>
              <a:t>一看</a:t>
            </a:r>
            <a:r>
              <a:rPr lang="en-US" altLang="zh-CN" sz="2400" b="1" dirty="0">
                <a:solidFill>
                  <a:srgbClr val="1515FF"/>
                </a:solidFill>
                <a:latin typeface="+mj-ea"/>
                <a:ea typeface="+mj-ea"/>
              </a:rPr>
              <a:t>:</a:t>
            </a:r>
            <a:r>
              <a:rPr lang="zh-CN" altLang="en-US" sz="2400" b="1" dirty="0">
                <a:latin typeface="+mj-ea"/>
                <a:ea typeface="+mj-ea"/>
              </a:rPr>
              <a:t>看清除数有几位小数。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1515FF"/>
                </a:solidFill>
                <a:latin typeface="+mj-ea"/>
                <a:ea typeface="+mj-ea"/>
              </a:rPr>
              <a:t>二移</a:t>
            </a:r>
            <a:r>
              <a:rPr lang="en-US" altLang="zh-CN" sz="2400" b="1" dirty="0">
                <a:solidFill>
                  <a:srgbClr val="1515FF"/>
                </a:solidFill>
                <a:latin typeface="+mj-ea"/>
                <a:ea typeface="+mj-ea"/>
              </a:rPr>
              <a:t>:</a:t>
            </a:r>
            <a:r>
              <a:rPr lang="zh-CN" altLang="en-US" sz="2400" b="1" dirty="0">
                <a:latin typeface="+mj-ea"/>
                <a:ea typeface="+mj-ea"/>
              </a:rPr>
              <a:t>移动除数的小数点</a:t>
            </a:r>
            <a:r>
              <a:rPr lang="en-US" altLang="zh-CN" sz="2400" b="1" dirty="0">
                <a:latin typeface="+mj-ea"/>
                <a:ea typeface="+mj-ea"/>
              </a:rPr>
              <a:t>,</a:t>
            </a:r>
            <a:r>
              <a:rPr lang="zh-CN" altLang="en-US" sz="2400" b="1" dirty="0">
                <a:latin typeface="+mj-ea"/>
                <a:ea typeface="+mj-ea"/>
              </a:rPr>
              <a:t>使它变成整数</a:t>
            </a:r>
            <a:r>
              <a:rPr lang="en-US" altLang="zh-CN" sz="2400" b="1" dirty="0">
                <a:latin typeface="+mj-ea"/>
                <a:ea typeface="+mj-ea"/>
              </a:rPr>
              <a:t>,</a:t>
            </a:r>
            <a:r>
              <a:rPr lang="zh-CN" altLang="en-US" sz="2400" b="1" dirty="0">
                <a:latin typeface="+mj-ea"/>
                <a:ea typeface="+mj-ea"/>
              </a:rPr>
              <a:t>除数的小数点向右移动几位</a:t>
            </a:r>
            <a:r>
              <a:rPr lang="en-US" altLang="zh-CN" sz="2400" b="1" dirty="0">
                <a:latin typeface="+mj-ea"/>
                <a:ea typeface="+mj-ea"/>
              </a:rPr>
              <a:t>,</a:t>
            </a:r>
            <a:r>
              <a:rPr lang="zh-CN" altLang="en-US" sz="2400" b="1" dirty="0">
                <a:latin typeface="+mj-ea"/>
                <a:ea typeface="+mj-ea"/>
              </a:rPr>
              <a:t>被除数的小数点也向右移动几位</a:t>
            </a:r>
            <a:r>
              <a:rPr lang="en-US" altLang="zh-CN" sz="2400" b="1" dirty="0">
                <a:latin typeface="+mj-ea"/>
                <a:ea typeface="+mj-ea"/>
              </a:rPr>
              <a:t>,</a:t>
            </a:r>
            <a:r>
              <a:rPr lang="zh-CN" altLang="en-US" sz="2400" b="1" dirty="0">
                <a:latin typeface="+mj-ea"/>
                <a:ea typeface="+mj-ea"/>
              </a:rPr>
              <a:t>当被除数位数不够时</a:t>
            </a:r>
            <a:r>
              <a:rPr lang="en-US" altLang="zh-CN" sz="2400" b="1" dirty="0">
                <a:latin typeface="+mj-ea"/>
                <a:ea typeface="+mj-ea"/>
              </a:rPr>
              <a:t>,</a:t>
            </a:r>
            <a:r>
              <a:rPr lang="zh-CN" altLang="en-US" sz="2400" b="1" dirty="0">
                <a:latin typeface="+mj-ea"/>
                <a:ea typeface="+mj-ea"/>
              </a:rPr>
              <a:t>在被除数的末尾用“</a:t>
            </a:r>
            <a:r>
              <a:rPr lang="en-US" altLang="zh-CN" sz="2400" b="1" dirty="0">
                <a:latin typeface="+mj-ea"/>
                <a:ea typeface="+mj-ea"/>
              </a:rPr>
              <a:t>0”</a:t>
            </a:r>
            <a:r>
              <a:rPr lang="zh-CN" altLang="en-US" sz="2400" b="1" dirty="0">
                <a:latin typeface="+mj-ea"/>
                <a:ea typeface="+mj-ea"/>
              </a:rPr>
              <a:t>补足。</a:t>
            </a:r>
            <a:endParaRPr lang="zh-CN" altLang="en-US" sz="2000" b="1" dirty="0">
              <a:latin typeface="+mj-ea"/>
              <a:ea typeface="+mj-ea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1515FF"/>
                </a:solidFill>
                <a:latin typeface="+mj-ea"/>
                <a:ea typeface="+mj-ea"/>
              </a:rPr>
              <a:t>三算</a:t>
            </a:r>
            <a:r>
              <a:rPr lang="en-US" altLang="zh-CN" sz="2400" b="1" dirty="0">
                <a:solidFill>
                  <a:srgbClr val="1515FF"/>
                </a:solidFill>
                <a:latin typeface="+mj-ea"/>
                <a:ea typeface="+mj-ea"/>
              </a:rPr>
              <a:t>:</a:t>
            </a:r>
            <a:r>
              <a:rPr lang="zh-CN" altLang="en-US" sz="2400" b="1" dirty="0">
                <a:latin typeface="+mj-ea"/>
                <a:ea typeface="+mj-ea"/>
              </a:rPr>
              <a:t>按照除数是整数的小数除法的方法计算。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46100" y="34925"/>
            <a:ext cx="31511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2" charset="-122"/>
              </a:rPr>
              <a:t>四、课堂小结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2CF80BD-32B6-17A8-DA16-8780EE0124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0423">
            <a:off x="5547824" y="2744909"/>
            <a:ext cx="1918339" cy="182670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 bwMode="auto">
          <a:xfrm>
            <a:off x="695325" y="1300163"/>
            <a:ext cx="8162925" cy="100098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>
                <a:latin typeface="+mn-lt"/>
                <a:ea typeface="+mn-ea"/>
              </a:rPr>
              <a:t>某</a:t>
            </a:r>
            <a:r>
              <a:rPr lang="zh-CN" altLang="en-US" sz="2400" b="1" dirty="0">
                <a:latin typeface="+mn-lt"/>
                <a:ea typeface="+mn-ea"/>
              </a:rPr>
              <a:t>农场今年共收获粮食</a:t>
            </a:r>
            <a:r>
              <a:rPr lang="en-US" altLang="zh-CN" sz="2400" b="1" dirty="0">
                <a:latin typeface="+mn-lt"/>
                <a:ea typeface="+mn-ea"/>
              </a:rPr>
              <a:t>104 t</a:t>
            </a:r>
            <a:r>
              <a:rPr lang="zh-CN" altLang="en-US" sz="2400" b="1" dirty="0">
                <a:latin typeface="+mn-lt"/>
                <a:ea typeface="+mn-ea"/>
              </a:rPr>
              <a:t>，平均每公顷地收获粮食</a:t>
            </a:r>
            <a:r>
              <a:rPr lang="en-US" altLang="zh-CN" sz="2400" b="1" dirty="0">
                <a:latin typeface="+mn-lt"/>
                <a:ea typeface="+mn-ea"/>
              </a:rPr>
              <a:t>2.6 t</a:t>
            </a:r>
            <a:r>
              <a:rPr lang="zh-CN" altLang="en-US" sz="2400" b="1" dirty="0">
                <a:latin typeface="+mn-lt"/>
                <a:ea typeface="+mn-ea"/>
              </a:rPr>
              <a:t>。该农场有多少公顷地？</a:t>
            </a:r>
          </a:p>
        </p:txBody>
      </p:sp>
      <p:sp>
        <p:nvSpPr>
          <p:cNvPr id="5" name="文本框 4"/>
          <p:cNvSpPr txBox="1"/>
          <p:nvPr/>
        </p:nvSpPr>
        <p:spPr bwMode="auto">
          <a:xfrm>
            <a:off x="2962928" y="2420679"/>
            <a:ext cx="3067050" cy="573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104÷2.6=40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（公顷）</a:t>
            </a:r>
          </a:p>
        </p:txBody>
      </p:sp>
      <p:sp>
        <p:nvSpPr>
          <p:cNvPr id="6" name="文本框 5"/>
          <p:cNvSpPr txBox="1"/>
          <p:nvPr/>
        </p:nvSpPr>
        <p:spPr bwMode="auto">
          <a:xfrm>
            <a:off x="2771975" y="2993766"/>
            <a:ext cx="3771900" cy="573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答：该农场有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40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公顷地。</a:t>
            </a:r>
          </a:p>
        </p:txBody>
      </p:sp>
      <p:sp>
        <p:nvSpPr>
          <p:cNvPr id="25605" name="矩形 1"/>
          <p:cNvSpPr>
            <a:spLocks noChangeArrowheads="1"/>
          </p:cNvSpPr>
          <p:nvPr/>
        </p:nvSpPr>
        <p:spPr bwMode="auto">
          <a:xfrm>
            <a:off x="3697288" y="1923327"/>
            <a:ext cx="233269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[</a:t>
            </a:r>
            <a:r>
              <a:rPr lang="zh-CN" altLang="en-US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选自</a:t>
            </a:r>
            <a:r>
              <a:rPr lang="en-US" altLang="zh-CN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《</a:t>
            </a:r>
            <a:r>
              <a:rPr lang="zh-CN" altLang="en-US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创优作业</a:t>
            </a:r>
            <a:r>
              <a:rPr lang="en-US" altLang="zh-CN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100</a:t>
            </a:r>
            <a:r>
              <a:rPr lang="zh-CN" altLang="en-US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分</a:t>
            </a:r>
            <a:r>
              <a:rPr lang="en-US" altLang="zh-CN" sz="15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》]</a:t>
            </a:r>
            <a:endParaRPr lang="zh-CN" altLang="en-US" sz="1500"/>
          </a:p>
        </p:txBody>
      </p:sp>
      <p:sp>
        <p:nvSpPr>
          <p:cNvPr id="7" name="文本框 6"/>
          <p:cNvSpPr txBox="1"/>
          <p:nvPr/>
        </p:nvSpPr>
        <p:spPr>
          <a:xfrm>
            <a:off x="546100" y="34925"/>
            <a:ext cx="315118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  <a:ea typeface="黑体" panose="02010609060101010101" pitchFamily="2" charset="-122"/>
              </a:rPr>
              <a:t>五、巩固练习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 smtClean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638</Words>
  <Application>Microsoft Office PowerPoint</Application>
  <PresentationFormat>全屏显示(16:9)</PresentationFormat>
  <Paragraphs>194</Paragraphs>
  <Slides>13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 Light</vt:lpstr>
      <vt:lpstr>黑体</vt:lpstr>
      <vt:lpstr>楷体</vt:lpstr>
      <vt:lpstr>Arial</vt:lpstr>
      <vt:lpstr>Calibri</vt:lpstr>
      <vt:lpstr>Times New Roman</vt:lpstr>
      <vt:lpstr>2_自定义设计方案</vt:lpstr>
      <vt:lpstr>一个数除以小数（2）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713</cp:revision>
  <dcterms:created xsi:type="dcterms:W3CDTF">2016-01-14T07:05:00Z</dcterms:created>
  <dcterms:modified xsi:type="dcterms:W3CDTF">2026-07-02T01:27:12Z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