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9" r:id="rId3"/>
    <p:sldId id="335" r:id="rId4"/>
    <p:sldId id="365" r:id="rId5"/>
    <p:sldId id="366" r:id="rId6"/>
    <p:sldId id="367" r:id="rId7"/>
    <p:sldId id="369" r:id="rId8"/>
    <p:sldId id="279" r:id="rId9"/>
    <p:sldId id="280" r:id="rId10"/>
    <p:sldId id="281" r:id="rId11"/>
    <p:sldId id="337" r:id="rId12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5930" indent="-1130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3130" indent="-2273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0330" indent="-3416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7530" indent="-4559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F8FD"/>
    <a:srgbClr val="1111FF"/>
    <a:srgbClr val="0000FF"/>
    <a:srgbClr val="0033CC"/>
    <a:srgbClr val="FF6600"/>
    <a:srgbClr val="E4C794"/>
    <a:srgbClr val="C9964B"/>
    <a:srgbClr val="F8EE2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96" autoAdjust="0"/>
    <p:restoredTop sz="96366" autoAdjust="0"/>
  </p:normalViewPr>
  <p:slideViewPr>
    <p:cSldViewPr snapToGrid="0">
      <p:cViewPr varScale="1">
        <p:scale>
          <a:sx n="104" d="100"/>
          <a:sy n="104" d="100"/>
        </p:scale>
        <p:origin x="749" y="86"/>
      </p:cViewPr>
      <p:guideLst>
        <p:guide orient="horz" pos="164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09C1158-1483-4AB2-9939-C899FDC897A6}" type="datetimeFigureOut">
              <a:rPr lang="zh-CN" altLang="en-US"/>
              <a:t>2026/7/2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/>
            </a:lvl1pPr>
          </a:lstStyle>
          <a:p>
            <a:pPr>
              <a:defRPr/>
            </a:pPr>
            <a:fld id="{43FA71E1-0CA8-482A-AD76-874F24A20DEE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C8D4FEF-14CE-4A26-B3D1-7224DE132BAB}" type="slidenum">
              <a:rPr lang="zh-CN" altLang="en-US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b="1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73C65D6E-60B9-4D3C-B1BF-A4C3972B3CD6}" type="slidenum">
              <a:rPr lang="zh-CN" altLang="en-US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048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A82E339-2450-4C37-8BF7-5DF196CB9115}" type="slidenum">
              <a:rPr lang="zh-CN" altLang="en-US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0" r="11177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363" y="0"/>
            <a:ext cx="6391275" cy="388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38391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0" r="11177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3"/>
          <p:cNvSpPr>
            <a:spLocks noChangeArrowheads="1"/>
          </p:cNvSpPr>
          <p:nvPr userDrawn="1"/>
        </p:nvSpPr>
        <p:spPr bwMode="auto">
          <a:xfrm>
            <a:off x="131763" y="98425"/>
            <a:ext cx="8934450" cy="4946650"/>
          </a:xfrm>
          <a:prstGeom prst="roundRect">
            <a:avLst>
              <a:gd name="adj" fmla="val 16667"/>
            </a:avLst>
          </a:prstGeom>
          <a:solidFill>
            <a:schemeClr val="bg1">
              <a:alpha val="85097"/>
            </a:schemeClr>
          </a:solidFill>
          <a:ln w="28575">
            <a:solidFill>
              <a:schemeClr val="bg1"/>
            </a:solidFill>
            <a:miter lim="800000"/>
          </a:ln>
        </p:spPr>
        <p:txBody>
          <a:bodyPr anchor="ctr"/>
          <a:lstStyle/>
          <a:p>
            <a:pPr eaLnBrk="1" hangingPunct="1"/>
            <a:endParaRPr lang="zh-CN" altLang="en-US" sz="2800" b="1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五边形 5"/>
          <p:cNvSpPr/>
          <p:nvPr userDrawn="1"/>
        </p:nvSpPr>
        <p:spPr bwMode="auto">
          <a:xfrm>
            <a:off x="1" y="88900"/>
            <a:ext cx="3886199" cy="620713"/>
          </a:xfrm>
          <a:prstGeom prst="homePlate">
            <a:avLst/>
          </a:prstGeom>
          <a:solidFill>
            <a:schemeClr val="bg1"/>
          </a:solidFill>
          <a:ln w="28575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1" hangingPunct="1">
              <a:defRPr/>
            </a:pPr>
            <a:endParaRPr lang="zh-CN" altLang="en-US" sz="2800" b="1" dirty="0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38391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0" r="11177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3"/>
          <p:cNvSpPr>
            <a:spLocks noChangeArrowheads="1"/>
          </p:cNvSpPr>
          <p:nvPr userDrawn="1"/>
        </p:nvSpPr>
        <p:spPr bwMode="auto">
          <a:xfrm>
            <a:off x="131763" y="98425"/>
            <a:ext cx="8934450" cy="4946650"/>
          </a:xfrm>
          <a:prstGeom prst="roundRect">
            <a:avLst>
              <a:gd name="adj" fmla="val 16667"/>
            </a:avLst>
          </a:prstGeom>
          <a:solidFill>
            <a:schemeClr val="bg1">
              <a:alpha val="85097"/>
            </a:schemeClr>
          </a:solidFill>
          <a:ln w="28575">
            <a:solidFill>
              <a:schemeClr val="bg1"/>
            </a:solidFill>
            <a:miter lim="800000"/>
          </a:ln>
        </p:spPr>
        <p:txBody>
          <a:bodyPr anchor="ctr"/>
          <a:lstStyle/>
          <a:p>
            <a:pPr eaLnBrk="1" hangingPunct="1"/>
            <a:endParaRPr lang="zh-CN" altLang="en-US" sz="2800" b="1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五边形 5"/>
          <p:cNvSpPr/>
          <p:nvPr userDrawn="1"/>
        </p:nvSpPr>
        <p:spPr bwMode="auto">
          <a:xfrm>
            <a:off x="0" y="88900"/>
            <a:ext cx="5227320" cy="620713"/>
          </a:xfrm>
          <a:prstGeom prst="homePlate">
            <a:avLst/>
          </a:prstGeom>
          <a:solidFill>
            <a:schemeClr val="bg1"/>
          </a:solidFill>
          <a:ln w="28575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1" hangingPunct="1">
              <a:defRPr/>
            </a:pPr>
            <a:endParaRPr lang="zh-CN" altLang="en-US" sz="2800" b="1" dirty="0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38391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4754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0" r="11177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3"/>
          <p:cNvSpPr>
            <a:spLocks noChangeArrowheads="1"/>
          </p:cNvSpPr>
          <p:nvPr userDrawn="1"/>
        </p:nvSpPr>
        <p:spPr bwMode="auto">
          <a:xfrm>
            <a:off x="131763" y="98425"/>
            <a:ext cx="8934450" cy="4946650"/>
          </a:xfrm>
          <a:prstGeom prst="roundRect">
            <a:avLst>
              <a:gd name="adj" fmla="val 16667"/>
            </a:avLst>
          </a:prstGeom>
          <a:solidFill>
            <a:schemeClr val="bg1">
              <a:alpha val="85097"/>
            </a:schemeClr>
          </a:solidFill>
          <a:ln w="28575">
            <a:solidFill>
              <a:schemeClr val="bg1"/>
            </a:solidFill>
            <a:miter lim="800000"/>
          </a:ln>
        </p:spPr>
        <p:txBody>
          <a:bodyPr anchor="ctr"/>
          <a:lstStyle/>
          <a:p>
            <a:pPr eaLnBrk="1" hangingPunct="1"/>
            <a:endParaRPr lang="zh-CN" altLang="en-US" sz="2800" b="1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38391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-26988" y="-38100"/>
            <a:ext cx="9197976" cy="51974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135" rIns="1080135" anchor="ctr"/>
          <a:lstStyle/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noProof="1">
                <a:solidFill>
                  <a:srgbClr val="FF0000"/>
                </a:solidFill>
                <a:latin typeface="黑体" panose="02010609060101010101" pitchFamily="49" charset="-122"/>
                <a:sym typeface="+mn-ea"/>
              </a:rPr>
              <a:t>声  明</a:t>
            </a:r>
          </a:p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500" noProof="1">
              <a:solidFill>
                <a:srgbClr val="FF0000"/>
              </a:solidFill>
              <a:latin typeface="黑体" panose="02010609060101010101" pitchFamily="49" charset="-122"/>
            </a:endParaRP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sym typeface="+mn-ea"/>
              </a:rPr>
              <a:t> 本文件仅用于个人学习、研究或欣赏，以及其他非商业性或非盈利性用途，但同时应遵守著作权法及其他相关法律的规定，不得侵犯本司及相关权利人的合法权利。</a:t>
            </a: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sym typeface="+mn-ea"/>
              </a:rPr>
              <a:t> 除此以外，将本文件任何内容用于其他用途时，应获得授权，如发现未经授权用于商业或盈利用途将追究侵权者的法律责任。</a:t>
            </a: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</a:endParaRP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sym typeface="+mn-ea"/>
              </a:rPr>
              <a:t>武汉天成贵龙文化传播有限公司</a:t>
            </a: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sym typeface="+mn-ea"/>
              </a:rPr>
              <a:t>湖北山河律师事务所</a:t>
            </a: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1" r:id="rId4"/>
    <p:sldLayoutId id="2147483652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7330" indent="-22733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45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7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9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61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3267075" y="1412874"/>
            <a:ext cx="3049905" cy="690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zh-CN" altLang="en-US" sz="4400" b="1" dirty="0">
                <a:latin typeface="黑体" panose="02010609060101010101" pitchFamily="49" charset="-122"/>
                <a:ea typeface="黑体" panose="02010609060101010101" pitchFamily="49" charset="-122"/>
              </a:rPr>
              <a:t>解决问题</a:t>
            </a:r>
          </a:p>
        </p:txBody>
      </p:sp>
      <p:sp>
        <p:nvSpPr>
          <p:cNvPr id="11267" name="矩形 9"/>
          <p:cNvSpPr>
            <a:spLocks noChangeArrowheads="1"/>
          </p:cNvSpPr>
          <p:nvPr/>
        </p:nvSpPr>
        <p:spPr bwMode="auto">
          <a:xfrm>
            <a:off x="109538" y="79375"/>
            <a:ext cx="1746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R·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五年级上册</a:t>
            </a:r>
            <a:endParaRPr lang="zh-CN" altLang="en-US" sz="1100" b="1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文本框 57"/>
          <p:cNvSpPr txBox="1"/>
          <p:nvPr/>
        </p:nvSpPr>
        <p:spPr>
          <a:xfrm>
            <a:off x="-3175" y="107985"/>
            <a:ext cx="5141913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一、直接揭示课题</a:t>
            </a:r>
          </a:p>
        </p:txBody>
      </p:sp>
      <p:sp>
        <p:nvSpPr>
          <p:cNvPr id="12291" name="TextBox 3"/>
          <p:cNvSpPr txBox="1">
            <a:spLocks noChangeArrowheads="1"/>
          </p:cNvSpPr>
          <p:nvPr/>
        </p:nvSpPr>
        <p:spPr bwMode="auto">
          <a:xfrm>
            <a:off x="409575" y="955675"/>
            <a:ext cx="8639175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王鹏的爸爸给他买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个练习本花了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9.4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元，每个练习本多少钱？ </a:t>
            </a: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847725" y="2546350"/>
            <a:ext cx="4391025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9.4÷6=1.56666···≈ 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1.57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（元）</a:t>
            </a:r>
          </a:p>
        </p:txBody>
      </p:sp>
      <p:sp>
        <p:nvSpPr>
          <p:cNvPr id="66" name="文本框 65"/>
          <p:cNvSpPr txBox="1"/>
          <p:nvPr/>
        </p:nvSpPr>
        <p:spPr bwMode="auto">
          <a:xfrm>
            <a:off x="828675" y="3128963"/>
            <a:ext cx="4124325" cy="5730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9.4÷6=1.56666···≈ 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1.6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（元）</a:t>
            </a: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</a:p>
        </p:txBody>
      </p:sp>
      <p:sp>
        <p:nvSpPr>
          <p:cNvPr id="68" name="文本框 67"/>
          <p:cNvSpPr txBox="1"/>
          <p:nvPr/>
        </p:nvSpPr>
        <p:spPr bwMode="auto">
          <a:xfrm>
            <a:off x="4953000" y="169863"/>
            <a:ext cx="2074863" cy="41370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答案一</a:t>
            </a:r>
          </a:p>
        </p:txBody>
      </p:sp>
      <p:sp>
        <p:nvSpPr>
          <p:cNvPr id="69" name="文本框 68"/>
          <p:cNvSpPr txBox="1"/>
          <p:nvPr/>
        </p:nvSpPr>
        <p:spPr bwMode="auto">
          <a:xfrm>
            <a:off x="6305061" y="169863"/>
            <a:ext cx="2074862" cy="41370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答案二</a:t>
            </a:r>
          </a:p>
        </p:txBody>
      </p:sp>
      <p:pic>
        <p:nvPicPr>
          <p:cNvPr id="97" name="图片 9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8473">
            <a:off x="7378700" y="1385888"/>
            <a:ext cx="812800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" name="图片 1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33998" y="3628683"/>
            <a:ext cx="715191" cy="131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" name="对话气泡: 圆角矩形 98"/>
          <p:cNvSpPr>
            <a:spLocks noChangeArrowheads="1"/>
          </p:cNvSpPr>
          <p:nvPr/>
        </p:nvSpPr>
        <p:spPr bwMode="auto">
          <a:xfrm>
            <a:off x="3357563" y="4141788"/>
            <a:ext cx="4186237" cy="447675"/>
          </a:xfrm>
          <a:prstGeom prst="wedgeRoundRectCallout">
            <a:avLst>
              <a:gd name="adj1" fmla="val -53250"/>
              <a:gd name="adj2" fmla="val -46343"/>
              <a:gd name="adj3" fmla="val 16667"/>
            </a:avLst>
          </a:prstGeom>
          <a:noFill/>
          <a:ln w="28575">
            <a:solidFill>
              <a:srgbClr val="00B0F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00" b="1">
                <a:latin typeface="楷体" panose="02010609060101010101" pitchFamily="49" charset="-122"/>
                <a:ea typeface="楷体" panose="02010609060101010101" pitchFamily="49" charset="-122"/>
              </a:rPr>
              <a:t>为什么会出现两种不同的答案？</a:t>
            </a:r>
          </a:p>
        </p:txBody>
      </p:sp>
      <p:sp>
        <p:nvSpPr>
          <p:cNvPr id="12336" name="文本框 12335"/>
          <p:cNvSpPr txBox="1"/>
          <p:nvPr/>
        </p:nvSpPr>
        <p:spPr bwMode="auto">
          <a:xfrm>
            <a:off x="5238750" y="2571750"/>
            <a:ext cx="3905250" cy="5127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100" b="1" dirty="0">
                <a:solidFill>
                  <a:srgbClr val="FF6600"/>
                </a:solidFill>
                <a:latin typeface="+mj-ea"/>
                <a:ea typeface="+mj-ea"/>
              </a:rPr>
              <a:t>计算价钱保留两位小数</a:t>
            </a:r>
          </a:p>
        </p:txBody>
      </p:sp>
      <p:sp>
        <p:nvSpPr>
          <p:cNvPr id="101" name="文本框 100"/>
          <p:cNvSpPr txBox="1"/>
          <p:nvPr/>
        </p:nvSpPr>
        <p:spPr bwMode="auto">
          <a:xfrm>
            <a:off x="5238750" y="3190875"/>
            <a:ext cx="3905250" cy="5127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100" b="1" dirty="0">
                <a:solidFill>
                  <a:srgbClr val="FF6600"/>
                </a:solidFill>
                <a:latin typeface="+mj-ea"/>
                <a:ea typeface="+mj-ea"/>
              </a:rPr>
              <a:t>计算价钱保留一位小数</a:t>
            </a:r>
          </a:p>
        </p:txBody>
      </p:sp>
      <p:cxnSp>
        <p:nvCxnSpPr>
          <p:cNvPr id="12338" name="直接箭头连接符 12337"/>
          <p:cNvCxnSpPr/>
          <p:nvPr/>
        </p:nvCxnSpPr>
        <p:spPr>
          <a:xfrm>
            <a:off x="4867275" y="2843213"/>
            <a:ext cx="361950" cy="0"/>
          </a:xfrm>
          <a:prstGeom prst="straightConnector1">
            <a:avLst/>
          </a:prstGeom>
          <a:ln w="38100">
            <a:solidFill>
              <a:srgbClr val="FF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接箭头连接符 103"/>
          <p:cNvCxnSpPr/>
          <p:nvPr/>
        </p:nvCxnSpPr>
        <p:spPr>
          <a:xfrm>
            <a:off x="4867275" y="3414713"/>
            <a:ext cx="361950" cy="0"/>
          </a:xfrm>
          <a:prstGeom prst="straightConnector1">
            <a:avLst/>
          </a:prstGeom>
          <a:ln w="38100">
            <a:solidFill>
              <a:srgbClr val="FF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6" name="图片 9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682052">
            <a:off x="6713538" y="1360488"/>
            <a:ext cx="822325" cy="124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39" name="文本框 12338"/>
          <p:cNvSpPr txBox="1">
            <a:spLocks noChangeArrowheads="1"/>
          </p:cNvSpPr>
          <p:nvPr/>
        </p:nvSpPr>
        <p:spPr bwMode="auto">
          <a:xfrm>
            <a:off x="3557588" y="1852613"/>
            <a:ext cx="2028825" cy="57308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“四舍五入”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3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6" grpId="0"/>
      <p:bldP spid="66" grpId="1"/>
      <p:bldP spid="99" grpId="0" animBg="1"/>
      <p:bldP spid="12336" grpId="0"/>
      <p:bldP spid="101" grpId="0"/>
      <p:bldP spid="1233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id="{D22BA832-C35F-1A6F-16F5-DEFAC4031E73}"/>
              </a:ext>
            </a:extLst>
          </p:cNvPr>
          <p:cNvSpPr/>
          <p:nvPr/>
        </p:nvSpPr>
        <p:spPr>
          <a:xfrm>
            <a:off x="7339648" y="2163807"/>
            <a:ext cx="1554538" cy="360363"/>
          </a:xfrm>
          <a:prstGeom prst="rect">
            <a:avLst/>
          </a:prstGeom>
          <a:solidFill>
            <a:srgbClr val="F8EE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840227" y="845060"/>
            <a:ext cx="4014777" cy="360363"/>
          </a:xfrm>
          <a:prstGeom prst="rect">
            <a:avLst/>
          </a:prstGeom>
          <a:solidFill>
            <a:srgbClr val="F8EE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339" name="文本框 4"/>
          <p:cNvSpPr txBox="1">
            <a:spLocks noChangeArrowheads="1"/>
          </p:cNvSpPr>
          <p:nvPr/>
        </p:nvSpPr>
        <p:spPr bwMode="auto">
          <a:xfrm>
            <a:off x="812905" y="740093"/>
            <a:ext cx="5431792" cy="1961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妈妈用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元买了一袋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2.7kg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的红小豆，每千克红小豆大约多少钱？如果把这些红小豆分装在右面的密封瓶里，可以装满几瓶？需要准备几个瓶子才能装完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9" name="矩形: 圆角 8"/>
          <p:cNvSpPr/>
          <p:nvPr/>
        </p:nvSpPr>
        <p:spPr>
          <a:xfrm>
            <a:off x="871537" y="2838928"/>
            <a:ext cx="1428750" cy="342900"/>
          </a:xfrm>
          <a:prstGeom prst="roundRect">
            <a:avLst>
              <a:gd name="adj" fmla="val 50000"/>
            </a:avLst>
          </a:prstGeom>
          <a:solidFill>
            <a:srgbClr val="F083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500" dirty="0"/>
              <a:t>阅读与理解</a:t>
            </a:r>
          </a:p>
        </p:txBody>
      </p:sp>
      <p:cxnSp>
        <p:nvCxnSpPr>
          <p:cNvPr id="12" name="直接连接符 11"/>
          <p:cNvCxnSpPr>
            <a:cxnSpLocks/>
          </p:cNvCxnSpPr>
          <p:nvPr/>
        </p:nvCxnSpPr>
        <p:spPr>
          <a:xfrm>
            <a:off x="871537" y="2693670"/>
            <a:ext cx="7691438" cy="0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31763" y="2787692"/>
            <a:ext cx="662423" cy="952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文本框 35"/>
          <p:cNvSpPr txBox="1"/>
          <p:nvPr/>
        </p:nvSpPr>
        <p:spPr>
          <a:xfrm>
            <a:off x="-3175" y="107983"/>
            <a:ext cx="5141913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二、合作探究，解决问题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D0C9283-1C4D-37DA-DE54-582EC77EE0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32" y="823913"/>
            <a:ext cx="590513" cy="41573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5E4147F-9E94-99B2-3A76-BD275684F7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697" y="664764"/>
            <a:ext cx="2217812" cy="164536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7F9CA648-28F0-37F0-9A76-1250F028073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128" y="2230596"/>
            <a:ext cx="1482073" cy="266169"/>
          </a:xfrm>
          <a:prstGeom prst="rect">
            <a:avLst/>
          </a:prstGeom>
        </p:spPr>
      </p:pic>
      <p:sp>
        <p:nvSpPr>
          <p:cNvPr id="10" name="对话气泡: 圆角矩形 9"/>
          <p:cNvSpPr>
            <a:spLocks noChangeArrowheads="1"/>
          </p:cNvSpPr>
          <p:nvPr/>
        </p:nvSpPr>
        <p:spPr bwMode="auto">
          <a:xfrm>
            <a:off x="5410200" y="2828770"/>
            <a:ext cx="2566988" cy="496888"/>
          </a:xfrm>
          <a:prstGeom prst="wedgeRoundRectCallout">
            <a:avLst>
              <a:gd name="adj1" fmla="val 62624"/>
              <a:gd name="adj2" fmla="val 25583"/>
              <a:gd name="adj3" fmla="val 16667"/>
            </a:avLst>
          </a:prstGeom>
          <a:noFill/>
          <a:ln w="28575">
            <a:solidFill>
              <a:srgbClr val="00B0F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00" b="1" dirty="0">
                <a:latin typeface="楷体" panose="02010609060101010101" pitchFamily="49" charset="-122"/>
                <a:ea typeface="楷体" panose="02010609060101010101" pitchFamily="49" charset="-122"/>
              </a:rPr>
              <a:t>你知道了哪些信息？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F663E19-6E14-C677-9408-F929D1CDCE96}"/>
              </a:ext>
            </a:extLst>
          </p:cNvPr>
          <p:cNvSpPr txBox="1"/>
          <p:nvPr/>
        </p:nvSpPr>
        <p:spPr bwMode="auto">
          <a:xfrm>
            <a:off x="790045" y="3316133"/>
            <a:ext cx="269229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知道了：</a:t>
            </a:r>
            <a:endParaRPr lang="zh-CN" altLang="en-US" dirty="0">
              <a:solidFill>
                <a:schemeClr val="accent2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B5AB544-5897-2928-879B-C7B70043C5E5}"/>
              </a:ext>
            </a:extLst>
          </p:cNvPr>
          <p:cNvSpPr txBox="1"/>
          <p:nvPr/>
        </p:nvSpPr>
        <p:spPr bwMode="auto">
          <a:xfrm>
            <a:off x="1925479" y="3317255"/>
            <a:ext cx="6599396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一袋红小豆的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价格是32元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质量是2.7kg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，密封瓶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每瓶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可装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0.8kg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红小豆。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15801798-F1C4-744C-A02C-3B3F79A6815A}"/>
              </a:ext>
            </a:extLst>
          </p:cNvPr>
          <p:cNvSpPr txBox="1"/>
          <p:nvPr/>
        </p:nvSpPr>
        <p:spPr bwMode="auto">
          <a:xfrm>
            <a:off x="790045" y="4164614"/>
            <a:ext cx="269229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问题是：</a:t>
            </a:r>
            <a:endParaRPr lang="zh-CN" altLang="en-US" dirty="0">
              <a:solidFill>
                <a:schemeClr val="accent2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DF69F87-9C09-A778-CD54-3C07D870F8B7}"/>
              </a:ext>
            </a:extLst>
          </p:cNvPr>
          <p:cNvSpPr txBox="1"/>
          <p:nvPr/>
        </p:nvSpPr>
        <p:spPr bwMode="auto">
          <a:xfrm>
            <a:off x="1910239" y="4150496"/>
            <a:ext cx="6888622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每千克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红小豆大约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多少钱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？这些红小豆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可以装满几瓶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？需要准备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几个瓶子能装完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这些红小豆？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0" grpId="0" animBg="1"/>
      <p:bldP spid="9" grpId="0" animBg="1"/>
      <p:bldP spid="10" grpId="0" animBg="1"/>
      <p:bldP spid="15" grpId="0"/>
      <p:bldP spid="21" grpId="0"/>
      <p:bldP spid="23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69708-5BB8-111F-EBCB-39830B251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id="{3936A9CE-DF37-65ED-A496-F828C49DCE68}"/>
              </a:ext>
            </a:extLst>
          </p:cNvPr>
          <p:cNvSpPr/>
          <p:nvPr/>
        </p:nvSpPr>
        <p:spPr>
          <a:xfrm>
            <a:off x="7339648" y="2163807"/>
            <a:ext cx="1554538" cy="360363"/>
          </a:xfrm>
          <a:prstGeom prst="rect">
            <a:avLst/>
          </a:prstGeom>
          <a:solidFill>
            <a:srgbClr val="F8EE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86E6AB2-918A-63F8-C840-C5652824DF1A}"/>
              </a:ext>
            </a:extLst>
          </p:cNvPr>
          <p:cNvSpPr/>
          <p:nvPr/>
        </p:nvSpPr>
        <p:spPr>
          <a:xfrm>
            <a:off x="1840227" y="845060"/>
            <a:ext cx="4014777" cy="360363"/>
          </a:xfrm>
          <a:prstGeom prst="rect">
            <a:avLst/>
          </a:prstGeom>
          <a:solidFill>
            <a:srgbClr val="F8EE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339" name="文本框 4">
            <a:extLst>
              <a:ext uri="{FF2B5EF4-FFF2-40B4-BE49-F238E27FC236}">
                <a16:creationId xmlns:a16="http://schemas.microsoft.com/office/drawing/2014/main" id="{77531994-485B-B2D4-F7C7-20CDDA82BF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905" y="740093"/>
            <a:ext cx="5431792" cy="1961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妈妈用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元买了一袋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2.7kg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的红小豆，每千克红小豆大约多少钱？如果把这些红小豆分装在右面的密封瓶里，可以装满几瓶？需要准备几个瓶子才能装完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12CB06E3-1710-C749-4BF2-1D9988F3C4D2}"/>
              </a:ext>
            </a:extLst>
          </p:cNvPr>
          <p:cNvSpPr/>
          <p:nvPr/>
        </p:nvSpPr>
        <p:spPr>
          <a:xfrm>
            <a:off x="871537" y="2838928"/>
            <a:ext cx="1428750" cy="342900"/>
          </a:xfrm>
          <a:prstGeom prst="roundRect">
            <a:avLst>
              <a:gd name="adj" fmla="val 50000"/>
            </a:avLst>
          </a:prstGeom>
          <a:solidFill>
            <a:srgbClr val="F083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500" dirty="0"/>
              <a:t>分析与解答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EE43D6C9-192E-1D89-76AD-C4BAFD24FD3C}"/>
              </a:ext>
            </a:extLst>
          </p:cNvPr>
          <p:cNvCxnSpPr>
            <a:cxnSpLocks/>
          </p:cNvCxnSpPr>
          <p:nvPr/>
        </p:nvCxnSpPr>
        <p:spPr>
          <a:xfrm>
            <a:off x="871537" y="2693670"/>
            <a:ext cx="7691438" cy="0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D4723246-BB01-2782-0CB8-280DF3219969}"/>
              </a:ext>
            </a:extLst>
          </p:cNvPr>
          <p:cNvSpPr txBox="1"/>
          <p:nvPr/>
        </p:nvSpPr>
        <p:spPr>
          <a:xfrm>
            <a:off x="-3175" y="107983"/>
            <a:ext cx="5141913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二、合作探究，解决问题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A362D22-B2A2-7CFA-0BF0-D62BAC1497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32" y="823913"/>
            <a:ext cx="590513" cy="41573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5B9A395-63D3-E10A-A97C-3A9EEB190B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697" y="664764"/>
            <a:ext cx="2217812" cy="164536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734EDDD0-627F-12F7-667B-0A2AE3D580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128" y="2230596"/>
            <a:ext cx="1482073" cy="266169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B43AE5E6-DCE0-3377-FB9A-1029C4AF9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3667" y="3237279"/>
            <a:ext cx="3013075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32 ÷ 2.7 =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16BA91FE-A271-EB3A-5202-51E9F954DB83}"/>
              </a:ext>
            </a:extLst>
          </p:cNvPr>
          <p:cNvGrpSpPr/>
          <p:nvPr/>
        </p:nvGrpSpPr>
        <p:grpSpPr>
          <a:xfrm>
            <a:off x="2512176" y="3838136"/>
            <a:ext cx="6050799" cy="1020854"/>
            <a:chOff x="2343130" y="3654813"/>
            <a:chExt cx="6050799" cy="1020854"/>
          </a:xfrm>
        </p:grpSpPr>
        <p:sp>
          <p:nvSpPr>
            <p:cNvPr id="19" name="对话气泡: 圆角矩形 18">
              <a:extLst>
                <a:ext uri="{FF2B5EF4-FFF2-40B4-BE49-F238E27FC236}">
                  <a16:creationId xmlns:a16="http://schemas.microsoft.com/office/drawing/2014/main" id="{5472B270-BAA5-6932-F41C-5F104B44D9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3130" y="3654813"/>
              <a:ext cx="4587597" cy="1020854"/>
            </a:xfrm>
            <a:prstGeom prst="wedgeRoundRectCallout">
              <a:avLst>
                <a:gd name="adj1" fmla="val 59197"/>
                <a:gd name="adj2" fmla="val -7124"/>
                <a:gd name="adj3" fmla="val 16667"/>
              </a:avLst>
            </a:prstGeom>
            <a:noFill/>
            <a:ln w="28575">
              <a:solidFill>
                <a:srgbClr val="00B0F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zh-CN" altLang="en-US" sz="21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一般情况下，钱数按“</a:t>
              </a:r>
              <a:r>
                <a:rPr lang="zh-CN" altLang="en-US" sz="21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四舍五入</a:t>
              </a:r>
              <a:r>
                <a:rPr lang="zh-CN" altLang="en-US" sz="21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”法精确到“分”取近似值就可以了。</a:t>
              </a:r>
            </a:p>
          </p:txBody>
        </p:sp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7F1FE9B1-F8FD-0350-7211-22399E7D5E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41507" y="3725608"/>
              <a:ext cx="952422" cy="950059"/>
            </a:xfrm>
            <a:prstGeom prst="rect">
              <a:avLst/>
            </a:prstGeom>
          </p:spPr>
        </p:pic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id="{AD44B677-F0C8-7E0B-9C46-0A13036ECF01}"/>
              </a:ext>
            </a:extLst>
          </p:cNvPr>
          <p:cNvSpPr txBox="1"/>
          <p:nvPr/>
        </p:nvSpPr>
        <p:spPr bwMode="auto">
          <a:xfrm>
            <a:off x="2321479" y="2772569"/>
            <a:ext cx="4949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①每千克红小豆大约多少钱？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60E464E2-258A-C707-F51B-9A26014C667F}"/>
              </a:ext>
            </a:extLst>
          </p:cNvPr>
          <p:cNvGrpSpPr/>
          <p:nvPr/>
        </p:nvGrpSpPr>
        <p:grpSpPr>
          <a:xfrm>
            <a:off x="4130979" y="3042970"/>
            <a:ext cx="1317321" cy="711807"/>
            <a:chOff x="3757599" y="2890570"/>
            <a:chExt cx="1317321" cy="711807"/>
          </a:xfrm>
        </p:grpSpPr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67117708-A162-E2C0-CFAB-D03DE59CC257}"/>
                </a:ext>
              </a:extLst>
            </p:cNvPr>
            <p:cNvSpPr txBox="1"/>
            <p:nvPr/>
          </p:nvSpPr>
          <p:spPr bwMode="auto">
            <a:xfrm>
              <a:off x="4157821" y="2890570"/>
              <a:ext cx="277019" cy="5245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eaLnBrk="1" hangingPunct="1">
                <a:lnSpc>
                  <a:spcPct val="130000"/>
                </a:lnSpc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·</a:t>
              </a:r>
              <a:endPara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AD652AE6-A802-B0B3-C785-8B070AD149F8}"/>
                </a:ext>
              </a:extLst>
            </p:cNvPr>
            <p:cNvSpPr txBox="1"/>
            <p:nvPr/>
          </p:nvSpPr>
          <p:spPr bwMode="auto">
            <a:xfrm>
              <a:off x="3757599" y="3140712"/>
              <a:ext cx="131732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11.851</a:t>
              </a:r>
              <a:endParaRPr lang="zh-CN" altLang="en-US" dirty="0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8BBA694D-CD21-77EC-080C-9D5B7C45EC14}"/>
                </a:ext>
              </a:extLst>
            </p:cNvPr>
            <p:cNvSpPr txBox="1"/>
            <p:nvPr/>
          </p:nvSpPr>
          <p:spPr bwMode="auto">
            <a:xfrm>
              <a:off x="4452289" y="2947242"/>
              <a:ext cx="390393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 panose="02010609060101010101" pitchFamily="49" charset="-122"/>
                  <a:cs typeface="+mn-cs"/>
                </a:rPr>
                <a:t>·</a:t>
              </a:r>
              <a:endParaRPr lang="zh-CN" altLang="en-US" dirty="0"/>
            </a:p>
          </p:txBody>
        </p:sp>
      </p:grpSp>
      <p:sp>
        <p:nvSpPr>
          <p:cNvPr id="38" name="文本框 37">
            <a:extLst>
              <a:ext uri="{FF2B5EF4-FFF2-40B4-BE49-F238E27FC236}">
                <a16:creationId xmlns:a16="http://schemas.microsoft.com/office/drawing/2014/main" id="{328D4B9E-B788-824F-13C4-ED8BAECB9019}"/>
              </a:ext>
            </a:extLst>
          </p:cNvPr>
          <p:cNvSpPr txBox="1"/>
          <p:nvPr/>
        </p:nvSpPr>
        <p:spPr bwMode="auto">
          <a:xfrm>
            <a:off x="5020865" y="3270299"/>
            <a:ext cx="189530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11.85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786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/>
      <p:bldP spid="30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392A0-4694-FD3A-C437-39683FE7F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id="{8DAA59F2-EA81-9AD7-04C9-AC5BC3A498B4}"/>
              </a:ext>
            </a:extLst>
          </p:cNvPr>
          <p:cNvSpPr/>
          <p:nvPr/>
        </p:nvSpPr>
        <p:spPr>
          <a:xfrm>
            <a:off x="7339648" y="2163807"/>
            <a:ext cx="1554538" cy="360363"/>
          </a:xfrm>
          <a:prstGeom prst="rect">
            <a:avLst/>
          </a:prstGeom>
          <a:solidFill>
            <a:srgbClr val="F8EE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37647B1-937F-AF1A-1DFC-2023B619DCE0}"/>
              </a:ext>
            </a:extLst>
          </p:cNvPr>
          <p:cNvSpPr/>
          <p:nvPr/>
        </p:nvSpPr>
        <p:spPr>
          <a:xfrm>
            <a:off x="1840227" y="845060"/>
            <a:ext cx="4014777" cy="360363"/>
          </a:xfrm>
          <a:prstGeom prst="rect">
            <a:avLst/>
          </a:prstGeom>
          <a:solidFill>
            <a:srgbClr val="F8EE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339" name="文本框 4">
            <a:extLst>
              <a:ext uri="{FF2B5EF4-FFF2-40B4-BE49-F238E27FC236}">
                <a16:creationId xmlns:a16="http://schemas.microsoft.com/office/drawing/2014/main" id="{75CC506D-BA19-90DD-2589-93E1614FEC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905" y="740093"/>
            <a:ext cx="5431792" cy="1961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妈妈用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元买了一袋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2.7kg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的红小豆，每千克红小豆大约多少钱？如果把这些红小豆分装在右面的密封瓶里，可以装满几瓶？需要准备几个瓶子才能装完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A175D9C5-90C0-8483-6160-E35DBBB0499C}"/>
              </a:ext>
            </a:extLst>
          </p:cNvPr>
          <p:cNvSpPr/>
          <p:nvPr/>
        </p:nvSpPr>
        <p:spPr>
          <a:xfrm>
            <a:off x="871537" y="2838928"/>
            <a:ext cx="1428750" cy="342900"/>
          </a:xfrm>
          <a:prstGeom prst="roundRect">
            <a:avLst>
              <a:gd name="adj" fmla="val 50000"/>
            </a:avLst>
          </a:prstGeom>
          <a:solidFill>
            <a:srgbClr val="F083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500" dirty="0"/>
              <a:t>分析与解答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40EA01B8-F03E-ED09-EFDE-E3266560FCE5}"/>
              </a:ext>
            </a:extLst>
          </p:cNvPr>
          <p:cNvCxnSpPr>
            <a:cxnSpLocks/>
          </p:cNvCxnSpPr>
          <p:nvPr/>
        </p:nvCxnSpPr>
        <p:spPr>
          <a:xfrm>
            <a:off x="871537" y="2693670"/>
            <a:ext cx="7691438" cy="0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8A9F6283-A081-7AB7-258B-1E7781259DA9}"/>
              </a:ext>
            </a:extLst>
          </p:cNvPr>
          <p:cNvSpPr txBox="1"/>
          <p:nvPr/>
        </p:nvSpPr>
        <p:spPr>
          <a:xfrm>
            <a:off x="-3175" y="107983"/>
            <a:ext cx="5141913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二、合作探究，解决问题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067A67F-9FD1-EE88-1F75-6A9B221B00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32" y="823913"/>
            <a:ext cx="590513" cy="41573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2518FC6-5201-3814-2D40-619761535A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697" y="664764"/>
            <a:ext cx="2217812" cy="164536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D2D998A-36E8-850C-E957-D305651792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128" y="2230596"/>
            <a:ext cx="1482073" cy="266169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88DFDDB2-CA1C-2D4E-2D1D-F2C9C20FD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3667" y="3237279"/>
            <a:ext cx="3013075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2.7 ÷ 0.8 =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16B10A6-ACE4-E6D2-376A-EE2D2E723163}"/>
              </a:ext>
            </a:extLst>
          </p:cNvPr>
          <p:cNvSpPr txBox="1"/>
          <p:nvPr/>
        </p:nvSpPr>
        <p:spPr bwMode="auto">
          <a:xfrm>
            <a:off x="4207179" y="3293112"/>
            <a:ext cx="197539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3.375(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瓶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E8138A2-7E3A-6755-475C-E2D611DF8BBA}"/>
              </a:ext>
            </a:extLst>
          </p:cNvPr>
          <p:cNvSpPr txBox="1"/>
          <p:nvPr/>
        </p:nvSpPr>
        <p:spPr bwMode="auto">
          <a:xfrm>
            <a:off x="5474825" y="3287621"/>
            <a:ext cx="189530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≈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4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(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瓶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593B7AD6-17E1-4A6A-9C0E-B3C6B4BE402E}"/>
              </a:ext>
            </a:extLst>
          </p:cNvPr>
          <p:cNvSpPr txBox="1"/>
          <p:nvPr/>
        </p:nvSpPr>
        <p:spPr bwMode="auto">
          <a:xfrm>
            <a:off x="2321480" y="2772569"/>
            <a:ext cx="693682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②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可以装满几瓶？需要准备几个瓶子才能装完？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7B59876B-E937-13AD-3457-458B7F4959DE}"/>
              </a:ext>
            </a:extLst>
          </p:cNvPr>
          <p:cNvGrpSpPr/>
          <p:nvPr/>
        </p:nvGrpSpPr>
        <p:grpSpPr>
          <a:xfrm>
            <a:off x="307390" y="3885360"/>
            <a:ext cx="6085790" cy="1020854"/>
            <a:chOff x="1374190" y="3885360"/>
            <a:chExt cx="6085790" cy="1020854"/>
          </a:xfrm>
        </p:grpSpPr>
        <p:sp>
          <p:nvSpPr>
            <p:cNvPr id="19" name="对话气泡: 圆角矩形 18">
              <a:extLst>
                <a:ext uri="{FF2B5EF4-FFF2-40B4-BE49-F238E27FC236}">
                  <a16:creationId xmlns:a16="http://schemas.microsoft.com/office/drawing/2014/main" id="{6055827C-1A21-8CAB-4647-561303F8E6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9681" y="3885360"/>
              <a:ext cx="4930299" cy="1020854"/>
            </a:xfrm>
            <a:prstGeom prst="wedgeRoundRectCallout">
              <a:avLst>
                <a:gd name="adj1" fmla="val -55713"/>
                <a:gd name="adj2" fmla="val 7058"/>
                <a:gd name="adj3" fmla="val 16667"/>
              </a:avLst>
            </a:prstGeom>
            <a:noFill/>
            <a:ln w="28575">
              <a:solidFill>
                <a:srgbClr val="00B0F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zh-CN" altLang="en-US" sz="21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能装</a:t>
              </a:r>
              <a:r>
                <a:rPr lang="en-US" altLang="zh-CN" sz="21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3.375</a:t>
              </a:r>
              <a:r>
                <a:rPr lang="zh-CN" altLang="en-US" sz="21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瓶，也就是能装满</a:t>
              </a:r>
              <a:r>
                <a:rPr lang="en-US" altLang="zh-CN" sz="21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21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瓶。但是，要把红小豆装完，需要准备</a:t>
              </a:r>
              <a:r>
                <a:rPr lang="en-US" altLang="zh-CN" sz="21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zh-CN" altLang="en-US" sz="21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个瓶子。</a:t>
              </a:r>
            </a:p>
          </p:txBody>
        </p:sp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8AF4A9E5-6586-91AB-3D37-1C6B5958DC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190" y="3904240"/>
              <a:ext cx="850163" cy="845934"/>
            </a:xfrm>
            <a:prstGeom prst="rect">
              <a:avLst/>
            </a:prstGeom>
          </p:spPr>
        </p:pic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AC309A5A-47E4-9EE0-FCBF-EDAF7F976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9566" y="4047911"/>
            <a:ext cx="2028825" cy="57308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“四舍五入”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3C40AD7E-EA89-3E1B-DEFE-BF2E7A9C613E}"/>
              </a:ext>
            </a:extLst>
          </p:cNvPr>
          <p:cNvGrpSpPr/>
          <p:nvPr/>
        </p:nvGrpSpPr>
        <p:grpSpPr bwMode="auto">
          <a:xfrm>
            <a:off x="6492716" y="4005048"/>
            <a:ext cx="2422525" cy="585788"/>
            <a:chOff x="4838700" y="5133975"/>
            <a:chExt cx="3228975" cy="781050"/>
          </a:xfrm>
        </p:grpSpPr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53B4D5B4-5999-9EE0-FADC-9E4E956EF9CC}"/>
                </a:ext>
              </a:extLst>
            </p:cNvPr>
            <p:cNvCxnSpPr/>
            <p:nvPr/>
          </p:nvCxnSpPr>
          <p:spPr>
            <a:xfrm flipH="1">
              <a:off x="4838700" y="5133975"/>
              <a:ext cx="3228975" cy="781050"/>
            </a:xfrm>
            <a:prstGeom prst="line">
              <a:avLst/>
            </a:prstGeom>
            <a:ln w="730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9A570F14-1457-89E7-B73D-CC183469E9B8}"/>
                </a:ext>
              </a:extLst>
            </p:cNvPr>
            <p:cNvCxnSpPr/>
            <p:nvPr/>
          </p:nvCxnSpPr>
          <p:spPr>
            <a:xfrm>
              <a:off x="4838700" y="5133975"/>
              <a:ext cx="3228975" cy="781050"/>
            </a:xfrm>
            <a:prstGeom prst="line">
              <a:avLst/>
            </a:prstGeom>
            <a:ln w="730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6E410F57-481E-7997-823D-FA3283FA72D4}"/>
              </a:ext>
            </a:extLst>
          </p:cNvPr>
          <p:cNvSpPr txBox="1"/>
          <p:nvPr/>
        </p:nvSpPr>
        <p:spPr bwMode="auto">
          <a:xfrm>
            <a:off x="6689566" y="4047911"/>
            <a:ext cx="2028825" cy="57308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“进一法”</a:t>
            </a:r>
          </a:p>
        </p:txBody>
      </p:sp>
    </p:spTree>
    <p:extLst>
      <p:ext uri="{BB962C8B-B14F-4D97-AF65-F5344CB8AC3E}">
        <p14:creationId xmlns:p14="http://schemas.microsoft.com/office/powerpoint/2010/main" val="3557077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8" grpId="0"/>
      <p:bldP spid="30" grpId="0"/>
      <p:bldP spid="13" grpId="0" animBg="1"/>
      <p:bldP spid="13" grpId="1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E6D392-F5D5-26BA-48EB-E5461A35E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id="{001461CF-FE16-F383-F545-DECC686E03EA}"/>
              </a:ext>
            </a:extLst>
          </p:cNvPr>
          <p:cNvSpPr/>
          <p:nvPr/>
        </p:nvSpPr>
        <p:spPr>
          <a:xfrm>
            <a:off x="7339648" y="2163807"/>
            <a:ext cx="1554538" cy="360363"/>
          </a:xfrm>
          <a:prstGeom prst="rect">
            <a:avLst/>
          </a:prstGeom>
          <a:solidFill>
            <a:srgbClr val="F8EE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1AF4472-2475-F6F1-6D18-9C0EAED9BF77}"/>
              </a:ext>
            </a:extLst>
          </p:cNvPr>
          <p:cNvSpPr/>
          <p:nvPr/>
        </p:nvSpPr>
        <p:spPr>
          <a:xfrm>
            <a:off x="1840227" y="845060"/>
            <a:ext cx="4014777" cy="360363"/>
          </a:xfrm>
          <a:prstGeom prst="rect">
            <a:avLst/>
          </a:prstGeom>
          <a:solidFill>
            <a:srgbClr val="F8EE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339" name="文本框 4">
            <a:extLst>
              <a:ext uri="{FF2B5EF4-FFF2-40B4-BE49-F238E27FC236}">
                <a16:creationId xmlns:a16="http://schemas.microsoft.com/office/drawing/2014/main" id="{FDF7179D-9DF6-9FBE-9B62-9EEE7B8654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905" y="740093"/>
            <a:ext cx="5431792" cy="1961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妈妈用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元买了一袋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2.7kg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的红小豆，每千克红小豆大约多少钱？如果把这些红小豆分装在右面的密封瓶里，可以装满几瓶？需要准备几个瓶子才能装完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8E7E4879-51C8-E8AB-6DD4-1C27B2BB9478}"/>
              </a:ext>
            </a:extLst>
          </p:cNvPr>
          <p:cNvSpPr/>
          <p:nvPr/>
        </p:nvSpPr>
        <p:spPr>
          <a:xfrm>
            <a:off x="871537" y="2838928"/>
            <a:ext cx="1428750" cy="342900"/>
          </a:xfrm>
          <a:prstGeom prst="roundRect">
            <a:avLst>
              <a:gd name="adj" fmla="val 50000"/>
            </a:avLst>
          </a:prstGeom>
          <a:solidFill>
            <a:srgbClr val="F083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500" dirty="0"/>
              <a:t>分析与解答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B264F4EA-A775-1B6B-5638-8AB43E88120A}"/>
              </a:ext>
            </a:extLst>
          </p:cNvPr>
          <p:cNvCxnSpPr>
            <a:cxnSpLocks/>
          </p:cNvCxnSpPr>
          <p:nvPr/>
        </p:nvCxnSpPr>
        <p:spPr>
          <a:xfrm>
            <a:off x="871537" y="2693670"/>
            <a:ext cx="7691438" cy="0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FDF3958B-E742-A932-9309-8AB2301D4EC1}"/>
              </a:ext>
            </a:extLst>
          </p:cNvPr>
          <p:cNvSpPr txBox="1"/>
          <p:nvPr/>
        </p:nvSpPr>
        <p:spPr>
          <a:xfrm>
            <a:off x="-3175" y="107983"/>
            <a:ext cx="5141913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二、合作探究，解决问题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578D742-8DCF-86A2-CCF6-E6E47F46F8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32" y="823913"/>
            <a:ext cx="590513" cy="41573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3F34A9E-BE10-4B39-E7C9-78A4CCB5C2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697" y="664764"/>
            <a:ext cx="2217812" cy="164536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4BD974E-A835-77AA-E2EB-64998DDE8A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128" y="2230596"/>
            <a:ext cx="1482073" cy="266169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BA8EADDF-182E-6E50-D52F-8955F23A1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3667" y="3237279"/>
            <a:ext cx="3013075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2.7 ÷ 0.8 =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3C26904-5BD1-FB64-2C5E-738057FE8A85}"/>
              </a:ext>
            </a:extLst>
          </p:cNvPr>
          <p:cNvSpPr txBox="1"/>
          <p:nvPr/>
        </p:nvSpPr>
        <p:spPr bwMode="auto">
          <a:xfrm>
            <a:off x="4207179" y="3293112"/>
            <a:ext cx="197539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3.375(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瓶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F113344-EC1A-3A1C-E5ED-AB8E89FFEB2E}"/>
              </a:ext>
            </a:extLst>
          </p:cNvPr>
          <p:cNvSpPr txBox="1"/>
          <p:nvPr/>
        </p:nvSpPr>
        <p:spPr bwMode="auto">
          <a:xfrm>
            <a:off x="5474825" y="3287621"/>
            <a:ext cx="189530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≈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4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瓶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1217B5B9-AEBB-9ADD-466A-9752BDD88152}"/>
              </a:ext>
            </a:extLst>
          </p:cNvPr>
          <p:cNvSpPr txBox="1"/>
          <p:nvPr/>
        </p:nvSpPr>
        <p:spPr bwMode="auto">
          <a:xfrm>
            <a:off x="2321480" y="2772569"/>
            <a:ext cx="693682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②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可以装满几瓶？需要准备几个瓶子才能装完？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F597B90-80EE-C446-E76E-EE1C42A33544}"/>
              </a:ext>
            </a:extLst>
          </p:cNvPr>
          <p:cNvSpPr txBox="1"/>
          <p:nvPr/>
        </p:nvSpPr>
        <p:spPr bwMode="auto">
          <a:xfrm>
            <a:off x="765664" y="3865431"/>
            <a:ext cx="8324995" cy="10009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答：每千克红小豆大约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11.85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元。这些红小豆可以装满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瓶，需要准备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个瓶子才能装完。</a:t>
            </a:r>
          </a:p>
        </p:txBody>
      </p:sp>
    </p:spTree>
    <p:extLst>
      <p:ext uri="{BB962C8B-B14F-4D97-AF65-F5344CB8AC3E}">
        <p14:creationId xmlns:p14="http://schemas.microsoft.com/office/powerpoint/2010/main" val="375037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3FAFF75-6341-917A-88BE-B8D515E35B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897" y="317182"/>
            <a:ext cx="1744198" cy="620078"/>
          </a:xfrm>
          <a:prstGeom prst="rect">
            <a:avLst/>
          </a:prstGeom>
        </p:spPr>
      </p:pic>
      <p:sp>
        <p:nvSpPr>
          <p:cNvPr id="4" name="文本框 4">
            <a:extLst>
              <a:ext uri="{FF2B5EF4-FFF2-40B4-BE49-F238E27FC236}">
                <a16:creationId xmlns:a16="http://schemas.microsoft.com/office/drawing/2014/main" id="{218FBA2E-2C54-9E53-AC41-59A2464DB3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978" y="996390"/>
            <a:ext cx="7960043" cy="171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王阿姨用一根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25m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长的丝带包装礼盒，每包装一个礼盒要用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1.5m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丝带。这根丝带可以包装多少个礼盒？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C5FB23D-3341-903E-6107-9EB11D1ECE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3607" y="3145839"/>
            <a:ext cx="3013075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25 ÷ 1.5 =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E09426E-97AE-9FE2-7E1A-5B7E44F4887D}"/>
              </a:ext>
            </a:extLst>
          </p:cNvPr>
          <p:cNvSpPr txBox="1"/>
          <p:nvPr/>
        </p:nvSpPr>
        <p:spPr bwMode="auto">
          <a:xfrm>
            <a:off x="5399075" y="3206703"/>
            <a:ext cx="166878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≈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16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AECBE120-A101-A3F8-01AE-41A6C203D789}"/>
              </a:ext>
            </a:extLst>
          </p:cNvPr>
          <p:cNvGrpSpPr/>
          <p:nvPr/>
        </p:nvGrpSpPr>
        <p:grpSpPr>
          <a:xfrm>
            <a:off x="3963339" y="3041601"/>
            <a:ext cx="1606881" cy="690911"/>
            <a:chOff x="3384219" y="2515821"/>
            <a:chExt cx="1606881" cy="690911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E6E7DAC2-DC2D-44FE-B288-26198A8016EE}"/>
                </a:ext>
              </a:extLst>
            </p:cNvPr>
            <p:cNvSpPr txBox="1"/>
            <p:nvPr/>
          </p:nvSpPr>
          <p:spPr bwMode="auto">
            <a:xfrm>
              <a:off x="3384219" y="2683512"/>
              <a:ext cx="1606881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16.6 (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</a:t>
              </a: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)</a:t>
              </a:r>
              <a:endParaRPr lang="zh-CN" altLang="en-US" sz="2800" dirty="0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D75BEA84-789E-8964-A158-FC48E33F51F8}"/>
                </a:ext>
              </a:extLst>
            </p:cNvPr>
            <p:cNvSpPr txBox="1"/>
            <p:nvPr/>
          </p:nvSpPr>
          <p:spPr bwMode="auto">
            <a:xfrm>
              <a:off x="3877052" y="2515821"/>
              <a:ext cx="390393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 panose="02010609060101010101" pitchFamily="49" charset="-122"/>
                  <a:cs typeface="+mn-cs"/>
                </a:rPr>
                <a:t>·</a:t>
              </a:r>
              <a:endParaRPr lang="zh-CN" altLang="en-US" dirty="0"/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74055D17-74DE-C53A-69DE-19DD668290EB}"/>
              </a:ext>
            </a:extLst>
          </p:cNvPr>
          <p:cNvSpPr txBox="1"/>
          <p:nvPr/>
        </p:nvSpPr>
        <p:spPr bwMode="auto">
          <a:xfrm>
            <a:off x="3832152" y="2436787"/>
            <a:ext cx="2028825" cy="52084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“去尾法”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EE7189B-37D4-7B5E-28C1-3F51CD3C5CF3}"/>
              </a:ext>
            </a:extLst>
          </p:cNvPr>
          <p:cNvSpPr txBox="1"/>
          <p:nvPr/>
        </p:nvSpPr>
        <p:spPr bwMode="auto">
          <a:xfrm>
            <a:off x="1715162" y="3805819"/>
            <a:ext cx="6474863" cy="5922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eaLnBrk="1" hangingPunct="1">
              <a:lnSpc>
                <a:spcPct val="130000"/>
              </a:lnSpc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答：这根丝带可以包装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个礼盒。</a:t>
            </a:r>
          </a:p>
        </p:txBody>
      </p:sp>
    </p:spTree>
    <p:extLst>
      <p:ext uri="{BB962C8B-B14F-4D97-AF65-F5344CB8AC3E}">
        <p14:creationId xmlns:p14="http://schemas.microsoft.com/office/powerpoint/2010/main" val="3457757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0" grpId="0" animBg="1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119AFA9C-AAE4-11C0-8E09-26944F18E0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004" y="1435249"/>
            <a:ext cx="2982118" cy="147940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4E2A31C-D970-8BCB-4F03-0B88E9211E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73" y="1463041"/>
            <a:ext cx="3360589" cy="145174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32" name="矩形: 圆角 31"/>
          <p:cNvSpPr/>
          <p:nvPr/>
        </p:nvSpPr>
        <p:spPr>
          <a:xfrm>
            <a:off x="409575" y="1019175"/>
            <a:ext cx="1428750" cy="342900"/>
          </a:xfrm>
          <a:prstGeom prst="roundRect">
            <a:avLst>
              <a:gd name="adj" fmla="val 50000"/>
            </a:avLst>
          </a:prstGeom>
          <a:solidFill>
            <a:srgbClr val="F083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500" dirty="0"/>
              <a:t>回顾与反思</a:t>
            </a:r>
          </a:p>
        </p:txBody>
      </p:sp>
      <p:cxnSp>
        <p:nvCxnSpPr>
          <p:cNvPr id="33" name="直接连接符 32"/>
          <p:cNvCxnSpPr/>
          <p:nvPr/>
        </p:nvCxnSpPr>
        <p:spPr>
          <a:xfrm>
            <a:off x="333375" y="1000125"/>
            <a:ext cx="8229600" cy="0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1895475" y="914400"/>
            <a:ext cx="6915150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解决这两题时有什么相同和不同的地方？</a:t>
            </a:r>
          </a:p>
        </p:txBody>
      </p:sp>
      <p:sp>
        <p:nvSpPr>
          <p:cNvPr id="28" name="标注: 上箭头 27"/>
          <p:cNvSpPr>
            <a:spLocks noChangeArrowheads="1"/>
          </p:cNvSpPr>
          <p:nvPr/>
        </p:nvSpPr>
        <p:spPr bwMode="auto">
          <a:xfrm>
            <a:off x="885825" y="2914650"/>
            <a:ext cx="2876550" cy="1371600"/>
          </a:xfrm>
          <a:prstGeom prst="upArrowCallout">
            <a:avLst>
              <a:gd name="adj1" fmla="val 13457"/>
              <a:gd name="adj2" fmla="val 21827"/>
              <a:gd name="adj3" fmla="val 17472"/>
              <a:gd name="adj4" fmla="val 74491"/>
            </a:avLst>
          </a:prstGeom>
          <a:noFill/>
          <a:ln w="28575">
            <a:solidFill>
              <a:srgbClr val="00B0F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1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5" name="文本框 34"/>
          <p:cNvSpPr txBox="1">
            <a:spLocks noChangeArrowheads="1"/>
          </p:cNvSpPr>
          <p:nvPr/>
        </p:nvSpPr>
        <p:spPr bwMode="auto">
          <a:xfrm>
            <a:off x="993775" y="3238500"/>
            <a:ext cx="2692400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00" b="1" dirty="0">
                <a:latin typeface="楷体" panose="02010609060101010101" pitchFamily="49" charset="-122"/>
                <a:ea typeface="楷体" panose="02010609060101010101" pitchFamily="49" charset="-122"/>
              </a:rPr>
              <a:t>课本例</a:t>
            </a:r>
            <a:r>
              <a:rPr lang="en-US" altLang="zh-CN" sz="2100" b="1" dirty="0"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r>
              <a:rPr lang="zh-CN" altLang="en-US" sz="2100" b="1" dirty="0">
                <a:latin typeface="楷体" panose="02010609060101010101" pitchFamily="49" charset="-122"/>
                <a:ea typeface="楷体" panose="02010609060101010101" pitchFamily="49" charset="-122"/>
              </a:rPr>
              <a:t>题，不管小数部分是多少，都要进一取整数。</a:t>
            </a:r>
          </a:p>
        </p:txBody>
      </p:sp>
      <p:sp>
        <p:nvSpPr>
          <p:cNvPr id="38" name="文本框 37"/>
          <p:cNvSpPr txBox="1">
            <a:spLocks noChangeArrowheads="1"/>
          </p:cNvSpPr>
          <p:nvPr/>
        </p:nvSpPr>
        <p:spPr bwMode="auto">
          <a:xfrm>
            <a:off x="5203825" y="3271838"/>
            <a:ext cx="2854325" cy="106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00" b="1" dirty="0">
                <a:latin typeface="楷体" panose="02010609060101010101" pitchFamily="49" charset="-122"/>
                <a:ea typeface="楷体" panose="02010609060101010101" pitchFamily="49" charset="-122"/>
              </a:rPr>
              <a:t>做一做小题，不管小数部分是多少，都要舍去尾数取整数。</a:t>
            </a:r>
          </a:p>
        </p:txBody>
      </p:sp>
      <p:sp>
        <p:nvSpPr>
          <p:cNvPr id="43" name="文本框 42"/>
          <p:cNvSpPr txBox="1"/>
          <p:nvPr/>
        </p:nvSpPr>
        <p:spPr bwMode="auto">
          <a:xfrm>
            <a:off x="1314450" y="3314700"/>
            <a:ext cx="2028825" cy="57308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“进一法”</a:t>
            </a:r>
          </a:p>
        </p:txBody>
      </p:sp>
      <p:sp>
        <p:nvSpPr>
          <p:cNvPr id="44" name="文本框 43"/>
          <p:cNvSpPr txBox="1"/>
          <p:nvPr/>
        </p:nvSpPr>
        <p:spPr bwMode="auto">
          <a:xfrm>
            <a:off x="5672138" y="3328988"/>
            <a:ext cx="2028825" cy="57308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“去尾法”</a:t>
            </a:r>
          </a:p>
        </p:txBody>
      </p:sp>
      <p:sp>
        <p:nvSpPr>
          <p:cNvPr id="45" name="标注: 上箭头 44"/>
          <p:cNvSpPr>
            <a:spLocks noChangeArrowheads="1"/>
          </p:cNvSpPr>
          <p:nvPr/>
        </p:nvSpPr>
        <p:spPr bwMode="auto">
          <a:xfrm>
            <a:off x="5157788" y="2914650"/>
            <a:ext cx="2876550" cy="1371600"/>
          </a:xfrm>
          <a:prstGeom prst="upArrowCallout">
            <a:avLst>
              <a:gd name="adj1" fmla="val 13457"/>
              <a:gd name="adj2" fmla="val 21827"/>
              <a:gd name="adj3" fmla="val 17472"/>
              <a:gd name="adj4" fmla="val 74491"/>
            </a:avLst>
          </a:prstGeom>
          <a:noFill/>
          <a:ln w="28575">
            <a:solidFill>
              <a:srgbClr val="00B0F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100" b="1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箭头: 下 39"/>
          <p:cNvSpPr/>
          <p:nvPr/>
        </p:nvSpPr>
        <p:spPr bwMode="auto">
          <a:xfrm>
            <a:off x="2171700" y="2857500"/>
            <a:ext cx="306388" cy="436563"/>
          </a:xfrm>
          <a:prstGeom prst="downArrow">
            <a:avLst/>
          </a:prstGeom>
          <a:noFill/>
          <a:ln w="28575">
            <a:solidFill>
              <a:srgbClr val="FF000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1" hangingPunct="1">
              <a:defRPr/>
            </a:pPr>
            <a:endParaRPr lang="zh-CN" altLang="en-US" sz="2100" b="1" dirty="0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7" name="箭头: 下 46"/>
          <p:cNvSpPr/>
          <p:nvPr/>
        </p:nvSpPr>
        <p:spPr bwMode="auto">
          <a:xfrm>
            <a:off x="6507163" y="2857500"/>
            <a:ext cx="306387" cy="436563"/>
          </a:xfrm>
          <a:prstGeom prst="downArrow">
            <a:avLst/>
          </a:prstGeom>
          <a:noFill/>
          <a:ln w="28575">
            <a:solidFill>
              <a:srgbClr val="FF000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1" hangingPunct="1">
              <a:defRPr/>
            </a:pPr>
            <a:endParaRPr lang="zh-CN" altLang="en-US" sz="2100" b="1" dirty="0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0" name="文本框 49"/>
          <p:cNvSpPr txBox="1">
            <a:spLocks noChangeArrowheads="1"/>
          </p:cNvSpPr>
          <p:nvPr/>
        </p:nvSpPr>
        <p:spPr bwMode="auto">
          <a:xfrm>
            <a:off x="3500438" y="3324225"/>
            <a:ext cx="2028825" cy="57308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“四舍五入”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-3175" y="107983"/>
            <a:ext cx="5141913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二、合作探究，解决问题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AA5C2CC8-FF3B-DC45-35D4-5A4671849D3C}"/>
              </a:ext>
            </a:extLst>
          </p:cNvPr>
          <p:cNvGrpSpPr/>
          <p:nvPr/>
        </p:nvGrpSpPr>
        <p:grpSpPr>
          <a:xfrm>
            <a:off x="1208722" y="3937953"/>
            <a:ext cx="7381290" cy="1062038"/>
            <a:chOff x="1109662" y="3897313"/>
            <a:chExt cx="7381290" cy="1062038"/>
          </a:xfrm>
        </p:grpSpPr>
        <p:sp>
          <p:nvSpPr>
            <p:cNvPr id="49" name="对话气泡: 圆角矩形 48"/>
            <p:cNvSpPr>
              <a:spLocks noChangeArrowheads="1"/>
            </p:cNvSpPr>
            <p:nvPr/>
          </p:nvSpPr>
          <p:spPr bwMode="auto">
            <a:xfrm>
              <a:off x="1109662" y="4174990"/>
              <a:ext cx="6386512" cy="449262"/>
            </a:xfrm>
            <a:prstGeom prst="wedgeRoundRectCallout">
              <a:avLst>
                <a:gd name="adj1" fmla="val 54072"/>
                <a:gd name="adj2" fmla="val 10324"/>
                <a:gd name="adj3" fmla="val 16667"/>
              </a:avLst>
            </a:prstGeom>
            <a:noFill/>
            <a:ln w="28575">
              <a:solidFill>
                <a:srgbClr val="00B0F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1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在解决实际问题时，要根据实际情况取商的近似值。</a:t>
              </a: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A8DD5358-6622-608B-D2F6-C2B662BC3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2034" y="3897313"/>
              <a:ext cx="718918" cy="1062038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15" grpId="0"/>
      <p:bldP spid="28" grpId="0" animBg="1"/>
      <p:bldP spid="28" grpId="1" animBg="1"/>
      <p:bldP spid="35" grpId="0"/>
      <p:bldP spid="35" grpId="1"/>
      <p:bldP spid="38" grpId="0"/>
      <p:bldP spid="38" grpId="1"/>
      <p:bldP spid="43" grpId="0" animBg="1"/>
      <p:bldP spid="44" grpId="0" animBg="1"/>
      <p:bldP spid="45" grpId="0" animBg="1"/>
      <p:bldP spid="45" grpId="1" animBg="1"/>
      <p:bldP spid="40" grpId="0" animBg="1"/>
      <p:bldP spid="47" grpId="0" animBg="1"/>
      <p:bldP spid="5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 bwMode="auto">
          <a:xfrm>
            <a:off x="868363" y="1379538"/>
            <a:ext cx="7407275" cy="76142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b="1" dirty="0">
                <a:latin typeface="+mj-ea"/>
                <a:ea typeface="+mj-ea"/>
              </a:rPr>
              <a:t>（</a:t>
            </a:r>
            <a:r>
              <a:rPr lang="en-US" altLang="zh-CN" b="1" dirty="0">
                <a:latin typeface="+mj-lt"/>
                <a:ea typeface="+mj-ea"/>
              </a:rPr>
              <a:t>1</a:t>
            </a:r>
            <a:r>
              <a:rPr lang="zh-CN" altLang="en-US" b="1">
                <a:latin typeface="+mj-ea"/>
                <a:ea typeface="+mj-ea"/>
              </a:rPr>
              <a:t>）国庆节期间五</a:t>
            </a:r>
            <a:r>
              <a:rPr lang="zh-CN" altLang="en-US" b="1" dirty="0">
                <a:latin typeface="+mj-ea"/>
                <a:ea typeface="+mj-ea"/>
              </a:rPr>
              <a:t>（</a:t>
            </a:r>
            <a:r>
              <a:rPr lang="en-US" altLang="zh-CN" b="1" dirty="0">
                <a:latin typeface="+mj-lt"/>
                <a:ea typeface="+mj-ea"/>
              </a:rPr>
              <a:t>1</a:t>
            </a:r>
            <a:r>
              <a:rPr lang="zh-CN" altLang="en-US" b="1" dirty="0">
                <a:latin typeface="+mj-ea"/>
                <a:ea typeface="+mj-ea"/>
              </a:rPr>
              <a:t>）班</a:t>
            </a:r>
            <a:r>
              <a:rPr lang="en-US" altLang="zh-CN" b="1" dirty="0">
                <a:latin typeface="+mj-lt"/>
                <a:ea typeface="+mj-ea"/>
              </a:rPr>
              <a:t>16</a:t>
            </a:r>
            <a:r>
              <a:rPr lang="zh-CN" altLang="en-US" b="1" dirty="0">
                <a:latin typeface="+mj-ea"/>
                <a:ea typeface="+mj-ea"/>
              </a:rPr>
              <a:t>名</a:t>
            </a:r>
            <a:r>
              <a:rPr lang="zh-CN" altLang="en-US" b="1">
                <a:latin typeface="+mj-ea"/>
                <a:ea typeface="+mj-ea"/>
              </a:rPr>
              <a:t>同学到“世界之窗”游玩</a:t>
            </a:r>
            <a:r>
              <a:rPr lang="zh-CN" altLang="en-US" b="1" dirty="0">
                <a:latin typeface="+mj-ea"/>
                <a:ea typeface="+mj-ea"/>
              </a:rPr>
              <a:t>，每</a:t>
            </a:r>
            <a:r>
              <a:rPr lang="en-US" altLang="zh-CN" b="1" dirty="0">
                <a:latin typeface="+mj-lt"/>
                <a:ea typeface="+mj-ea"/>
              </a:rPr>
              <a:t>3</a:t>
            </a:r>
            <a:r>
              <a:rPr lang="zh-CN" altLang="en-US" b="1">
                <a:latin typeface="+mj-ea"/>
                <a:ea typeface="+mj-ea"/>
              </a:rPr>
              <a:t>个同学乘一</a:t>
            </a:r>
            <a:r>
              <a:rPr lang="zh-CN" altLang="en-US" b="1" dirty="0">
                <a:latin typeface="+mj-ea"/>
                <a:ea typeface="+mj-ea"/>
              </a:rPr>
              <a:t>条船，需几条船？</a:t>
            </a:r>
            <a:endParaRPr lang="en-US" altLang="zh-CN" b="1" dirty="0">
              <a:latin typeface="+mj-ea"/>
              <a:ea typeface="+mj-ea"/>
            </a:endParaRPr>
          </a:p>
        </p:txBody>
      </p:sp>
      <p:sp>
        <p:nvSpPr>
          <p:cNvPr id="19459" name="文本框 13"/>
          <p:cNvSpPr txBox="1">
            <a:spLocks noChangeArrowheads="1"/>
          </p:cNvSpPr>
          <p:nvPr/>
        </p:nvSpPr>
        <p:spPr bwMode="auto">
          <a:xfrm>
            <a:off x="724955" y="863600"/>
            <a:ext cx="5616575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用哪种方法求商的近似值更合理？</a:t>
            </a:r>
          </a:p>
        </p:txBody>
      </p:sp>
      <p:sp>
        <p:nvSpPr>
          <p:cNvPr id="19460" name="文本框 1"/>
          <p:cNvSpPr txBox="1">
            <a:spLocks noChangeArrowheads="1"/>
          </p:cNvSpPr>
          <p:nvPr/>
        </p:nvSpPr>
        <p:spPr bwMode="auto">
          <a:xfrm>
            <a:off x="5502275" y="820738"/>
            <a:ext cx="3279775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[</a:t>
            </a:r>
            <a:r>
              <a:rPr lang="zh-CN" altLang="en-US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选自“状元成才路”系列丛书</a:t>
            </a:r>
            <a:r>
              <a:rPr lang="en-US" altLang="zh-CN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]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4046538" y="1735933"/>
            <a:ext cx="1433512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进一法</a:t>
            </a:r>
          </a:p>
        </p:txBody>
      </p:sp>
      <p:sp>
        <p:nvSpPr>
          <p:cNvPr id="31" name="文本框 30"/>
          <p:cNvSpPr txBox="1">
            <a:spLocks noChangeArrowheads="1"/>
          </p:cNvSpPr>
          <p:nvPr/>
        </p:nvSpPr>
        <p:spPr bwMode="auto">
          <a:xfrm>
            <a:off x="4068763" y="2609045"/>
            <a:ext cx="1433512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去尾法</a:t>
            </a:r>
          </a:p>
        </p:txBody>
      </p:sp>
      <p:sp>
        <p:nvSpPr>
          <p:cNvPr id="32" name="文本框 31"/>
          <p:cNvSpPr txBox="1">
            <a:spLocks noChangeArrowheads="1"/>
          </p:cNvSpPr>
          <p:nvPr/>
        </p:nvSpPr>
        <p:spPr bwMode="auto">
          <a:xfrm>
            <a:off x="3875088" y="3426302"/>
            <a:ext cx="2170112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四舍五入法</a:t>
            </a:r>
          </a:p>
        </p:txBody>
      </p:sp>
      <p:sp>
        <p:nvSpPr>
          <p:cNvPr id="33" name="文本框 32"/>
          <p:cNvSpPr txBox="1">
            <a:spLocks noChangeArrowheads="1"/>
          </p:cNvSpPr>
          <p:nvPr/>
        </p:nvSpPr>
        <p:spPr bwMode="auto">
          <a:xfrm>
            <a:off x="4162425" y="4252765"/>
            <a:ext cx="1201737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进一法</a:t>
            </a:r>
          </a:p>
        </p:txBody>
      </p:sp>
      <p:sp>
        <p:nvSpPr>
          <p:cNvPr id="34" name="文本框 33"/>
          <p:cNvSpPr txBox="1"/>
          <p:nvPr/>
        </p:nvSpPr>
        <p:spPr bwMode="auto">
          <a:xfrm>
            <a:off x="868363" y="2316163"/>
            <a:ext cx="7407275" cy="41370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b="1" dirty="0">
                <a:latin typeface="+mj-ea"/>
                <a:ea typeface="+mj-ea"/>
              </a:rPr>
              <a:t>（</a:t>
            </a:r>
            <a:r>
              <a:rPr lang="en-US" altLang="zh-CN" b="1" dirty="0">
                <a:latin typeface="+mj-lt"/>
                <a:ea typeface="+mj-ea"/>
              </a:rPr>
              <a:t>2</a:t>
            </a:r>
            <a:r>
              <a:rPr lang="zh-CN" altLang="en-US" b="1" dirty="0">
                <a:latin typeface="+mj-ea"/>
                <a:ea typeface="+mj-ea"/>
              </a:rPr>
              <a:t>）夏铭用彩纸折纸飞机，每</a:t>
            </a:r>
            <a:r>
              <a:rPr lang="en-US" altLang="zh-CN" b="1" dirty="0">
                <a:latin typeface="+mj-lt"/>
                <a:ea typeface="+mj-ea"/>
              </a:rPr>
              <a:t>5</a:t>
            </a:r>
            <a:r>
              <a:rPr lang="zh-CN" altLang="en-US" b="1" dirty="0">
                <a:latin typeface="+mj-ea"/>
                <a:ea typeface="+mj-ea"/>
              </a:rPr>
              <a:t>张纸折一架，</a:t>
            </a:r>
            <a:r>
              <a:rPr lang="en-US" altLang="zh-CN" b="1" dirty="0">
                <a:latin typeface="+mj-lt"/>
                <a:ea typeface="+mj-ea"/>
              </a:rPr>
              <a:t>34</a:t>
            </a:r>
            <a:r>
              <a:rPr lang="zh-CN" altLang="en-US" b="1" dirty="0">
                <a:latin typeface="+mj-ea"/>
                <a:ea typeface="+mj-ea"/>
              </a:rPr>
              <a:t>张纸可以折几架？</a:t>
            </a:r>
            <a:endParaRPr lang="en-US" altLang="zh-CN" b="1" dirty="0">
              <a:latin typeface="+mj-ea"/>
              <a:ea typeface="+mj-ea"/>
            </a:endParaRPr>
          </a:p>
        </p:txBody>
      </p:sp>
      <p:sp>
        <p:nvSpPr>
          <p:cNvPr id="35" name="文本框 34"/>
          <p:cNvSpPr txBox="1"/>
          <p:nvPr/>
        </p:nvSpPr>
        <p:spPr bwMode="auto">
          <a:xfrm>
            <a:off x="868363" y="3135313"/>
            <a:ext cx="7407275" cy="41370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b="1" dirty="0">
                <a:latin typeface="+mj-ea"/>
                <a:ea typeface="+mj-ea"/>
              </a:rPr>
              <a:t>（</a:t>
            </a:r>
            <a:r>
              <a:rPr lang="en-US" altLang="zh-CN" b="1" dirty="0">
                <a:latin typeface="+mj-lt"/>
                <a:ea typeface="+mj-ea"/>
              </a:rPr>
              <a:t>3</a:t>
            </a:r>
            <a:r>
              <a:rPr lang="zh-CN" altLang="en-US" b="1" dirty="0">
                <a:latin typeface="+mj-ea"/>
                <a:ea typeface="+mj-ea"/>
              </a:rPr>
              <a:t>）赵老师家</a:t>
            </a:r>
            <a:r>
              <a:rPr lang="en-US" altLang="zh-CN" b="1" dirty="0">
                <a:latin typeface="+mj-lt"/>
                <a:ea typeface="+mj-ea"/>
              </a:rPr>
              <a:t>4</a:t>
            </a:r>
            <a:r>
              <a:rPr lang="zh-CN" altLang="en-US" b="1" dirty="0">
                <a:latin typeface="+mj-ea"/>
                <a:ea typeface="+mj-ea"/>
              </a:rPr>
              <a:t>个月用水</a:t>
            </a:r>
            <a:r>
              <a:rPr lang="en-US" altLang="zh-CN" b="1" dirty="0">
                <a:latin typeface="+mj-lt"/>
                <a:ea typeface="+mj-ea"/>
              </a:rPr>
              <a:t>45</a:t>
            </a:r>
            <a:r>
              <a:rPr lang="zh-CN" altLang="en-US" b="1" dirty="0">
                <a:latin typeface="+mj-ea"/>
                <a:ea typeface="+mj-ea"/>
              </a:rPr>
              <a:t>吨，平均每月用水多少吨？</a:t>
            </a:r>
            <a:r>
              <a:rPr lang="en-US" altLang="zh-CN" b="1" dirty="0">
                <a:latin typeface="+mj-ea"/>
                <a:ea typeface="+mj-ea"/>
              </a:rPr>
              <a:t>(</a:t>
            </a:r>
            <a:r>
              <a:rPr lang="zh-CN" altLang="en-US" b="1" dirty="0">
                <a:latin typeface="+mj-ea"/>
                <a:ea typeface="+mj-ea"/>
              </a:rPr>
              <a:t>保留整数</a:t>
            </a:r>
            <a:r>
              <a:rPr lang="en-US" altLang="zh-CN" b="1" dirty="0">
                <a:latin typeface="+mj-ea"/>
                <a:ea typeface="+mj-ea"/>
              </a:rPr>
              <a:t>)</a:t>
            </a:r>
          </a:p>
        </p:txBody>
      </p:sp>
      <p:sp>
        <p:nvSpPr>
          <p:cNvPr id="37" name="文本框 36"/>
          <p:cNvSpPr txBox="1"/>
          <p:nvPr/>
        </p:nvSpPr>
        <p:spPr bwMode="auto">
          <a:xfrm>
            <a:off x="868363" y="3954463"/>
            <a:ext cx="7548562" cy="41370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b="1" dirty="0">
                <a:latin typeface="+mj-ea"/>
                <a:ea typeface="+mj-ea"/>
              </a:rPr>
              <a:t>（</a:t>
            </a:r>
            <a:r>
              <a:rPr lang="en-US" altLang="zh-CN" b="1" dirty="0">
                <a:latin typeface="+mn-lt"/>
                <a:ea typeface="+mj-ea"/>
              </a:rPr>
              <a:t>4</a:t>
            </a:r>
            <a:r>
              <a:rPr lang="zh-CN" altLang="en-US" b="1" dirty="0">
                <a:latin typeface="+mj-ea"/>
                <a:ea typeface="+mj-ea"/>
              </a:rPr>
              <a:t>）校办工厂把</a:t>
            </a:r>
            <a:r>
              <a:rPr lang="en-US" altLang="zh-CN" b="1" dirty="0">
                <a:latin typeface="+mn-lt"/>
                <a:ea typeface="+mj-ea"/>
              </a:rPr>
              <a:t>1010</a:t>
            </a:r>
            <a:r>
              <a:rPr lang="zh-CN" altLang="en-US" b="1" dirty="0">
                <a:latin typeface="+mj-ea"/>
                <a:ea typeface="+mj-ea"/>
              </a:rPr>
              <a:t>个乒乓球装箱，每</a:t>
            </a:r>
            <a:r>
              <a:rPr lang="en-US" altLang="zh-CN" b="1" dirty="0">
                <a:latin typeface="+mn-lt"/>
                <a:ea typeface="+mj-ea"/>
              </a:rPr>
              <a:t>20</a:t>
            </a:r>
            <a:r>
              <a:rPr lang="zh-CN" altLang="en-US" b="1" dirty="0">
                <a:latin typeface="+mj-ea"/>
                <a:ea typeface="+mj-ea"/>
              </a:rPr>
              <a:t>个装一纸箱，需要多少个纸箱？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-3175" y="107983"/>
            <a:ext cx="5141913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三、综合实践，巩固运用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1" grpId="0"/>
      <p:bldP spid="32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>
            <a:off x="5638800" y="1241425"/>
            <a:ext cx="1895475" cy="360363"/>
          </a:xfrm>
          <a:prstGeom prst="rect">
            <a:avLst/>
          </a:prstGeom>
          <a:solidFill>
            <a:srgbClr val="F8EE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5695950" y="2489200"/>
            <a:ext cx="2419350" cy="360363"/>
          </a:xfrm>
          <a:prstGeom prst="rect">
            <a:avLst/>
          </a:prstGeom>
          <a:solidFill>
            <a:srgbClr val="F8EE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5604" name="文本框 18"/>
          <p:cNvSpPr txBox="1">
            <a:spLocks noChangeArrowheads="1"/>
          </p:cNvSpPr>
          <p:nvPr/>
        </p:nvSpPr>
        <p:spPr bwMode="auto">
          <a:xfrm>
            <a:off x="550863" y="654050"/>
            <a:ext cx="3240087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算一算，辩一辩。</a:t>
            </a:r>
          </a:p>
        </p:txBody>
      </p:sp>
      <p:sp>
        <p:nvSpPr>
          <p:cNvPr id="25605" name="文本框 1"/>
          <p:cNvSpPr txBox="1">
            <a:spLocks noChangeArrowheads="1"/>
          </p:cNvSpPr>
          <p:nvPr/>
        </p:nvSpPr>
        <p:spPr bwMode="auto">
          <a:xfrm>
            <a:off x="3386138" y="628650"/>
            <a:ext cx="337502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[</a:t>
            </a:r>
            <a:r>
              <a:rPr lang="zh-CN" altLang="en-US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选自“状元成才路”系列丛书</a:t>
            </a:r>
            <a:r>
              <a:rPr lang="en-US" altLang="zh-CN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]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5606" name="TextBox 1"/>
          <p:cNvSpPr txBox="1">
            <a:spLocks noChangeArrowheads="1"/>
          </p:cNvSpPr>
          <p:nvPr/>
        </p:nvSpPr>
        <p:spPr bwMode="auto">
          <a:xfrm>
            <a:off x="730250" y="1201738"/>
            <a:ext cx="768985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）有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20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个苹果，每袋最多放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个，需要几个袋子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5607" name="TextBox 1"/>
          <p:cNvSpPr txBox="1">
            <a:spLocks noChangeArrowheads="1"/>
          </p:cNvSpPr>
          <p:nvPr/>
        </p:nvSpPr>
        <p:spPr bwMode="auto">
          <a:xfrm>
            <a:off x="730250" y="2430463"/>
            <a:ext cx="7689850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）有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20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个苹果，每袋最多放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个，可以装满几个袋子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2328863" y="1733550"/>
            <a:ext cx="1452562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20÷9=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3386138" y="1733550"/>
            <a:ext cx="2947987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2.2222···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（个）</a:t>
            </a:r>
          </a:p>
        </p:txBody>
      </p:sp>
      <p:sp>
        <p:nvSpPr>
          <p:cNvPr id="25" name="文本框 24"/>
          <p:cNvSpPr txBox="1">
            <a:spLocks noChangeArrowheads="1"/>
          </p:cNvSpPr>
          <p:nvPr/>
        </p:nvSpPr>
        <p:spPr bwMode="auto">
          <a:xfrm>
            <a:off x="5453063" y="1733550"/>
            <a:ext cx="2947987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≈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（个）</a:t>
            </a:r>
          </a:p>
        </p:txBody>
      </p:sp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2328863" y="2990850"/>
            <a:ext cx="1452562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20÷9=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7" name="文本框 26"/>
          <p:cNvSpPr txBox="1">
            <a:spLocks noChangeArrowheads="1"/>
          </p:cNvSpPr>
          <p:nvPr/>
        </p:nvSpPr>
        <p:spPr bwMode="auto">
          <a:xfrm>
            <a:off x="3386138" y="2990850"/>
            <a:ext cx="2947987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2.2222···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（个）</a:t>
            </a:r>
          </a:p>
        </p:txBody>
      </p: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5453063" y="2990850"/>
            <a:ext cx="2947987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≈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（个）</a:t>
            </a:r>
          </a:p>
        </p:txBody>
      </p:sp>
      <p:pic>
        <p:nvPicPr>
          <p:cNvPr id="29" name="图片 1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67522" y="3465058"/>
            <a:ext cx="703041" cy="1588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对话气泡: 圆角矩形 29"/>
          <p:cNvSpPr>
            <a:spLocks noChangeArrowheads="1"/>
          </p:cNvSpPr>
          <p:nvPr/>
        </p:nvSpPr>
        <p:spPr bwMode="auto">
          <a:xfrm>
            <a:off x="2719388" y="4017963"/>
            <a:ext cx="4767262" cy="447675"/>
          </a:xfrm>
          <a:prstGeom prst="wedgeRoundRectCallout">
            <a:avLst>
              <a:gd name="adj1" fmla="val -53250"/>
              <a:gd name="adj2" fmla="val -46343"/>
              <a:gd name="adj3" fmla="val 16667"/>
            </a:avLst>
          </a:prstGeom>
          <a:noFill/>
          <a:ln w="28575">
            <a:solidFill>
              <a:srgbClr val="00B0F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00" b="1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都是求几个袋子，为什么结果不一样？</a:t>
            </a:r>
          </a:p>
        </p:txBody>
      </p:sp>
      <p:sp>
        <p:nvSpPr>
          <p:cNvPr id="33" name="文本框 32"/>
          <p:cNvSpPr txBox="1">
            <a:spLocks noChangeArrowheads="1"/>
          </p:cNvSpPr>
          <p:nvPr/>
        </p:nvSpPr>
        <p:spPr bwMode="auto">
          <a:xfrm>
            <a:off x="6942138" y="1751013"/>
            <a:ext cx="1433512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进一法</a:t>
            </a:r>
          </a:p>
        </p:txBody>
      </p:sp>
      <p:sp>
        <p:nvSpPr>
          <p:cNvPr id="34" name="文本框 33"/>
          <p:cNvSpPr txBox="1">
            <a:spLocks noChangeArrowheads="1"/>
          </p:cNvSpPr>
          <p:nvPr/>
        </p:nvSpPr>
        <p:spPr bwMode="auto">
          <a:xfrm>
            <a:off x="7027863" y="2979738"/>
            <a:ext cx="1433512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去尾法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2" grpId="0"/>
      <p:bldP spid="24" grpId="0"/>
      <p:bldP spid="25" grpId="0"/>
      <p:bldP spid="26" grpId="0"/>
      <p:bldP spid="27" grpId="0"/>
      <p:bldP spid="28" grpId="0"/>
      <p:bldP spid="30" grpId="0" animBg="1"/>
      <p:bldP spid="33" grpId="0"/>
      <p:bldP spid="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72A084B-35D4-1A02-3C13-F92F5A10DF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384" y="1435249"/>
            <a:ext cx="2982118" cy="147940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3985174A-B6B3-A412-0636-1A6D7D919F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73" y="1463041"/>
            <a:ext cx="3360589" cy="145174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6626" name="图片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0880" y="620610"/>
            <a:ext cx="2560320" cy="86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3922216" y="795817"/>
            <a:ext cx="1533704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解决问题</a:t>
            </a:r>
          </a:p>
        </p:txBody>
      </p:sp>
      <p:sp>
        <p:nvSpPr>
          <p:cNvPr id="9" name="文本框 8"/>
          <p:cNvSpPr txBox="1"/>
          <p:nvPr/>
        </p:nvSpPr>
        <p:spPr bwMode="auto">
          <a:xfrm>
            <a:off x="1314450" y="3314700"/>
            <a:ext cx="2028825" cy="57308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“进一法”</a:t>
            </a:r>
          </a:p>
        </p:txBody>
      </p:sp>
      <p:sp>
        <p:nvSpPr>
          <p:cNvPr id="10" name="文本框 9"/>
          <p:cNvSpPr txBox="1"/>
          <p:nvPr/>
        </p:nvSpPr>
        <p:spPr bwMode="auto">
          <a:xfrm>
            <a:off x="5672138" y="3328988"/>
            <a:ext cx="2028825" cy="57308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“去尾法”</a:t>
            </a:r>
          </a:p>
        </p:txBody>
      </p:sp>
      <p:sp>
        <p:nvSpPr>
          <p:cNvPr id="11" name="箭头: 下 10"/>
          <p:cNvSpPr/>
          <p:nvPr/>
        </p:nvSpPr>
        <p:spPr bwMode="auto">
          <a:xfrm>
            <a:off x="2171700" y="2857500"/>
            <a:ext cx="306388" cy="436563"/>
          </a:xfrm>
          <a:prstGeom prst="downArrow">
            <a:avLst/>
          </a:prstGeom>
          <a:noFill/>
          <a:ln w="28575">
            <a:solidFill>
              <a:srgbClr val="FF000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1" hangingPunct="1">
              <a:defRPr/>
            </a:pPr>
            <a:endParaRPr lang="zh-CN" altLang="en-US" sz="2100" b="1" dirty="0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箭头: 下 11"/>
          <p:cNvSpPr/>
          <p:nvPr/>
        </p:nvSpPr>
        <p:spPr bwMode="auto">
          <a:xfrm>
            <a:off x="6507163" y="2857500"/>
            <a:ext cx="306387" cy="436563"/>
          </a:xfrm>
          <a:prstGeom prst="downArrow">
            <a:avLst/>
          </a:prstGeom>
          <a:noFill/>
          <a:ln w="28575">
            <a:solidFill>
              <a:srgbClr val="FF000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1" hangingPunct="1">
              <a:defRPr/>
            </a:pPr>
            <a:endParaRPr lang="zh-CN" altLang="en-US" sz="2100" b="1" dirty="0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3500438" y="3324225"/>
            <a:ext cx="2028825" cy="57308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“四舍五入”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-3175" y="107983"/>
            <a:ext cx="5141913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四、全课总结，拓展延伸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DA25B1EF-1CA1-C27F-0706-BB4A90E7DA95}"/>
              </a:ext>
            </a:extLst>
          </p:cNvPr>
          <p:cNvGrpSpPr/>
          <p:nvPr/>
        </p:nvGrpSpPr>
        <p:grpSpPr>
          <a:xfrm>
            <a:off x="1208722" y="3937953"/>
            <a:ext cx="7381290" cy="1062038"/>
            <a:chOff x="1109662" y="3897313"/>
            <a:chExt cx="7381290" cy="1062038"/>
          </a:xfrm>
        </p:grpSpPr>
        <p:sp>
          <p:nvSpPr>
            <p:cNvPr id="17" name="对话气泡: 圆角矩形 16">
              <a:extLst>
                <a:ext uri="{FF2B5EF4-FFF2-40B4-BE49-F238E27FC236}">
                  <a16:creationId xmlns:a16="http://schemas.microsoft.com/office/drawing/2014/main" id="{B06DD52A-BE61-4DDE-AEF2-5000477CC9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9662" y="4174990"/>
              <a:ext cx="6386512" cy="449262"/>
            </a:xfrm>
            <a:prstGeom prst="wedgeRoundRectCallout">
              <a:avLst>
                <a:gd name="adj1" fmla="val 54072"/>
                <a:gd name="adj2" fmla="val 10324"/>
                <a:gd name="adj3" fmla="val 16667"/>
              </a:avLst>
            </a:prstGeom>
            <a:noFill/>
            <a:ln w="28575">
              <a:solidFill>
                <a:srgbClr val="00B0F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1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在解决实际问题时，要根据实际情况取商的近似值。</a:t>
              </a:r>
            </a:p>
          </p:txBody>
        </p:sp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8A13B3A5-CB24-49F1-3DE9-F60CFAB94F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2034" y="3897313"/>
              <a:ext cx="718918" cy="106203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noFill/>
        <a:ln w="28575">
          <a:solidFill>
            <a:srgbClr val="00B0F0"/>
          </a:solidFill>
          <a:miter lim="800000"/>
        </a:ln>
      </a:spPr>
      <a:bodyPr anchor="ctr"/>
      <a:lstStyle>
        <a:defPPr algn="l" eaLnBrk="1" hangingPunct="1">
          <a:defRPr sz="2800" b="1" dirty="0" smtClean="0">
            <a:solidFill>
              <a:srgbClr val="00B0F0"/>
            </a:solidFill>
            <a:latin typeface="楷体" panose="02010609060101010101" pitchFamily="49" charset="-122"/>
            <a:ea typeface="楷体" panose="02010609060101010101" pitchFamily="49" charset="-122"/>
          </a:defRPr>
        </a:defPPr>
      </a:lstStyle>
    </a:spDef>
    <a:txDef>
      <a:spPr bwMode="auto">
        <a:noFill/>
        <a:ln>
          <a:noFill/>
        </a:ln>
      </a:spPr>
      <a:bodyPr>
        <a:spAutoFit/>
      </a:bodyPr>
      <a:lstStyle>
        <a:defPPr algn="just" eaLnBrk="1" hangingPunct="1">
          <a:lnSpc>
            <a:spcPct val="130000"/>
          </a:lnSpc>
          <a:defRPr sz="3200" b="1" dirty="0" smtClean="0">
            <a:latin typeface="Times New Roman" panose="02020603050405020304" pitchFamily="18" charset="0"/>
            <a:ea typeface="黑体" panose="02010609060101010101" pitchFamily="49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890</Words>
  <Application>Microsoft Office PowerPoint</Application>
  <PresentationFormat>全屏显示(16:9)</PresentationFormat>
  <Paragraphs>97</Paragraphs>
  <Slides>13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0" baseType="lpstr">
      <vt:lpstr>等线 Light</vt:lpstr>
      <vt:lpstr>黑体</vt:lpstr>
      <vt:lpstr>楷体</vt:lpstr>
      <vt:lpstr>Arial</vt:lpstr>
      <vt:lpstr>Calibri</vt:lpstr>
      <vt:lpstr>Times New Roman</vt:lpstr>
      <vt:lpstr>1_自定义设计方案</vt:lpstr>
      <vt:lpstr>解决问题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Admin</cp:lastModifiedBy>
  <cp:revision>689</cp:revision>
  <dcterms:created xsi:type="dcterms:W3CDTF">2016-01-14T07:05:00Z</dcterms:created>
  <dcterms:modified xsi:type="dcterms:W3CDTF">2026-07-02T03:50:13Z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