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26" r:id="rId1"/>
    <p:sldMasterId id="2147484249" r:id="rId2"/>
  </p:sldMasterIdLst>
  <p:notesMasterIdLst>
    <p:notesMasterId r:id="rId23"/>
  </p:notesMasterIdLst>
  <p:sldIdLst>
    <p:sldId id="256" r:id="rId3"/>
    <p:sldId id="362" r:id="rId4"/>
    <p:sldId id="278" r:id="rId5"/>
    <p:sldId id="363" r:id="rId6"/>
    <p:sldId id="302" r:id="rId7"/>
    <p:sldId id="324" r:id="rId8"/>
    <p:sldId id="303" r:id="rId9"/>
    <p:sldId id="264" r:id="rId10"/>
    <p:sldId id="361" r:id="rId11"/>
    <p:sldId id="266" r:id="rId12"/>
    <p:sldId id="281" r:id="rId13"/>
    <p:sldId id="293" r:id="rId14"/>
    <p:sldId id="262" r:id="rId15"/>
    <p:sldId id="369" r:id="rId16"/>
    <p:sldId id="370" r:id="rId17"/>
    <p:sldId id="320" r:id="rId18"/>
    <p:sldId id="365" r:id="rId19"/>
    <p:sldId id="368" r:id="rId2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CEADE"/>
    <a:srgbClr val="FDF8F2"/>
    <a:srgbClr val="D4D8F8"/>
    <a:srgbClr val="D3F4FF"/>
    <a:srgbClr val="79B1E0"/>
    <a:srgbClr val="A785AB"/>
    <a:srgbClr val="FFCCCC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1008" autoAdjust="0"/>
  </p:normalViewPr>
  <p:slideViewPr>
    <p:cSldViewPr>
      <p:cViewPr varScale="1">
        <p:scale>
          <a:sx n="104" d="100"/>
          <a:sy n="104" d="100"/>
        </p:scale>
        <p:origin x="778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507D4F5-CCF9-4522-A916-33384591D6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368D45F-27AE-42B9-8C3E-DAA6B9433A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F0CFBE3D-F509-449A-B026-29046102DB21}" type="datetimeFigureOut">
              <a:rPr lang="zh-CN" altLang="en-US"/>
              <a:pPr>
                <a:defRPr/>
              </a:pPr>
              <a:t>2026/6/30</a:t>
            </a:fld>
            <a:endParaRPr lang="zh-CN" altLang="en-US" dirty="0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EADBEEE-CBCF-4EDD-A23B-FDEC417669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CE90F0FC-F5BB-4799-A871-BBE122E86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BAEC5C-625D-4FB7-A874-0C80A1D8D7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8F5B28-ADC8-4359-BA31-2EF01BD051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fld id="{016765AB-8208-4091-B369-2CDD52F9488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AD1ED740-D3AB-4A7F-B699-76F30E2D1F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0D10A6B-ADB1-4CE9-9761-0F1B7B851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701EE8D0-E0AC-4678-AA31-BA6AA5AB9D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B65AB59-4FBB-4137-BDC5-DCA41604E8F8}" type="slidenum"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</a:rPr>
              <a:pPr/>
              <a:t>1</a:t>
            </a:fld>
            <a:endParaRPr lang="zh-CN" altLang="en-US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511DC0E-21B8-4646-9F43-F8BB88C3C4E9}" type="slidenum">
              <a:rPr altLang="zh-CN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27614B0E-2E8E-4A1A-AB01-0B86CE960D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F83DA67F-C5E9-4F49-A2D2-F589001D2F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0C03D293-C10C-45B0-A7FC-22A02D35E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6A6CA50-037E-4A2C-A009-2795153577FE}" type="slidenum">
              <a:rPr lang="zh-CN" altLang="zh-CN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C4F77626-A997-4B8A-8CDB-CFAC347914C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文本占位符 2">
            <a:extLst>
              <a:ext uri="{FF2B5EF4-FFF2-40B4-BE49-F238E27FC236}">
                <a16:creationId xmlns:a16="http://schemas.microsoft.com/office/drawing/2014/main" id="{0F0F1EB8-3597-4D11-8E2A-916476392E9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CA132FFB-A8C4-48C2-929C-41B370B6A3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4827C25-4016-4762-9C4D-45C4F99F36E6}" type="slidenum">
              <a:rPr lang="en-US" altLang="zh-CN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C741D36-ECFF-4816-909C-6BD65869EF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1856ED8-1C01-4D46-A43B-AD66BB5F4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66219"/>
          <a:stretch>
            <a:fillRect/>
          </a:stretch>
        </p:blipFill>
        <p:spPr bwMode="auto">
          <a:xfrm>
            <a:off x="-33338" y="2955925"/>
            <a:ext cx="3092451" cy="217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E8133E47-077D-4DB0-B8CD-588843C1DFE3}"/>
              </a:ext>
            </a:extLst>
          </p:cNvPr>
          <p:cNvSpPr/>
          <p:nvPr userDrawn="1"/>
        </p:nvSpPr>
        <p:spPr>
          <a:xfrm>
            <a:off x="1692275" y="1276350"/>
            <a:ext cx="6192838" cy="2159000"/>
          </a:xfrm>
          <a:prstGeom prst="roundRect">
            <a:avLst/>
          </a:prstGeom>
          <a:solidFill>
            <a:srgbClr val="FF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65A8E696-EF37-4764-A89C-68851AB72047}"/>
              </a:ext>
            </a:extLst>
          </p:cNvPr>
          <p:cNvSpPr/>
          <p:nvPr userDrawn="1"/>
        </p:nvSpPr>
        <p:spPr>
          <a:xfrm>
            <a:off x="1619250" y="1203325"/>
            <a:ext cx="6121400" cy="208915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1F6C67B-2E1E-4428-89FD-D1CC32A88E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7" t="10567" b="79710"/>
          <a:stretch>
            <a:fillRect/>
          </a:stretch>
        </p:blipFill>
        <p:spPr bwMode="auto">
          <a:xfrm>
            <a:off x="5580063" y="2849563"/>
            <a:ext cx="2613025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1DE57A9-F831-47BD-9D48-77D1D36F6A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24" b="82214"/>
          <a:stretch>
            <a:fillRect/>
          </a:stretch>
        </p:blipFill>
        <p:spPr bwMode="auto">
          <a:xfrm>
            <a:off x="900113" y="1851025"/>
            <a:ext cx="1995487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3A6D70B-4373-4AD0-8B73-936815BDC0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" t="24409" r="75221" b="56856"/>
          <a:stretch>
            <a:fillRect/>
          </a:stretch>
        </p:blipFill>
        <p:spPr bwMode="auto">
          <a:xfrm>
            <a:off x="900113" y="388938"/>
            <a:ext cx="15843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5FFCC07B-706D-4ACD-9366-9C11515760E0}"/>
              </a:ext>
            </a:extLst>
          </p:cNvPr>
          <p:cNvSpPr/>
          <p:nvPr userDrawn="1"/>
        </p:nvSpPr>
        <p:spPr>
          <a:xfrm rot="1409901">
            <a:off x="1574168" y="933954"/>
            <a:ext cx="146438" cy="231139"/>
          </a:xfrm>
          <a:custGeom>
            <a:avLst/>
            <a:gdLst>
              <a:gd name="connsiteX0" fmla="*/ 96442 w 96873"/>
              <a:gd name="connsiteY0" fmla="*/ 3623 h 142711"/>
              <a:gd name="connsiteX1" fmla="*/ 36910 w 96873"/>
              <a:gd name="connsiteY1" fmla="*/ 48867 h 142711"/>
              <a:gd name="connsiteX2" fmla="*/ 3573 w 96873"/>
              <a:gd name="connsiteY2" fmla="*/ 141736 h 142711"/>
              <a:gd name="connsiteX3" fmla="*/ 96442 w 96873"/>
              <a:gd name="connsiteY3" fmla="*/ 3623 h 142711"/>
              <a:gd name="connsiteX0" fmla="*/ 96615 w 96780"/>
              <a:gd name="connsiteY0" fmla="*/ 2895 h 141715"/>
              <a:gd name="connsiteX1" fmla="*/ 25870 w 96780"/>
              <a:gd name="connsiteY1" fmla="*/ 54470 h 141715"/>
              <a:gd name="connsiteX2" fmla="*/ 3746 w 96780"/>
              <a:gd name="connsiteY2" fmla="*/ 141008 h 141715"/>
              <a:gd name="connsiteX3" fmla="*/ 96615 w 96780"/>
              <a:gd name="connsiteY3" fmla="*/ 2895 h 141715"/>
              <a:gd name="connsiteX0" fmla="*/ 94466 w 95462"/>
              <a:gd name="connsiteY0" fmla="*/ 126 h 138315"/>
              <a:gd name="connsiteX1" fmla="*/ 23721 w 95462"/>
              <a:gd name="connsiteY1" fmla="*/ 51701 h 138315"/>
              <a:gd name="connsiteX2" fmla="*/ 1597 w 95462"/>
              <a:gd name="connsiteY2" fmla="*/ 138239 h 138315"/>
              <a:gd name="connsiteX3" fmla="*/ 60977 w 95462"/>
              <a:gd name="connsiteY3" fmla="*/ 65749 h 138315"/>
              <a:gd name="connsiteX4" fmla="*/ 94466 w 95462"/>
              <a:gd name="connsiteY4" fmla="*/ 126 h 138315"/>
              <a:gd name="connsiteX0" fmla="*/ 94119 w 94119"/>
              <a:gd name="connsiteY0" fmla="*/ 4956 h 143145"/>
              <a:gd name="connsiteX1" fmla="*/ 60629 w 94119"/>
              <a:gd name="connsiteY1" fmla="*/ 10437 h 143145"/>
              <a:gd name="connsiteX2" fmla="*/ 23374 w 94119"/>
              <a:gd name="connsiteY2" fmla="*/ 56531 h 143145"/>
              <a:gd name="connsiteX3" fmla="*/ 1250 w 94119"/>
              <a:gd name="connsiteY3" fmla="*/ 143069 h 143145"/>
              <a:gd name="connsiteX4" fmla="*/ 60630 w 94119"/>
              <a:gd name="connsiteY4" fmla="*/ 70579 h 143145"/>
              <a:gd name="connsiteX5" fmla="*/ 94119 w 94119"/>
              <a:gd name="connsiteY5" fmla="*/ 4956 h 143145"/>
              <a:gd name="connsiteX0" fmla="*/ 94496 w 94496"/>
              <a:gd name="connsiteY0" fmla="*/ 4956 h 143069"/>
              <a:gd name="connsiteX1" fmla="*/ 61006 w 94496"/>
              <a:gd name="connsiteY1" fmla="*/ 10437 h 143069"/>
              <a:gd name="connsiteX2" fmla="*/ 20548 w 94496"/>
              <a:gd name="connsiteY2" fmla="*/ 69192 h 143069"/>
              <a:gd name="connsiteX3" fmla="*/ 1627 w 94496"/>
              <a:gd name="connsiteY3" fmla="*/ 143069 h 143069"/>
              <a:gd name="connsiteX4" fmla="*/ 61007 w 94496"/>
              <a:gd name="connsiteY4" fmla="*/ 70579 h 143069"/>
              <a:gd name="connsiteX5" fmla="*/ 94496 w 94496"/>
              <a:gd name="connsiteY5" fmla="*/ 4956 h 143069"/>
              <a:gd name="connsiteX0" fmla="*/ 94496 w 94520"/>
              <a:gd name="connsiteY0" fmla="*/ 2813 h 140926"/>
              <a:gd name="connsiteX1" fmla="*/ 56201 w 94520"/>
              <a:gd name="connsiteY1" fmla="*/ 16207 h 140926"/>
              <a:gd name="connsiteX2" fmla="*/ 20548 w 94520"/>
              <a:gd name="connsiteY2" fmla="*/ 67049 h 140926"/>
              <a:gd name="connsiteX3" fmla="*/ 1627 w 94520"/>
              <a:gd name="connsiteY3" fmla="*/ 140926 h 140926"/>
              <a:gd name="connsiteX4" fmla="*/ 61007 w 94520"/>
              <a:gd name="connsiteY4" fmla="*/ 68436 h 140926"/>
              <a:gd name="connsiteX5" fmla="*/ 94496 w 94520"/>
              <a:gd name="connsiteY5" fmla="*/ 2813 h 140926"/>
              <a:gd name="connsiteX0" fmla="*/ 94496 w 94520"/>
              <a:gd name="connsiteY0" fmla="*/ 2813 h 140958"/>
              <a:gd name="connsiteX1" fmla="*/ 56201 w 94520"/>
              <a:gd name="connsiteY1" fmla="*/ 16207 h 140958"/>
              <a:gd name="connsiteX2" fmla="*/ 20548 w 94520"/>
              <a:gd name="connsiteY2" fmla="*/ 67049 h 140958"/>
              <a:gd name="connsiteX3" fmla="*/ 1627 w 94520"/>
              <a:gd name="connsiteY3" fmla="*/ 140926 h 140958"/>
              <a:gd name="connsiteX4" fmla="*/ 61007 w 94520"/>
              <a:gd name="connsiteY4" fmla="*/ 68436 h 140958"/>
              <a:gd name="connsiteX5" fmla="*/ 94496 w 94520"/>
              <a:gd name="connsiteY5" fmla="*/ 2813 h 140958"/>
              <a:gd name="connsiteX0" fmla="*/ 103533 w 103557"/>
              <a:gd name="connsiteY0" fmla="*/ 2813 h 140460"/>
              <a:gd name="connsiteX1" fmla="*/ 65238 w 103557"/>
              <a:gd name="connsiteY1" fmla="*/ 16207 h 140460"/>
              <a:gd name="connsiteX2" fmla="*/ 29585 w 103557"/>
              <a:gd name="connsiteY2" fmla="*/ 67049 h 140460"/>
              <a:gd name="connsiteX3" fmla="*/ 1127 w 103557"/>
              <a:gd name="connsiteY3" fmla="*/ 140421 h 140460"/>
              <a:gd name="connsiteX4" fmla="*/ 70044 w 103557"/>
              <a:gd name="connsiteY4" fmla="*/ 68436 h 140460"/>
              <a:gd name="connsiteX5" fmla="*/ 103533 w 103557"/>
              <a:gd name="connsiteY5" fmla="*/ 2813 h 140460"/>
              <a:gd name="connsiteX0" fmla="*/ 106675 w 106699"/>
              <a:gd name="connsiteY0" fmla="*/ 2813 h 140601"/>
              <a:gd name="connsiteX1" fmla="*/ 68380 w 106699"/>
              <a:gd name="connsiteY1" fmla="*/ 16207 h 140601"/>
              <a:gd name="connsiteX2" fmla="*/ 13482 w 106699"/>
              <a:gd name="connsiteY2" fmla="*/ 86822 h 140601"/>
              <a:gd name="connsiteX3" fmla="*/ 4269 w 106699"/>
              <a:gd name="connsiteY3" fmla="*/ 140421 h 140601"/>
              <a:gd name="connsiteX4" fmla="*/ 73186 w 106699"/>
              <a:gd name="connsiteY4" fmla="*/ 68436 h 140601"/>
              <a:gd name="connsiteX5" fmla="*/ 106675 w 106699"/>
              <a:gd name="connsiteY5" fmla="*/ 2813 h 140601"/>
              <a:gd name="connsiteX0" fmla="*/ 99920 w 99944"/>
              <a:gd name="connsiteY0" fmla="*/ 2813 h 154353"/>
              <a:gd name="connsiteX1" fmla="*/ 61625 w 99944"/>
              <a:gd name="connsiteY1" fmla="*/ 16207 h 154353"/>
              <a:gd name="connsiteX2" fmla="*/ 6727 w 99944"/>
              <a:gd name="connsiteY2" fmla="*/ 86822 h 154353"/>
              <a:gd name="connsiteX3" fmla="*/ 8243 w 99944"/>
              <a:gd name="connsiteY3" fmla="*/ 154220 h 154353"/>
              <a:gd name="connsiteX4" fmla="*/ 66431 w 99944"/>
              <a:gd name="connsiteY4" fmla="*/ 68436 h 154353"/>
              <a:gd name="connsiteX5" fmla="*/ 99920 w 99944"/>
              <a:gd name="connsiteY5" fmla="*/ 2813 h 154353"/>
              <a:gd name="connsiteX0" fmla="*/ 98456 w 98480"/>
              <a:gd name="connsiteY0" fmla="*/ 2813 h 154438"/>
              <a:gd name="connsiteX1" fmla="*/ 60161 w 98480"/>
              <a:gd name="connsiteY1" fmla="*/ 16207 h 154438"/>
              <a:gd name="connsiteX2" fmla="*/ 5263 w 98480"/>
              <a:gd name="connsiteY2" fmla="*/ 86822 h 154438"/>
              <a:gd name="connsiteX3" fmla="*/ 6779 w 98480"/>
              <a:gd name="connsiteY3" fmla="*/ 154220 h 154438"/>
              <a:gd name="connsiteX4" fmla="*/ 36869 w 98480"/>
              <a:gd name="connsiteY4" fmla="*/ 106972 h 154438"/>
              <a:gd name="connsiteX5" fmla="*/ 64967 w 98480"/>
              <a:gd name="connsiteY5" fmla="*/ 68436 h 154438"/>
              <a:gd name="connsiteX6" fmla="*/ 98456 w 98480"/>
              <a:gd name="connsiteY6" fmla="*/ 2813 h 154438"/>
              <a:gd name="connsiteX0" fmla="*/ 98456 w 98502"/>
              <a:gd name="connsiteY0" fmla="*/ 1998 h 153623"/>
              <a:gd name="connsiteX1" fmla="*/ 60161 w 98502"/>
              <a:gd name="connsiteY1" fmla="*/ 15392 h 153623"/>
              <a:gd name="connsiteX2" fmla="*/ 5263 w 98502"/>
              <a:gd name="connsiteY2" fmla="*/ 86007 h 153623"/>
              <a:gd name="connsiteX3" fmla="*/ 6779 w 98502"/>
              <a:gd name="connsiteY3" fmla="*/ 153405 h 153623"/>
              <a:gd name="connsiteX4" fmla="*/ 36869 w 98502"/>
              <a:gd name="connsiteY4" fmla="*/ 106157 h 153623"/>
              <a:gd name="connsiteX5" fmla="*/ 66585 w 98502"/>
              <a:gd name="connsiteY5" fmla="*/ 55421 h 153623"/>
              <a:gd name="connsiteX6" fmla="*/ 98456 w 98502"/>
              <a:gd name="connsiteY6" fmla="*/ 1998 h 15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502" h="153623">
                <a:moveTo>
                  <a:pt x="98456" y="1998"/>
                </a:moveTo>
                <a:cubicBezTo>
                  <a:pt x="97385" y="-4674"/>
                  <a:pt x="71952" y="6796"/>
                  <a:pt x="60161" y="15392"/>
                </a:cubicBezTo>
                <a:cubicBezTo>
                  <a:pt x="48370" y="23988"/>
                  <a:pt x="15159" y="66012"/>
                  <a:pt x="5263" y="86007"/>
                </a:cubicBezTo>
                <a:cubicBezTo>
                  <a:pt x="-4633" y="106002"/>
                  <a:pt x="1511" y="150047"/>
                  <a:pt x="6779" y="153405"/>
                </a:cubicBezTo>
                <a:cubicBezTo>
                  <a:pt x="12047" y="156763"/>
                  <a:pt x="27171" y="120454"/>
                  <a:pt x="36869" y="106157"/>
                </a:cubicBezTo>
                <a:cubicBezTo>
                  <a:pt x="46567" y="91860"/>
                  <a:pt x="56931" y="73286"/>
                  <a:pt x="66585" y="55421"/>
                </a:cubicBezTo>
                <a:cubicBezTo>
                  <a:pt x="82063" y="32402"/>
                  <a:pt x="99527" y="8670"/>
                  <a:pt x="98456" y="1998"/>
                </a:cubicBezTo>
                <a:close/>
              </a:path>
            </a:pathLst>
          </a:custGeom>
          <a:solidFill>
            <a:srgbClr val="FAF8C6"/>
          </a:solidFill>
          <a:ln>
            <a:solidFill>
              <a:srgbClr val="FAF8C6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E822AB8-4DAE-44CF-AF88-7094A927D8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93618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170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FFBD23C-CDFE-472C-A915-EE2E4C8F08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899"/>
          <a:stretch>
            <a:fillRect/>
          </a:stretch>
        </p:blipFill>
        <p:spPr bwMode="auto">
          <a:xfrm>
            <a:off x="-4763" y="0"/>
            <a:ext cx="918527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八边形 2">
            <a:extLst>
              <a:ext uri="{FF2B5EF4-FFF2-40B4-BE49-F238E27FC236}">
                <a16:creationId xmlns:a16="http://schemas.microsoft.com/office/drawing/2014/main" id="{C6F9E6BA-789A-40E2-95A7-F49034334095}"/>
              </a:ext>
            </a:extLst>
          </p:cNvPr>
          <p:cNvSpPr/>
          <p:nvPr userDrawn="1"/>
        </p:nvSpPr>
        <p:spPr>
          <a:xfrm>
            <a:off x="187325" y="171450"/>
            <a:ext cx="8769350" cy="4800600"/>
          </a:xfrm>
          <a:prstGeom prst="octagon">
            <a:avLst>
              <a:gd name="adj" fmla="val 1106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FE7BFA-BBE9-4D76-B6A0-184ABC8C27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193618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6250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3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6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60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2">
            <a:extLst>
              <a:ext uri="{FF2B5EF4-FFF2-40B4-BE49-F238E27FC236}">
                <a16:creationId xmlns:a16="http://schemas.microsoft.com/office/drawing/2014/main" id="{BBC25EF3-69B7-4448-8956-C42908DD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120" y="1673959"/>
            <a:ext cx="480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整理和复习（练习四）</a:t>
            </a:r>
          </a:p>
        </p:txBody>
      </p:sp>
      <p:sp>
        <p:nvSpPr>
          <p:cNvPr id="13315" name="矩形 11">
            <a:extLst>
              <a:ext uri="{FF2B5EF4-FFF2-40B4-BE49-F238E27FC236}">
                <a16:creationId xmlns:a16="http://schemas.microsoft.com/office/drawing/2014/main" id="{C5CFB9C7-BFFA-4E87-BB35-06E566860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13316" name="直接连接符 9">
            <a:extLst>
              <a:ext uri="{FF2B5EF4-FFF2-40B4-BE49-F238E27FC236}">
                <a16:creationId xmlns:a16="http://schemas.microsoft.com/office/drawing/2014/main" id="{83687903-3446-4A1B-AA02-FD7D06F7DA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2432050"/>
            <a:ext cx="4924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DF7CBB-9141-B065-030B-D68A125F85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43" y="971550"/>
            <a:ext cx="7323312" cy="381967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E9EA4CD-89C6-7097-20C5-57A119DEABBE}"/>
              </a:ext>
            </a:extLst>
          </p:cNvPr>
          <p:cNvSpPr txBox="1"/>
          <p:nvPr/>
        </p:nvSpPr>
        <p:spPr>
          <a:xfrm>
            <a:off x="3429000" y="172819"/>
            <a:ext cx="28155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整理和复习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783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152401" y="640455"/>
            <a:ext cx="3048000" cy="5857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单元总结</a:t>
            </a:r>
          </a:p>
        </p:txBody>
      </p:sp>
      <p:sp>
        <p:nvSpPr>
          <p:cNvPr id="5" name="矩形 4"/>
          <p:cNvSpPr/>
          <p:nvPr/>
        </p:nvSpPr>
        <p:spPr>
          <a:xfrm>
            <a:off x="4448701" y="1634400"/>
            <a:ext cx="4528715" cy="228285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458F07B-3151-E4BB-48BD-32A820BD69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565" y="1783913"/>
            <a:ext cx="4483340" cy="199176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04DB1E1-81FC-F735-D08C-CF2F81E6D4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528" y="1706704"/>
            <a:ext cx="4106635" cy="213824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 bwMode="auto">
          <a:xfrm>
            <a:off x="2406101" y="3658042"/>
            <a:ext cx="1550988" cy="890587"/>
            <a:chOff x="6606486" y="1104940"/>
            <a:chExt cx="2121513" cy="890762"/>
          </a:xfrm>
        </p:grpSpPr>
        <p:sp>
          <p:nvSpPr>
            <p:cNvPr id="16" name="任意多边形: 形状 15"/>
            <p:cNvSpPr/>
            <p:nvPr/>
          </p:nvSpPr>
          <p:spPr>
            <a:xfrm flipV="1">
              <a:off x="6606486" y="1104940"/>
              <a:ext cx="1980368" cy="865357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  <a:gd name="connsiteX0-1" fmla="*/ 7118 w 616702"/>
                <a:gd name="connsiteY0-2" fmla="*/ 0 h 1213665"/>
                <a:gd name="connsiteX1-3" fmla="*/ 616702 w 616702"/>
                <a:gd name="connsiteY1-4" fmla="*/ 0 h 1213665"/>
                <a:gd name="connsiteX2-5" fmla="*/ 616702 w 616702"/>
                <a:gd name="connsiteY2-6" fmla="*/ 914376 h 1213665"/>
                <a:gd name="connsiteX3-7" fmla="*/ 342523 w 616702"/>
                <a:gd name="connsiteY3-8" fmla="*/ 914376 h 1213665"/>
                <a:gd name="connsiteX4-9" fmla="*/ 0 w 616702"/>
                <a:gd name="connsiteY4-10" fmla="*/ 1213665 h 1213665"/>
                <a:gd name="connsiteX5-11" fmla="*/ 271768 w 616702"/>
                <a:gd name="connsiteY5-12" fmla="*/ 914376 h 1213665"/>
                <a:gd name="connsiteX6-13" fmla="*/ 7118 w 616702"/>
                <a:gd name="connsiteY6-14" fmla="*/ 914376 h 1213665"/>
                <a:gd name="connsiteX7" fmla="*/ 7118 w 616702"/>
                <a:gd name="connsiteY7" fmla="*/ 0 h 1213665"/>
                <a:gd name="connsiteX0-15" fmla="*/ 0 w 609584"/>
                <a:gd name="connsiteY0-16" fmla="*/ 0 h 1172348"/>
                <a:gd name="connsiteX1-17" fmla="*/ 609584 w 609584"/>
                <a:gd name="connsiteY1-18" fmla="*/ 0 h 1172348"/>
                <a:gd name="connsiteX2-19" fmla="*/ 609584 w 609584"/>
                <a:gd name="connsiteY2-20" fmla="*/ 914376 h 1172348"/>
                <a:gd name="connsiteX3-21" fmla="*/ 335405 w 609584"/>
                <a:gd name="connsiteY3-22" fmla="*/ 914376 h 1172348"/>
                <a:gd name="connsiteX4-23" fmla="*/ 18673 w 609584"/>
                <a:gd name="connsiteY4-24" fmla="*/ 1172348 h 1172348"/>
                <a:gd name="connsiteX5-25" fmla="*/ 264650 w 609584"/>
                <a:gd name="connsiteY5-26" fmla="*/ 914376 h 1172348"/>
                <a:gd name="connsiteX6-27" fmla="*/ 0 w 609584"/>
                <a:gd name="connsiteY6-28" fmla="*/ 914376 h 1172348"/>
                <a:gd name="connsiteX7-29" fmla="*/ 0 w 609584"/>
                <a:gd name="connsiteY7-30" fmla="*/ 0 h 11723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29" y="connsiteY7-30"/>
                </a:cxn>
              </a:cxnLst>
              <a:rect l="l" t="t" r="r" b="b"/>
              <a:pathLst>
                <a:path w="609584" h="117234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18673" y="1172348"/>
                  </a:lnTo>
                  <a:lnTo>
                    <a:pt x="264650" y="914376"/>
                  </a:lnTo>
                  <a:lnTo>
                    <a:pt x="0" y="9143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19176" y="1287538"/>
              <a:ext cx="1808823" cy="7081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0099FF"/>
                  </a:solidFill>
                  <a:latin typeface="+mn-ea"/>
                  <a:ea typeface="+mn-ea"/>
                </a:rPr>
                <a:t>超出</a:t>
              </a:r>
              <a:r>
                <a:rPr lang="en-US" altLang="zh-CN" sz="2000" dirty="0">
                  <a:solidFill>
                    <a:srgbClr val="0099FF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 dirty="0">
                  <a:solidFill>
                    <a:srgbClr val="0099FF"/>
                  </a:solidFill>
                  <a:latin typeface="+mn-ea"/>
                  <a:ea typeface="+mn-ea"/>
                </a:rPr>
                <a:t>的部分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763164" y="3362767"/>
            <a:ext cx="884237" cy="304800"/>
          </a:xfrm>
          <a:prstGeom prst="rect">
            <a:avLst/>
          </a:prstGeom>
          <a:noFill/>
          <a:ln w="19050">
            <a:solidFill>
              <a:srgbClr val="0099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01101" y="2751579"/>
            <a:ext cx="2743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①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分段计费并合计：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851213" y="3182350"/>
            <a:ext cx="30480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1.5×7=10.5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863913" y="3618912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8-1.5×3=3.5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863913" y="4088812"/>
            <a:ext cx="32004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10.5+3.5=14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286558" y="2771186"/>
            <a:ext cx="46482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②先假设再调整（加上少算的）：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339301" y="3218304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8+1.5×4</a:t>
            </a:r>
            <a:endParaRPr lang="zh-CN" altLang="en-US" sz="2400" b="1" dirty="0">
              <a:latin typeface="+mj-lt"/>
              <a:ea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10901" y="3218304"/>
            <a:ext cx="1828800" cy="520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=14</a:t>
            </a:r>
            <a:r>
              <a:rPr lang="zh-CN" altLang="en-US" sz="2400" b="1" dirty="0">
                <a:latin typeface="+mj-lt"/>
                <a:ea typeface="+mn-ea"/>
              </a:rPr>
              <a:t>（元）</a:t>
            </a:r>
          </a:p>
        </p:txBody>
      </p:sp>
      <p:grpSp>
        <p:nvGrpSpPr>
          <p:cNvPr id="38" name="Group 39"/>
          <p:cNvGrpSpPr/>
          <p:nvPr/>
        </p:nvGrpSpPr>
        <p:grpSpPr bwMode="auto">
          <a:xfrm>
            <a:off x="5714281" y="832849"/>
            <a:ext cx="3397251" cy="1798638"/>
            <a:chOff x="4219" y="-377"/>
            <a:chExt cx="2140" cy="1133"/>
          </a:xfrm>
        </p:grpSpPr>
        <p:pic>
          <p:nvPicPr>
            <p:cNvPr id="30751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36" y="149"/>
              <a:ext cx="723" cy="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AutoShape 27"/>
            <p:cNvSpPr>
              <a:spLocks noChangeArrowheads="1"/>
            </p:cNvSpPr>
            <p:nvPr/>
          </p:nvSpPr>
          <p:spPr bwMode="auto">
            <a:xfrm>
              <a:off x="4219" y="-377"/>
              <a:ext cx="1550" cy="621"/>
            </a:xfrm>
            <a:prstGeom prst="wedgeRoundRectCallout">
              <a:avLst>
                <a:gd name="adj1" fmla="val 39995"/>
                <a:gd name="adj2" fmla="val 6303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 t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ctr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b="1" spc="-130" dirty="0">
                  <a:solidFill>
                    <a:srgbClr val="00B0F0"/>
                  </a:solidFill>
                  <a:latin typeface="+mn-lt"/>
                  <a:ea typeface="+mj-ea"/>
                </a:rPr>
                <a:t>分段计费问题在考试中十分常见，必考。一定要会哦！</a:t>
              </a: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237815" y="2088653"/>
            <a:ext cx="2666930" cy="695265"/>
          </a:xfrm>
          <a:prstGeom prst="roundRect">
            <a:avLst>
              <a:gd name="adj" fmla="val 50000"/>
            </a:avLst>
          </a:prstGeom>
          <a:solidFill>
            <a:srgbClr val="FFFFFF">
              <a:alpha val="63922"/>
            </a:srgbClr>
          </a:solidFill>
          <a:ln w="3175">
            <a:solidFill>
              <a:schemeClr val="tx1"/>
            </a:solidFill>
            <a:prstDash val="lgDashDot"/>
          </a:ln>
          <a:scene3d>
            <a:camera prst="obliqueTopRight"/>
            <a:lightRig rig="threePt" dir="t">
              <a:rot lat="0" lon="0" rev="1800000"/>
            </a:lightRig>
          </a:scene3d>
          <a:sp3d extrusionH="254000" contourW="101600">
            <a:bevelT w="127000"/>
            <a:bevelB w="635000"/>
            <a:contourClr>
              <a:srgbClr val="5F5F5F"/>
            </a:contourClr>
          </a:sp3d>
        </p:spPr>
        <p:txBody>
          <a:bodyPr lIns="0" rIns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分段计费问题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769646" y="434240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3" name="任意多边形: 形状 2"/>
          <p:cNvSpPr/>
          <p:nvPr/>
        </p:nvSpPr>
        <p:spPr>
          <a:xfrm>
            <a:off x="814761" y="240839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32" name="任意多边形: 形状 31"/>
          <p:cNvSpPr/>
          <p:nvPr/>
        </p:nvSpPr>
        <p:spPr>
          <a:xfrm>
            <a:off x="4763360" y="361950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回顾与反思</a:t>
            </a: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137160" y="3264312"/>
            <a:ext cx="1289842" cy="708025"/>
            <a:chOff x="6438245" y="1287538"/>
            <a:chExt cx="1290448" cy="708164"/>
          </a:xfrm>
        </p:grpSpPr>
        <p:sp>
          <p:nvSpPr>
            <p:cNvPr id="37" name="任意多边形: 形状 36"/>
            <p:cNvSpPr/>
            <p:nvPr/>
          </p:nvSpPr>
          <p:spPr>
            <a:xfrm rot="5400000" flipV="1">
              <a:off x="6774251" y="1022209"/>
              <a:ext cx="689112" cy="1219773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438245" y="1287538"/>
              <a:ext cx="1219773" cy="708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以内的部分</a:t>
              </a: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 rot="5400000">
            <a:off x="7972967" y="2620258"/>
            <a:ext cx="457200" cy="1746738"/>
            <a:chOff x="6727128" y="929331"/>
            <a:chExt cx="457197" cy="1747026"/>
          </a:xfrm>
        </p:grpSpPr>
        <p:sp>
          <p:nvSpPr>
            <p:cNvPr id="42" name="任意多边形: 形状 41"/>
            <p:cNvSpPr/>
            <p:nvPr/>
          </p:nvSpPr>
          <p:spPr>
            <a:xfrm rot="10800000" flipV="1">
              <a:off x="6727128" y="1075893"/>
              <a:ext cx="457197" cy="1600464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 rot="16200000">
              <a:off x="6215036" y="1473174"/>
              <a:ext cx="1487733" cy="40004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 dirty="0">
                  <a:solidFill>
                    <a:srgbClr val="FF5050"/>
                  </a:solidFill>
                  <a:latin typeface="+mn-ea"/>
                  <a:ea typeface="+mn-ea"/>
                </a:rPr>
                <a:t>前</a:t>
              </a:r>
              <a:r>
                <a:rPr lang="en-US" altLang="zh-CN" sz="2000" dirty="0">
                  <a:solidFill>
                    <a:srgbClr val="FF5050"/>
                  </a:solidFill>
                  <a:latin typeface="+mn-ea"/>
                  <a:ea typeface="+mn-ea"/>
                </a:rPr>
                <a:t>3km</a:t>
              </a: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少算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 rot="5400000">
            <a:off x="7747026" y="3436506"/>
            <a:ext cx="400110" cy="1098550"/>
            <a:chOff x="6758881" y="745150"/>
            <a:chExt cx="468415" cy="1098160"/>
          </a:xfrm>
        </p:grpSpPr>
        <p:sp>
          <p:nvSpPr>
            <p:cNvPr id="45" name="任意多边形: 形状 44"/>
            <p:cNvSpPr/>
            <p:nvPr/>
          </p:nvSpPr>
          <p:spPr>
            <a:xfrm rot="10800000" flipV="1">
              <a:off x="6758882" y="745150"/>
              <a:ext cx="457194" cy="1098160"/>
            </a:xfrm>
            <a:custGeom>
              <a:avLst/>
              <a:gdLst>
                <a:gd name="connsiteX0" fmla="*/ 0 w 609584"/>
                <a:gd name="connsiteY0" fmla="*/ 0 h 1162018"/>
                <a:gd name="connsiteX1" fmla="*/ 609584 w 609584"/>
                <a:gd name="connsiteY1" fmla="*/ 0 h 1162018"/>
                <a:gd name="connsiteX2" fmla="*/ 609584 w 609584"/>
                <a:gd name="connsiteY2" fmla="*/ 914376 h 1162018"/>
                <a:gd name="connsiteX3" fmla="*/ 335405 w 609584"/>
                <a:gd name="connsiteY3" fmla="*/ 914376 h 1162018"/>
                <a:gd name="connsiteX4" fmla="*/ 300027 w 609584"/>
                <a:gd name="connsiteY4" fmla="*/ 1162018 h 1162018"/>
                <a:gd name="connsiteX5" fmla="*/ 264650 w 609584"/>
                <a:gd name="connsiteY5" fmla="*/ 914376 h 1162018"/>
                <a:gd name="connsiteX6" fmla="*/ 0 w 609584"/>
                <a:gd name="connsiteY6" fmla="*/ 914376 h 1162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84" h="1162018">
                  <a:moveTo>
                    <a:pt x="0" y="0"/>
                  </a:moveTo>
                  <a:lnTo>
                    <a:pt x="609584" y="0"/>
                  </a:lnTo>
                  <a:lnTo>
                    <a:pt x="609584" y="914376"/>
                  </a:lnTo>
                  <a:lnTo>
                    <a:pt x="335405" y="914376"/>
                  </a:lnTo>
                  <a:lnTo>
                    <a:pt x="300027" y="1162018"/>
                  </a:lnTo>
                  <a:lnTo>
                    <a:pt x="264650" y="914376"/>
                  </a:lnTo>
                  <a:lnTo>
                    <a:pt x="0" y="914376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 rot="16200000">
              <a:off x="6629680" y="968988"/>
              <a:ext cx="726817" cy="4684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000">
                  <a:solidFill>
                    <a:srgbClr val="FF5050"/>
                  </a:solidFill>
                  <a:latin typeface="+mn-ea"/>
                  <a:ea typeface="+mn-ea"/>
                </a:rPr>
                <a:t>应付</a:t>
              </a:r>
              <a:endParaRPr lang="zh-CN" altLang="en-US" sz="2000" dirty="0">
                <a:solidFill>
                  <a:srgbClr val="FF5050"/>
                </a:solidFill>
                <a:latin typeface="+mn-ea"/>
                <a:ea typeface="+mn-ea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3E829D06-5372-D8CF-6DFA-B61CEEA628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52" y="890701"/>
            <a:ext cx="3822437" cy="1047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  <p:bldP spid="22" grpId="0"/>
      <p:bldP spid="29" grpId="0"/>
      <p:bldP spid="30" grpId="0"/>
      <p:bldP spid="31" grpId="0"/>
      <p:bldP spid="2" grpId="0" animBg="1"/>
      <p:bldP spid="3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C1F8F5D-F70F-4A67-B698-F06E908B2AE2}"/>
              </a:ext>
            </a:extLst>
          </p:cNvPr>
          <p:cNvSpPr txBox="1"/>
          <p:nvPr/>
        </p:nvSpPr>
        <p:spPr>
          <a:xfrm>
            <a:off x="533400" y="976610"/>
            <a:ext cx="7620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n-ea"/>
              </a:rPr>
              <a:t>1. 用你喜欢的方法计算下面各题。</a:t>
            </a:r>
          </a:p>
        </p:txBody>
      </p:sp>
      <p:sp>
        <p:nvSpPr>
          <p:cNvPr id="15363" name="文本框 5">
            <a:extLst>
              <a:ext uri="{FF2B5EF4-FFF2-40B4-BE49-F238E27FC236}">
                <a16:creationId xmlns:a16="http://schemas.microsoft.com/office/drawing/2014/main" id="{68F34959-1B30-42FF-9A2B-F3671DB8B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1630363"/>
            <a:ext cx="1801813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54.9×0.38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364" name="文本框 7">
            <a:extLst>
              <a:ext uri="{FF2B5EF4-FFF2-40B4-BE49-F238E27FC236}">
                <a16:creationId xmlns:a16="http://schemas.microsoft.com/office/drawing/2014/main" id="{1E6145BB-3211-4B78-A4A2-9B23C1237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88" y="1649413"/>
            <a:ext cx="18256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4.05+37.85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C37FC8-571B-420E-B2B5-46D854A02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66938"/>
            <a:ext cx="38862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55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×0.38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32B8E70-DD7A-4B2B-962D-09CBD0555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2620963"/>
            <a:ext cx="4808537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55×0.38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0.1</a:t>
            </a:r>
            <a:r>
              <a:rPr lang="en-US" altLang="zh-CN" sz="2800" b="1" dirty="0">
                <a:solidFill>
                  <a:srgbClr val="0000FF"/>
                </a:solidFill>
              </a:rPr>
              <a:t> ×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</a:rPr>
              <a:t>0.38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25C3493-003F-45CE-A326-7A4183EF0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3144838"/>
            <a:ext cx="3352800" cy="522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20.9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0.038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05BAE09-EDC4-4580-9EBF-59E00F098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3" y="3597275"/>
            <a:ext cx="3352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20.862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DE1C2DA-5946-4664-888D-E1969B48C2A3}"/>
              </a:ext>
            </a:extLst>
          </p:cNvPr>
          <p:cNvSpPr txBox="1"/>
          <p:nvPr/>
        </p:nvSpPr>
        <p:spPr>
          <a:xfrm>
            <a:off x="4564966" y="2200275"/>
            <a:ext cx="4876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）＋（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37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0.85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AD1F243-E16A-47C7-B8D6-FD85770DB0DB}"/>
              </a:ext>
            </a:extLst>
          </p:cNvPr>
          <p:cNvSpPr txBox="1"/>
          <p:nvPr/>
        </p:nvSpPr>
        <p:spPr>
          <a:xfrm>
            <a:off x="4564966" y="2759293"/>
            <a:ext cx="50339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37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）＋（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0.85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CD42428-8848-4148-9768-EEED762FAAC6}"/>
              </a:ext>
            </a:extLst>
          </p:cNvPr>
          <p:cNvSpPr txBox="1"/>
          <p:nvPr/>
        </p:nvSpPr>
        <p:spPr>
          <a:xfrm>
            <a:off x="4564966" y="3317656"/>
            <a:ext cx="3055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 41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0.9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99370E3-EF75-4778-919F-ABD62C656CF4}"/>
              </a:ext>
            </a:extLst>
          </p:cNvPr>
          <p:cNvSpPr txBox="1"/>
          <p:nvPr/>
        </p:nvSpPr>
        <p:spPr>
          <a:xfrm>
            <a:off x="4564966" y="3876675"/>
            <a:ext cx="3055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 41.9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31F8F0-264A-E911-06E3-927A8A1634B7}"/>
              </a:ext>
            </a:extLst>
          </p:cNvPr>
          <p:cNvSpPr txBox="1"/>
          <p:nvPr/>
        </p:nvSpPr>
        <p:spPr>
          <a:xfrm>
            <a:off x="548640" y="209550"/>
            <a:ext cx="1889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练习四</a:t>
            </a:r>
            <a:endParaRPr lang="zh-CN" alt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1">
            <a:extLst>
              <a:ext uri="{FF2B5EF4-FFF2-40B4-BE49-F238E27FC236}">
                <a16:creationId xmlns:a16="http://schemas.microsoft.com/office/drawing/2014/main" id="{1EDC80F1-3503-4814-9867-130A4D6ED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352550"/>
            <a:ext cx="26289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1.25×0.7×0.8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6C22798-B48E-4705-8638-0E9B7D7E1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1925638"/>
            <a:ext cx="2936875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1.25×0.8×0.7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D00B232-54E8-48E3-AD7F-0787E9A7C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2382838"/>
            <a:ext cx="2936875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1×0.7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0182D4B-876D-446B-9A0C-93AB86B33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325" y="2906713"/>
            <a:ext cx="2936875" cy="522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0.7</a:t>
            </a:r>
          </a:p>
        </p:txBody>
      </p:sp>
      <p:sp>
        <p:nvSpPr>
          <p:cNvPr id="16390" name="文本框 16">
            <a:extLst>
              <a:ext uri="{FF2B5EF4-FFF2-40B4-BE49-F238E27FC236}">
                <a16:creationId xmlns:a16="http://schemas.microsoft.com/office/drawing/2014/main" id="{5C06C2B8-D1C0-42F4-AD2A-5878AB617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088" y="1349375"/>
            <a:ext cx="13525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9.8×25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431D336-7723-4F31-BE71-04472A41A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28813"/>
            <a:ext cx="3352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(10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0.2)×25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F854D52-A471-4DD9-8F5A-DF5D089E2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063" y="2382838"/>
            <a:ext cx="3352800" cy="52322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10×25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0.2</a:t>
            </a:r>
            <a:r>
              <a:rPr lang="en-US" altLang="zh-CN" sz="2800" b="1">
                <a:solidFill>
                  <a:srgbClr val="0000FF"/>
                </a:solidFill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</a:rPr>
              <a:t>×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</a:rPr>
              <a:t>25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1765F5E-C1F2-40F1-9FC1-DAC55516B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063" y="2906713"/>
            <a:ext cx="3352800" cy="522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250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5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7F40C2C-3A5C-4E25-B7D2-21BE9F8F7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3359150"/>
            <a:ext cx="3352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">
            <a:extLst>
              <a:ext uri="{FF2B5EF4-FFF2-40B4-BE49-F238E27FC236}">
                <a16:creationId xmlns:a16="http://schemas.microsoft.com/office/drawing/2014/main" id="{2B60FC3A-2F47-4D5B-B09D-AA0DC2F46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1162050"/>
            <a:ext cx="2906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6.1×3.6+3.6×3.9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6F95793-335C-40E4-BB1C-9DE2ADAF5889}"/>
              </a:ext>
            </a:extLst>
          </p:cNvPr>
          <p:cNvSpPr txBox="1"/>
          <p:nvPr/>
        </p:nvSpPr>
        <p:spPr>
          <a:xfrm>
            <a:off x="690563" y="1809750"/>
            <a:ext cx="30559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=3.6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×(6.1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3.9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)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B2155C-460A-49D1-B1B6-F2768CFF00FA}"/>
              </a:ext>
            </a:extLst>
          </p:cNvPr>
          <p:cNvSpPr txBox="1"/>
          <p:nvPr/>
        </p:nvSpPr>
        <p:spPr>
          <a:xfrm>
            <a:off x="685800" y="2420938"/>
            <a:ext cx="30559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=3.6×10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9FC7E3-E122-49B2-90B5-47054CD789BA}"/>
              </a:ext>
            </a:extLst>
          </p:cNvPr>
          <p:cNvSpPr txBox="1"/>
          <p:nvPr/>
        </p:nvSpPr>
        <p:spPr>
          <a:xfrm>
            <a:off x="714375" y="2943225"/>
            <a:ext cx="3055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=36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7414" name="文本框 8">
            <a:extLst>
              <a:ext uri="{FF2B5EF4-FFF2-40B4-BE49-F238E27FC236}">
                <a16:creationId xmlns:a16="http://schemas.microsoft.com/office/drawing/2014/main" id="{750CE355-000C-4B90-A36E-A9DDA6ED6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162050"/>
            <a:ext cx="15335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2.96×40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877297-885C-4BB7-862B-7A59C49A36B1}"/>
              </a:ext>
            </a:extLst>
          </p:cNvPr>
          <p:cNvSpPr txBox="1"/>
          <p:nvPr/>
        </p:nvSpPr>
        <p:spPr>
          <a:xfrm>
            <a:off x="4800600" y="1809750"/>
            <a:ext cx="30559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=(3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0.04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)×40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7ECDDB-27CC-4723-B8AA-BE2288600332}"/>
              </a:ext>
            </a:extLst>
          </p:cNvPr>
          <p:cNvSpPr txBox="1"/>
          <p:nvPr/>
        </p:nvSpPr>
        <p:spPr>
          <a:xfrm>
            <a:off x="4792663" y="2420938"/>
            <a:ext cx="305593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=3×40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0.04×40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97E1A5-1062-4ED7-B7E8-480EC2645E61}"/>
              </a:ext>
            </a:extLst>
          </p:cNvPr>
          <p:cNvSpPr txBox="1"/>
          <p:nvPr/>
        </p:nvSpPr>
        <p:spPr>
          <a:xfrm>
            <a:off x="4792663" y="3030538"/>
            <a:ext cx="30559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=120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1.6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F715167-0FC4-498E-ABC5-387EB9CA2815}"/>
              </a:ext>
            </a:extLst>
          </p:cNvPr>
          <p:cNvSpPr txBox="1"/>
          <p:nvPr/>
        </p:nvSpPr>
        <p:spPr>
          <a:xfrm>
            <a:off x="4800600" y="3554413"/>
            <a:ext cx="30559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=118.4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3790BBD-2944-9FB1-50A3-16FBE463DB6C}"/>
              </a:ext>
            </a:extLst>
          </p:cNvPr>
          <p:cNvSpPr txBox="1"/>
          <p:nvPr/>
        </p:nvSpPr>
        <p:spPr>
          <a:xfrm>
            <a:off x="609600" y="514350"/>
            <a:ext cx="7620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2. </a:t>
            </a:r>
            <a:r>
              <a:rPr lang="zh-CN" altLang="en-US" sz="2400" b="1" dirty="0">
                <a:latin typeface="+mn-lt"/>
                <a:ea typeface="+mn-ea"/>
              </a:rPr>
              <a:t>海里是计量海洋上的距离时常用的长度单位，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海里约为</a:t>
            </a:r>
            <a:r>
              <a:rPr lang="en-US" altLang="zh-CN" sz="2400" b="1" dirty="0">
                <a:latin typeface="+mn-lt"/>
                <a:ea typeface="+mn-ea"/>
              </a:rPr>
              <a:t>1.85 km</a:t>
            </a:r>
            <a:r>
              <a:rPr lang="zh-CN" altLang="en-US" sz="2400" b="1" dirty="0">
                <a:latin typeface="+mn-lt"/>
                <a:ea typeface="+mn-ea"/>
              </a:rPr>
              <a:t>。中国海军“和平方舟”号医院船入列以来多次远赴海外开展人道主义医疗服务，截至</a:t>
            </a:r>
            <a:r>
              <a:rPr lang="en-US" altLang="zh-CN" sz="2400" b="1" dirty="0">
                <a:latin typeface="+mn-lt"/>
                <a:ea typeface="+mn-ea"/>
              </a:rPr>
              <a:t>2023</a:t>
            </a:r>
            <a:r>
              <a:rPr lang="zh-CN" altLang="en-US" sz="2400" b="1" dirty="0">
                <a:latin typeface="+mn-lt"/>
                <a:ea typeface="+mn-ea"/>
              </a:rPr>
              <a:t>年</a:t>
            </a:r>
            <a:r>
              <a:rPr lang="en-US" altLang="zh-CN" sz="2400" b="1" dirty="0">
                <a:latin typeface="+mn-lt"/>
                <a:ea typeface="+mn-ea"/>
              </a:rPr>
              <a:t>7</a:t>
            </a:r>
            <a:r>
              <a:rPr lang="zh-CN" altLang="en-US" sz="2400" b="1" dirty="0">
                <a:latin typeface="+mn-lt"/>
                <a:ea typeface="+mn-ea"/>
              </a:rPr>
              <a:t>月，总航程超过</a:t>
            </a:r>
            <a:r>
              <a:rPr lang="en-US" altLang="zh-CN" sz="2400" b="1" dirty="0">
                <a:latin typeface="+mn-lt"/>
                <a:ea typeface="+mn-ea"/>
              </a:rPr>
              <a:t>26</a:t>
            </a:r>
            <a:r>
              <a:rPr lang="zh-CN" altLang="en-US" sz="2400" b="1" dirty="0">
                <a:latin typeface="+mn-lt"/>
                <a:ea typeface="+mn-ea"/>
              </a:rPr>
              <a:t>万海里。“和平方舟”号的总航程约为多少万千米</a:t>
            </a:r>
            <a:r>
              <a:rPr lang="en-US" altLang="zh-CN" sz="2400" b="1" dirty="0">
                <a:latin typeface="+mn-lt"/>
                <a:ea typeface="+mn-ea"/>
              </a:rPr>
              <a:t>?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FCD66C0-5F28-BB8C-B032-B636E9B123F5}"/>
              </a:ext>
            </a:extLst>
          </p:cNvPr>
          <p:cNvSpPr txBox="1"/>
          <p:nvPr/>
        </p:nvSpPr>
        <p:spPr bwMode="auto">
          <a:xfrm>
            <a:off x="1752600" y="2997547"/>
            <a:ext cx="4035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1.85×26 = 48.1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（万千米）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85AFFB-9BBA-25A6-014E-AB8C36DE1F22}"/>
              </a:ext>
            </a:extLst>
          </p:cNvPr>
          <p:cNvSpPr txBox="1"/>
          <p:nvPr/>
        </p:nvSpPr>
        <p:spPr bwMode="auto">
          <a:xfrm>
            <a:off x="838200" y="3562350"/>
            <a:ext cx="7090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</a:t>
            </a:r>
            <a:r>
              <a:rPr lang="zh-CN" altLang="en-US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“和平方舟”号的总航程约为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48.1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万千米。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08236FB-B37C-4EC5-83A4-36D033523C7B}"/>
              </a:ext>
            </a:extLst>
          </p:cNvPr>
          <p:cNvSpPr txBox="1"/>
          <p:nvPr/>
        </p:nvSpPr>
        <p:spPr>
          <a:xfrm>
            <a:off x="803564" y="819150"/>
            <a:ext cx="72736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3.  2010 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年我国国内生产总值约为 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41.2 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万亿元，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2020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年我国国内生产总值比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2010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年的 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2.4 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倍还多 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2.52 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万亿元。</a:t>
            </a: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2020</a:t>
            </a:r>
            <a:r>
              <a:rPr lang="zh-CN" altLang="en-US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年我国国内生产总值约为多少万亿元？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D2B94D3-BE1C-4CC1-88A6-47D230F948D0}"/>
              </a:ext>
            </a:extLst>
          </p:cNvPr>
          <p:cNvSpPr txBox="1"/>
          <p:nvPr/>
        </p:nvSpPr>
        <p:spPr bwMode="auto">
          <a:xfrm>
            <a:off x="803564" y="2495550"/>
            <a:ext cx="65116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41.2×2.4 + 2.52 = 101.4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（万亿元）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660DFE-9083-4BD3-8CC3-D0AC8D095624}"/>
              </a:ext>
            </a:extLst>
          </p:cNvPr>
          <p:cNvSpPr txBox="1"/>
          <p:nvPr/>
        </p:nvSpPr>
        <p:spPr bwMode="auto">
          <a:xfrm>
            <a:off x="838200" y="3185815"/>
            <a:ext cx="7391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年我国国内生产总值约为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101.4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万亿元。</a:t>
            </a:r>
          </a:p>
        </p:txBody>
      </p:sp>
    </p:spTree>
    <p:extLst>
      <p:ext uri="{BB962C8B-B14F-4D97-AF65-F5344CB8AC3E}">
        <p14:creationId xmlns:p14="http://schemas.microsoft.com/office/powerpoint/2010/main" val="97849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61F137A-5CC4-A065-DB3D-2F6A0B68D2D0}"/>
              </a:ext>
            </a:extLst>
          </p:cNvPr>
          <p:cNvSpPr txBox="1"/>
          <p:nvPr/>
        </p:nvSpPr>
        <p:spPr>
          <a:xfrm>
            <a:off x="629340" y="517481"/>
            <a:ext cx="7622615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王老师骑车上班，每小时骑行</a:t>
            </a:r>
            <a:r>
              <a:rPr lang="en-US" altLang="zh-CN" sz="2400" b="1" dirty="0">
                <a:latin typeface="+mn-lt"/>
                <a:ea typeface="+mn-ea"/>
              </a:rPr>
              <a:t>15km</a:t>
            </a:r>
            <a:r>
              <a:rPr lang="zh-CN" altLang="en-US" sz="2400" b="1" dirty="0">
                <a:latin typeface="+mn-lt"/>
                <a:ea typeface="+mn-ea"/>
              </a:rPr>
              <a:t>，从家到学校要用</a:t>
            </a:r>
            <a:r>
              <a:rPr lang="en-US" altLang="zh-CN" sz="2400" b="1" dirty="0">
                <a:latin typeface="+mn-lt"/>
                <a:ea typeface="+mn-ea"/>
              </a:rPr>
              <a:t>0.25</a:t>
            </a:r>
            <a:r>
              <a:rPr lang="zh-CN" altLang="en-US" sz="2400" b="1" dirty="0">
                <a:latin typeface="+mn-lt"/>
                <a:ea typeface="+mn-ea"/>
              </a:rPr>
              <a:t>小时，他家离学校有多远？如果改为步行，他每小时走</a:t>
            </a:r>
            <a:r>
              <a:rPr lang="en-US" altLang="zh-CN" sz="2400" b="1" dirty="0">
                <a:latin typeface="+mn-lt"/>
                <a:ea typeface="+mn-ea"/>
              </a:rPr>
              <a:t>5km</a:t>
            </a:r>
            <a:r>
              <a:rPr lang="zh-CN" altLang="en-US" sz="2400" b="1" dirty="0">
                <a:latin typeface="+mn-lt"/>
                <a:ea typeface="+mn-ea"/>
              </a:rPr>
              <a:t>，用</a:t>
            </a:r>
            <a:r>
              <a:rPr lang="en-US" altLang="zh-CN" sz="2400" b="1" dirty="0">
                <a:latin typeface="+mn-lt"/>
                <a:ea typeface="+mn-ea"/>
              </a:rPr>
              <a:t>0.8</a:t>
            </a:r>
            <a:r>
              <a:rPr lang="zh-CN" altLang="en-US" sz="2400" b="1" dirty="0">
                <a:latin typeface="+mn-lt"/>
                <a:ea typeface="+mn-ea"/>
              </a:rPr>
              <a:t>小时能到学校吗？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807C6C-8D57-397C-FC90-4CDE9102D403}"/>
              </a:ext>
            </a:extLst>
          </p:cNvPr>
          <p:cNvSpPr/>
          <p:nvPr/>
        </p:nvSpPr>
        <p:spPr>
          <a:xfrm>
            <a:off x="1447800" y="2076450"/>
            <a:ext cx="2133600" cy="342900"/>
          </a:xfrm>
          <a:prstGeom prst="rect">
            <a:avLst/>
          </a:prstGeom>
          <a:solidFill>
            <a:srgbClr val="FFFCBD"/>
          </a:solidFill>
          <a:ln w="19050">
            <a:solidFill>
              <a:srgbClr val="39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骑车：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15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千米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D7B882C-7034-07E8-9771-0149C95FC2BE}"/>
              </a:ext>
            </a:extLst>
          </p:cNvPr>
          <p:cNvSpPr txBox="1"/>
          <p:nvPr/>
        </p:nvSpPr>
        <p:spPr>
          <a:xfrm>
            <a:off x="228600" y="514350"/>
            <a:ext cx="533400" cy="534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4. 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CFCC9F-9D80-5DD8-D53C-A05CB6C85F1F}"/>
              </a:ext>
            </a:extLst>
          </p:cNvPr>
          <p:cNvSpPr txBox="1"/>
          <p:nvPr/>
        </p:nvSpPr>
        <p:spPr>
          <a:xfrm>
            <a:off x="614100" y="2496017"/>
            <a:ext cx="7386900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15×0.25=3.75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5×0.8=4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3.75</a:t>
            </a:r>
          </a:p>
          <a:p>
            <a:pPr algn="just" fontAlgn="ctr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答：王老师家离学校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3.75km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。用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0.8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小时能到学校。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53A56F1-656B-E38F-0378-094CBE5B7AF5}"/>
              </a:ext>
            </a:extLst>
          </p:cNvPr>
          <p:cNvSpPr/>
          <p:nvPr/>
        </p:nvSpPr>
        <p:spPr>
          <a:xfrm>
            <a:off x="4343400" y="2065020"/>
            <a:ext cx="1905000" cy="342900"/>
          </a:xfrm>
          <a:prstGeom prst="rect">
            <a:avLst/>
          </a:prstGeom>
          <a:solidFill>
            <a:srgbClr val="FFFCBD"/>
          </a:solidFill>
          <a:ln w="19050">
            <a:solidFill>
              <a:srgbClr val="39D3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chemeClr val="tx1"/>
                </a:solidFill>
                <a:latin typeface="+mn-ea"/>
              </a:rPr>
              <a:t>步行：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5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千米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/</a:t>
            </a:r>
            <a:r>
              <a:rPr lang="zh-CN" altLang="en-US" dirty="0">
                <a:solidFill>
                  <a:schemeClr val="tx1"/>
                </a:solidFill>
                <a:latin typeface="+mn-ea"/>
              </a:rPr>
              <a:t>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:a16="http://schemas.microsoft.com/office/drawing/2014/main" id="{B532AA5E-4FEF-4BF8-A37A-FD6218A65A08}"/>
              </a:ext>
            </a:extLst>
          </p:cNvPr>
          <p:cNvSpPr txBox="1"/>
          <p:nvPr/>
        </p:nvSpPr>
        <p:spPr>
          <a:xfrm>
            <a:off x="457200" y="133350"/>
            <a:ext cx="7696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5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5. </a:t>
            </a:r>
            <a:r>
              <a:rPr lang="zh-CN" altLang="en-US" sz="2400" b="1" dirty="0">
                <a:latin typeface="+mn-lt"/>
                <a:ea typeface="+mn-ea"/>
              </a:rPr>
              <a:t>张阿姨在超市购买了下面全部的商品，能参加“满</a:t>
            </a:r>
            <a:r>
              <a:rPr lang="en-US" altLang="zh-CN" sz="2400" b="1" dirty="0">
                <a:latin typeface="+mn-lt"/>
                <a:ea typeface="+mn-ea"/>
              </a:rPr>
              <a:t>100</a:t>
            </a:r>
            <a:r>
              <a:rPr lang="zh-CN" altLang="en-US" sz="2400" b="1" dirty="0">
                <a:latin typeface="+mn-lt"/>
                <a:ea typeface="+mn-ea"/>
              </a:rPr>
              <a:t>元减 </a:t>
            </a:r>
            <a:r>
              <a:rPr lang="en-US" altLang="zh-CN" sz="2400" b="1" dirty="0">
                <a:latin typeface="+mn-lt"/>
                <a:ea typeface="+mn-ea"/>
              </a:rPr>
              <a:t>5 </a:t>
            </a:r>
            <a:r>
              <a:rPr lang="zh-CN" altLang="en-US" sz="2400" b="1" dirty="0">
                <a:latin typeface="+mn-lt"/>
                <a:ea typeface="+mn-ea"/>
              </a:rPr>
              <a:t>元”的活动吗</a:t>
            </a:r>
            <a:r>
              <a:rPr lang="en-US" altLang="zh-CN" sz="2400" b="1" dirty="0">
                <a:latin typeface="+mn-lt"/>
                <a:ea typeface="+mn-ea"/>
              </a:rPr>
              <a:t>?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D6A2FDD-50AE-4A2E-97B6-9038D778F6B2}"/>
              </a:ext>
            </a:extLst>
          </p:cNvPr>
          <p:cNvSpPr txBox="1"/>
          <p:nvPr/>
        </p:nvSpPr>
        <p:spPr bwMode="auto">
          <a:xfrm>
            <a:off x="1047347" y="3625225"/>
            <a:ext cx="42210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盒牛奶超过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8AC19FF-C823-417E-BA0B-4BF37CD94DBB}"/>
              </a:ext>
            </a:extLst>
          </p:cNvPr>
          <p:cNvSpPr txBox="1"/>
          <p:nvPr/>
        </p:nvSpPr>
        <p:spPr bwMode="auto">
          <a:xfrm>
            <a:off x="1047348" y="3185729"/>
            <a:ext cx="2895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袋大米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64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826DBA3-C800-4707-80F6-FD10534986AD}"/>
              </a:ext>
            </a:extLst>
          </p:cNvPr>
          <p:cNvSpPr txBox="1"/>
          <p:nvPr/>
        </p:nvSpPr>
        <p:spPr bwMode="auto">
          <a:xfrm>
            <a:off x="1047348" y="4051089"/>
            <a:ext cx="5677704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盒果汁超过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2E2E13-BCD1-738B-C897-2CFCD2700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428750"/>
            <a:ext cx="5677705" cy="17104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7933BFF-8B0D-C9CB-E87B-6FB99C9400EA}"/>
              </a:ext>
            </a:extLst>
          </p:cNvPr>
          <p:cNvSpPr txBox="1"/>
          <p:nvPr/>
        </p:nvSpPr>
        <p:spPr>
          <a:xfrm>
            <a:off x="3048000" y="1822312"/>
            <a:ext cx="83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袋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C0DABA-7D94-EA30-23B2-99B8581C9AE3}"/>
              </a:ext>
            </a:extLst>
          </p:cNvPr>
          <p:cNvSpPr txBox="1"/>
          <p:nvPr/>
        </p:nvSpPr>
        <p:spPr>
          <a:xfrm>
            <a:off x="5486400" y="1809011"/>
            <a:ext cx="83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盒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868DA7-F310-1670-1B9B-4EE1726A78F1}"/>
              </a:ext>
            </a:extLst>
          </p:cNvPr>
          <p:cNvSpPr txBox="1"/>
          <p:nvPr/>
        </p:nvSpPr>
        <p:spPr>
          <a:xfrm>
            <a:off x="7372753" y="1797927"/>
            <a:ext cx="83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盒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CC1FAC0-644B-316B-142F-627B3BD8C134}"/>
              </a:ext>
            </a:extLst>
          </p:cNvPr>
          <p:cNvSpPr txBox="1"/>
          <p:nvPr/>
        </p:nvSpPr>
        <p:spPr bwMode="auto">
          <a:xfrm>
            <a:off x="4305300" y="3838008"/>
            <a:ext cx="33147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64+16+20=100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5AFEB7-0E83-4EB3-AE64-B7759AF4207B}"/>
              </a:ext>
            </a:extLst>
          </p:cNvPr>
          <p:cNvSpPr txBox="1"/>
          <p:nvPr/>
        </p:nvSpPr>
        <p:spPr>
          <a:xfrm>
            <a:off x="838200" y="4522975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总共超过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元，能参加“满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元减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元”的活动。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5" grpId="0"/>
      <p:bldP spid="6" grpId="0"/>
      <p:bldP spid="7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A697A0D1-DE36-4B4F-9E09-82D31A10C8C2}"/>
              </a:ext>
            </a:extLst>
          </p:cNvPr>
          <p:cNvSpPr txBox="1"/>
          <p:nvPr/>
        </p:nvSpPr>
        <p:spPr>
          <a:xfrm>
            <a:off x="533400" y="862182"/>
            <a:ext cx="769620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6.</a:t>
            </a:r>
            <a:r>
              <a:rPr lang="zh-CN" altLang="en-US" sz="2400" b="1" dirty="0">
                <a:latin typeface="+mn-lt"/>
                <a:ea typeface="+mn-ea"/>
              </a:rPr>
              <a:t>一个房间长</a:t>
            </a:r>
            <a:r>
              <a:rPr lang="en-US" altLang="zh-CN" sz="2400" b="1" dirty="0">
                <a:latin typeface="+mn-lt"/>
                <a:ea typeface="+mn-ea"/>
              </a:rPr>
              <a:t>8.1m</a:t>
            </a:r>
            <a:r>
              <a:rPr lang="zh-CN" altLang="en-US" sz="2400" b="1" dirty="0">
                <a:latin typeface="+mn-lt"/>
                <a:ea typeface="+mn-ea"/>
              </a:rPr>
              <a:t>，宽</a:t>
            </a:r>
            <a:r>
              <a:rPr lang="en-US" altLang="zh-CN" sz="2400" b="1" dirty="0">
                <a:latin typeface="+mn-lt"/>
                <a:ea typeface="+mn-ea"/>
              </a:rPr>
              <a:t>5.2m</a:t>
            </a:r>
            <a:r>
              <a:rPr lang="zh-CN" altLang="en-US" sz="2400" b="1" dirty="0">
                <a:latin typeface="+mn-lt"/>
                <a:ea typeface="+mn-ea"/>
              </a:rPr>
              <a:t>。现在要铺上边长为</a:t>
            </a:r>
            <a:r>
              <a:rPr lang="en-US" altLang="zh-CN" sz="2400" b="1" dirty="0">
                <a:latin typeface="+mn-lt"/>
                <a:ea typeface="+mn-ea"/>
              </a:rPr>
              <a:t>0.6m</a:t>
            </a:r>
            <a:r>
              <a:rPr lang="zh-CN" altLang="en-US" sz="2400" b="1" dirty="0">
                <a:latin typeface="+mn-lt"/>
                <a:ea typeface="+mn-ea"/>
              </a:rPr>
              <a:t>的正方形地砖，</a:t>
            </a:r>
            <a:r>
              <a:rPr lang="en-US" altLang="zh-CN" sz="2400" b="1" dirty="0">
                <a:latin typeface="+mn-lt"/>
                <a:ea typeface="+mn-ea"/>
              </a:rPr>
              <a:t>100</a:t>
            </a:r>
            <a:r>
              <a:rPr lang="zh-CN" altLang="en-US" sz="2400" b="1" dirty="0">
                <a:latin typeface="+mn-lt"/>
                <a:ea typeface="+mn-ea"/>
              </a:rPr>
              <a:t>块够吗？（不考虑损耗。）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E2F7A8DE-8C86-4000-B316-6C67068F97F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371126"/>
            <a:ext cx="5140325" cy="1944688"/>
            <a:chOff x="1804" y="2840"/>
            <a:chExt cx="2506" cy="1225"/>
          </a:xfrm>
        </p:grpSpPr>
        <p:sp>
          <p:nvSpPr>
            <p:cNvPr id="19463" name="流程图: 可选过程 17">
              <a:extLst>
                <a:ext uri="{FF2B5EF4-FFF2-40B4-BE49-F238E27FC236}">
                  <a16:creationId xmlns:a16="http://schemas.microsoft.com/office/drawing/2014/main" id="{9E58346F-C1DF-461B-B626-1104F5A25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" y="2840"/>
              <a:ext cx="2117" cy="1225"/>
            </a:xfrm>
            <a:prstGeom prst="flowChartAlternateProcess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000" b="1">
                <a:latin typeface="楷体" panose="02010609060101010101" pitchFamily="49" charset="-122"/>
              </a:endParaRPr>
            </a:p>
          </p:txBody>
        </p:sp>
        <p:sp>
          <p:nvSpPr>
            <p:cNvPr id="19464" name="TextBox 18">
              <a:extLst>
                <a:ext uri="{FF2B5EF4-FFF2-40B4-BE49-F238E27FC236}">
                  <a16:creationId xmlns:a16="http://schemas.microsoft.com/office/drawing/2014/main" id="{75395B4F-1CF8-476F-B6CA-E40ED15FA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5" y="2936"/>
              <a:ext cx="2395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8×5=40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en-US" altLang="zh-CN" sz="24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0.6×0.6×100=36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en-US" altLang="zh-CN" sz="24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36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答：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块不够。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7F8E9B2-B52B-5705-DB80-10A9AC55291D}"/>
              </a:ext>
            </a:extLst>
          </p:cNvPr>
          <p:cNvSpPr txBox="1"/>
          <p:nvPr/>
        </p:nvSpPr>
        <p:spPr>
          <a:xfrm>
            <a:off x="685800" y="252439"/>
            <a:ext cx="7620000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7. </a:t>
            </a:r>
            <a:r>
              <a:rPr lang="zh-CN" altLang="en-US" sz="2400" b="1" dirty="0">
                <a:latin typeface="+mj-lt"/>
                <a:ea typeface="+mn-ea"/>
              </a:rPr>
              <a:t>一台一级能效冰箱一天的耗电量是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0.54</a:t>
            </a:r>
            <a:r>
              <a:rPr lang="zh-CN" altLang="en-US" sz="2400" b="1" dirty="0">
                <a:latin typeface="+mj-lt"/>
                <a:ea typeface="+mn-ea"/>
              </a:rPr>
              <a:t>千瓦时，一台三级能效冰箱一天的耗电量是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0.69</a:t>
            </a:r>
            <a:r>
              <a:rPr lang="zh-CN" altLang="en-US" sz="2400" b="1" dirty="0">
                <a:latin typeface="+mj-lt"/>
                <a:ea typeface="+mn-ea"/>
              </a:rPr>
              <a:t>千瓦时，电费每千瓦时</a:t>
            </a:r>
            <a:r>
              <a:rPr lang="en-US" altLang="zh-CN" sz="2400" b="1" dirty="0">
                <a:latin typeface="+mj-lt"/>
                <a:ea typeface="+mn-ea"/>
              </a:rPr>
              <a:t>0.5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endParaRPr lang="en-US" altLang="zh-CN" sz="2000" dirty="0">
              <a:solidFill>
                <a:srgbClr val="FF66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C502A1-CC1E-A2CE-1215-ADC494AF1DCE}"/>
              </a:ext>
            </a:extLst>
          </p:cNvPr>
          <p:cNvSpPr txBox="1"/>
          <p:nvPr/>
        </p:nvSpPr>
        <p:spPr>
          <a:xfrm>
            <a:off x="2514600" y="3640945"/>
            <a:ext cx="43434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0.69×30×0.5 = 10.35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333813-D8EC-698C-D99D-49C1F23E77EE}"/>
              </a:ext>
            </a:extLst>
          </p:cNvPr>
          <p:cNvSpPr txBox="1"/>
          <p:nvPr/>
        </p:nvSpPr>
        <p:spPr>
          <a:xfrm>
            <a:off x="381000" y="3105150"/>
            <a:ext cx="84582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(1)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三级能效冰箱使用一个月（按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天计算）的电费是多少元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E5FC01B-2F25-CFAA-7961-E0AE61062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02385"/>
            <a:ext cx="2550544" cy="180276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D143148-4140-CEF8-6A73-F6F53A3B7DD8}"/>
              </a:ext>
            </a:extLst>
          </p:cNvPr>
          <p:cNvSpPr txBox="1"/>
          <p:nvPr/>
        </p:nvSpPr>
        <p:spPr>
          <a:xfrm>
            <a:off x="990600" y="4176740"/>
            <a:ext cx="71628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答：三级能效冰箱使用一个月的电费是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10.35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8F846-F2BF-772D-9550-BCAFCB18E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700660-EB87-4685-95A0-17E21BF3FAF7}"/>
              </a:ext>
            </a:extLst>
          </p:cNvPr>
          <p:cNvSpPr txBox="1"/>
          <p:nvPr/>
        </p:nvSpPr>
        <p:spPr>
          <a:xfrm>
            <a:off x="685800" y="252439"/>
            <a:ext cx="7620000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7. </a:t>
            </a:r>
            <a:r>
              <a:rPr lang="zh-CN" altLang="en-US" sz="2400" b="1" dirty="0">
                <a:latin typeface="+mj-lt"/>
                <a:ea typeface="+mn-ea"/>
              </a:rPr>
              <a:t>一台一级能效冰箱一天的耗电量是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0.54</a:t>
            </a:r>
            <a:r>
              <a:rPr lang="zh-CN" altLang="en-US" sz="2400" b="1" dirty="0">
                <a:latin typeface="+mj-lt"/>
                <a:ea typeface="+mn-ea"/>
              </a:rPr>
              <a:t>千瓦时，一台三级能效冰箱一天的耗电量是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0.69</a:t>
            </a:r>
            <a:r>
              <a:rPr lang="zh-CN" altLang="en-US" sz="2400" b="1" dirty="0">
                <a:latin typeface="+mj-lt"/>
                <a:ea typeface="+mn-ea"/>
              </a:rPr>
              <a:t>千瓦时，电费每千瓦时</a:t>
            </a:r>
            <a:r>
              <a:rPr lang="en-US" altLang="zh-CN" sz="2400" b="1" dirty="0">
                <a:latin typeface="+mj-lt"/>
                <a:ea typeface="+mn-ea"/>
              </a:rPr>
              <a:t>0.5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endParaRPr lang="en-US" altLang="zh-CN" sz="2000" dirty="0">
              <a:solidFill>
                <a:srgbClr val="FF66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286E19B-C39B-41EE-9597-7BA3DA29D0C5}"/>
              </a:ext>
            </a:extLst>
          </p:cNvPr>
          <p:cNvSpPr txBox="1"/>
          <p:nvPr/>
        </p:nvSpPr>
        <p:spPr>
          <a:xfrm>
            <a:off x="381000" y="3105150"/>
            <a:ext cx="84582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(2)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一级能效冰箱使用一个月（按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30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天计算）的电费是多少元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223B09-E35F-FCA4-E3B5-F7C050996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02385"/>
            <a:ext cx="2550544" cy="180276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F770FE4-FFBB-3450-EF32-5CFFE7C230BA}"/>
              </a:ext>
            </a:extLst>
          </p:cNvPr>
          <p:cNvSpPr txBox="1"/>
          <p:nvPr/>
        </p:nvSpPr>
        <p:spPr>
          <a:xfrm>
            <a:off x="2819400" y="3634248"/>
            <a:ext cx="43434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0.54×30×0.5 = 8.1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2A4EFA0-2241-E321-896D-8F385173F72F}"/>
              </a:ext>
            </a:extLst>
          </p:cNvPr>
          <p:cNvSpPr txBox="1"/>
          <p:nvPr/>
        </p:nvSpPr>
        <p:spPr>
          <a:xfrm>
            <a:off x="1371600" y="4155096"/>
            <a:ext cx="67056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答：一级能效冰箱使用一个月的电费是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8.1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1353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E35C-37D1-D38B-9296-B3E768E86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9004A3-DDCD-0679-5E8B-0BB5FFA62CF8}"/>
              </a:ext>
            </a:extLst>
          </p:cNvPr>
          <p:cNvSpPr txBox="1"/>
          <p:nvPr/>
        </p:nvSpPr>
        <p:spPr>
          <a:xfrm>
            <a:off x="685800" y="252439"/>
            <a:ext cx="7620000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7. </a:t>
            </a:r>
            <a:r>
              <a:rPr lang="zh-CN" altLang="en-US" sz="2400" b="1" dirty="0">
                <a:latin typeface="+mj-lt"/>
                <a:ea typeface="+mn-ea"/>
              </a:rPr>
              <a:t>一台一级能效冰箱一天的耗电量是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0.54</a:t>
            </a:r>
            <a:r>
              <a:rPr lang="zh-CN" altLang="en-US" sz="2400" b="1" dirty="0">
                <a:latin typeface="+mj-lt"/>
                <a:ea typeface="+mn-ea"/>
              </a:rPr>
              <a:t>千瓦时，一台三级能效冰箱一天的耗电量是</a:t>
            </a:r>
            <a:r>
              <a:rPr lang="en-US" altLang="zh-CN" sz="2400" b="1" dirty="0">
                <a:latin typeface="+mj-lt"/>
                <a:ea typeface="+mn-ea"/>
              </a:rPr>
              <a:t>0.69</a:t>
            </a:r>
            <a:r>
              <a:rPr lang="zh-CN" altLang="en-US" sz="2400" b="1" dirty="0">
                <a:latin typeface="+mj-lt"/>
                <a:ea typeface="+mn-ea"/>
              </a:rPr>
              <a:t>千瓦时，电费每千瓦时</a:t>
            </a:r>
            <a:r>
              <a:rPr lang="en-US" altLang="zh-CN" sz="2400" b="1" dirty="0">
                <a:latin typeface="+mj-lt"/>
                <a:ea typeface="+mn-ea"/>
              </a:rPr>
              <a:t>0.5</a:t>
            </a:r>
            <a:r>
              <a:rPr lang="zh-CN" altLang="en-US" sz="2400" b="1" dirty="0">
                <a:latin typeface="+mj-lt"/>
                <a:ea typeface="+mn-ea"/>
              </a:rPr>
              <a:t>元。</a:t>
            </a:r>
            <a:endParaRPr lang="en-US" altLang="zh-CN" sz="2000" dirty="0">
              <a:solidFill>
                <a:srgbClr val="FF66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8A4BA9-ADF8-30EC-0991-76DA4FC0109B}"/>
              </a:ext>
            </a:extLst>
          </p:cNvPr>
          <p:cNvSpPr txBox="1"/>
          <p:nvPr/>
        </p:nvSpPr>
        <p:spPr>
          <a:xfrm>
            <a:off x="647700" y="3105150"/>
            <a:ext cx="7048500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(3)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请你尝试提出其他数学问题并解答。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CEA7CC0-1E06-216F-F9DB-A73326F64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02385"/>
            <a:ext cx="2550544" cy="180276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91885B7-036F-6311-2D8D-92BA8D549B30}"/>
              </a:ext>
            </a:extLst>
          </p:cNvPr>
          <p:cNvSpPr txBox="1"/>
          <p:nvPr/>
        </p:nvSpPr>
        <p:spPr>
          <a:xfrm>
            <a:off x="647700" y="3625998"/>
            <a:ext cx="7696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提问不唯一，如：使用一级能效冰箱一年（按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365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天计算）比使用三级能效冰箱一年节约用电多少千瓦时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?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A7E4A1F-8445-A823-9FE4-FF6A7BD7AAB1}"/>
              </a:ext>
            </a:extLst>
          </p:cNvPr>
          <p:cNvSpPr txBox="1"/>
          <p:nvPr/>
        </p:nvSpPr>
        <p:spPr>
          <a:xfrm>
            <a:off x="1905000" y="4429396"/>
            <a:ext cx="483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(0.69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－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0.54)×365=54.75(</a:t>
            </a:r>
            <a:r>
              <a:rPr lang="zh-CN" altLang="en-US" sz="2400" b="1" dirty="0">
                <a:solidFill>
                  <a:srgbClr val="0000FF"/>
                </a:solidFill>
                <a:latin typeface="+mj-lt"/>
                <a:ea typeface="+mn-ea"/>
              </a:rPr>
              <a:t>千瓦时</a:t>
            </a:r>
            <a:r>
              <a:rPr lang="en-US" altLang="zh-CN" sz="2400" b="1" dirty="0">
                <a:solidFill>
                  <a:srgbClr val="0000FF"/>
                </a:solidFill>
                <a:latin typeface="+mj-lt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1747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0F5D438-0CF4-60DA-C1B2-E7F6FB87BD1D}"/>
              </a:ext>
            </a:extLst>
          </p:cNvPr>
          <p:cNvSpPr txBox="1"/>
          <p:nvPr/>
        </p:nvSpPr>
        <p:spPr>
          <a:xfrm>
            <a:off x="457198" y="1352550"/>
            <a:ext cx="8610602" cy="715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j-lt"/>
                <a:ea typeface="+mn-ea"/>
              </a:rPr>
              <a:t>8. </a:t>
            </a:r>
            <a:r>
              <a:rPr lang="zh-CN" altLang="en-US" sz="2800" b="1" dirty="0">
                <a:latin typeface="+mj-lt"/>
                <a:ea typeface="+mn-ea"/>
              </a:rPr>
              <a:t>小数乘法算式 </a:t>
            </a:r>
            <a:r>
              <a:rPr lang="en-US" altLang="zh-CN" sz="2800" b="1" dirty="0">
                <a:latin typeface="+mj-lt"/>
                <a:ea typeface="+mn-ea"/>
              </a:rPr>
              <a:t>1.</a:t>
            </a:r>
            <a:r>
              <a:rPr lang="zh-CN" altLang="en-US" sz="3600" dirty="0">
                <a:latin typeface="+mj-lt"/>
                <a:ea typeface="+mn-ea"/>
              </a:rPr>
              <a:t>□</a:t>
            </a:r>
            <a:r>
              <a:rPr lang="en-US" altLang="zh-CN" sz="2800" b="1" dirty="0">
                <a:latin typeface="+mj-lt"/>
                <a:ea typeface="+mn-ea"/>
              </a:rPr>
              <a:t>2×5.3 </a:t>
            </a:r>
            <a:r>
              <a:rPr lang="zh-CN" altLang="en-US" sz="2800" b="1" dirty="0">
                <a:latin typeface="+mj-lt"/>
                <a:ea typeface="+mn-ea"/>
              </a:rPr>
              <a:t>的结果可能是（         ）。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CBC6743-0D05-D441-86FE-B7DD3EBC70E7}"/>
              </a:ext>
            </a:extLst>
          </p:cNvPr>
          <p:cNvSpPr txBox="1"/>
          <p:nvPr/>
        </p:nvSpPr>
        <p:spPr>
          <a:xfrm>
            <a:off x="830798" y="2337744"/>
            <a:ext cx="7596922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j-lt"/>
                <a:ea typeface="+mn-ea"/>
              </a:rPr>
              <a:t>A.7.526       B.0.996       C.11.176       D.7.562</a:t>
            </a:r>
            <a:endParaRPr lang="zh-CN" altLang="en-US" sz="2800" b="1" dirty="0"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1581E7-4BD9-DB63-2ACC-1916DEAA4B02}"/>
              </a:ext>
            </a:extLst>
          </p:cNvPr>
          <p:cNvSpPr txBox="1"/>
          <p:nvPr/>
        </p:nvSpPr>
        <p:spPr>
          <a:xfrm>
            <a:off x="7616190" y="1515130"/>
            <a:ext cx="7886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4912" y="362008"/>
            <a:ext cx="830558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9. </a:t>
            </a:r>
            <a:r>
              <a:rPr lang="zh-CN" altLang="en-US" sz="2400" b="1" dirty="0">
                <a:latin typeface="+mj-lt"/>
                <a:ea typeface="+mn-ea"/>
              </a:rPr>
              <a:t>某商场地下停车场的收费标准如下。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50A319B-AF7D-9BE5-80D3-87BCB95FBB9E}"/>
              </a:ext>
            </a:extLst>
          </p:cNvPr>
          <p:cNvSpPr txBox="1"/>
          <p:nvPr/>
        </p:nvSpPr>
        <p:spPr>
          <a:xfrm>
            <a:off x="228714" y="2485146"/>
            <a:ext cx="8610374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王老师在该商场购物花了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212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元，停车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3.2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小时。她需要付多少停车费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174638C-DFE8-1396-72FA-5C1D96E4B2B5}"/>
              </a:ext>
            </a:extLst>
          </p:cNvPr>
          <p:cNvSpPr/>
          <p:nvPr/>
        </p:nvSpPr>
        <p:spPr>
          <a:xfrm>
            <a:off x="457308" y="955287"/>
            <a:ext cx="8000790" cy="14869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D38EF14-7258-82F9-70E8-9AF3D2765B33}"/>
              </a:ext>
            </a:extLst>
          </p:cNvPr>
          <p:cNvSpPr txBox="1"/>
          <p:nvPr/>
        </p:nvSpPr>
        <p:spPr>
          <a:xfrm>
            <a:off x="609704" y="955287"/>
            <a:ext cx="7924592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①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小时及以内收费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② 超过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小时每小时加收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2.5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元，不足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小时计算。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③ 在本商场消费满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元可以免费停车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3F28FA-1427-476E-4D57-D19FE665318F}"/>
              </a:ext>
            </a:extLst>
          </p:cNvPr>
          <p:cNvSpPr txBox="1"/>
          <p:nvPr/>
        </p:nvSpPr>
        <p:spPr>
          <a:xfrm>
            <a:off x="2286000" y="3028938"/>
            <a:ext cx="6629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，王老师可以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免费停车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550BD37-0415-5010-43C0-184202117A17}"/>
              </a:ext>
            </a:extLst>
          </p:cNvPr>
          <p:cNvSpPr txBox="1"/>
          <p:nvPr/>
        </p:nvSpPr>
        <p:spPr>
          <a:xfrm>
            <a:off x="2286000" y="3481649"/>
            <a:ext cx="5562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= 2.2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小时收费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9F77751-3495-C870-3604-8307E794D024}"/>
              </a:ext>
            </a:extLst>
          </p:cNvPr>
          <p:cNvSpPr txBox="1"/>
          <p:nvPr/>
        </p:nvSpPr>
        <p:spPr>
          <a:xfrm>
            <a:off x="2247958" y="3958197"/>
            <a:ext cx="619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应收费用：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+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1)×2.5 = 10 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154278A-A050-065C-CEB3-59D47558CDBA}"/>
              </a:ext>
            </a:extLst>
          </p:cNvPr>
          <p:cNvSpPr txBox="1"/>
          <p:nvPr/>
        </p:nvSpPr>
        <p:spPr>
          <a:xfrm>
            <a:off x="2247958" y="4453741"/>
            <a:ext cx="5714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答：她需要付停车费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5D7C1-513E-A3F9-0F99-98ED06BD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B213090-D81C-B68A-FCD7-FBB0AF473F2F}"/>
              </a:ext>
            </a:extLst>
          </p:cNvPr>
          <p:cNvSpPr txBox="1"/>
          <p:nvPr/>
        </p:nvSpPr>
        <p:spPr>
          <a:xfrm>
            <a:off x="304912" y="362008"/>
            <a:ext cx="830558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+mn-ea"/>
              </a:rPr>
              <a:t>9. </a:t>
            </a:r>
            <a:r>
              <a:rPr lang="zh-CN" altLang="en-US" sz="2400" b="1" dirty="0">
                <a:latin typeface="+mj-lt"/>
                <a:ea typeface="+mn-ea"/>
              </a:rPr>
              <a:t>某商场地下停车场的收费标准如下。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A99A65-9A68-4371-224B-9CF4D3FEA738}"/>
              </a:ext>
            </a:extLst>
          </p:cNvPr>
          <p:cNvSpPr txBox="1"/>
          <p:nvPr/>
        </p:nvSpPr>
        <p:spPr>
          <a:xfrm>
            <a:off x="228714" y="2485146"/>
            <a:ext cx="8686572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1" hangingPunct="1">
              <a:lnSpc>
                <a:spcPct val="13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李叔叔在该商场购物花了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125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元，停车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4.5</a:t>
            </a:r>
            <a:r>
              <a:rPr lang="zh-CN" altLang="en-US" sz="2400" b="1" dirty="0">
                <a:solidFill>
                  <a:prstClr val="black"/>
                </a:solidFill>
                <a:latin typeface="Times New Roman"/>
                <a:ea typeface="黑体"/>
              </a:rPr>
              <a:t>小时。他需要付多少停车费</a:t>
            </a:r>
            <a:r>
              <a:rPr lang="en-US" altLang="zh-CN" sz="2400" b="1" dirty="0">
                <a:solidFill>
                  <a:prstClr val="black"/>
                </a:solidFill>
                <a:latin typeface="Times New Roman"/>
                <a:ea typeface="黑体"/>
              </a:rPr>
              <a:t>?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AA1602E-59BD-D055-71ED-B61307863467}"/>
              </a:ext>
            </a:extLst>
          </p:cNvPr>
          <p:cNvSpPr/>
          <p:nvPr/>
        </p:nvSpPr>
        <p:spPr>
          <a:xfrm>
            <a:off x="457308" y="955287"/>
            <a:ext cx="8000790" cy="14869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0D0E67-E423-2594-EEA8-D5A7D13C575A}"/>
              </a:ext>
            </a:extLst>
          </p:cNvPr>
          <p:cNvSpPr txBox="1"/>
          <p:nvPr/>
        </p:nvSpPr>
        <p:spPr>
          <a:xfrm>
            <a:off x="609704" y="955287"/>
            <a:ext cx="7924592" cy="1481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①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小时及以内收费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② 超过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小时每小时加收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2.5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元，不足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小时计算。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③ 在本商场消费满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元可以免费停车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小时。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E0E1C2-D3B5-9E4D-6E70-9DAA8BC03D8F}"/>
              </a:ext>
            </a:extLst>
          </p:cNvPr>
          <p:cNvSpPr txBox="1"/>
          <p:nvPr/>
        </p:nvSpPr>
        <p:spPr>
          <a:xfrm>
            <a:off x="2286000" y="3028938"/>
            <a:ext cx="6553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，李叔叔不能免费停车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CEE1844-4253-2E8B-39BD-F9577B9DB6E0}"/>
              </a:ext>
            </a:extLst>
          </p:cNvPr>
          <p:cNvSpPr txBox="1"/>
          <p:nvPr/>
        </p:nvSpPr>
        <p:spPr>
          <a:xfrm>
            <a:off x="2286000" y="3481649"/>
            <a:ext cx="4952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4&lt;4.5&lt;5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，按停车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小时收费。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C3C4332-F8CA-2ED5-3CCE-F9482E5B170A}"/>
              </a:ext>
            </a:extLst>
          </p:cNvPr>
          <p:cNvSpPr txBox="1"/>
          <p:nvPr/>
        </p:nvSpPr>
        <p:spPr>
          <a:xfrm>
            <a:off x="2247958" y="3958197"/>
            <a:ext cx="619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应收费用：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+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1)×2.5 = 15 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A5099E9-C9DE-1367-FE45-9B7A9F8AA80D}"/>
              </a:ext>
            </a:extLst>
          </p:cNvPr>
          <p:cNvSpPr txBox="1"/>
          <p:nvPr/>
        </p:nvSpPr>
        <p:spPr>
          <a:xfrm>
            <a:off x="2247958" y="4453741"/>
            <a:ext cx="5714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答：李叔叔需要付停车费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70019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2946</TotalTime>
  <Words>1066</Words>
  <Application>Microsoft Office PowerPoint</Application>
  <PresentationFormat>全屏显示(16:9)</PresentationFormat>
  <Paragraphs>115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Gulim</vt:lpstr>
      <vt:lpstr>等线 Light</vt:lpstr>
      <vt:lpstr>黑体</vt:lpstr>
      <vt:lpstr>楷体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493</cp:revision>
  <cp:lastPrinted>1601-01-01T00:00:00Z</cp:lastPrinted>
  <dcterms:created xsi:type="dcterms:W3CDTF">1601-01-01T00:00:00Z</dcterms:created>
  <dcterms:modified xsi:type="dcterms:W3CDTF">2026-06-30T05:18:12Z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