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61" r:id="rId4"/>
    <p:sldId id="263" r:id="rId5"/>
    <p:sldId id="264" r:id="rId6"/>
    <p:sldId id="266" r:id="rId7"/>
    <p:sldId id="368" r:id="rId8"/>
    <p:sldId id="267" r:id="rId9"/>
    <p:sldId id="302" r:id="rId10"/>
    <p:sldId id="365" r:id="rId11"/>
    <p:sldId id="364" r:id="rId12"/>
    <p:sldId id="265" r:id="rId13"/>
    <p:sldId id="369" r:id="rId14"/>
    <p:sldId id="271" r:id="rId15"/>
    <p:sldId id="367" r:id="rId16"/>
    <p:sldId id="297" r:id="rId17"/>
    <p:sldId id="304" r:id="rId18"/>
    <p:sldId id="295" r:id="rId19"/>
    <p:sldId id="277" r:id="rId20"/>
    <p:sldId id="371" r:id="rId21"/>
    <p:sldId id="278" r:id="rId22"/>
    <p:sldId id="305" r:id="rId23"/>
    <p:sldId id="308" r:id="rId24"/>
    <p:sldId id="309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FE98"/>
    <a:srgbClr val="0066FF"/>
    <a:srgbClr val="CA7378"/>
    <a:srgbClr val="73C5FF"/>
    <a:srgbClr val="00B0F0"/>
    <a:srgbClr val="F38181"/>
    <a:srgbClr val="E1DFDF"/>
    <a:srgbClr val="A2B9ED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473" autoAdjust="0"/>
  </p:normalViewPr>
  <p:slideViewPr>
    <p:cSldViewPr>
      <p:cViewPr>
        <p:scale>
          <a:sx n="100" d="100"/>
          <a:sy n="100" d="100"/>
        </p:scale>
        <p:origin x="1116" y="9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80" y="-84"/>
      </p:cViewPr>
      <p:guideLst>
        <p:guide orient="horz" pos="2880"/>
        <p:guide pos="2160"/>
      </p:guideLst>
    </p:cSldViewPr>
  </p:notes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AC505940-F791-4EB0-982E-641DF0060435}" type="datetimeFigureOut">
              <a:rPr lang="zh-CN" altLang="en-US"/>
              <a:t>2026/8/20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66BA3F2-40F1-482A-BD64-3C270B6550A3}" type="slidenum">
              <a:rPr altLang="zh-CN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0386427-F8AC-4958-A987-F6C66F27E6AF}" type="slidenum">
              <a:rPr altLang="zh-CN">
                <a:latin typeface="Times New Roman" panose="02020603050405020304" pitchFamily="18" charset="0"/>
              </a:rPr>
              <a:t>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AB9F073-9443-4D41-8760-7EE189E27161}" type="slidenum">
              <a:rPr altLang="zh-CN">
                <a:latin typeface="Times New Roman" panose="02020603050405020304" pitchFamily="18" charset="0"/>
              </a:rPr>
              <a:t>3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A0EB9FA-F42B-4D7F-B4CC-F6EF5985CA60}" type="slidenum">
              <a:rPr altLang="zh-CN">
                <a:latin typeface="Times New Roman" panose="02020603050405020304" pitchFamily="18" charset="0"/>
              </a:rPr>
              <a:t>4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9D6B159-5C90-434E-BA67-CA399A04ECB0}" type="slidenum">
              <a:rPr altLang="zh-CN">
                <a:latin typeface="Times New Roman" panose="02020603050405020304" pitchFamily="18" charset="0"/>
              </a:rPr>
              <a:t>5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D9DD9B-B902-43A3-B82C-2A682810511C}" type="slidenum">
              <a:rPr altLang="zh-CN">
                <a:latin typeface="Times New Roman" panose="02020603050405020304" pitchFamily="18" charset="0"/>
              </a:rPr>
              <a:t>6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56528-F947-ABB1-3EE8-57E297BA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C58E900F-018F-3890-231C-76F414E460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>
            <a:extLst>
              <a:ext uri="{FF2B5EF4-FFF2-40B4-BE49-F238E27FC236}">
                <a16:creationId xmlns:a16="http://schemas.microsoft.com/office/drawing/2014/main" id="{CB7A2DBE-A40D-198B-C656-3697DEA71F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灯片编号占位符 3">
            <a:extLst>
              <a:ext uri="{FF2B5EF4-FFF2-40B4-BE49-F238E27FC236}">
                <a16:creationId xmlns:a16="http://schemas.microsoft.com/office/drawing/2014/main" id="{85A4998E-767E-04BE-B0F5-105BD6E21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9506C20-E6C6-4FCE-9E33-8C5DEF512A38}" type="slidenum">
              <a:rPr altLang="zh-CN">
                <a:latin typeface="Times New Roman" panose="02020603050405020304" pitchFamily="18" charset="0"/>
              </a:rPr>
              <a:t>7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955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9506C20-E6C6-4FCE-9E33-8C5DEF512A38}" type="slidenum">
              <a:rPr altLang="zh-CN">
                <a:latin typeface="Times New Roman" panose="02020603050405020304" pitchFamily="18" charset="0"/>
              </a:rPr>
              <a:t>8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1B49CF1-891F-4C15-9F4D-6F58AAE52984}" type="slidenum">
              <a:rPr altLang="en-US">
                <a:latin typeface="Times New Roman" panose="02020603050405020304" pitchFamily="18" charset="0"/>
              </a:rPr>
              <a:t>11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27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1B49CF1-891F-4C15-9F4D-6F58AAE52984}" type="slidenum">
              <a:rPr altLang="en-US">
                <a:latin typeface="Times New Roman" panose="02020603050405020304" pitchFamily="18" charset="0"/>
              </a:rPr>
              <a:t>12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91038-1490-2891-32E2-38818E31A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CC866A88-44DA-0A47-A1DE-9E4D51315E5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>
            <a:extLst>
              <a:ext uri="{FF2B5EF4-FFF2-40B4-BE49-F238E27FC236}">
                <a16:creationId xmlns:a16="http://schemas.microsoft.com/office/drawing/2014/main" id="{9B5AEDE1-A26B-0996-A6F5-7AA2DEB1C1F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id="{01B4E466-5C14-9871-1CCE-D67C1F7D4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1B49CF1-891F-4C15-9F4D-6F58AAE52984}" type="slidenum">
              <a:rPr altLang="en-US">
                <a:latin typeface="Times New Roman" panose="02020603050405020304" pitchFamily="18" charset="0"/>
              </a:rPr>
              <a:t>13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32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3CB0AFC-2D41-4F4D-B8F0-529583E64804}" type="slidenum">
              <a:rPr altLang="zh-CN">
                <a:latin typeface="Times New Roman" panose="02020603050405020304" pitchFamily="18" charset="0"/>
              </a:rPr>
              <a:t>14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93C7290-BB1B-406F-8A32-E125300C1A13}" type="slidenum">
              <a:rPr altLang="zh-CN">
                <a:latin typeface="Times New Roman" panose="02020603050405020304" pitchFamily="18" charset="0"/>
              </a:rPr>
              <a:t>17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39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B7DB9D0-1D56-4A11-B111-3FFADBBE95BD}" type="slidenum">
              <a:rPr altLang="zh-CN">
                <a:latin typeface="Times New Roman" panose="02020603050405020304" pitchFamily="18" charset="0"/>
              </a:rPr>
              <a:t>18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6"/>
          <p:cNvGrpSpPr/>
          <p:nvPr userDrawn="1"/>
        </p:nvGrpSpPr>
        <p:grpSpPr bwMode="auto">
          <a:xfrm>
            <a:off x="228600" y="225425"/>
            <a:ext cx="1435100" cy="990600"/>
            <a:chOff x="228714" y="57216"/>
            <a:chExt cx="2433320" cy="1678940"/>
          </a:xfrm>
        </p:grpSpPr>
        <p:grpSp>
          <p:nvGrpSpPr>
            <p:cNvPr id="4" name="组合 7"/>
            <p:cNvGrpSpPr/>
            <p:nvPr userDrawn="1"/>
          </p:nvGrpSpPr>
          <p:grpSpPr bwMode="auto">
            <a:xfrm>
              <a:off x="228714" y="57216"/>
              <a:ext cx="1472184" cy="1472184"/>
              <a:chOff x="3613" y="700"/>
              <a:chExt cx="2318" cy="2318"/>
            </a:xfrm>
          </p:grpSpPr>
          <p:pic>
            <p:nvPicPr>
              <p:cNvPr id="6" name="图片 5" descr="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21" y="884"/>
                <a:ext cx="1950" cy="1950"/>
              </a:xfrm>
              <a:prstGeom prst="ellipse">
                <a:avLst/>
              </a:prstGeom>
            </p:spPr>
          </p:pic>
          <p:sp>
            <p:nvSpPr>
              <p:cNvPr id="7" name="椭圆 6"/>
              <p:cNvSpPr>
                <a:spLocks noChangeAspect="1"/>
              </p:cNvSpPr>
              <p:nvPr/>
            </p:nvSpPr>
            <p:spPr>
              <a:xfrm>
                <a:off x="3613" y="700"/>
                <a:ext cx="2318" cy="2317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  <a:alpha val="4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5" name="图片 8" descr="1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584" y="670626"/>
              <a:ext cx="1441450" cy="1065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11" descr="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925" y="2643188"/>
            <a:ext cx="479107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2" descr="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8" t="80641"/>
          <a:stretch>
            <a:fillRect/>
          </a:stretch>
        </p:blipFill>
        <p:spPr bwMode="auto">
          <a:xfrm>
            <a:off x="6105525" y="3816350"/>
            <a:ext cx="303847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 userDrawn="1"/>
        </p:nvGrpSpPr>
        <p:grpSpPr bwMode="auto">
          <a:xfrm>
            <a:off x="76200" y="0"/>
            <a:ext cx="8991600" cy="5086350"/>
            <a:chOff x="990600" y="561442"/>
            <a:chExt cx="10210800" cy="5566375"/>
          </a:xfrm>
        </p:grpSpPr>
        <p:grpSp>
          <p:nvGrpSpPr>
            <p:cNvPr id="3" name="组合 2"/>
            <p:cNvGrpSpPr/>
            <p:nvPr/>
          </p:nvGrpSpPr>
          <p:grpSpPr>
            <a:xfrm>
              <a:off x="990600" y="743016"/>
              <a:ext cx="10210800" cy="5384801"/>
              <a:chOff x="990600" y="743016"/>
              <a:chExt cx="10210800" cy="53848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/>
              <p:cNvSpPr/>
              <p:nvPr/>
            </p:nvSpPr>
            <p:spPr>
              <a:xfrm>
                <a:off x="990600" y="743016"/>
                <a:ext cx="10210800" cy="5384801"/>
              </a:xfrm>
              <a:prstGeom prst="rect">
                <a:avLst/>
              </a:prstGeom>
              <a:solidFill>
                <a:srgbClr val="CA73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121520" y="876871"/>
                <a:ext cx="9957812" cy="5106679"/>
              </a:xfrm>
              <a:prstGeom prst="rect">
                <a:avLst/>
              </a:prstGeom>
              <a:pattFill prst="pct10">
                <a:fgClr>
                  <a:srgbClr val="F6FBF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4" name="矩形: 圆角 18"/>
            <p:cNvSpPr/>
            <p:nvPr/>
          </p:nvSpPr>
          <p:spPr>
            <a:xfrm>
              <a:off x="2124533" y="561442"/>
              <a:ext cx="250582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: 圆角 19"/>
            <p:cNvSpPr/>
            <p:nvPr/>
          </p:nvSpPr>
          <p:spPr>
            <a:xfrm>
              <a:off x="9515825" y="561442"/>
              <a:ext cx="259597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9" name="图片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0547" r="6963" b="36130"/>
          <a:stretch>
            <a:fillRect/>
          </a:stretch>
        </p:blipFill>
        <p:spPr bwMode="auto">
          <a:xfrm>
            <a:off x="-6350" y="103188"/>
            <a:ext cx="2749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 userDrawn="1"/>
        </p:nvGrpSpPr>
        <p:grpSpPr bwMode="auto">
          <a:xfrm>
            <a:off x="76200" y="0"/>
            <a:ext cx="8991600" cy="5086350"/>
            <a:chOff x="990600" y="561442"/>
            <a:chExt cx="10210800" cy="5566375"/>
          </a:xfrm>
        </p:grpSpPr>
        <p:grpSp>
          <p:nvGrpSpPr>
            <p:cNvPr id="3" name="组合 2"/>
            <p:cNvGrpSpPr/>
            <p:nvPr/>
          </p:nvGrpSpPr>
          <p:grpSpPr>
            <a:xfrm>
              <a:off x="990600" y="743016"/>
              <a:ext cx="10210800" cy="5384801"/>
              <a:chOff x="990600" y="743016"/>
              <a:chExt cx="10210800" cy="53848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/>
              <p:cNvSpPr/>
              <p:nvPr/>
            </p:nvSpPr>
            <p:spPr>
              <a:xfrm>
                <a:off x="990600" y="743016"/>
                <a:ext cx="10210800" cy="5384801"/>
              </a:xfrm>
              <a:prstGeom prst="rect">
                <a:avLst/>
              </a:prstGeom>
              <a:solidFill>
                <a:srgbClr val="CA73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121520" y="876871"/>
                <a:ext cx="9957812" cy="5106679"/>
              </a:xfrm>
              <a:prstGeom prst="rect">
                <a:avLst/>
              </a:prstGeom>
              <a:pattFill prst="pct10">
                <a:fgClr>
                  <a:srgbClr val="F6FBF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4" name="矩形: 圆角 18"/>
            <p:cNvSpPr/>
            <p:nvPr/>
          </p:nvSpPr>
          <p:spPr>
            <a:xfrm>
              <a:off x="2124533" y="561442"/>
              <a:ext cx="250582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: 圆角 19"/>
            <p:cNvSpPr/>
            <p:nvPr/>
          </p:nvSpPr>
          <p:spPr>
            <a:xfrm>
              <a:off x="9515825" y="561442"/>
              <a:ext cx="259597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" name="组合 12"/>
          <p:cNvGrpSpPr/>
          <p:nvPr userDrawn="1"/>
        </p:nvGrpSpPr>
        <p:grpSpPr bwMode="auto">
          <a:xfrm>
            <a:off x="-6350" y="103188"/>
            <a:ext cx="5021263" cy="914400"/>
            <a:chOff x="-152129" y="-1397794"/>
            <a:chExt cx="5020669" cy="914376"/>
          </a:xfrm>
        </p:grpSpPr>
        <p:pic>
          <p:nvPicPr>
            <p:cNvPr id="10" name="图片 1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3" t="30547" r="19044" b="36130"/>
            <a:stretch>
              <a:fillRect/>
            </a:stretch>
          </p:blipFill>
          <p:spPr bwMode="auto">
            <a:xfrm>
              <a:off x="-152129" y="-1397794"/>
              <a:ext cx="236225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4" t="30547" b="36130"/>
            <a:stretch>
              <a:fillRect/>
            </a:stretch>
          </p:blipFill>
          <p:spPr bwMode="auto">
            <a:xfrm>
              <a:off x="2209862" y="-1397794"/>
              <a:ext cx="265867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 userDrawn="1"/>
        </p:nvGrpSpPr>
        <p:grpSpPr bwMode="auto">
          <a:xfrm>
            <a:off x="76200" y="0"/>
            <a:ext cx="8991600" cy="5086350"/>
            <a:chOff x="990600" y="561442"/>
            <a:chExt cx="10210800" cy="5566375"/>
          </a:xfrm>
        </p:grpSpPr>
        <p:grpSp>
          <p:nvGrpSpPr>
            <p:cNvPr id="3" name="组合 2"/>
            <p:cNvGrpSpPr/>
            <p:nvPr/>
          </p:nvGrpSpPr>
          <p:grpSpPr>
            <a:xfrm>
              <a:off x="990600" y="743016"/>
              <a:ext cx="10210800" cy="5384801"/>
              <a:chOff x="990600" y="743016"/>
              <a:chExt cx="10210800" cy="538480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/>
              <p:cNvSpPr/>
              <p:nvPr/>
            </p:nvSpPr>
            <p:spPr>
              <a:xfrm>
                <a:off x="990600" y="743016"/>
                <a:ext cx="10210800" cy="5384801"/>
              </a:xfrm>
              <a:prstGeom prst="rect">
                <a:avLst/>
              </a:prstGeom>
              <a:solidFill>
                <a:srgbClr val="CA73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121520" y="876871"/>
                <a:ext cx="9957812" cy="5106679"/>
              </a:xfrm>
              <a:prstGeom prst="rect">
                <a:avLst/>
              </a:prstGeom>
              <a:pattFill prst="pct10">
                <a:fgClr>
                  <a:srgbClr val="F6FBF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4" name="矩形: 圆角 18"/>
            <p:cNvSpPr/>
            <p:nvPr/>
          </p:nvSpPr>
          <p:spPr>
            <a:xfrm>
              <a:off x="2124533" y="561442"/>
              <a:ext cx="250582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: 圆角 19"/>
            <p:cNvSpPr/>
            <p:nvPr/>
          </p:nvSpPr>
          <p:spPr>
            <a:xfrm>
              <a:off x="9515825" y="561442"/>
              <a:ext cx="259597" cy="479500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9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3C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28" name="图片 4" descr="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11" Type="http://schemas.openxmlformats.org/officeDocument/2006/relationships/slide" Target="slide10.xml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slide" Target="slide5.xml"/><Relationship Id="rId9" Type="http://schemas.openxmlformats.org/officeDocument/2006/relationships/image" Target="../media/image20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slide" Target="slide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4.xml"/><Relationship Id="rId7" Type="http://schemas.openxmlformats.org/officeDocument/2006/relationships/slide" Target="slide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" Target="slide4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4.xml"/><Relationship Id="rId7" Type="http://schemas.openxmlformats.org/officeDocument/2006/relationships/slide" Target="slide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2"/>
          <p:cNvSpPr>
            <a:spLocks noChangeArrowheads="1"/>
          </p:cNvSpPr>
          <p:nvPr/>
        </p:nvSpPr>
        <p:spPr bwMode="auto">
          <a:xfrm>
            <a:off x="623202" y="2321052"/>
            <a:ext cx="5715000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  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小数乘整数</a:t>
            </a:r>
          </a:p>
        </p:txBody>
      </p:sp>
      <p:sp>
        <p:nvSpPr>
          <p:cNvPr id="13315" name="矩形 10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3670D2-AA4E-B9C8-5611-353792867E68}"/>
              </a:ext>
            </a:extLst>
          </p:cNvPr>
          <p:cNvSpPr txBox="1"/>
          <p:nvPr/>
        </p:nvSpPr>
        <p:spPr>
          <a:xfrm>
            <a:off x="2694046" y="1366631"/>
            <a:ext cx="4392488" cy="7603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小数乘法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FE2E9EF-C94C-1EE1-3BCF-1C343B7CB946}"/>
              </a:ext>
            </a:extLst>
          </p:cNvPr>
          <p:cNvGrpSpPr/>
          <p:nvPr/>
        </p:nvGrpSpPr>
        <p:grpSpPr>
          <a:xfrm>
            <a:off x="1902952" y="1380227"/>
            <a:ext cx="719086" cy="746740"/>
            <a:chOff x="1584662" y="1215426"/>
            <a:chExt cx="719086" cy="746740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0D83A700-FC93-1342-E9DE-35D8FF5C6EAA}"/>
                </a:ext>
              </a:extLst>
            </p:cNvPr>
            <p:cNvGrpSpPr/>
            <p:nvPr/>
          </p:nvGrpSpPr>
          <p:grpSpPr>
            <a:xfrm>
              <a:off x="1584662" y="1268020"/>
              <a:ext cx="719086" cy="694146"/>
              <a:chOff x="1584662" y="1266376"/>
              <a:chExt cx="719086" cy="694146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D94AE110-CB67-68F8-DC2E-266C6AB377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4662" y="1266376"/>
                <a:ext cx="719086" cy="694146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800ADCA6-B27E-A877-C8FF-053373B9C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06080" y="1447822"/>
                <a:ext cx="503782" cy="285750"/>
              </a:xfrm>
              <a:prstGeom prst="rect">
                <a:avLst/>
              </a:prstGeom>
            </p:spPr>
          </p:pic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0782111-A857-FE63-7162-DCCFA0F10DB8}"/>
                </a:ext>
              </a:extLst>
            </p:cNvPr>
            <p:cNvSpPr txBox="1"/>
            <p:nvPr/>
          </p:nvSpPr>
          <p:spPr>
            <a:xfrm>
              <a:off x="1592656" y="1215426"/>
              <a:ext cx="5333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ln w="6350">
                    <a:noFill/>
                  </a:ln>
                  <a:solidFill>
                    <a:srgbClr val="FFFFFF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二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6"/>
          <p:cNvSpPr>
            <a:spLocks noChangeArrowheads="1"/>
          </p:cNvSpPr>
          <p:nvPr/>
        </p:nvSpPr>
        <p:spPr bwMode="auto">
          <a:xfrm>
            <a:off x="0" y="361950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一、创设情境，导入新课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54" y="1504978"/>
            <a:ext cx="3657594" cy="2775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447882" y="971592"/>
            <a:ext cx="4228968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买</a:t>
            </a:r>
            <a:r>
              <a:rPr lang="en-US" altLang="zh-CN" sz="2800" b="1" dirty="0">
                <a:latin typeface="+mn-ea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个    需要多少钱？</a:t>
            </a:r>
            <a:endParaRPr lang="zh-CN" altLang="en-US" sz="3600" b="1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B9CB454-BAD5-7ABA-BDAB-865D68847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51" y="1504477"/>
            <a:ext cx="5265298" cy="2819827"/>
          </a:xfrm>
          <a:prstGeom prst="rect">
            <a:avLst/>
          </a:prstGeom>
        </p:spPr>
      </p:pic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0" y="339148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一、创设情境，导入新课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09704" y="4400502"/>
            <a:ext cx="2362201" cy="522287"/>
          </a:xfrm>
          <a:prstGeom prst="rect">
            <a:avLst/>
          </a:prstGeom>
          <a:solidFill>
            <a:srgbClr val="FCFE98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ea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尝试列式：</a:t>
            </a:r>
            <a:endParaRPr lang="zh-CN" altLang="en-US" sz="3600" b="1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971905" y="4400502"/>
            <a:ext cx="2704946" cy="523875"/>
          </a:xfrm>
          <a:prstGeom prst="rect">
            <a:avLst/>
          </a:prstGeom>
          <a:solidFill>
            <a:srgbClr val="FCFE98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9.5×3 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或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3×9.5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BAE5B0-C4AB-0973-D128-AC34C071B5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4FAFE"/>
              </a:clrFrom>
              <a:clrTo>
                <a:srgbClr val="F4FA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38" y="993717"/>
            <a:ext cx="701044" cy="50405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6DCFE5B-E685-9BF5-FA88-D6CA472B74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27" y="986376"/>
            <a:ext cx="653358" cy="544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下箭头 2"/>
          <p:cNvSpPr>
            <a:spLocks noChangeArrowheads="1"/>
          </p:cNvSpPr>
          <p:nvPr/>
        </p:nvSpPr>
        <p:spPr bwMode="auto">
          <a:xfrm rot="2355132">
            <a:off x="3700463" y="280035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" name="下箭头 3"/>
          <p:cNvSpPr>
            <a:spLocks noChangeArrowheads="1"/>
          </p:cNvSpPr>
          <p:nvPr/>
        </p:nvSpPr>
        <p:spPr bwMode="auto">
          <a:xfrm rot="-2322099">
            <a:off x="4846638" y="2798763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8000" y="3114675"/>
            <a:ext cx="12049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小数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724400" y="3105150"/>
            <a:ext cx="144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整数</a:t>
            </a:r>
          </a:p>
        </p:txBody>
      </p:sp>
      <p:grpSp>
        <p:nvGrpSpPr>
          <p:cNvPr id="20487" name="组合 12"/>
          <p:cNvGrpSpPr/>
          <p:nvPr/>
        </p:nvGrpSpPr>
        <p:grpSpPr bwMode="auto">
          <a:xfrm>
            <a:off x="6340475" y="2419354"/>
            <a:ext cx="2863850" cy="523875"/>
            <a:chOff x="8566044" y="2048530"/>
            <a:chExt cx="2863776" cy="523220"/>
          </a:xfrm>
        </p:grpSpPr>
        <p:pic>
          <p:nvPicPr>
            <p:cNvPr id="20507" name="图片 27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66044" y="2114562"/>
              <a:ext cx="245560" cy="380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8" name="Rectangle 16">
              <a:hlinkClick r:id="rId4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8839088" y="2048530"/>
              <a:ext cx="2590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加法</a:t>
              </a:r>
            </a:p>
          </p:txBody>
        </p:sp>
      </p:grpSp>
      <p:grpSp>
        <p:nvGrpSpPr>
          <p:cNvPr id="20488" name="组合 13"/>
          <p:cNvGrpSpPr/>
          <p:nvPr/>
        </p:nvGrpSpPr>
        <p:grpSpPr bwMode="auto">
          <a:xfrm>
            <a:off x="6296025" y="2886053"/>
            <a:ext cx="2908300" cy="523875"/>
            <a:chOff x="8521596" y="2647948"/>
            <a:chExt cx="2908224" cy="523220"/>
          </a:xfrm>
        </p:grpSpPr>
        <p:pic>
          <p:nvPicPr>
            <p:cNvPr id="20505" name="图片 26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21596" y="2711446"/>
              <a:ext cx="358236" cy="380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6" name="Rectangle 16">
              <a:hlinkClick r:id="rId6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8839088" y="2647948"/>
              <a:ext cx="2590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换算小数部分</a:t>
              </a:r>
            </a:p>
          </p:txBody>
        </p:sp>
      </p:grpSp>
      <p:grpSp>
        <p:nvGrpSpPr>
          <p:cNvPr id="20489" name="组合 14"/>
          <p:cNvGrpSpPr/>
          <p:nvPr/>
        </p:nvGrpSpPr>
        <p:grpSpPr bwMode="auto">
          <a:xfrm>
            <a:off x="6327775" y="3419439"/>
            <a:ext cx="2876550" cy="523875"/>
            <a:chOff x="8553346" y="3257532"/>
            <a:chExt cx="2876474" cy="523220"/>
          </a:xfrm>
        </p:grpSpPr>
        <p:pic>
          <p:nvPicPr>
            <p:cNvPr id="20503" name="图片 25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3346" y="3333730"/>
              <a:ext cx="292092" cy="380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4" name="Rectangle 16">
              <a:hlinkClick r:id="rId8" action="ppaction://hlinksldjump"/>
            </p:cNvPr>
            <p:cNvSpPr>
              <a:spLocks noChangeArrowheads="1"/>
            </p:cNvSpPr>
            <p:nvPr/>
          </p:nvSpPr>
          <p:spPr bwMode="auto">
            <a:xfrm>
              <a:off x="8839088" y="3257532"/>
              <a:ext cx="25907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2" charset="-122"/>
                </a:rPr>
                <a:t>换算整数部分</a:t>
              </a:r>
            </a:p>
          </p:txBody>
        </p:sp>
      </p:grpSp>
      <p:grpSp>
        <p:nvGrpSpPr>
          <p:cNvPr id="35" name="Group 23"/>
          <p:cNvGrpSpPr/>
          <p:nvPr/>
        </p:nvGrpSpPr>
        <p:grpSpPr bwMode="auto">
          <a:xfrm>
            <a:off x="554038" y="3216276"/>
            <a:ext cx="5465763" cy="1524000"/>
            <a:chOff x="-165" y="1028"/>
            <a:chExt cx="3443" cy="960"/>
          </a:xfrm>
        </p:grpSpPr>
        <p:pic>
          <p:nvPicPr>
            <p:cNvPr id="20502" name="Picture 2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165" y="1028"/>
              <a:ext cx="981" cy="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utoShape 27"/>
            <p:cNvSpPr>
              <a:spLocks noChangeArrowheads="1"/>
            </p:cNvSpPr>
            <p:nvPr/>
          </p:nvSpPr>
          <p:spPr bwMode="auto">
            <a:xfrm>
              <a:off x="974" y="1486"/>
              <a:ext cx="2304" cy="371"/>
            </a:xfrm>
            <a:prstGeom prst="wedgeRoundRectCallout">
              <a:avLst>
                <a:gd name="adj1" fmla="val -58898"/>
                <a:gd name="adj2" fmla="val -38404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atinLnBrk="1"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你们有哪些计算方法呢？ </a:t>
              </a:r>
            </a:p>
          </p:txBody>
        </p:sp>
      </p:grpSp>
      <p:sp>
        <p:nvSpPr>
          <p:cNvPr id="20491" name="Rectangle 6"/>
          <p:cNvSpPr>
            <a:spLocks noChangeArrowheads="1"/>
          </p:cNvSpPr>
          <p:nvPr/>
        </p:nvSpPr>
        <p:spPr bwMode="auto">
          <a:xfrm>
            <a:off x="3581400" y="2336800"/>
            <a:ext cx="3713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× 3=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16"/>
          <p:cNvSpPr>
            <a:spLocks noChangeArrowheads="1"/>
          </p:cNvSpPr>
          <p:nvPr/>
        </p:nvSpPr>
        <p:spPr bwMode="auto">
          <a:xfrm>
            <a:off x="1905000" y="1733549"/>
            <a:ext cx="6248400" cy="5238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买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个           需要多少钱？</a:t>
            </a:r>
          </a:p>
        </p:txBody>
      </p:sp>
      <p:sp>
        <p:nvSpPr>
          <p:cNvPr id="2" name="动作按钮: 转到结尾 1">
            <a:hlinkClick r:id="rId11" action="ppaction://hlinksldjump" highlightClick="1"/>
          </p:cNvPr>
          <p:cNvSpPr/>
          <p:nvPr/>
        </p:nvSpPr>
        <p:spPr>
          <a:xfrm>
            <a:off x="8153400" y="4625975"/>
            <a:ext cx="336550" cy="279400"/>
          </a:xfrm>
          <a:prstGeom prst="actionButtonE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6858000" y="4625975"/>
            <a:ext cx="14636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1400" b="1" dirty="0">
                <a:latin typeface="+mn-lt"/>
                <a:ea typeface="+mj-ea"/>
              </a:rPr>
              <a:t>点击到第</a:t>
            </a:r>
            <a:r>
              <a:rPr lang="en-US" altLang="zh-CN" sz="1400" b="1" dirty="0">
                <a:latin typeface="+mn-lt"/>
                <a:ea typeface="+mj-ea"/>
              </a:rPr>
              <a:t>10</a:t>
            </a:r>
            <a:r>
              <a:rPr lang="zh-CN" altLang="en-US" sz="1400" b="1" dirty="0">
                <a:latin typeface="+mn-lt"/>
                <a:ea typeface="+mj-ea"/>
              </a:rPr>
              <a:t>页→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D076389-B764-F273-D7FD-69A9D954619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706" y="1614561"/>
            <a:ext cx="874314" cy="72859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48FA474-B1DD-F78D-23FF-712BA5591CAE}"/>
              </a:ext>
            </a:extLst>
          </p:cNvPr>
          <p:cNvSpPr txBox="1"/>
          <p:nvPr/>
        </p:nvSpPr>
        <p:spPr>
          <a:xfrm>
            <a:off x="6649955" y="2034855"/>
            <a:ext cx="705642" cy="369332"/>
          </a:xfrm>
          <a:prstGeom prst="rect">
            <a:avLst/>
          </a:prstGeom>
          <a:solidFill>
            <a:srgbClr val="FCFE98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  <a:ea typeface="+mj-ea"/>
              </a:rPr>
              <a:t>9.5</a:t>
            </a:r>
            <a:r>
              <a:rPr lang="zh-CN" altLang="en-US" b="1" dirty="0">
                <a:latin typeface="+mn-lt"/>
                <a:ea typeface="+mj-ea"/>
              </a:rPr>
              <a:t>元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DCCBDC9-4EC3-E27B-86F5-8FEC12B20AE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48" y="1344962"/>
            <a:ext cx="874314" cy="72859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D50784B-D3F4-6BCF-F142-C71CF581B50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396" y="3977656"/>
            <a:ext cx="344845" cy="499044"/>
          </a:xfrm>
          <a:prstGeom prst="rect">
            <a:avLst/>
          </a:prstGeom>
        </p:spPr>
      </p:pic>
      <p:sp>
        <p:nvSpPr>
          <p:cNvPr id="20" name="Rectangle 16">
            <a:hlinkClick r:id="rId8" action="ppaction://hlinksldjump"/>
            <a:extLst>
              <a:ext uri="{FF2B5EF4-FFF2-40B4-BE49-F238E27FC236}">
                <a16:creationId xmlns:a16="http://schemas.microsoft.com/office/drawing/2014/main" id="{8C741FB4-F7C5-7F51-E7FE-7B9B25D8E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7241" y="3986827"/>
            <a:ext cx="259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</a:rPr>
              <a:t>换算整数部分</a:t>
            </a: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05F4564C-9B61-86B6-AAA4-B758FA352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148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二、探究新知，解决问题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3B36460-466C-A635-CBA2-84943046BAB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4FAFE"/>
              </a:clrFrom>
              <a:clrTo>
                <a:srgbClr val="F4FA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88" y="1733572"/>
            <a:ext cx="701044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Rectangle 2"/>
          <p:cNvSpPr>
            <a:spLocks noChangeArrowheads="1"/>
          </p:cNvSpPr>
          <p:nvPr/>
        </p:nvSpPr>
        <p:spPr bwMode="auto">
          <a:xfrm>
            <a:off x="1600200" y="895350"/>
            <a:ext cx="426720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方法一</a:t>
            </a:r>
            <a:r>
              <a:rPr lang="zh-CN" altLang="en-US" sz="2800" b="1">
                <a:latin typeface="黑体" panose="02010609060101010101" pitchFamily="2" charset="-122"/>
                <a:ea typeface="黑体" panose="02010609060101010101" pitchFamily="2" charset="-122"/>
              </a:rPr>
              <a:t>：加法</a:t>
            </a: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838200" y="2724150"/>
            <a:ext cx="2173288" cy="609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ea"/>
                <a:ea typeface="+mj-ea"/>
              </a:rPr>
              <a:t>画出线段图：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048000" y="3905250"/>
            <a:ext cx="46482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9.5+9.5+9.5=28.5</a:t>
            </a: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2533" name="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158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2534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-3810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286000" y="4400550"/>
            <a:ext cx="577373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答：买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9.5</a:t>
            </a:r>
            <a:r>
              <a:rPr lang="zh-CN" altLang="en-US" sz="2800" b="1" dirty="0">
                <a:latin typeface="+mn-lt"/>
                <a:ea typeface="+mn-ea"/>
              </a:rPr>
              <a:t>元风筝需要</a:t>
            </a:r>
            <a:r>
              <a:rPr lang="en-US" altLang="zh-CN" sz="2800" b="1" dirty="0">
                <a:latin typeface="+mn-lt"/>
                <a:ea typeface="+mn-ea"/>
              </a:rPr>
              <a:t>28.5 </a:t>
            </a:r>
            <a:r>
              <a:rPr lang="zh-CN" altLang="en-US" sz="2800" b="1" dirty="0">
                <a:latin typeface="+mn-lt"/>
                <a:ea typeface="+mn-ea"/>
              </a:rPr>
              <a:t>元。</a:t>
            </a:r>
          </a:p>
        </p:txBody>
      </p:sp>
      <p:grpSp>
        <p:nvGrpSpPr>
          <p:cNvPr id="7171" name="组合 7170"/>
          <p:cNvGrpSpPr/>
          <p:nvPr/>
        </p:nvGrpSpPr>
        <p:grpSpPr bwMode="auto">
          <a:xfrm>
            <a:off x="2976563" y="2952750"/>
            <a:ext cx="3443287" cy="1162050"/>
            <a:chOff x="2976605" y="2719384"/>
            <a:chExt cx="3443199" cy="1162091"/>
          </a:xfrm>
        </p:grpSpPr>
        <p:grpSp>
          <p:nvGrpSpPr>
            <p:cNvPr id="22549" name="组合 7168"/>
            <p:cNvGrpSpPr/>
            <p:nvPr/>
          </p:nvGrpSpPr>
          <p:grpSpPr bwMode="auto">
            <a:xfrm>
              <a:off x="2976605" y="2719384"/>
              <a:ext cx="3443199" cy="761981"/>
              <a:chOff x="2976605" y="2719384"/>
              <a:chExt cx="3443199" cy="761981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3011529" y="2795587"/>
                <a:ext cx="3389225" cy="0"/>
              </a:xfrm>
              <a:prstGeom prst="line">
                <a:avLst/>
              </a:prstGeom>
              <a:ln w="28575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stCxn id="18" idx="3"/>
                <a:endCxn id="18" idx="3"/>
              </p:cNvCxnSpPr>
              <p:nvPr/>
            </p:nvCxnSpPr>
            <p:spPr>
              <a:xfrm>
                <a:off x="3011529" y="3028958"/>
                <a:ext cx="0" cy="0"/>
              </a:xfrm>
              <a:prstGeom prst="line">
                <a:avLst/>
              </a:prstGeom>
              <a:ln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3003591" y="2724147"/>
                <a:ext cx="0" cy="76203"/>
              </a:xfrm>
              <a:prstGeom prst="line">
                <a:avLst/>
              </a:prstGeom>
              <a:ln w="28575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4114813" y="2724147"/>
                <a:ext cx="0" cy="76203"/>
              </a:xfrm>
              <a:prstGeom prst="line">
                <a:avLst/>
              </a:prstGeom>
              <a:ln w="28575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5251434" y="2724147"/>
                <a:ext cx="0" cy="76203"/>
              </a:xfrm>
              <a:prstGeom prst="line">
                <a:avLst/>
              </a:prstGeom>
              <a:ln w="28575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6391230" y="2719384"/>
                <a:ext cx="0" cy="76203"/>
              </a:xfrm>
              <a:prstGeom prst="line">
                <a:avLst/>
              </a:prstGeom>
              <a:ln w="28575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左大括号 29"/>
              <p:cNvSpPr/>
              <p:nvPr/>
            </p:nvSpPr>
            <p:spPr>
              <a:xfrm rot="16200000">
                <a:off x="3471888" y="2352694"/>
                <a:ext cx="152405" cy="1142971"/>
              </a:xfrm>
              <a:prstGeom prst="leftBrace">
                <a:avLst>
                  <a:gd name="adj1" fmla="val 70834"/>
                  <a:gd name="adj2" fmla="val 50000"/>
                </a:avLst>
              </a:prstGeom>
              <a:ln w="19050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1" name="左大括号 40"/>
              <p:cNvSpPr/>
              <p:nvPr/>
            </p:nvSpPr>
            <p:spPr>
              <a:xfrm rot="16200000">
                <a:off x="4610096" y="2352694"/>
                <a:ext cx="152405" cy="1142971"/>
              </a:xfrm>
              <a:prstGeom prst="leftBrace">
                <a:avLst>
                  <a:gd name="adj1" fmla="val 70834"/>
                  <a:gd name="adj2" fmla="val 50000"/>
                </a:avLst>
              </a:prstGeom>
              <a:ln w="19050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2" name="左大括号 41"/>
              <p:cNvSpPr/>
              <p:nvPr/>
            </p:nvSpPr>
            <p:spPr>
              <a:xfrm rot="16200000">
                <a:off x="5753066" y="2352694"/>
                <a:ext cx="152405" cy="1142971"/>
              </a:xfrm>
              <a:prstGeom prst="leftBrace">
                <a:avLst>
                  <a:gd name="adj1" fmla="val 70834"/>
                  <a:gd name="adj2" fmla="val 50000"/>
                </a:avLst>
              </a:prstGeom>
              <a:ln w="19050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45" name="左大括号 44"/>
              <p:cNvSpPr/>
              <p:nvPr/>
            </p:nvSpPr>
            <p:spPr>
              <a:xfrm rot="16200000">
                <a:off x="4631527" y="1693133"/>
                <a:ext cx="152405" cy="3424149"/>
              </a:xfrm>
              <a:prstGeom prst="leftBrace">
                <a:avLst>
                  <a:gd name="adj1" fmla="val 61458"/>
                  <a:gd name="adj2" fmla="val 50000"/>
                </a:avLst>
              </a:prstGeom>
              <a:ln w="19050">
                <a:solidFill>
                  <a:srgbClr val="0091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168" name="文本框 7167"/>
              <p:cNvSpPr txBox="1"/>
              <p:nvPr/>
            </p:nvSpPr>
            <p:spPr>
              <a:xfrm>
                <a:off x="3052803" y="2943230"/>
                <a:ext cx="914377" cy="400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latin typeface="+mn-lt"/>
                    <a:ea typeface="楷体" panose="02010609060101010101" pitchFamily="49" charset="-122"/>
                  </a:rPr>
                  <a:t>9.5</a:t>
                </a:r>
                <a:r>
                  <a:rPr lang="zh-CN" altLang="en-US" sz="2000" b="1" dirty="0">
                    <a:latin typeface="+mn-lt"/>
                    <a:ea typeface="楷体" panose="02010609060101010101" pitchFamily="49" charset="-122"/>
                  </a:rPr>
                  <a:t>元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262447" y="2943230"/>
                <a:ext cx="914377" cy="400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latin typeface="+mn-lt"/>
                    <a:ea typeface="楷体" panose="02010609060101010101" pitchFamily="49" charset="-122"/>
                  </a:rPr>
                  <a:t>9.5</a:t>
                </a:r>
                <a:r>
                  <a:rPr lang="zh-CN" altLang="en-US" sz="2000" b="1" dirty="0">
                    <a:latin typeface="+mn-lt"/>
                    <a:ea typeface="楷体" panose="02010609060101010101" pitchFamily="49" charset="-122"/>
                  </a:rPr>
                  <a:t>元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5467328" y="2943230"/>
                <a:ext cx="914377" cy="400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zh-CN" sz="2000" b="1" dirty="0">
                    <a:latin typeface="+mn-lt"/>
                    <a:ea typeface="楷体" panose="02010609060101010101" pitchFamily="49" charset="-122"/>
                  </a:rPr>
                  <a:t>9.5</a:t>
                </a:r>
                <a:r>
                  <a:rPr lang="zh-CN" altLang="en-US" sz="2000" b="1" dirty="0">
                    <a:latin typeface="+mn-lt"/>
                    <a:ea typeface="楷体" panose="02010609060101010101" pitchFamily="49" charset="-122"/>
                  </a:rPr>
                  <a:t>元</a:t>
                </a: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67209" y="3481411"/>
              <a:ext cx="914377" cy="40006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000" b="1" dirty="0">
                  <a:latin typeface="+mn-lt"/>
                  <a:ea typeface="楷体" panose="02010609060101010101" pitchFamily="49" charset="-122"/>
                </a:rPr>
                <a:t>？元</a:t>
              </a:r>
            </a:p>
          </p:txBody>
        </p:sp>
      </p:grpSp>
      <p:sp>
        <p:nvSpPr>
          <p:cNvPr id="7172" name="箭头: 直角上 7171">
            <a:hlinkClick r:id="rId7" action="ppaction://hlinksldjump"/>
          </p:cNvPr>
          <p:cNvSpPr/>
          <p:nvPr/>
        </p:nvSpPr>
        <p:spPr>
          <a:xfrm>
            <a:off x="8428038" y="4438650"/>
            <a:ext cx="741362" cy="533400"/>
          </a:xfrm>
          <a:custGeom>
            <a:avLst/>
            <a:gdLst>
              <a:gd name="connsiteX0" fmla="*/ 0 w 612000"/>
              <a:gd name="connsiteY0" fmla="*/ 404803 h 533386"/>
              <a:gd name="connsiteX1" fmla="*/ 331020 w 612000"/>
              <a:gd name="connsiteY1" fmla="*/ 404803 h 533386"/>
              <a:gd name="connsiteX2" fmla="*/ 331020 w 612000"/>
              <a:gd name="connsiteY2" fmla="*/ 233356 h 533386"/>
              <a:gd name="connsiteX3" fmla="*/ 178624 w 612000"/>
              <a:gd name="connsiteY3" fmla="*/ 233356 h 533386"/>
              <a:gd name="connsiteX4" fmla="*/ 395312 w 612000"/>
              <a:gd name="connsiteY4" fmla="*/ 0 h 533386"/>
              <a:gd name="connsiteX5" fmla="*/ 612000 w 612000"/>
              <a:gd name="connsiteY5" fmla="*/ 233356 h 533386"/>
              <a:gd name="connsiteX6" fmla="*/ 459604 w 612000"/>
              <a:gd name="connsiteY6" fmla="*/ 233356 h 533386"/>
              <a:gd name="connsiteX7" fmla="*/ 459604 w 612000"/>
              <a:gd name="connsiteY7" fmla="*/ 533386 h 533386"/>
              <a:gd name="connsiteX8" fmla="*/ 0 w 612000"/>
              <a:gd name="connsiteY8" fmla="*/ 533386 h 533386"/>
              <a:gd name="connsiteX9" fmla="*/ 0 w 612000"/>
              <a:gd name="connsiteY9" fmla="*/ 404803 h 533386"/>
              <a:gd name="connsiteX0-1" fmla="*/ 130175 w 742175"/>
              <a:gd name="connsiteY0-2" fmla="*/ 404803 h 533386"/>
              <a:gd name="connsiteX1-3" fmla="*/ 461195 w 742175"/>
              <a:gd name="connsiteY1-4" fmla="*/ 404803 h 533386"/>
              <a:gd name="connsiteX2-5" fmla="*/ 461195 w 742175"/>
              <a:gd name="connsiteY2-6" fmla="*/ 233356 h 533386"/>
              <a:gd name="connsiteX3-7" fmla="*/ 308799 w 742175"/>
              <a:gd name="connsiteY3-8" fmla="*/ 233356 h 533386"/>
              <a:gd name="connsiteX4-9" fmla="*/ 525487 w 742175"/>
              <a:gd name="connsiteY4-10" fmla="*/ 0 h 533386"/>
              <a:gd name="connsiteX5-11" fmla="*/ 742175 w 742175"/>
              <a:gd name="connsiteY5-12" fmla="*/ 233356 h 533386"/>
              <a:gd name="connsiteX6-13" fmla="*/ 589779 w 742175"/>
              <a:gd name="connsiteY6-14" fmla="*/ 233356 h 533386"/>
              <a:gd name="connsiteX7-15" fmla="*/ 589779 w 742175"/>
              <a:gd name="connsiteY7-16" fmla="*/ 533386 h 533386"/>
              <a:gd name="connsiteX8-17" fmla="*/ 0 w 742175"/>
              <a:gd name="connsiteY8-18" fmla="*/ 533386 h 533386"/>
              <a:gd name="connsiteX9-19" fmla="*/ 130175 w 742175"/>
              <a:gd name="connsiteY9-20" fmla="*/ 404803 h 533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175" h="533386">
                <a:moveTo>
                  <a:pt x="130175" y="404803"/>
                </a:moveTo>
                <a:lnTo>
                  <a:pt x="461195" y="404803"/>
                </a:lnTo>
                <a:lnTo>
                  <a:pt x="461195" y="233356"/>
                </a:lnTo>
                <a:lnTo>
                  <a:pt x="308799" y="233356"/>
                </a:lnTo>
                <a:lnTo>
                  <a:pt x="525487" y="0"/>
                </a:lnTo>
                <a:lnTo>
                  <a:pt x="742175" y="233356"/>
                </a:lnTo>
                <a:lnTo>
                  <a:pt x="589779" y="233356"/>
                </a:lnTo>
                <a:lnTo>
                  <a:pt x="589779" y="533386"/>
                </a:lnTo>
                <a:lnTo>
                  <a:pt x="0" y="533386"/>
                </a:lnTo>
                <a:lnTo>
                  <a:pt x="130175" y="404803"/>
                </a:lnTo>
                <a:close/>
              </a:path>
            </a:pathLst>
          </a:custGeom>
          <a:solidFill>
            <a:srgbClr val="9999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6" name="文本框 55">
            <a:hlinkClick r:id="rId7" action="ppaction://hlinksldjump"/>
          </p:cNvPr>
          <p:cNvSpPr txBox="1"/>
          <p:nvPr/>
        </p:nvSpPr>
        <p:spPr>
          <a:xfrm>
            <a:off x="7543800" y="4095750"/>
            <a:ext cx="1752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latin typeface="+mn-ea"/>
                <a:ea typeface="+mn-ea"/>
              </a:rPr>
              <a:t>回幻灯片第</a:t>
            </a:r>
            <a:r>
              <a:rPr lang="en-US" altLang="zh-CN" dirty="0">
                <a:latin typeface="+mn-ea"/>
                <a:ea typeface="+mn-ea"/>
              </a:rPr>
              <a:t>5</a:t>
            </a:r>
            <a:r>
              <a:rPr lang="zh-CN" altLang="en-US" dirty="0">
                <a:latin typeface="+mn-ea"/>
                <a:ea typeface="+mn-ea"/>
              </a:rPr>
              <a:t>页</a:t>
            </a:r>
          </a:p>
        </p:txBody>
      </p:sp>
      <p:sp>
        <p:nvSpPr>
          <p:cNvPr id="22539" name="Rectangle 6"/>
          <p:cNvSpPr>
            <a:spLocks noChangeArrowheads="1"/>
          </p:cNvSpPr>
          <p:nvPr/>
        </p:nvSpPr>
        <p:spPr bwMode="auto">
          <a:xfrm>
            <a:off x="3581400" y="2336800"/>
            <a:ext cx="3713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× 3=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16"/>
          <p:cNvSpPr>
            <a:spLocks noChangeArrowheads="1"/>
          </p:cNvSpPr>
          <p:nvPr/>
        </p:nvSpPr>
        <p:spPr bwMode="auto">
          <a:xfrm>
            <a:off x="1905000" y="1733549"/>
            <a:ext cx="6248400" cy="5238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买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个           需要多少钱？</a:t>
            </a:r>
          </a:p>
        </p:txBody>
      </p:sp>
      <p:sp>
        <p:nvSpPr>
          <p:cNvPr id="51" name="Rectangle 6"/>
          <p:cNvSpPr>
            <a:spLocks noChangeArrowheads="1"/>
          </p:cNvSpPr>
          <p:nvPr/>
        </p:nvSpPr>
        <p:spPr bwMode="auto">
          <a:xfrm>
            <a:off x="5257800" y="2352675"/>
            <a:ext cx="19812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28.5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DAD6EC-5B54-05A6-4373-114AB0167B1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706" y="1614561"/>
            <a:ext cx="874314" cy="72859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C4994DE-FA21-AD9D-5B71-F32964C518F2}"/>
              </a:ext>
            </a:extLst>
          </p:cNvPr>
          <p:cNvSpPr txBox="1"/>
          <p:nvPr/>
        </p:nvSpPr>
        <p:spPr>
          <a:xfrm>
            <a:off x="6649955" y="2034855"/>
            <a:ext cx="705642" cy="369332"/>
          </a:xfrm>
          <a:prstGeom prst="rect">
            <a:avLst/>
          </a:prstGeom>
          <a:solidFill>
            <a:srgbClr val="FCFE98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  <a:ea typeface="+mj-ea"/>
              </a:rPr>
              <a:t>9.5</a:t>
            </a:r>
            <a:r>
              <a:rPr lang="zh-CN" altLang="en-US" b="1" dirty="0">
                <a:latin typeface="+mn-lt"/>
                <a:ea typeface="+mj-ea"/>
              </a:rPr>
              <a:t>元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82DDABD-4C35-E6D1-F7D9-5844667AD93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48" y="1344962"/>
            <a:ext cx="874314" cy="728595"/>
          </a:xfrm>
          <a:prstGeom prst="rect">
            <a:avLst/>
          </a:prstGeom>
        </p:spPr>
      </p:pic>
      <p:sp>
        <p:nvSpPr>
          <p:cNvPr id="11" name="Rectangle 16">
            <a:extLst>
              <a:ext uri="{FF2B5EF4-FFF2-40B4-BE49-F238E27FC236}">
                <a16:creationId xmlns:a16="http://schemas.microsoft.com/office/drawing/2014/main" id="{8712F71F-34C0-4BF6-0C30-63616A5AA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148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二、探究新知，解决问题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6" grpId="0"/>
      <p:bldP spid="18" grpId="0"/>
      <p:bldP spid="19" grpId="0"/>
      <p:bldP spid="3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7" name="Rectangle 2"/>
          <p:cNvSpPr>
            <a:spLocks noChangeArrowheads="1"/>
          </p:cNvSpPr>
          <p:nvPr/>
        </p:nvSpPr>
        <p:spPr bwMode="auto">
          <a:xfrm>
            <a:off x="838114" y="295225"/>
            <a:ext cx="7010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方法二</a:t>
            </a: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：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将小数部分的“元”转化成“角”计算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371514" y="2657425"/>
            <a:ext cx="6248400" cy="1371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9.5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  <a:r>
              <a:rPr lang="en-US" altLang="zh-CN" sz="2800" b="1" dirty="0">
                <a:latin typeface="+mn-lt"/>
                <a:ea typeface="+mn-ea"/>
              </a:rPr>
              <a:t>=9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角</a:t>
            </a:r>
            <a:r>
              <a:rPr lang="en-US" altLang="zh-CN" sz="2800" b="1" dirty="0">
                <a:latin typeface="+mn-lt"/>
                <a:ea typeface="+mn-ea"/>
              </a:rPr>
              <a:t>          9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  <a:r>
              <a:rPr lang="en-US" altLang="zh-CN" sz="2800" b="1" dirty="0">
                <a:latin typeface="+mn-lt"/>
                <a:ea typeface="+mn-ea"/>
              </a:rPr>
              <a:t>×3=27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角</a:t>
            </a:r>
            <a:r>
              <a:rPr lang="en-US" altLang="zh-CN" sz="2800" b="1" dirty="0">
                <a:latin typeface="+mn-lt"/>
                <a:ea typeface="+mn-ea"/>
              </a:rPr>
              <a:t>×3=15</a:t>
            </a:r>
            <a:r>
              <a:rPr lang="zh-CN" altLang="en-US" sz="2800" b="1" dirty="0">
                <a:latin typeface="+mn-lt"/>
                <a:ea typeface="+mn-ea"/>
              </a:rPr>
              <a:t>角</a:t>
            </a:r>
            <a:r>
              <a:rPr lang="en-US" altLang="zh-CN" sz="2800" b="1" dirty="0">
                <a:latin typeface="+mn-lt"/>
                <a:ea typeface="+mn-ea"/>
              </a:rPr>
              <a:t>           27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  <a:r>
              <a:rPr lang="en-US" altLang="zh-CN" sz="2800" b="1" dirty="0">
                <a:latin typeface="+mn-lt"/>
                <a:ea typeface="+mn-ea"/>
              </a:rPr>
              <a:t>+15</a:t>
            </a:r>
            <a:r>
              <a:rPr lang="zh-CN" altLang="en-US" sz="2800" b="1" dirty="0">
                <a:latin typeface="+mn-lt"/>
                <a:ea typeface="+mn-ea"/>
              </a:rPr>
              <a:t>角</a:t>
            </a:r>
            <a:r>
              <a:rPr lang="en-US" altLang="zh-CN" sz="2800" b="1" dirty="0">
                <a:latin typeface="+mn-lt"/>
                <a:ea typeface="+mn-ea"/>
              </a:rPr>
              <a:t>=28.5</a:t>
            </a:r>
            <a:r>
              <a:rPr lang="zh-CN" altLang="en-US" sz="2800" b="1" dirty="0">
                <a:latin typeface="+mn-lt"/>
                <a:ea typeface="+mn-ea"/>
              </a:rPr>
              <a:t>元</a:t>
            </a:r>
          </a:p>
        </p:txBody>
      </p:sp>
      <p:sp>
        <p:nvSpPr>
          <p:cNvPr id="24580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158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4581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-3810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414377" y="3952825"/>
            <a:ext cx="57737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lt"/>
                <a:ea typeface="+mn-ea"/>
              </a:rPr>
              <a:t>答：买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</a:t>
            </a:r>
            <a:r>
              <a:rPr lang="en-US" altLang="zh-CN" sz="2800" b="1" dirty="0">
                <a:latin typeface="+mn-lt"/>
                <a:ea typeface="+mn-ea"/>
              </a:rPr>
              <a:t>9.5</a:t>
            </a:r>
            <a:r>
              <a:rPr lang="zh-CN" altLang="en-US" sz="2800" b="1" dirty="0">
                <a:latin typeface="+mn-lt"/>
                <a:ea typeface="+mn-ea"/>
              </a:rPr>
              <a:t>元风筝需要</a:t>
            </a:r>
            <a:r>
              <a:rPr lang="en-US" altLang="zh-CN" sz="2800" b="1" dirty="0">
                <a:latin typeface="+mn-lt"/>
                <a:ea typeface="+mn-ea"/>
              </a:rPr>
              <a:t>28.5 </a:t>
            </a:r>
            <a:r>
              <a:rPr lang="zh-CN" altLang="en-US" sz="2800" b="1" dirty="0">
                <a:latin typeface="+mn-lt"/>
                <a:ea typeface="+mn-ea"/>
              </a:rPr>
              <a:t>元。</a:t>
            </a:r>
          </a:p>
        </p:txBody>
      </p:sp>
      <p:sp>
        <p:nvSpPr>
          <p:cNvPr id="14" name="箭头: 直角上 7171">
            <a:hlinkClick r:id="rId7" action="ppaction://hlinksldjump"/>
          </p:cNvPr>
          <p:cNvSpPr/>
          <p:nvPr/>
        </p:nvSpPr>
        <p:spPr>
          <a:xfrm>
            <a:off x="8428038" y="4438650"/>
            <a:ext cx="741362" cy="533400"/>
          </a:xfrm>
          <a:custGeom>
            <a:avLst/>
            <a:gdLst>
              <a:gd name="connsiteX0" fmla="*/ 0 w 612000"/>
              <a:gd name="connsiteY0" fmla="*/ 404803 h 533386"/>
              <a:gd name="connsiteX1" fmla="*/ 331020 w 612000"/>
              <a:gd name="connsiteY1" fmla="*/ 404803 h 533386"/>
              <a:gd name="connsiteX2" fmla="*/ 331020 w 612000"/>
              <a:gd name="connsiteY2" fmla="*/ 233356 h 533386"/>
              <a:gd name="connsiteX3" fmla="*/ 178624 w 612000"/>
              <a:gd name="connsiteY3" fmla="*/ 233356 h 533386"/>
              <a:gd name="connsiteX4" fmla="*/ 395312 w 612000"/>
              <a:gd name="connsiteY4" fmla="*/ 0 h 533386"/>
              <a:gd name="connsiteX5" fmla="*/ 612000 w 612000"/>
              <a:gd name="connsiteY5" fmla="*/ 233356 h 533386"/>
              <a:gd name="connsiteX6" fmla="*/ 459604 w 612000"/>
              <a:gd name="connsiteY6" fmla="*/ 233356 h 533386"/>
              <a:gd name="connsiteX7" fmla="*/ 459604 w 612000"/>
              <a:gd name="connsiteY7" fmla="*/ 533386 h 533386"/>
              <a:gd name="connsiteX8" fmla="*/ 0 w 612000"/>
              <a:gd name="connsiteY8" fmla="*/ 533386 h 533386"/>
              <a:gd name="connsiteX9" fmla="*/ 0 w 612000"/>
              <a:gd name="connsiteY9" fmla="*/ 404803 h 533386"/>
              <a:gd name="connsiteX0-1" fmla="*/ 130175 w 742175"/>
              <a:gd name="connsiteY0-2" fmla="*/ 404803 h 533386"/>
              <a:gd name="connsiteX1-3" fmla="*/ 461195 w 742175"/>
              <a:gd name="connsiteY1-4" fmla="*/ 404803 h 533386"/>
              <a:gd name="connsiteX2-5" fmla="*/ 461195 w 742175"/>
              <a:gd name="connsiteY2-6" fmla="*/ 233356 h 533386"/>
              <a:gd name="connsiteX3-7" fmla="*/ 308799 w 742175"/>
              <a:gd name="connsiteY3-8" fmla="*/ 233356 h 533386"/>
              <a:gd name="connsiteX4-9" fmla="*/ 525487 w 742175"/>
              <a:gd name="connsiteY4-10" fmla="*/ 0 h 533386"/>
              <a:gd name="connsiteX5-11" fmla="*/ 742175 w 742175"/>
              <a:gd name="connsiteY5-12" fmla="*/ 233356 h 533386"/>
              <a:gd name="connsiteX6-13" fmla="*/ 589779 w 742175"/>
              <a:gd name="connsiteY6-14" fmla="*/ 233356 h 533386"/>
              <a:gd name="connsiteX7-15" fmla="*/ 589779 w 742175"/>
              <a:gd name="connsiteY7-16" fmla="*/ 533386 h 533386"/>
              <a:gd name="connsiteX8-17" fmla="*/ 0 w 742175"/>
              <a:gd name="connsiteY8-18" fmla="*/ 533386 h 533386"/>
              <a:gd name="connsiteX9-19" fmla="*/ 130175 w 742175"/>
              <a:gd name="connsiteY9-20" fmla="*/ 404803 h 533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175" h="533386">
                <a:moveTo>
                  <a:pt x="130175" y="404803"/>
                </a:moveTo>
                <a:lnTo>
                  <a:pt x="461195" y="404803"/>
                </a:lnTo>
                <a:lnTo>
                  <a:pt x="461195" y="233356"/>
                </a:lnTo>
                <a:lnTo>
                  <a:pt x="308799" y="233356"/>
                </a:lnTo>
                <a:lnTo>
                  <a:pt x="525487" y="0"/>
                </a:lnTo>
                <a:lnTo>
                  <a:pt x="742175" y="233356"/>
                </a:lnTo>
                <a:lnTo>
                  <a:pt x="589779" y="233356"/>
                </a:lnTo>
                <a:lnTo>
                  <a:pt x="589779" y="533386"/>
                </a:lnTo>
                <a:lnTo>
                  <a:pt x="0" y="533386"/>
                </a:lnTo>
                <a:lnTo>
                  <a:pt x="130175" y="404803"/>
                </a:lnTo>
                <a:close/>
              </a:path>
            </a:pathLst>
          </a:custGeom>
          <a:solidFill>
            <a:srgbClr val="9999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>
            <a:hlinkClick r:id="rId7" action="ppaction://hlinksldjump"/>
          </p:cNvPr>
          <p:cNvSpPr txBox="1"/>
          <p:nvPr/>
        </p:nvSpPr>
        <p:spPr>
          <a:xfrm>
            <a:off x="7543800" y="4095750"/>
            <a:ext cx="1752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latin typeface="+mn-ea"/>
                <a:ea typeface="+mn-ea"/>
              </a:rPr>
              <a:t>回幻灯片第</a:t>
            </a:r>
            <a:r>
              <a:rPr lang="en-US" altLang="zh-CN" dirty="0">
                <a:latin typeface="+mn-ea"/>
                <a:ea typeface="+mn-ea"/>
              </a:rPr>
              <a:t>5</a:t>
            </a:r>
            <a:r>
              <a:rPr lang="zh-CN" altLang="en-US" dirty="0">
                <a:latin typeface="+mn-ea"/>
                <a:ea typeface="+mn-ea"/>
              </a:rPr>
              <a:t>页</a:t>
            </a:r>
          </a:p>
        </p:txBody>
      </p:sp>
      <p:sp>
        <p:nvSpPr>
          <p:cNvPr id="24585" name="Rectangle 6"/>
          <p:cNvSpPr>
            <a:spLocks noChangeArrowheads="1"/>
          </p:cNvSpPr>
          <p:nvPr/>
        </p:nvSpPr>
        <p:spPr bwMode="auto">
          <a:xfrm>
            <a:off x="3200314" y="1965275"/>
            <a:ext cx="3713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× 3=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1523914" y="1362024"/>
            <a:ext cx="6248400" cy="5238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买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个           需要多少钱？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4876714" y="1981150"/>
            <a:ext cx="19812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28.5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5F860C-2E47-D7EA-C1E9-C1133718C3C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620" y="1243036"/>
            <a:ext cx="874314" cy="72859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1290716-6050-1664-5CEC-0206A3A309E6}"/>
              </a:ext>
            </a:extLst>
          </p:cNvPr>
          <p:cNvSpPr txBox="1"/>
          <p:nvPr/>
        </p:nvSpPr>
        <p:spPr>
          <a:xfrm>
            <a:off x="6268869" y="1663330"/>
            <a:ext cx="705642" cy="369332"/>
          </a:xfrm>
          <a:prstGeom prst="rect">
            <a:avLst/>
          </a:prstGeom>
          <a:solidFill>
            <a:srgbClr val="FCFE98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  <a:ea typeface="+mj-ea"/>
              </a:rPr>
              <a:t>9.5</a:t>
            </a:r>
            <a:r>
              <a:rPr lang="zh-CN" altLang="en-US" b="1" dirty="0">
                <a:latin typeface="+mn-lt"/>
                <a:ea typeface="+mj-ea"/>
              </a:rPr>
              <a:t>元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A1AEE1F-7A20-3D0E-A6CD-31B63FF0C3F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62" y="973437"/>
            <a:ext cx="874314" cy="728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6" grpId="0"/>
      <p:bldP spid="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B5F0E-61D6-EEE4-7198-3458A0C08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D727CFAB-8424-CB25-523B-44D58CDD8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6997" y="1351011"/>
            <a:ext cx="6248400" cy="5238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买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个           需要多少钱？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635D523-9C23-9B25-3BDD-9E46EF40A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2197" y="2417812"/>
            <a:ext cx="3795713" cy="647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n-ea"/>
              </a:rPr>
              <a:t>9.5</a:t>
            </a:r>
            <a:r>
              <a:rPr lang="zh-CN" altLang="en-US" sz="2400" b="1" dirty="0">
                <a:latin typeface="+mn-lt"/>
                <a:ea typeface="+mn-ea"/>
              </a:rPr>
              <a:t>元</a:t>
            </a:r>
            <a:r>
              <a:rPr lang="en-US" altLang="zh-CN" sz="2400" b="1" dirty="0">
                <a:latin typeface="+mn-lt"/>
                <a:ea typeface="+mn-ea"/>
              </a:rPr>
              <a:t>=95</a:t>
            </a:r>
            <a:r>
              <a:rPr lang="zh-CN" altLang="en-US" sz="2400" b="1" dirty="0">
                <a:latin typeface="+mn-lt"/>
                <a:ea typeface="+mn-ea"/>
              </a:rPr>
              <a:t>角</a:t>
            </a:r>
            <a:endParaRPr lang="en-US" altLang="zh-CN" sz="2400" b="1" dirty="0">
              <a:latin typeface="+mn-lt"/>
              <a:ea typeface="+mn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C6AA985-9579-CE85-496A-362C1D22E326}"/>
              </a:ext>
            </a:extLst>
          </p:cNvPr>
          <p:cNvGrpSpPr/>
          <p:nvPr/>
        </p:nvGrpSpPr>
        <p:grpSpPr bwMode="auto">
          <a:xfrm>
            <a:off x="3535472" y="2587675"/>
            <a:ext cx="1797050" cy="1687512"/>
            <a:chOff x="3581400" y="2563586"/>
            <a:chExt cx="1865811" cy="1650818"/>
          </a:xfrm>
        </p:grpSpPr>
        <p:sp>
          <p:nvSpPr>
            <p:cNvPr id="26645" name="Rectangle 2">
              <a:extLst>
                <a:ext uri="{FF2B5EF4-FFF2-40B4-BE49-F238E27FC236}">
                  <a16:creationId xmlns:a16="http://schemas.microsoft.com/office/drawing/2014/main" id="{B6E8E9FE-C1FF-F77F-B39F-089200138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    9  5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×       3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2  8  5 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26646" name="直接连接符 8">
              <a:extLst>
                <a:ext uri="{FF2B5EF4-FFF2-40B4-BE49-F238E27FC236}">
                  <a16:creationId xmlns:a16="http://schemas.microsoft.com/office/drawing/2014/main" id="{F3440B40-3A10-572C-4F32-C92CE305E2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81400" y="3491645"/>
              <a:ext cx="13550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Rectangle 2">
            <a:extLst>
              <a:ext uri="{FF2B5EF4-FFF2-40B4-BE49-F238E27FC236}">
                <a16:creationId xmlns:a16="http://schemas.microsoft.com/office/drawing/2014/main" id="{49FBCADE-0682-720D-6575-DAFF6E224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497" y="3560812"/>
            <a:ext cx="2451100" cy="54451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n-ea"/>
              </a:rPr>
              <a:t>285</a:t>
            </a:r>
            <a:r>
              <a:rPr lang="zh-CN" altLang="en-US" sz="2400" b="1" dirty="0">
                <a:latin typeface="+mn-lt"/>
                <a:ea typeface="+mn-ea"/>
              </a:rPr>
              <a:t>角</a:t>
            </a:r>
            <a:r>
              <a:rPr lang="en-US" altLang="zh-CN" sz="2400" b="1" dirty="0">
                <a:latin typeface="+mn-lt"/>
                <a:ea typeface="+mn-ea"/>
              </a:rPr>
              <a:t>=28.5</a:t>
            </a:r>
            <a:r>
              <a:rPr lang="zh-CN" altLang="en-US" sz="2400" b="1" dirty="0">
                <a:latin typeface="+mn-lt"/>
                <a:ea typeface="+mn-ea"/>
              </a:rPr>
              <a:t>元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26630" name="文本框 11">
            <a:extLst>
              <a:ext uri="{FF2B5EF4-FFF2-40B4-BE49-F238E27FC236}">
                <a16:creationId xmlns:a16="http://schemas.microsoft.com/office/drawing/2014/main" id="{996BB746-1938-2331-4833-6CB172BE7CCE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158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6631" name="图片 12">
            <a:extLst>
              <a:ext uri="{FF2B5EF4-FFF2-40B4-BE49-F238E27FC236}">
                <a16:creationId xmlns:a16="http://schemas.microsoft.com/office/drawing/2014/main" id="{A66DD190-94A6-B2DB-39D7-16375D1DA39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-3810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EFEF9BD-33A9-5E4C-F492-CBCAFA8DDAB4}"/>
              </a:ext>
            </a:extLst>
          </p:cNvPr>
          <p:cNvSpPr txBox="1"/>
          <p:nvPr/>
        </p:nvSpPr>
        <p:spPr>
          <a:xfrm>
            <a:off x="2192447" y="4094212"/>
            <a:ext cx="57721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答：买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个</a:t>
            </a:r>
            <a:r>
              <a:rPr lang="en-US" altLang="zh-CN" sz="2400" b="1" dirty="0">
                <a:latin typeface="+mn-lt"/>
                <a:ea typeface="+mn-ea"/>
              </a:rPr>
              <a:t>9.5</a:t>
            </a:r>
            <a:r>
              <a:rPr lang="zh-CN" altLang="en-US" sz="2400" b="1" dirty="0">
                <a:latin typeface="+mn-lt"/>
                <a:ea typeface="+mn-ea"/>
              </a:rPr>
              <a:t>元风筝需要</a:t>
            </a:r>
            <a:r>
              <a:rPr lang="en-US" altLang="zh-CN" sz="2400" b="1" dirty="0">
                <a:latin typeface="+mn-lt"/>
                <a:ea typeface="+mn-ea"/>
              </a:rPr>
              <a:t>28.5</a:t>
            </a:r>
            <a:r>
              <a:rPr lang="zh-CN" altLang="en-US" sz="2400" b="1" dirty="0">
                <a:latin typeface="+mn-lt"/>
                <a:ea typeface="+mn-ea"/>
              </a:rPr>
              <a:t>元。</a:t>
            </a:r>
          </a:p>
        </p:txBody>
      </p:sp>
      <p:sp>
        <p:nvSpPr>
          <p:cNvPr id="18" name="箭头: 直角上 7171">
            <a:hlinkClick r:id="rId6" action="ppaction://hlinksldjump"/>
            <a:extLst>
              <a:ext uri="{FF2B5EF4-FFF2-40B4-BE49-F238E27FC236}">
                <a16:creationId xmlns:a16="http://schemas.microsoft.com/office/drawing/2014/main" id="{DF111B40-2B25-F78E-FABD-EC5358003950}"/>
              </a:ext>
            </a:extLst>
          </p:cNvPr>
          <p:cNvSpPr/>
          <p:nvPr/>
        </p:nvSpPr>
        <p:spPr>
          <a:xfrm>
            <a:off x="8428038" y="4438650"/>
            <a:ext cx="741362" cy="533400"/>
          </a:xfrm>
          <a:custGeom>
            <a:avLst/>
            <a:gdLst>
              <a:gd name="connsiteX0" fmla="*/ 0 w 612000"/>
              <a:gd name="connsiteY0" fmla="*/ 404803 h 533386"/>
              <a:gd name="connsiteX1" fmla="*/ 331020 w 612000"/>
              <a:gd name="connsiteY1" fmla="*/ 404803 h 533386"/>
              <a:gd name="connsiteX2" fmla="*/ 331020 w 612000"/>
              <a:gd name="connsiteY2" fmla="*/ 233356 h 533386"/>
              <a:gd name="connsiteX3" fmla="*/ 178624 w 612000"/>
              <a:gd name="connsiteY3" fmla="*/ 233356 h 533386"/>
              <a:gd name="connsiteX4" fmla="*/ 395312 w 612000"/>
              <a:gd name="connsiteY4" fmla="*/ 0 h 533386"/>
              <a:gd name="connsiteX5" fmla="*/ 612000 w 612000"/>
              <a:gd name="connsiteY5" fmla="*/ 233356 h 533386"/>
              <a:gd name="connsiteX6" fmla="*/ 459604 w 612000"/>
              <a:gd name="connsiteY6" fmla="*/ 233356 h 533386"/>
              <a:gd name="connsiteX7" fmla="*/ 459604 w 612000"/>
              <a:gd name="connsiteY7" fmla="*/ 533386 h 533386"/>
              <a:gd name="connsiteX8" fmla="*/ 0 w 612000"/>
              <a:gd name="connsiteY8" fmla="*/ 533386 h 533386"/>
              <a:gd name="connsiteX9" fmla="*/ 0 w 612000"/>
              <a:gd name="connsiteY9" fmla="*/ 404803 h 533386"/>
              <a:gd name="connsiteX0-1" fmla="*/ 130175 w 742175"/>
              <a:gd name="connsiteY0-2" fmla="*/ 404803 h 533386"/>
              <a:gd name="connsiteX1-3" fmla="*/ 461195 w 742175"/>
              <a:gd name="connsiteY1-4" fmla="*/ 404803 h 533386"/>
              <a:gd name="connsiteX2-5" fmla="*/ 461195 w 742175"/>
              <a:gd name="connsiteY2-6" fmla="*/ 233356 h 533386"/>
              <a:gd name="connsiteX3-7" fmla="*/ 308799 w 742175"/>
              <a:gd name="connsiteY3-8" fmla="*/ 233356 h 533386"/>
              <a:gd name="connsiteX4-9" fmla="*/ 525487 w 742175"/>
              <a:gd name="connsiteY4-10" fmla="*/ 0 h 533386"/>
              <a:gd name="connsiteX5-11" fmla="*/ 742175 w 742175"/>
              <a:gd name="connsiteY5-12" fmla="*/ 233356 h 533386"/>
              <a:gd name="connsiteX6-13" fmla="*/ 589779 w 742175"/>
              <a:gd name="connsiteY6-14" fmla="*/ 233356 h 533386"/>
              <a:gd name="connsiteX7-15" fmla="*/ 589779 w 742175"/>
              <a:gd name="connsiteY7-16" fmla="*/ 533386 h 533386"/>
              <a:gd name="connsiteX8-17" fmla="*/ 0 w 742175"/>
              <a:gd name="connsiteY8-18" fmla="*/ 533386 h 533386"/>
              <a:gd name="connsiteX9-19" fmla="*/ 130175 w 742175"/>
              <a:gd name="connsiteY9-20" fmla="*/ 404803 h 533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175" h="533386">
                <a:moveTo>
                  <a:pt x="130175" y="404803"/>
                </a:moveTo>
                <a:lnTo>
                  <a:pt x="461195" y="404803"/>
                </a:lnTo>
                <a:lnTo>
                  <a:pt x="461195" y="233356"/>
                </a:lnTo>
                <a:lnTo>
                  <a:pt x="308799" y="233356"/>
                </a:lnTo>
                <a:lnTo>
                  <a:pt x="525487" y="0"/>
                </a:lnTo>
                <a:lnTo>
                  <a:pt x="742175" y="233356"/>
                </a:lnTo>
                <a:lnTo>
                  <a:pt x="589779" y="233356"/>
                </a:lnTo>
                <a:lnTo>
                  <a:pt x="589779" y="533386"/>
                </a:lnTo>
                <a:lnTo>
                  <a:pt x="0" y="533386"/>
                </a:lnTo>
                <a:lnTo>
                  <a:pt x="130175" y="404803"/>
                </a:lnTo>
                <a:close/>
              </a:path>
            </a:pathLst>
          </a:custGeom>
          <a:solidFill>
            <a:srgbClr val="9999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>
            <a:hlinkClick r:id="rId6" action="ppaction://hlinksldjump"/>
            <a:extLst>
              <a:ext uri="{FF2B5EF4-FFF2-40B4-BE49-F238E27FC236}">
                <a16:creationId xmlns:a16="http://schemas.microsoft.com/office/drawing/2014/main" id="{2CFFA138-9502-D387-613D-F805816A24D4}"/>
              </a:ext>
            </a:extLst>
          </p:cNvPr>
          <p:cNvSpPr txBox="1"/>
          <p:nvPr/>
        </p:nvSpPr>
        <p:spPr>
          <a:xfrm>
            <a:off x="7543800" y="4095750"/>
            <a:ext cx="1752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latin typeface="+mn-ea"/>
                <a:ea typeface="+mn-ea"/>
              </a:rPr>
              <a:t>回幻灯片第</a:t>
            </a:r>
            <a:r>
              <a:rPr lang="en-US" altLang="zh-CN" dirty="0">
                <a:latin typeface="+mn-ea"/>
                <a:ea typeface="+mn-ea"/>
              </a:rPr>
              <a:t>5</a:t>
            </a:r>
            <a:r>
              <a:rPr lang="zh-CN" altLang="en-US" dirty="0">
                <a:latin typeface="+mn-ea"/>
                <a:ea typeface="+mn-ea"/>
              </a:rPr>
              <a:t>页</a:t>
            </a:r>
          </a:p>
        </p:txBody>
      </p:sp>
      <p:sp>
        <p:nvSpPr>
          <p:cNvPr id="26635" name="Rectangle 6">
            <a:extLst>
              <a:ext uri="{FF2B5EF4-FFF2-40B4-BE49-F238E27FC236}">
                <a16:creationId xmlns:a16="http://schemas.microsoft.com/office/drawing/2014/main" id="{4DE8DBA0-65F3-CCDC-D438-AB5776667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397" y="1954262"/>
            <a:ext cx="3713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× 3=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5E7C9FB3-DA92-9082-3EBA-073DB2E0F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9797" y="2036812"/>
            <a:ext cx="19812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28.5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5FC918A-0E99-3E89-65F4-3C7148611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5048" y="2650467"/>
            <a:ext cx="3886098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易错点：根据整数乘法求出积后，忘记在最后的积中点上小数点。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955FF5-7656-4006-31D5-339E4345E817}"/>
              </a:ext>
            </a:extLst>
          </p:cNvPr>
          <p:cNvSpPr txBox="1"/>
          <p:nvPr/>
        </p:nvSpPr>
        <p:spPr>
          <a:xfrm>
            <a:off x="6511952" y="1652317"/>
            <a:ext cx="705642" cy="369332"/>
          </a:xfrm>
          <a:prstGeom prst="rect">
            <a:avLst/>
          </a:prstGeom>
          <a:solidFill>
            <a:srgbClr val="FCFE98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  <a:ea typeface="+mj-ea"/>
              </a:rPr>
              <a:t>9.5</a:t>
            </a:r>
            <a:r>
              <a:rPr lang="zh-CN" altLang="en-US" b="1" dirty="0">
                <a:latin typeface="+mn-lt"/>
                <a:ea typeface="+mj-ea"/>
              </a:rPr>
              <a:t>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14A81EA-A061-62D0-0643-5DB40ED1AAB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703" y="1232023"/>
            <a:ext cx="874314" cy="7285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D7138E4-7700-6BE2-8ECF-F80AB74FA6B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45" y="962424"/>
            <a:ext cx="874314" cy="728595"/>
          </a:xfrm>
          <a:prstGeom prst="rect">
            <a:avLst/>
          </a:prstGeom>
        </p:spPr>
      </p:pic>
      <p:sp>
        <p:nvSpPr>
          <p:cNvPr id="14" name="Rectangle 2">
            <a:extLst>
              <a:ext uri="{FF2B5EF4-FFF2-40B4-BE49-F238E27FC236}">
                <a16:creationId xmlns:a16="http://schemas.microsoft.com/office/drawing/2014/main" id="{B7AD723A-29E7-2191-2342-B99A9DF6E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10" y="133414"/>
            <a:ext cx="7543800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方法三</a:t>
            </a:r>
            <a:r>
              <a:rPr lang="zh-CN" altLang="en-US" sz="2800" b="1" dirty="0">
                <a:latin typeface="Times New Roman" panose="02020603050405020304" pitchFamily="18" charset="0"/>
              </a:rPr>
              <a:t>：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先把元转化为角，将小数乘整数转化为整数乘整数；</a:t>
            </a:r>
            <a:endParaRPr lang="en-US" altLang="zh-CN" sz="20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           再按照整数乘整数的计算方法进行计算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9358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7" grpId="0"/>
      <p:bldP spid="43" grpId="0"/>
      <p:bldP spid="24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828802" y="1351011"/>
            <a:ext cx="6248400" cy="52387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</a:rPr>
              <a:t>买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个           需要多少钱？</a:t>
            </a:r>
          </a:p>
        </p:txBody>
      </p:sp>
      <p:sp>
        <p:nvSpPr>
          <p:cNvPr id="26630" name="文本框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2000" y="15875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">
                <a:solidFill>
                  <a:srgbClr val="AFDB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6631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-38100"/>
            <a:ext cx="4572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254252" y="4094212"/>
            <a:ext cx="57721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n-lt"/>
                <a:ea typeface="+mn-ea"/>
              </a:rPr>
              <a:t>答：买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个</a:t>
            </a:r>
            <a:r>
              <a:rPr lang="en-US" altLang="zh-CN" sz="2400" b="1" dirty="0">
                <a:latin typeface="+mn-lt"/>
                <a:ea typeface="+mn-ea"/>
              </a:rPr>
              <a:t>9.5</a:t>
            </a:r>
            <a:r>
              <a:rPr lang="zh-CN" altLang="en-US" sz="2400" b="1" dirty="0">
                <a:latin typeface="+mn-lt"/>
                <a:ea typeface="+mn-ea"/>
              </a:rPr>
              <a:t>元风筝需要</a:t>
            </a:r>
            <a:r>
              <a:rPr lang="en-US" altLang="zh-CN" sz="2400" b="1" dirty="0">
                <a:latin typeface="+mn-lt"/>
                <a:ea typeface="+mn-ea"/>
              </a:rPr>
              <a:t>28.5 </a:t>
            </a:r>
            <a:r>
              <a:rPr lang="zh-CN" altLang="en-US" sz="2400" b="1" dirty="0">
                <a:latin typeface="+mn-lt"/>
                <a:ea typeface="+mn-ea"/>
              </a:rPr>
              <a:t>元。</a:t>
            </a:r>
          </a:p>
        </p:txBody>
      </p:sp>
      <p:sp>
        <p:nvSpPr>
          <p:cNvPr id="18" name="箭头: 直角上 7171">
            <a:hlinkClick r:id="rId7" action="ppaction://hlinksldjump"/>
          </p:cNvPr>
          <p:cNvSpPr/>
          <p:nvPr/>
        </p:nvSpPr>
        <p:spPr>
          <a:xfrm>
            <a:off x="8428038" y="4438650"/>
            <a:ext cx="741362" cy="533400"/>
          </a:xfrm>
          <a:custGeom>
            <a:avLst/>
            <a:gdLst>
              <a:gd name="connsiteX0" fmla="*/ 0 w 612000"/>
              <a:gd name="connsiteY0" fmla="*/ 404803 h 533386"/>
              <a:gd name="connsiteX1" fmla="*/ 331020 w 612000"/>
              <a:gd name="connsiteY1" fmla="*/ 404803 h 533386"/>
              <a:gd name="connsiteX2" fmla="*/ 331020 w 612000"/>
              <a:gd name="connsiteY2" fmla="*/ 233356 h 533386"/>
              <a:gd name="connsiteX3" fmla="*/ 178624 w 612000"/>
              <a:gd name="connsiteY3" fmla="*/ 233356 h 533386"/>
              <a:gd name="connsiteX4" fmla="*/ 395312 w 612000"/>
              <a:gd name="connsiteY4" fmla="*/ 0 h 533386"/>
              <a:gd name="connsiteX5" fmla="*/ 612000 w 612000"/>
              <a:gd name="connsiteY5" fmla="*/ 233356 h 533386"/>
              <a:gd name="connsiteX6" fmla="*/ 459604 w 612000"/>
              <a:gd name="connsiteY6" fmla="*/ 233356 h 533386"/>
              <a:gd name="connsiteX7" fmla="*/ 459604 w 612000"/>
              <a:gd name="connsiteY7" fmla="*/ 533386 h 533386"/>
              <a:gd name="connsiteX8" fmla="*/ 0 w 612000"/>
              <a:gd name="connsiteY8" fmla="*/ 533386 h 533386"/>
              <a:gd name="connsiteX9" fmla="*/ 0 w 612000"/>
              <a:gd name="connsiteY9" fmla="*/ 404803 h 533386"/>
              <a:gd name="connsiteX0-1" fmla="*/ 130175 w 742175"/>
              <a:gd name="connsiteY0-2" fmla="*/ 404803 h 533386"/>
              <a:gd name="connsiteX1-3" fmla="*/ 461195 w 742175"/>
              <a:gd name="connsiteY1-4" fmla="*/ 404803 h 533386"/>
              <a:gd name="connsiteX2-5" fmla="*/ 461195 w 742175"/>
              <a:gd name="connsiteY2-6" fmla="*/ 233356 h 533386"/>
              <a:gd name="connsiteX3-7" fmla="*/ 308799 w 742175"/>
              <a:gd name="connsiteY3-8" fmla="*/ 233356 h 533386"/>
              <a:gd name="connsiteX4-9" fmla="*/ 525487 w 742175"/>
              <a:gd name="connsiteY4-10" fmla="*/ 0 h 533386"/>
              <a:gd name="connsiteX5-11" fmla="*/ 742175 w 742175"/>
              <a:gd name="connsiteY5-12" fmla="*/ 233356 h 533386"/>
              <a:gd name="connsiteX6-13" fmla="*/ 589779 w 742175"/>
              <a:gd name="connsiteY6-14" fmla="*/ 233356 h 533386"/>
              <a:gd name="connsiteX7-15" fmla="*/ 589779 w 742175"/>
              <a:gd name="connsiteY7-16" fmla="*/ 533386 h 533386"/>
              <a:gd name="connsiteX8-17" fmla="*/ 0 w 742175"/>
              <a:gd name="connsiteY8-18" fmla="*/ 533386 h 533386"/>
              <a:gd name="connsiteX9-19" fmla="*/ 130175 w 742175"/>
              <a:gd name="connsiteY9-20" fmla="*/ 404803 h 5333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175" h="533386">
                <a:moveTo>
                  <a:pt x="130175" y="404803"/>
                </a:moveTo>
                <a:lnTo>
                  <a:pt x="461195" y="404803"/>
                </a:lnTo>
                <a:lnTo>
                  <a:pt x="461195" y="233356"/>
                </a:lnTo>
                <a:lnTo>
                  <a:pt x="308799" y="233356"/>
                </a:lnTo>
                <a:lnTo>
                  <a:pt x="525487" y="0"/>
                </a:lnTo>
                <a:lnTo>
                  <a:pt x="742175" y="233356"/>
                </a:lnTo>
                <a:lnTo>
                  <a:pt x="589779" y="233356"/>
                </a:lnTo>
                <a:lnTo>
                  <a:pt x="589779" y="533386"/>
                </a:lnTo>
                <a:lnTo>
                  <a:pt x="0" y="533386"/>
                </a:lnTo>
                <a:lnTo>
                  <a:pt x="130175" y="404803"/>
                </a:lnTo>
                <a:close/>
              </a:path>
            </a:pathLst>
          </a:custGeom>
          <a:solidFill>
            <a:srgbClr val="9999FF"/>
          </a:soli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文本框 20">
            <a:hlinkClick r:id="rId7" action="ppaction://hlinksldjump"/>
          </p:cNvPr>
          <p:cNvSpPr txBox="1"/>
          <p:nvPr/>
        </p:nvSpPr>
        <p:spPr>
          <a:xfrm>
            <a:off x="7543800" y="4095750"/>
            <a:ext cx="1752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dirty="0">
                <a:latin typeface="+mn-ea"/>
                <a:ea typeface="+mn-ea"/>
              </a:rPr>
              <a:t>回幻灯片第</a:t>
            </a:r>
            <a:r>
              <a:rPr lang="en-US" altLang="zh-CN" dirty="0">
                <a:latin typeface="+mn-ea"/>
                <a:ea typeface="+mn-ea"/>
              </a:rPr>
              <a:t>5</a:t>
            </a:r>
            <a:r>
              <a:rPr lang="zh-CN" altLang="en-US" dirty="0">
                <a:latin typeface="+mn-ea"/>
                <a:ea typeface="+mn-ea"/>
              </a:rPr>
              <a:t>页</a:t>
            </a:r>
          </a:p>
        </p:txBody>
      </p:sp>
      <p:sp>
        <p:nvSpPr>
          <p:cNvPr id="26635" name="Rectangle 6"/>
          <p:cNvSpPr>
            <a:spLocks noChangeArrowheads="1"/>
          </p:cNvSpPr>
          <p:nvPr/>
        </p:nvSpPr>
        <p:spPr bwMode="auto">
          <a:xfrm>
            <a:off x="3505202" y="1954262"/>
            <a:ext cx="3713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9.5 × 3=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5181602" y="2036812"/>
            <a:ext cx="1981200" cy="5238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28.5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573757" y="1652317"/>
            <a:ext cx="705642" cy="369332"/>
          </a:xfrm>
          <a:prstGeom prst="rect">
            <a:avLst/>
          </a:prstGeom>
          <a:solidFill>
            <a:srgbClr val="FCFE98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+mn-lt"/>
                <a:ea typeface="+mj-ea"/>
              </a:rPr>
              <a:t>9.5</a:t>
            </a:r>
            <a:r>
              <a:rPr lang="zh-CN" altLang="en-US" b="1" dirty="0">
                <a:latin typeface="+mn-lt"/>
                <a:ea typeface="+mj-ea"/>
              </a:rPr>
              <a:t>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3CF32AB-6A3D-8890-3502-956B9B4E18F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08" y="1232023"/>
            <a:ext cx="874314" cy="7285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5DC269F-E470-E330-9BAE-A93A7A72FE4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50" y="962424"/>
            <a:ext cx="874314" cy="728595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FA8819B2-9611-CBE8-C4DB-B0F5D258731D}"/>
              </a:ext>
            </a:extLst>
          </p:cNvPr>
          <p:cNvGrpSpPr/>
          <p:nvPr/>
        </p:nvGrpSpPr>
        <p:grpSpPr>
          <a:xfrm>
            <a:off x="1860574" y="2433046"/>
            <a:ext cx="4356080" cy="1859293"/>
            <a:chOff x="1936772" y="2815584"/>
            <a:chExt cx="4356080" cy="1859293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1122763-20C6-20D3-29B7-5C0996CA0FFA}"/>
                </a:ext>
              </a:extLst>
            </p:cNvPr>
            <p:cNvSpPr txBox="1"/>
            <p:nvPr/>
          </p:nvSpPr>
          <p:spPr>
            <a:xfrm>
              <a:off x="3657624" y="2815584"/>
              <a:ext cx="990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×10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 bwMode="auto">
            <a:xfrm>
              <a:off x="1936772" y="2980077"/>
              <a:ext cx="1797050" cy="1687512"/>
              <a:chOff x="3581400" y="2563586"/>
              <a:chExt cx="1865811" cy="1650818"/>
            </a:xfrm>
          </p:grpSpPr>
          <p:sp>
            <p:nvSpPr>
              <p:cNvPr id="26645" name="Rectangle 2"/>
              <p:cNvSpPr>
                <a:spLocks noChangeArrowheads="1"/>
              </p:cNvSpPr>
              <p:nvPr/>
            </p:nvSpPr>
            <p:spPr bwMode="auto">
              <a:xfrm>
                <a:off x="3581400" y="2563586"/>
                <a:ext cx="1865811" cy="1650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      9 . 5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×       3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 2   8 . 5 </a:t>
                </a:r>
                <a:endParaRPr lang="zh-CN" altLang="en-US" sz="2400" b="1" dirty="0"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6646" name="直接连接符 8"/>
              <p:cNvCxnSpPr>
                <a:cxnSpLocks noChangeShapeType="1"/>
              </p:cNvCxnSpPr>
              <p:nvPr/>
            </p:nvCxnSpPr>
            <p:spPr bwMode="auto">
              <a:xfrm>
                <a:off x="3581400" y="3491645"/>
                <a:ext cx="17697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3927620-28B4-A316-B935-A73CA636C512}"/>
                </a:ext>
              </a:extLst>
            </p:cNvPr>
            <p:cNvGrpSpPr/>
            <p:nvPr/>
          </p:nvGrpSpPr>
          <p:grpSpPr bwMode="auto">
            <a:xfrm>
              <a:off x="4495802" y="2987365"/>
              <a:ext cx="1797050" cy="1687512"/>
              <a:chOff x="3581400" y="2563586"/>
              <a:chExt cx="1865811" cy="1650818"/>
            </a:xfrm>
          </p:grpSpPr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B96B6BBB-0A1A-2187-8F3A-39EB055551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2563586"/>
                <a:ext cx="1865811" cy="1650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      9   5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×       3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 2   8   5 </a:t>
                </a:r>
                <a:endParaRPr lang="zh-CN" altLang="en-US" sz="2400" b="1" dirty="0"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4" name="直接连接符 8">
                <a:extLst>
                  <a:ext uri="{FF2B5EF4-FFF2-40B4-BE49-F238E27FC236}">
                    <a16:creationId xmlns:a16="http://schemas.microsoft.com/office/drawing/2014/main" id="{799D9AB1-D08C-FE74-A900-7B7B6059421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1400" y="3491645"/>
                <a:ext cx="176978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32B9C8D0-5EB9-9EC9-76AC-23DFD45CDC87}"/>
                </a:ext>
              </a:extLst>
            </p:cNvPr>
            <p:cNvCxnSpPr/>
            <p:nvPr/>
          </p:nvCxnSpPr>
          <p:spPr>
            <a:xfrm>
              <a:off x="3749062" y="3227054"/>
              <a:ext cx="685782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32FCF20-F991-871E-673F-150869D3ABBE}"/>
                </a:ext>
              </a:extLst>
            </p:cNvPr>
            <p:cNvSpPr txBox="1"/>
            <p:nvPr/>
          </p:nvSpPr>
          <p:spPr>
            <a:xfrm>
              <a:off x="3657624" y="3828377"/>
              <a:ext cx="9905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÷10</a:t>
              </a:r>
              <a:endPara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19A32346-97FE-D547-AD77-A5325E9EA7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18582" y="4248106"/>
              <a:ext cx="716262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">
            <a:extLst>
              <a:ext uri="{FF2B5EF4-FFF2-40B4-BE49-F238E27FC236}">
                <a16:creationId xmlns:a16="http://schemas.microsoft.com/office/drawing/2014/main" id="{649C354A-27EE-7B70-434D-EC53B2BF6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6" y="57216"/>
            <a:ext cx="7543800" cy="152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方法四</a:t>
            </a:r>
            <a:r>
              <a:rPr lang="zh-CN" altLang="en-US" sz="2800" b="1" dirty="0">
                <a:latin typeface="Times New Roman" panose="02020603050405020304" pitchFamily="18" charset="0"/>
              </a:rPr>
              <a:t>：</a:t>
            </a:r>
            <a:r>
              <a:rPr lang="zh-CN" altLang="en-US" sz="2000" b="1" dirty="0">
                <a:latin typeface="黑体" panose="02010609060101010101" pitchFamily="2" charset="-122"/>
                <a:ea typeface="黑体" panose="02010609060101010101" pitchFamily="2" charset="-122"/>
              </a:rPr>
              <a:t>根据乘数和积的变化规律把它转化成整数乘法来计算。</a:t>
            </a:r>
            <a:endParaRPr lang="zh-CN" altLang="en-US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3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7"/>
          <p:cNvGrpSpPr/>
          <p:nvPr/>
        </p:nvGrpSpPr>
        <p:grpSpPr bwMode="auto">
          <a:xfrm>
            <a:off x="3048000" y="209550"/>
            <a:ext cx="3713163" cy="584200"/>
            <a:chOff x="1295486" y="971592"/>
            <a:chExt cx="3713883" cy="584775"/>
          </a:xfrm>
        </p:grpSpPr>
        <p:sp>
          <p:nvSpPr>
            <p:cNvPr id="28684" name="Rectangle 6"/>
            <p:cNvSpPr>
              <a:spLocks noChangeArrowheads="1"/>
            </p:cNvSpPr>
            <p:nvPr/>
          </p:nvSpPr>
          <p:spPr bwMode="auto">
            <a:xfrm>
              <a:off x="1295486" y="971592"/>
              <a:ext cx="371388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9.5 × 3=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_________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972211" y="971592"/>
              <a:ext cx="1979997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28.5</a:t>
              </a:r>
              <a:r>
                <a:rPr lang="zh-CN" altLang="en-US" sz="3200" b="1" dirty="0">
                  <a:solidFill>
                    <a:srgbClr val="FF0000"/>
                  </a:solidFill>
                  <a:latin typeface="+mn-ea"/>
                  <a:ea typeface="+mn-ea"/>
                  <a:cs typeface="Times New Roman" panose="02020603050405020304" pitchFamily="18" charset="0"/>
                </a:rPr>
                <a:t>（元）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386929" y="2271665"/>
            <a:ext cx="3880279" cy="182404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8681" name="图片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1" t="-1534" r="48671" b="81505"/>
          <a:stretch>
            <a:fillRect/>
          </a:stretch>
        </p:blipFill>
        <p:spPr bwMode="auto">
          <a:xfrm>
            <a:off x="434394" y="742998"/>
            <a:ext cx="1457471" cy="30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573" y="1123988"/>
            <a:ext cx="3409645" cy="103731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12" y="742998"/>
            <a:ext cx="3778094" cy="14886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68" y="2114562"/>
            <a:ext cx="4038599" cy="202729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DD9E8E5-C84B-4964-BDBD-8A8DDCC333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2" y="2343156"/>
            <a:ext cx="4191010" cy="165715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 bwMode="auto">
          <a:xfrm>
            <a:off x="4648093" y="3867116"/>
            <a:ext cx="4038494" cy="998831"/>
            <a:chOff x="4390354" y="3747033"/>
            <a:chExt cx="4037538" cy="998805"/>
          </a:xfrm>
        </p:grpSpPr>
        <p:pic>
          <p:nvPicPr>
            <p:cNvPr id="28682" name="图片 9"/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637"/>
            <a:stretch>
              <a:fillRect/>
            </a:stretch>
          </p:blipFill>
          <p:spPr bwMode="auto">
            <a:xfrm>
              <a:off x="7600216" y="3747033"/>
              <a:ext cx="827676" cy="998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AutoShape 27"/>
            <p:cNvSpPr>
              <a:spLocks noChangeArrowheads="1"/>
            </p:cNvSpPr>
            <p:nvPr/>
          </p:nvSpPr>
          <p:spPr bwMode="auto">
            <a:xfrm>
              <a:off x="4390354" y="4014959"/>
              <a:ext cx="2941693" cy="478994"/>
            </a:xfrm>
            <a:prstGeom prst="wedgeRoundRectCallout">
              <a:avLst>
                <a:gd name="adj1" fmla="val 61313"/>
                <a:gd name="adj2" fmla="val -18371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atinLnBrk="1" hangingPunct="1"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你更喜欢哪种方法？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3506" y="847566"/>
            <a:ext cx="1522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CA7378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归纳：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655" y="1528644"/>
            <a:ext cx="7962691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latin typeface="+mn-lt"/>
                <a:ea typeface="+mj-ea"/>
              </a:rPr>
              <a:t>1.</a:t>
            </a:r>
            <a:r>
              <a:rPr lang="zh-CN" altLang="en-US" sz="2800" b="1">
                <a:latin typeface="+mn-lt"/>
                <a:ea typeface="+mj-ea"/>
              </a:rPr>
              <a:t>小数乘整数的意义与整数乘法的意义相同，都是</a:t>
            </a:r>
            <a:r>
              <a:rPr lang="zh-CN" altLang="en-US" sz="2800" b="1" u="sng">
                <a:solidFill>
                  <a:srgbClr val="FF0000"/>
                </a:solidFill>
                <a:latin typeface="+mn-lt"/>
                <a:ea typeface="+mj-ea"/>
              </a:rPr>
              <a:t>求几个相同加数的和</a:t>
            </a:r>
            <a:r>
              <a:rPr lang="zh-CN" altLang="en-US" sz="2800" b="1">
                <a:latin typeface="+mn-lt"/>
                <a:ea typeface="+mj-ea"/>
              </a:rPr>
              <a:t>的简便运算。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0655" y="2701908"/>
            <a:ext cx="7962691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latin typeface="+mn-lt"/>
                <a:ea typeface="+mj-ea"/>
              </a:rPr>
              <a:t>2.</a:t>
            </a:r>
            <a:r>
              <a:rPr lang="zh-CN" altLang="en-US" sz="2800" b="1">
                <a:latin typeface="+mn-lt"/>
                <a:ea typeface="+mj-ea"/>
              </a:rPr>
              <a:t>计算小数乘整数，可以结合具体的量转化单位，先把小数</a:t>
            </a:r>
            <a:r>
              <a:rPr lang="zh-CN" altLang="en-US" sz="2800" b="1" u="sng">
                <a:solidFill>
                  <a:srgbClr val="FF0000"/>
                </a:solidFill>
                <a:latin typeface="+mn-lt"/>
                <a:ea typeface="+mj-ea"/>
              </a:rPr>
              <a:t>转化成整数</a:t>
            </a:r>
            <a:r>
              <a:rPr lang="zh-CN" altLang="en-US" sz="2800" b="1">
                <a:latin typeface="+mn-lt"/>
                <a:ea typeface="+mj-ea"/>
              </a:rPr>
              <a:t>，再按照整数乘法的计算方法进行计算。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/>
          <p:cNvGrpSpPr/>
          <p:nvPr/>
        </p:nvGrpSpPr>
        <p:grpSpPr bwMode="auto">
          <a:xfrm>
            <a:off x="2879725" y="797431"/>
            <a:ext cx="3597275" cy="584775"/>
            <a:chOff x="914400" y="1013912"/>
            <a:chExt cx="5308600" cy="545877"/>
          </a:xfrm>
        </p:grpSpPr>
        <p:sp>
          <p:nvSpPr>
            <p:cNvPr id="31775" name="Rectangle 6"/>
            <p:cNvSpPr>
              <a:spLocks noChangeArrowheads="1"/>
            </p:cNvSpPr>
            <p:nvPr/>
          </p:nvSpPr>
          <p:spPr bwMode="auto">
            <a:xfrm>
              <a:off x="914400" y="1013912"/>
              <a:ext cx="5308600" cy="54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0.72 × 60 = </a:t>
              </a:r>
              <a:r>
                <a:rPr lang="en-US" altLang="zh-CN" sz="32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776" name="直接连接符 3"/>
            <p:cNvCxnSpPr>
              <a:cxnSpLocks noChangeShapeType="1"/>
            </p:cNvCxnSpPr>
            <p:nvPr/>
          </p:nvCxnSpPr>
          <p:spPr bwMode="auto">
            <a:xfrm>
              <a:off x="4171950" y="1504950"/>
              <a:ext cx="1568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文本框 39"/>
          <p:cNvSpPr txBox="1"/>
          <p:nvPr/>
        </p:nvSpPr>
        <p:spPr>
          <a:xfrm>
            <a:off x="669983" y="1570365"/>
            <a:ext cx="2209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CA7378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导学提纲：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38298" y="2208867"/>
            <a:ext cx="6398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lt"/>
                <a:ea typeface="+mj-ea"/>
              </a:rPr>
              <a:t>（</a:t>
            </a:r>
            <a:r>
              <a:rPr lang="en-US" altLang="zh-CN" sz="2400" b="1" dirty="0">
                <a:latin typeface="+mn-lt"/>
                <a:ea typeface="+mj-ea"/>
              </a:rPr>
              <a:t>1</a:t>
            </a:r>
            <a:r>
              <a:rPr lang="zh-CN" altLang="en-US" sz="2400" b="1" dirty="0">
                <a:latin typeface="+mn-lt"/>
                <a:ea typeface="+mj-ea"/>
              </a:rPr>
              <a:t>）</a:t>
            </a:r>
            <a:r>
              <a:rPr lang="en-US" altLang="zh-CN" sz="2400" b="1" dirty="0">
                <a:latin typeface="+mn-lt"/>
                <a:ea typeface="+mj-ea"/>
              </a:rPr>
              <a:t>0.72 </a:t>
            </a:r>
            <a:r>
              <a:rPr lang="zh-CN" altLang="en-US" sz="2400" b="1" dirty="0">
                <a:latin typeface="+mn-lt"/>
                <a:ea typeface="+mj-ea"/>
              </a:rPr>
              <a:t>能不能把它转化成整数来计算？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38298" y="2785814"/>
            <a:ext cx="7695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latin typeface="+mn-lt"/>
                <a:ea typeface="+mj-ea"/>
              </a:rPr>
              <a:t>（</a:t>
            </a:r>
            <a:r>
              <a:rPr lang="en-US" altLang="zh-CN" sz="2400" b="1">
                <a:latin typeface="+mn-lt"/>
                <a:ea typeface="+mj-ea"/>
              </a:rPr>
              <a:t>2</a:t>
            </a:r>
            <a:r>
              <a:rPr lang="zh-CN" altLang="en-US" sz="2400" b="1">
                <a:latin typeface="+mn-lt"/>
                <a:ea typeface="+mj-ea"/>
              </a:rPr>
              <a:t>）“</a:t>
            </a:r>
            <a:r>
              <a:rPr lang="en-US" altLang="zh-CN" sz="2400" b="1">
                <a:latin typeface="+mn-lt"/>
                <a:ea typeface="+mj-ea"/>
              </a:rPr>
              <a:t>×100</a:t>
            </a:r>
            <a:r>
              <a:rPr lang="zh-CN" altLang="en-US" sz="2400" b="1">
                <a:latin typeface="+mn-lt"/>
                <a:ea typeface="+mj-ea"/>
              </a:rPr>
              <a:t>”和“</a:t>
            </a:r>
            <a:r>
              <a:rPr lang="en-US" altLang="zh-CN" sz="2400" b="1">
                <a:latin typeface="+mn-lt"/>
                <a:ea typeface="+mj-ea"/>
              </a:rPr>
              <a:t>÷100</a:t>
            </a:r>
            <a:r>
              <a:rPr lang="zh-CN" altLang="en-US" sz="2400" b="1">
                <a:latin typeface="+mn-lt"/>
                <a:ea typeface="+mj-ea"/>
              </a:rPr>
              <a:t>”是什么意思？依据是什么？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38298" y="3405451"/>
            <a:ext cx="80769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lt"/>
                <a:ea typeface="+mj-ea"/>
              </a:rPr>
              <a:t>（</a:t>
            </a:r>
            <a:r>
              <a:rPr lang="en-US" altLang="zh-CN" sz="2400" b="1" dirty="0">
                <a:latin typeface="+mn-lt"/>
                <a:ea typeface="+mj-ea"/>
              </a:rPr>
              <a:t>3</a:t>
            </a:r>
            <a:r>
              <a:rPr lang="zh-CN" altLang="en-US" sz="2400" b="1" dirty="0">
                <a:latin typeface="+mn-lt"/>
                <a:ea typeface="+mj-ea"/>
              </a:rPr>
              <a:t>）</a:t>
            </a:r>
            <a:r>
              <a:rPr lang="en-US" altLang="zh-CN" sz="2400" b="1" dirty="0">
                <a:latin typeface="+mn-lt"/>
                <a:ea typeface="+mj-ea"/>
              </a:rPr>
              <a:t>0.72×60</a:t>
            </a:r>
            <a:r>
              <a:rPr lang="zh-CN" altLang="en-US" sz="2400" b="1" dirty="0">
                <a:latin typeface="+mn-lt"/>
                <a:ea typeface="+mj-ea"/>
              </a:rPr>
              <a:t>的积的小数点如何确定？末尾的</a:t>
            </a:r>
            <a:r>
              <a:rPr lang="en-US" altLang="zh-CN" sz="2400" b="1" dirty="0">
                <a:latin typeface="+mn-lt"/>
                <a:ea typeface="+mj-ea"/>
              </a:rPr>
              <a:t>0</a:t>
            </a:r>
            <a:r>
              <a:rPr lang="zh-CN" altLang="en-US" sz="2400" b="1" dirty="0">
                <a:latin typeface="+mn-lt"/>
                <a:ea typeface="+mj-ea"/>
              </a:rPr>
              <a:t>如何处理？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01289E7-EC07-B670-A5E7-C44EE1BC7E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F8FE"/>
              </a:clrFrom>
              <a:clrTo>
                <a:srgbClr val="EE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62" y="878136"/>
            <a:ext cx="667384" cy="471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/>
          <p:cNvGrpSpPr/>
          <p:nvPr/>
        </p:nvGrpSpPr>
        <p:grpSpPr bwMode="auto">
          <a:xfrm>
            <a:off x="2879725" y="797431"/>
            <a:ext cx="3597275" cy="584775"/>
            <a:chOff x="914400" y="1013912"/>
            <a:chExt cx="5308600" cy="545877"/>
          </a:xfrm>
        </p:grpSpPr>
        <p:sp>
          <p:nvSpPr>
            <p:cNvPr id="31775" name="Rectangle 6"/>
            <p:cNvSpPr>
              <a:spLocks noChangeArrowheads="1"/>
            </p:cNvSpPr>
            <p:nvPr/>
          </p:nvSpPr>
          <p:spPr bwMode="auto">
            <a:xfrm>
              <a:off x="914400" y="1013912"/>
              <a:ext cx="5308600" cy="54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0.72 × 60 = </a:t>
              </a:r>
              <a:r>
                <a:rPr lang="en-US" altLang="zh-CN" sz="32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776" name="直接连接符 3"/>
            <p:cNvCxnSpPr>
              <a:cxnSpLocks noChangeShapeType="1"/>
            </p:cNvCxnSpPr>
            <p:nvPr/>
          </p:nvCxnSpPr>
          <p:spPr bwMode="auto">
            <a:xfrm>
              <a:off x="4171950" y="1504950"/>
              <a:ext cx="1568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30" name="Rectangle 2"/>
          <p:cNvSpPr>
            <a:spLocks noChangeArrowheads="1"/>
          </p:cNvSpPr>
          <p:nvPr/>
        </p:nvSpPr>
        <p:spPr bwMode="auto">
          <a:xfrm>
            <a:off x="1219200" y="1657350"/>
            <a:ext cx="2667000" cy="51911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把</a:t>
            </a:r>
            <a:r>
              <a:rPr lang="en-US" altLang="zh-CN" sz="2400" b="1" dirty="0">
                <a:latin typeface="+mn-lt"/>
                <a:ea typeface="+mj-ea"/>
              </a:rPr>
              <a:t>0.72</a:t>
            </a:r>
            <a:r>
              <a:rPr lang="zh-CN" altLang="en-US" sz="2400" b="1" dirty="0">
                <a:latin typeface="+mn-lt"/>
                <a:ea typeface="+mj-ea"/>
              </a:rPr>
              <a:t>转化成整数</a:t>
            </a:r>
          </a:p>
        </p:txBody>
      </p:sp>
      <p:sp>
        <p:nvSpPr>
          <p:cNvPr id="9228" name="Rectangle 2"/>
          <p:cNvSpPr>
            <a:spLocks noChangeArrowheads="1"/>
          </p:cNvSpPr>
          <p:nvPr/>
        </p:nvSpPr>
        <p:spPr bwMode="auto">
          <a:xfrm>
            <a:off x="4876800" y="1504950"/>
            <a:ext cx="2895600" cy="8382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利用乘数的变化引起积的变化的规律</a:t>
            </a:r>
          </a:p>
        </p:txBody>
      </p:sp>
      <p:sp>
        <p:nvSpPr>
          <p:cNvPr id="8" name="下箭头 7"/>
          <p:cNvSpPr>
            <a:spLocks noChangeArrowheads="1"/>
          </p:cNvSpPr>
          <p:nvPr/>
        </p:nvSpPr>
        <p:spPr bwMode="auto">
          <a:xfrm rot="16200000">
            <a:off x="4267200" y="1581150"/>
            <a:ext cx="304800" cy="762000"/>
          </a:xfrm>
          <a:prstGeom prst="downArrow">
            <a:avLst>
              <a:gd name="adj1" fmla="val 50000"/>
              <a:gd name="adj2" fmla="val 4999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304800" y="2419350"/>
            <a:ext cx="1941513" cy="1651000"/>
            <a:chOff x="3505182" y="2563586"/>
            <a:chExt cx="1942029" cy="1650818"/>
          </a:xfrm>
        </p:grpSpPr>
        <p:sp>
          <p:nvSpPr>
            <p:cNvPr id="31773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 0 . 7 2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×        6 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1774" name="直接连接符 8"/>
            <p:cNvCxnSpPr>
              <a:cxnSpLocks noChangeShapeType="1"/>
            </p:cNvCxnSpPr>
            <p:nvPr/>
          </p:nvCxnSpPr>
          <p:spPr bwMode="auto">
            <a:xfrm>
              <a:off x="3505182" y="3630240"/>
              <a:ext cx="17697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23"/>
          <p:cNvGrpSpPr/>
          <p:nvPr/>
        </p:nvGrpSpPr>
        <p:grpSpPr bwMode="auto">
          <a:xfrm>
            <a:off x="2819400" y="2443163"/>
            <a:ext cx="1865313" cy="1651000"/>
            <a:chOff x="3581400" y="2563586"/>
            <a:chExt cx="1865811" cy="1650818"/>
          </a:xfrm>
        </p:grpSpPr>
        <p:sp>
          <p:nvSpPr>
            <p:cNvPr id="31771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   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7 2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×      6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1772" name="直接连接符 8"/>
            <p:cNvCxnSpPr>
              <a:cxnSpLocks noChangeShapeType="1"/>
            </p:cNvCxnSpPr>
            <p:nvPr/>
          </p:nvCxnSpPr>
          <p:spPr bwMode="auto">
            <a:xfrm>
              <a:off x="4010517" y="3606431"/>
              <a:ext cx="1080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组合 26"/>
          <p:cNvGrpSpPr/>
          <p:nvPr/>
        </p:nvGrpSpPr>
        <p:grpSpPr bwMode="auto">
          <a:xfrm>
            <a:off x="1981200" y="2355850"/>
            <a:ext cx="1331913" cy="533400"/>
            <a:chOff x="3733800" y="663897"/>
            <a:chExt cx="1331910" cy="533400"/>
          </a:xfrm>
        </p:grpSpPr>
        <p:cxnSp>
          <p:nvCxnSpPr>
            <p:cNvPr id="31769" name="直接箭头连接符 10"/>
            <p:cNvCxnSpPr>
              <a:cxnSpLocks noChangeShapeType="1"/>
            </p:cNvCxnSpPr>
            <p:nvPr/>
          </p:nvCxnSpPr>
          <p:spPr bwMode="auto">
            <a:xfrm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0" name="Rectangle 2"/>
            <p:cNvSpPr>
              <a:spLocks noChangeArrowheads="1"/>
            </p:cNvSpPr>
            <p:nvPr/>
          </p:nvSpPr>
          <p:spPr bwMode="auto">
            <a:xfrm>
              <a:off x="3809998" y="663897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×100</a:t>
              </a: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1905000" y="3790950"/>
            <a:ext cx="1390650" cy="533400"/>
            <a:chOff x="3733800" y="1047750"/>
            <a:chExt cx="1389856" cy="533400"/>
          </a:xfrm>
        </p:grpSpPr>
        <p:cxnSp>
          <p:nvCxnSpPr>
            <p:cNvPr id="31767" name="直接箭头连接符 15"/>
            <p:cNvCxnSpPr>
              <a:cxnSpLocks noChangeShapeType="1"/>
            </p:cNvCxnSpPr>
            <p:nvPr/>
          </p:nvCxnSpPr>
          <p:spPr bwMode="auto">
            <a:xfrm flipH="1"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8" name="Rectangle 2"/>
            <p:cNvSpPr>
              <a:spLocks noChangeArrowheads="1"/>
            </p:cNvSpPr>
            <p:nvPr/>
          </p:nvSpPr>
          <p:spPr bwMode="auto">
            <a:xfrm>
              <a:off x="3867944" y="1047750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÷100</a:t>
              </a:r>
            </a:p>
          </p:txBody>
        </p:sp>
      </p:grp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3369479" y="3544888"/>
            <a:ext cx="121204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4 3 2 0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675998" y="3514726"/>
            <a:ext cx="138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4   3 2  0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1471068" y="3486112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1204608" y="3486112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1204040" y="3486112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cxnSp>
        <p:nvCxnSpPr>
          <p:cNvPr id="38" name="直接连接符 37"/>
          <p:cNvCxnSpPr>
            <a:cxnSpLocks noChangeShapeType="1"/>
          </p:cNvCxnSpPr>
          <p:nvPr/>
        </p:nvCxnSpPr>
        <p:spPr bwMode="auto">
          <a:xfrm>
            <a:off x="1621599" y="3605820"/>
            <a:ext cx="246063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组合 13"/>
          <p:cNvGrpSpPr/>
          <p:nvPr/>
        </p:nvGrpSpPr>
        <p:grpSpPr bwMode="auto">
          <a:xfrm>
            <a:off x="685902" y="3925889"/>
            <a:ext cx="3515012" cy="985141"/>
            <a:chOff x="2112993" y="4095710"/>
            <a:chExt cx="3514960" cy="986283"/>
          </a:xfrm>
        </p:grpSpPr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2112993" y="4392219"/>
              <a:ext cx="3514960" cy="68977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小数末尾的</a:t>
              </a:r>
              <a:r>
                <a:rPr lang="en-US" altLang="zh-CN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0</a:t>
              </a:r>
              <a:r>
                <a:rPr lang="zh-CN" altLang="en-US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可以去掉。</a:t>
              </a:r>
            </a:p>
          </p:txBody>
        </p:sp>
        <p:sp>
          <p:nvSpPr>
            <p:cNvPr id="13" name="任意多边形: 形状 12"/>
            <p:cNvSpPr/>
            <p:nvPr/>
          </p:nvSpPr>
          <p:spPr>
            <a:xfrm flipH="1">
              <a:off x="3171825" y="4095710"/>
              <a:ext cx="288705" cy="462469"/>
            </a:xfrm>
            <a:custGeom>
              <a:avLst/>
              <a:gdLst>
                <a:gd name="connsiteX0" fmla="*/ 685800 w 685800"/>
                <a:gd name="connsiteY0" fmla="*/ 0 h 333375"/>
                <a:gd name="connsiteX1" fmla="*/ 523875 w 685800"/>
                <a:gd name="connsiteY1" fmla="*/ 228600 h 333375"/>
                <a:gd name="connsiteX2" fmla="*/ 0 w 685800"/>
                <a:gd name="connsiteY2" fmla="*/ 33337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333375">
                  <a:moveTo>
                    <a:pt x="685800" y="0"/>
                  </a:moveTo>
                  <a:cubicBezTo>
                    <a:pt x="661987" y="86519"/>
                    <a:pt x="638175" y="173038"/>
                    <a:pt x="523875" y="228600"/>
                  </a:cubicBezTo>
                  <a:cubicBezTo>
                    <a:pt x="409575" y="284163"/>
                    <a:pt x="114300" y="323850"/>
                    <a:pt x="0" y="333375"/>
                  </a:cubicBezTo>
                </a:path>
              </a:pathLst>
            </a:custGeom>
            <a:noFill/>
            <a:ln>
              <a:solidFill>
                <a:schemeClr val="accent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205360" y="819196"/>
            <a:ext cx="134778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43.2</a:t>
            </a:r>
          </a:p>
        </p:txBody>
      </p:sp>
      <p:sp>
        <p:nvSpPr>
          <p:cNvPr id="42" name="Text Box 19"/>
          <p:cNvSpPr txBox="1">
            <a:spLocks noChangeArrowheads="1"/>
          </p:cNvSpPr>
          <p:nvPr/>
        </p:nvSpPr>
        <p:spPr bwMode="auto">
          <a:xfrm>
            <a:off x="4581525" y="2419350"/>
            <a:ext cx="4267200" cy="2497138"/>
          </a:xfrm>
          <a:prstGeom prst="rect">
            <a:avLst/>
          </a:prstGeom>
          <a:solidFill>
            <a:srgbClr val="FCFE98"/>
          </a:solidFill>
          <a:ln w="28575">
            <a:solidFill>
              <a:srgbClr val="FF6600"/>
            </a:solidFill>
            <a:prstDash val="solid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ea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latin typeface="+mn-ea"/>
                <a:ea typeface="+mn-ea"/>
                <a:cs typeface="Times New Roman" panose="02020603050405020304" pitchFamily="18" charset="0"/>
              </a:rPr>
              <a:t>先将小数转化成整数；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ea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latin typeface="+mn-ea"/>
                <a:ea typeface="+mn-ea"/>
                <a:cs typeface="Times New Roman" panose="02020603050405020304" pitchFamily="18" charset="0"/>
              </a:rPr>
              <a:t>再按照整数乘法的计算方法算出积；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ea"/>
                <a:ea typeface="+mn-ea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latin typeface="+mn-ea"/>
                <a:ea typeface="+mn-ea"/>
                <a:cs typeface="Times New Roman" panose="02020603050405020304" pitchFamily="18" charset="0"/>
              </a:rPr>
              <a:t>最后确定积的小数点的位置。</a:t>
            </a:r>
          </a:p>
          <a:p>
            <a:pPr eaLnBrk="1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ea"/>
                <a:ea typeface="+mn-ea"/>
                <a:cs typeface="Times New Roman" panose="02020603050405020304" pitchFamily="18" charset="0"/>
              </a:rPr>
              <a:t>注意：积的小数部分末尾若出现</a:t>
            </a:r>
            <a:r>
              <a:rPr lang="en-US" altLang="zh-CN" sz="2400" b="1" dirty="0">
                <a:latin typeface="+mn-ea"/>
                <a:ea typeface="+mn-ea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latin typeface="+mn-ea"/>
                <a:ea typeface="+mn-ea"/>
                <a:cs typeface="Times New Roman" panose="02020603050405020304" pitchFamily="18" charset="0"/>
              </a:rPr>
              <a:t>，可去掉。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17C834-7CB8-FB29-8DCA-7560FCEB2F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EEF8FE"/>
              </a:clrFrom>
              <a:clrTo>
                <a:srgbClr val="EE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62" y="878136"/>
            <a:ext cx="667384" cy="471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 animBg="1"/>
      <p:bldP spid="9228" grpId="0" animBg="1"/>
      <p:bldP spid="8" grpId="0" animBg="1"/>
      <p:bldP spid="33" grpId="0"/>
      <p:bldP spid="34" grpId="0"/>
      <p:bldP spid="35" grpId="0"/>
      <p:bldP spid="35" grpId="1"/>
      <p:bldP spid="35" grpId="2"/>
      <p:bldP spid="36" grpId="0"/>
      <p:bldP spid="36" grpId="1"/>
      <p:bldP spid="36" grpId="2"/>
      <p:bldP spid="37" grpId="0"/>
      <p:bldP spid="37" grpId="1"/>
      <p:bldP spid="43" grpId="0"/>
      <p:bldP spid="42" grpId="0" uiExpan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8254-94AA-7C0F-3A23-FFDE9F721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5">
            <a:extLst>
              <a:ext uri="{FF2B5EF4-FFF2-40B4-BE49-F238E27FC236}">
                <a16:creationId xmlns:a16="http://schemas.microsoft.com/office/drawing/2014/main" id="{4181B7CB-CC7F-68DF-5982-8E7254E9C7C1}"/>
              </a:ext>
            </a:extLst>
          </p:cNvPr>
          <p:cNvGrpSpPr/>
          <p:nvPr/>
        </p:nvGrpSpPr>
        <p:grpSpPr bwMode="auto">
          <a:xfrm>
            <a:off x="2879725" y="797431"/>
            <a:ext cx="3597275" cy="584775"/>
            <a:chOff x="914400" y="1013912"/>
            <a:chExt cx="5308600" cy="545877"/>
          </a:xfrm>
        </p:grpSpPr>
        <p:sp>
          <p:nvSpPr>
            <p:cNvPr id="31775" name="Rectangle 6">
              <a:extLst>
                <a:ext uri="{FF2B5EF4-FFF2-40B4-BE49-F238E27FC236}">
                  <a16:creationId xmlns:a16="http://schemas.microsoft.com/office/drawing/2014/main" id="{8C7DEBA7-506F-DAF3-D512-0FDC3E383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1013912"/>
              <a:ext cx="5308600" cy="54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0.72 × 60 = </a:t>
              </a:r>
              <a:r>
                <a:rPr lang="en-US" altLang="zh-CN" sz="32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1776" name="直接连接符 3">
              <a:extLst>
                <a:ext uri="{FF2B5EF4-FFF2-40B4-BE49-F238E27FC236}">
                  <a16:creationId xmlns:a16="http://schemas.microsoft.com/office/drawing/2014/main" id="{C88045BA-667D-DBFE-2C64-9B8D2D9E04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71950" y="1504950"/>
              <a:ext cx="1568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230" name="Rectangle 2">
            <a:extLst>
              <a:ext uri="{FF2B5EF4-FFF2-40B4-BE49-F238E27FC236}">
                <a16:creationId xmlns:a16="http://schemas.microsoft.com/office/drawing/2014/main" id="{C7E1ABED-54DA-1CBE-3F0A-ECC66AAE8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657350"/>
            <a:ext cx="2667000" cy="519113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把</a:t>
            </a:r>
            <a:r>
              <a:rPr lang="en-US" altLang="zh-CN" sz="2400" b="1" dirty="0">
                <a:latin typeface="+mn-lt"/>
                <a:ea typeface="+mj-ea"/>
              </a:rPr>
              <a:t>0.72</a:t>
            </a:r>
            <a:r>
              <a:rPr lang="zh-CN" altLang="en-US" sz="2400" b="1" dirty="0">
                <a:latin typeface="+mn-lt"/>
                <a:ea typeface="+mj-ea"/>
              </a:rPr>
              <a:t>转化成整数</a:t>
            </a:r>
          </a:p>
        </p:txBody>
      </p:sp>
      <p:sp>
        <p:nvSpPr>
          <p:cNvPr id="9228" name="Rectangle 2">
            <a:extLst>
              <a:ext uri="{FF2B5EF4-FFF2-40B4-BE49-F238E27FC236}">
                <a16:creationId xmlns:a16="http://schemas.microsoft.com/office/drawing/2014/main" id="{F0C34778-C3FC-14DE-7FB2-540734D18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504950"/>
            <a:ext cx="2895600" cy="83820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利用乘数的变化引起积的变化的规律</a:t>
            </a:r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7134FAB7-1B43-1949-13B9-85599037E9A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4267200" y="1581150"/>
            <a:ext cx="304800" cy="762000"/>
          </a:xfrm>
          <a:prstGeom prst="downArrow">
            <a:avLst>
              <a:gd name="adj1" fmla="val 50000"/>
              <a:gd name="adj2" fmla="val 4999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216673A-704E-F48B-4ECB-695426DC946B}"/>
              </a:ext>
            </a:extLst>
          </p:cNvPr>
          <p:cNvGrpSpPr/>
          <p:nvPr/>
        </p:nvGrpSpPr>
        <p:grpSpPr bwMode="auto">
          <a:xfrm>
            <a:off x="304800" y="2419350"/>
            <a:ext cx="1941513" cy="1651000"/>
            <a:chOff x="3505182" y="2563586"/>
            <a:chExt cx="1942029" cy="1650818"/>
          </a:xfrm>
        </p:grpSpPr>
        <p:sp>
          <p:nvSpPr>
            <p:cNvPr id="31773" name="Rectangle 2">
              <a:extLst>
                <a:ext uri="{FF2B5EF4-FFF2-40B4-BE49-F238E27FC236}">
                  <a16:creationId xmlns:a16="http://schemas.microsoft.com/office/drawing/2014/main" id="{2884F5F1-2A43-6071-7D81-1337038D0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 0 . 7 2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×        6 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1774" name="直接连接符 8">
              <a:extLst>
                <a:ext uri="{FF2B5EF4-FFF2-40B4-BE49-F238E27FC236}">
                  <a16:creationId xmlns:a16="http://schemas.microsoft.com/office/drawing/2014/main" id="{CE294AE0-A8AA-0789-2836-924EC22104E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505182" y="3630240"/>
              <a:ext cx="17697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A92FDFE-67AD-6D57-779F-D2342978631B}"/>
              </a:ext>
            </a:extLst>
          </p:cNvPr>
          <p:cNvGrpSpPr/>
          <p:nvPr/>
        </p:nvGrpSpPr>
        <p:grpSpPr bwMode="auto">
          <a:xfrm>
            <a:off x="2819400" y="2443163"/>
            <a:ext cx="1865313" cy="1651000"/>
            <a:chOff x="3581400" y="2563586"/>
            <a:chExt cx="1865811" cy="1650818"/>
          </a:xfrm>
        </p:grpSpPr>
        <p:sp>
          <p:nvSpPr>
            <p:cNvPr id="31771" name="Rectangle 2">
              <a:extLst>
                <a:ext uri="{FF2B5EF4-FFF2-40B4-BE49-F238E27FC236}">
                  <a16:creationId xmlns:a16="http://schemas.microsoft.com/office/drawing/2014/main" id="{A96A3533-FC5A-1C9C-5AB1-B721DF0BD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   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7 2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   ×      6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1772" name="直接连接符 8">
              <a:extLst>
                <a:ext uri="{FF2B5EF4-FFF2-40B4-BE49-F238E27FC236}">
                  <a16:creationId xmlns:a16="http://schemas.microsoft.com/office/drawing/2014/main" id="{84F95224-9317-043D-F9B8-27763EF146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010517" y="3606431"/>
              <a:ext cx="1080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1F9CDAA-E7D5-E78A-4A5C-88A8AD317666}"/>
              </a:ext>
            </a:extLst>
          </p:cNvPr>
          <p:cNvGrpSpPr/>
          <p:nvPr/>
        </p:nvGrpSpPr>
        <p:grpSpPr bwMode="auto">
          <a:xfrm>
            <a:off x="1981200" y="2355850"/>
            <a:ext cx="1331913" cy="533400"/>
            <a:chOff x="3733800" y="663897"/>
            <a:chExt cx="1331910" cy="533400"/>
          </a:xfrm>
        </p:grpSpPr>
        <p:cxnSp>
          <p:nvCxnSpPr>
            <p:cNvPr id="31769" name="直接箭头连接符 10">
              <a:extLst>
                <a:ext uri="{FF2B5EF4-FFF2-40B4-BE49-F238E27FC236}">
                  <a16:creationId xmlns:a16="http://schemas.microsoft.com/office/drawing/2014/main" id="{1C64FD5C-F4B9-3446-953D-9768734E21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70" name="Rectangle 2">
              <a:extLst>
                <a:ext uri="{FF2B5EF4-FFF2-40B4-BE49-F238E27FC236}">
                  <a16:creationId xmlns:a16="http://schemas.microsoft.com/office/drawing/2014/main" id="{BA65F763-D580-DB97-BF30-5F3D8C3F0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998" y="663897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×100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EB7F9B7-59E0-69B7-CB83-FDF721F7B454}"/>
              </a:ext>
            </a:extLst>
          </p:cNvPr>
          <p:cNvGrpSpPr/>
          <p:nvPr/>
        </p:nvGrpSpPr>
        <p:grpSpPr bwMode="auto">
          <a:xfrm>
            <a:off x="1905000" y="3790950"/>
            <a:ext cx="1390650" cy="533400"/>
            <a:chOff x="3733800" y="1047750"/>
            <a:chExt cx="1389856" cy="533400"/>
          </a:xfrm>
        </p:grpSpPr>
        <p:cxnSp>
          <p:nvCxnSpPr>
            <p:cNvPr id="31767" name="直接箭头连接符 15">
              <a:extLst>
                <a:ext uri="{FF2B5EF4-FFF2-40B4-BE49-F238E27FC236}">
                  <a16:creationId xmlns:a16="http://schemas.microsoft.com/office/drawing/2014/main" id="{26B76905-6C95-3728-C9DC-41A03297CF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1768" name="Rectangle 2">
              <a:extLst>
                <a:ext uri="{FF2B5EF4-FFF2-40B4-BE49-F238E27FC236}">
                  <a16:creationId xmlns:a16="http://schemas.microsoft.com/office/drawing/2014/main" id="{C97263B9-2BD2-C09A-A80C-327FE22A7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7944" y="1047750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÷100</a:t>
              </a:r>
            </a:p>
          </p:txBody>
        </p:sp>
      </p:grpSp>
      <p:sp>
        <p:nvSpPr>
          <p:cNvPr id="33" name="Rectangle 2">
            <a:extLst>
              <a:ext uri="{FF2B5EF4-FFF2-40B4-BE49-F238E27FC236}">
                <a16:creationId xmlns:a16="http://schemas.microsoft.com/office/drawing/2014/main" id="{80A78AEC-EAF7-3763-D96A-7B118E8A3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9479" y="3544888"/>
            <a:ext cx="121204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4 3 2 0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4" name="Rectangle 2">
            <a:extLst>
              <a:ext uri="{FF2B5EF4-FFF2-40B4-BE49-F238E27FC236}">
                <a16:creationId xmlns:a16="http://schemas.microsoft.com/office/drawing/2014/main" id="{4F4FC4C7-8D90-B9AC-75D8-1BE49490B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98" y="3514726"/>
            <a:ext cx="1381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4   3 2  0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6" name="Rectangle 2">
            <a:extLst>
              <a:ext uri="{FF2B5EF4-FFF2-40B4-BE49-F238E27FC236}">
                <a16:creationId xmlns:a16="http://schemas.microsoft.com/office/drawing/2014/main" id="{6AFADABA-6907-A680-548D-65DE110F4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608" y="3486112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9E1645B5-5155-C7A2-AC60-427C2ACFE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040" y="3486112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E7094BDE-3B53-02F9-ECCF-50972795B6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21599" y="3605820"/>
            <a:ext cx="246063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1E87A8A-FFEC-941F-B749-7132E43C37A8}"/>
              </a:ext>
            </a:extLst>
          </p:cNvPr>
          <p:cNvGrpSpPr/>
          <p:nvPr/>
        </p:nvGrpSpPr>
        <p:grpSpPr bwMode="auto">
          <a:xfrm>
            <a:off x="685902" y="3925889"/>
            <a:ext cx="3515012" cy="985141"/>
            <a:chOff x="2112993" y="4095710"/>
            <a:chExt cx="3514960" cy="986283"/>
          </a:xfrm>
        </p:grpSpPr>
        <p:sp>
          <p:nvSpPr>
            <p:cNvPr id="39" name="Rectangle 2">
              <a:extLst>
                <a:ext uri="{FF2B5EF4-FFF2-40B4-BE49-F238E27FC236}">
                  <a16:creationId xmlns:a16="http://schemas.microsoft.com/office/drawing/2014/main" id="{E40BB666-16F0-272D-4F62-1EE1448A5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993" y="4392219"/>
              <a:ext cx="3514960" cy="68977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小数末尾的</a:t>
              </a:r>
              <a:r>
                <a:rPr lang="en-US" altLang="zh-CN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0</a:t>
              </a:r>
              <a:r>
                <a:rPr lang="zh-CN" altLang="en-US" sz="2400" b="1" dirty="0">
                  <a:solidFill>
                    <a:schemeClr val="accent5">
                      <a:lumMod val="75000"/>
                    </a:schemeClr>
                  </a:solidFill>
                  <a:latin typeface="+mj-ea"/>
                  <a:ea typeface="+mj-ea"/>
                </a:rPr>
                <a:t>可以去掉。</a:t>
              </a: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03001948-2061-468A-08E9-C22BD61BF7C3}"/>
                </a:ext>
              </a:extLst>
            </p:cNvPr>
            <p:cNvSpPr/>
            <p:nvPr/>
          </p:nvSpPr>
          <p:spPr>
            <a:xfrm flipH="1">
              <a:off x="3171825" y="4095710"/>
              <a:ext cx="288705" cy="462469"/>
            </a:xfrm>
            <a:custGeom>
              <a:avLst/>
              <a:gdLst>
                <a:gd name="connsiteX0" fmla="*/ 685800 w 685800"/>
                <a:gd name="connsiteY0" fmla="*/ 0 h 333375"/>
                <a:gd name="connsiteX1" fmla="*/ 523875 w 685800"/>
                <a:gd name="connsiteY1" fmla="*/ 228600 h 333375"/>
                <a:gd name="connsiteX2" fmla="*/ 0 w 685800"/>
                <a:gd name="connsiteY2" fmla="*/ 33337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0" h="333375">
                  <a:moveTo>
                    <a:pt x="685800" y="0"/>
                  </a:moveTo>
                  <a:cubicBezTo>
                    <a:pt x="661987" y="86519"/>
                    <a:pt x="638175" y="173038"/>
                    <a:pt x="523875" y="228600"/>
                  </a:cubicBezTo>
                  <a:cubicBezTo>
                    <a:pt x="409575" y="284163"/>
                    <a:pt x="114300" y="323850"/>
                    <a:pt x="0" y="333375"/>
                  </a:cubicBezTo>
                </a:path>
              </a:pathLst>
            </a:custGeom>
            <a:noFill/>
            <a:ln>
              <a:solidFill>
                <a:schemeClr val="accent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F4D00B09-D023-5607-09BC-9BD1D701DB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EF8FE"/>
              </a:clrFrom>
              <a:clrTo>
                <a:srgbClr val="EE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62" y="878136"/>
            <a:ext cx="667384" cy="47196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B34271D-AB67-FBC8-8D1E-C836DDAB3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162" y="2985843"/>
            <a:ext cx="4230840" cy="1066639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易错点：小数乘法中，当乘得的积的末尾有</a:t>
            </a:r>
            <a:r>
              <a:rPr lang="en-US" altLang="zh-CN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时，一定要先点上小数点，再去掉积中小数部分末尾的</a:t>
            </a:r>
            <a:r>
              <a:rPr lang="en-US" altLang="zh-CN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53EBDE5-1226-A8F4-6BB0-6841D934A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5360" y="819196"/>
            <a:ext cx="134778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43.2</a:t>
            </a:r>
          </a:p>
        </p:txBody>
      </p:sp>
    </p:spTree>
    <p:extLst>
      <p:ext uri="{BB962C8B-B14F-4D97-AF65-F5344CB8AC3E}">
        <p14:creationId xmlns:p14="http://schemas.microsoft.com/office/powerpoint/2010/main" val="910910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9"/>
          <p:cNvSpPr txBox="1">
            <a:spLocks noChangeArrowheads="1"/>
          </p:cNvSpPr>
          <p:nvPr/>
        </p:nvSpPr>
        <p:spPr bwMode="auto">
          <a:xfrm>
            <a:off x="2182469" y="323877"/>
            <a:ext cx="371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计算下面各题。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1087022" y="1069096"/>
            <a:ext cx="1373985" cy="1651000"/>
            <a:chOff x="3581401" y="2563586"/>
            <a:chExt cx="1239334" cy="1650818"/>
          </a:xfrm>
          <a:solidFill>
            <a:srgbClr val="99CCFF"/>
          </a:solidFill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3581401" y="2563586"/>
              <a:ext cx="1239334" cy="1650818"/>
            </a:xfrm>
            <a:prstGeom prst="rect">
              <a:avLst/>
            </a:prstGeom>
            <a:solidFill>
              <a:srgbClr val="FFE6D6"/>
            </a:solidFill>
            <a:ln>
              <a:noFill/>
            </a:ln>
            <a:effectLst/>
          </p:spPr>
          <p:txBody>
            <a:bodyPr/>
            <a:lstStyle/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  7</a:t>
              </a:r>
            </a:p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  4</a:t>
              </a:r>
            </a:p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" name="直接连接符 8"/>
            <p:cNvSpPr>
              <a:spLocks noChangeShapeType="1"/>
            </p:cNvSpPr>
            <p:nvPr/>
          </p:nvSpPr>
          <p:spPr bwMode="auto">
            <a:xfrm>
              <a:off x="3590111" y="3682095"/>
              <a:ext cx="1086892" cy="0"/>
            </a:xfrm>
            <a:prstGeom prst="line">
              <a:avLst/>
            </a:prstGeom>
            <a:grpFill/>
            <a:ln w="19050" algn="ctr">
              <a:solidFill>
                <a:schemeClr val="tx1"/>
              </a:solidFill>
              <a:round/>
            </a:ln>
            <a:effectLst/>
          </p:spPr>
        </p:sp>
      </p:grpSp>
      <p:grpSp>
        <p:nvGrpSpPr>
          <p:cNvPr id="13" name="组合 12"/>
          <p:cNvGrpSpPr/>
          <p:nvPr/>
        </p:nvGrpSpPr>
        <p:grpSpPr bwMode="auto">
          <a:xfrm>
            <a:off x="2461007" y="1069096"/>
            <a:ext cx="1681537" cy="1651000"/>
            <a:chOff x="3437670" y="2563586"/>
            <a:chExt cx="1681986" cy="1650818"/>
          </a:xfrm>
          <a:solidFill>
            <a:srgbClr val="99CCFF"/>
          </a:solidFill>
        </p:grpSpPr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3437670" y="2563586"/>
              <a:ext cx="1681986" cy="1650818"/>
            </a:xfrm>
            <a:prstGeom prst="rect">
              <a:avLst/>
            </a:prstGeom>
            <a:solidFill>
              <a:srgbClr val="FFE6D6"/>
            </a:solidFill>
            <a:ln>
              <a:noFill/>
            </a:ln>
            <a:effectLst/>
          </p:spPr>
          <p:txBody>
            <a:bodyPr/>
            <a:lstStyle/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0 . 7</a:t>
              </a:r>
            </a:p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     4</a:t>
              </a:r>
            </a:p>
            <a:p>
              <a:pPr algn="ctr"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15" name="直接连接符 8"/>
            <p:cNvSpPr>
              <a:spLocks noChangeShapeType="1"/>
            </p:cNvSpPr>
            <p:nvPr/>
          </p:nvSpPr>
          <p:spPr bwMode="auto">
            <a:xfrm>
              <a:off x="3657620" y="3682095"/>
              <a:ext cx="1371967" cy="0"/>
            </a:xfrm>
            <a:prstGeom prst="line">
              <a:avLst/>
            </a:prstGeom>
            <a:grpFill/>
            <a:ln w="19050" algn="ctr">
              <a:solidFill>
                <a:schemeClr val="tx1"/>
              </a:solidFill>
              <a:round/>
            </a:ln>
            <a:effectLst/>
          </p:spPr>
        </p:sp>
      </p:grpSp>
      <p:grpSp>
        <p:nvGrpSpPr>
          <p:cNvPr id="18" name="组合 17"/>
          <p:cNvGrpSpPr/>
          <p:nvPr/>
        </p:nvGrpSpPr>
        <p:grpSpPr bwMode="auto">
          <a:xfrm>
            <a:off x="4752127" y="1069094"/>
            <a:ext cx="1572427" cy="2579624"/>
            <a:chOff x="3519111" y="2563585"/>
            <a:chExt cx="1582900" cy="1650818"/>
          </a:xfrm>
          <a:solidFill>
            <a:srgbClr val="FFCCCC"/>
          </a:solidFill>
        </p:grpSpPr>
        <p:sp>
          <p:nvSpPr>
            <p:cNvPr id="19" name="Rectangle 2"/>
            <p:cNvSpPr>
              <a:spLocks noChangeArrowheads="1"/>
            </p:cNvSpPr>
            <p:nvPr/>
          </p:nvSpPr>
          <p:spPr bwMode="auto">
            <a:xfrm>
              <a:off x="3519111" y="2563585"/>
              <a:ext cx="1582900" cy="1650818"/>
            </a:xfrm>
            <a:prstGeom prst="rect">
              <a:avLst/>
            </a:prstGeom>
            <a:solidFill>
              <a:srgbClr val="FFE6D6"/>
            </a:solidFill>
            <a:ln>
              <a:noFill/>
            </a:ln>
            <a:effectLst/>
          </p:spPr>
          <p:txBody>
            <a:bodyPr/>
            <a:lstStyle/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1 2 4</a:t>
              </a:r>
            </a:p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  1 5</a:t>
              </a:r>
            </a:p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0" name="直接连接符 8"/>
            <p:cNvSpPr>
              <a:spLocks noChangeShapeType="1"/>
            </p:cNvSpPr>
            <p:nvPr/>
          </p:nvSpPr>
          <p:spPr bwMode="auto">
            <a:xfrm>
              <a:off x="3595818" y="3290552"/>
              <a:ext cx="1332506" cy="0"/>
            </a:xfrm>
            <a:prstGeom prst="line">
              <a:avLst/>
            </a:prstGeom>
            <a:grpFill/>
            <a:ln w="19050" algn="ctr">
              <a:solidFill>
                <a:schemeClr val="tx1"/>
              </a:solidFill>
              <a:round/>
            </a:ln>
            <a:effectLst/>
          </p:spPr>
        </p:sp>
      </p:grpSp>
      <p:grpSp>
        <p:nvGrpSpPr>
          <p:cNvPr id="21" name="组合 20"/>
          <p:cNvGrpSpPr/>
          <p:nvPr/>
        </p:nvGrpSpPr>
        <p:grpSpPr bwMode="auto">
          <a:xfrm>
            <a:off x="6324554" y="1071127"/>
            <a:ext cx="1627890" cy="2577587"/>
            <a:chOff x="3491332" y="2554621"/>
            <a:chExt cx="1628325" cy="2577303"/>
          </a:xfrm>
          <a:solidFill>
            <a:srgbClr val="FFCCCC"/>
          </a:solidFill>
        </p:grpSpPr>
        <p:sp>
          <p:nvSpPr>
            <p:cNvPr id="22" name="Rectangle 2"/>
            <p:cNvSpPr>
              <a:spLocks noChangeArrowheads="1"/>
            </p:cNvSpPr>
            <p:nvPr/>
          </p:nvSpPr>
          <p:spPr bwMode="auto">
            <a:xfrm>
              <a:off x="3491332" y="2554621"/>
              <a:ext cx="1628325" cy="2577303"/>
            </a:xfrm>
            <a:prstGeom prst="rect">
              <a:avLst/>
            </a:prstGeom>
            <a:solidFill>
              <a:srgbClr val="FFE6D6"/>
            </a:solidFill>
            <a:ln>
              <a:noFill/>
            </a:ln>
            <a:effectLst/>
          </p:spPr>
          <p:txBody>
            <a:bodyPr/>
            <a:lstStyle/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1 . 2  4</a:t>
              </a:r>
            </a:p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     1  5</a:t>
              </a:r>
            </a:p>
            <a:p>
              <a:pPr eaLnBrk="1" latinLnBrk="1" hangingPunct="1">
                <a:spcBef>
                  <a:spcPts val="12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3" name="直接连接符 8"/>
            <p:cNvSpPr>
              <a:spLocks noChangeShapeType="1"/>
            </p:cNvSpPr>
            <p:nvPr/>
          </p:nvSpPr>
          <p:spPr bwMode="auto">
            <a:xfrm>
              <a:off x="3657620" y="3682095"/>
              <a:ext cx="1371967" cy="0"/>
            </a:xfrm>
            <a:prstGeom prst="line">
              <a:avLst/>
            </a:prstGeom>
            <a:grpFill/>
            <a:ln w="19050" algn="ctr">
              <a:solidFill>
                <a:schemeClr val="tx1"/>
              </a:solidFill>
              <a:round/>
            </a:ln>
            <a:effectLst/>
          </p:spPr>
        </p:sp>
      </p:grp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1617932" y="2190561"/>
            <a:ext cx="99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3077660" y="2199354"/>
            <a:ext cx="99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2 . 8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5111990" y="2200942"/>
            <a:ext cx="99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6 2 0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6747088" y="2163295"/>
            <a:ext cx="137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6   2  0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87382" y="369367"/>
            <a:ext cx="3200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P8  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做一做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]</a:t>
            </a:r>
            <a:endParaRPr lang="zh-CN" altLang="en-US" sz="2000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FCF02CB-A7C0-0267-FDA8-3265823A26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5" y="332066"/>
            <a:ext cx="1648577" cy="569183"/>
          </a:xfrm>
          <a:prstGeom prst="rect">
            <a:avLst/>
          </a:prstGeom>
        </p:spPr>
      </p:pic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7CD38CA-70E3-8102-8F9C-1EEF347E489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19920" y="3212260"/>
            <a:ext cx="246063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/>
          <p:nvPr/>
        </p:nvSpPr>
        <p:spPr>
          <a:xfrm>
            <a:off x="822266" y="3661817"/>
            <a:ext cx="7859722" cy="1133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30000"/>
              </a:lnSpc>
              <a:defRPr/>
            </a:pPr>
            <a:r>
              <a:rPr lang="zh-CN" altLang="en-US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想一想：小数乘整数与整数乘整数有什么相同点和不同点？</a:t>
            </a: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F5D3E0A9-D863-48EE-B0C6-8B14C2DAC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367" y="2636041"/>
            <a:ext cx="990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1 2 4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直接连接符 8">
            <a:extLst>
              <a:ext uri="{FF2B5EF4-FFF2-40B4-BE49-F238E27FC236}">
                <a16:creationId xmlns:a16="http://schemas.microsoft.com/office/drawing/2014/main" id="{F334B33D-261E-45D8-BC48-0D5F40F544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3367" y="3140732"/>
            <a:ext cx="1323690" cy="0"/>
          </a:xfrm>
          <a:prstGeom prst="line">
            <a:avLst/>
          </a:prstGeom>
          <a:solidFill>
            <a:srgbClr val="FFCCCC"/>
          </a:solidFill>
          <a:ln w="19050" algn="ctr">
            <a:solidFill>
              <a:schemeClr val="tx1"/>
            </a:solidFill>
            <a:round/>
          </a:ln>
          <a:effectLst/>
        </p:spPr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0DBA3F66-6BFA-408E-A8AD-F5D92CFE5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367" y="3115318"/>
            <a:ext cx="172242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1 8 6 0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4356E586-28AF-4C20-AD0D-F65A9F5D7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554" y="2651524"/>
            <a:ext cx="215299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1   2   4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直接连接符 8">
            <a:extLst>
              <a:ext uri="{FF2B5EF4-FFF2-40B4-BE49-F238E27FC236}">
                <a16:creationId xmlns:a16="http://schemas.microsoft.com/office/drawing/2014/main" id="{EDDCBB6E-A30B-44EC-89D9-14734300AD7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15676" y="3140732"/>
            <a:ext cx="1536768" cy="2700"/>
          </a:xfrm>
          <a:prstGeom prst="line">
            <a:avLst/>
          </a:prstGeom>
          <a:solidFill>
            <a:srgbClr val="FFCCCC"/>
          </a:solidFill>
          <a:ln w="19050" algn="ctr">
            <a:solidFill>
              <a:schemeClr val="tx1"/>
            </a:solidFill>
            <a:round/>
          </a:ln>
          <a:effectLst/>
        </p:spPr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0610228B-B448-4609-AC79-59F59BF4B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554" y="3120599"/>
            <a:ext cx="1722426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1   8 . 6  0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8" grpId="0"/>
      <p:bldP spid="24" grpId="0"/>
      <p:bldP spid="30" grpId="0"/>
      <p:bldP spid="31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3506" y="964918"/>
            <a:ext cx="49528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solidFill>
                  <a:srgbClr val="0066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小数乘整数的计算方法：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1307" y="1594114"/>
            <a:ext cx="7962691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400" b="1">
                <a:latin typeface="+mn-lt"/>
                <a:ea typeface="+mj-ea"/>
              </a:rPr>
              <a:t>1.</a:t>
            </a:r>
            <a:r>
              <a:rPr lang="zh-CN" altLang="en-US" sz="2400" b="1">
                <a:latin typeface="+mn-lt"/>
                <a:ea typeface="+mj-ea"/>
              </a:rPr>
              <a:t>把小数转化成整数，按照整数乘法的计算方法算出积。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1307" y="2193238"/>
            <a:ext cx="7962691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400" b="1" dirty="0">
                <a:latin typeface="+mn-lt"/>
                <a:ea typeface="+mj-ea"/>
              </a:rPr>
              <a:t>2.</a:t>
            </a:r>
            <a:r>
              <a:rPr lang="zh-CN" altLang="en-US" sz="2400" b="1">
                <a:latin typeface="+mn-lt"/>
                <a:ea typeface="+mj-ea"/>
              </a:rPr>
              <a:t>乘数</a:t>
            </a:r>
            <a:r>
              <a:rPr lang="zh-CN" altLang="en-US" sz="2400" b="1" dirty="0">
                <a:latin typeface="+mn-lt"/>
                <a:ea typeface="+mj-ea"/>
              </a:rPr>
              <a:t>中有几位小数，就从积的右边起数出几位，点上小数点。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1307" y="3235561"/>
            <a:ext cx="7962691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sz="2400" b="1">
                <a:latin typeface="+mn-lt"/>
                <a:ea typeface="+mj-ea"/>
              </a:rPr>
              <a:t>3.</a:t>
            </a:r>
            <a:r>
              <a:rPr lang="zh-CN" altLang="en-US" sz="2400" b="1">
                <a:latin typeface="+mn-lt"/>
                <a:ea typeface="+mj-ea"/>
              </a:rPr>
              <a:t>确定好积中小数点的位置后，积的小数部分末尾的</a:t>
            </a:r>
            <a:r>
              <a:rPr lang="en-US" altLang="zh-CN" sz="2400" b="1">
                <a:latin typeface="+mn-lt"/>
                <a:ea typeface="+mj-ea"/>
              </a:rPr>
              <a:t>0</a:t>
            </a:r>
            <a:r>
              <a:rPr lang="zh-CN" altLang="en-US" sz="2400" b="1">
                <a:latin typeface="+mn-lt"/>
                <a:ea typeface="+mj-ea"/>
              </a:rPr>
              <a:t>可以去掉。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4" name="文本框 3"/>
          <p:cNvSpPr txBox="1">
            <a:spLocks noChangeArrowheads="1"/>
          </p:cNvSpPr>
          <p:nvPr/>
        </p:nvSpPr>
        <p:spPr bwMode="auto">
          <a:xfrm>
            <a:off x="533506" y="895394"/>
            <a:ext cx="822938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          需要多少钱？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40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个         够吗？</a:t>
            </a:r>
            <a:r>
              <a:rPr lang="en-US" altLang="zh-CN" sz="28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800" dirty="0">
              <a:solidFill>
                <a:srgbClr val="FF66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95429" y="1504978"/>
            <a:ext cx="3276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14.2×6=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990582" y="2573347"/>
            <a:ext cx="32766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1 4 2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      6</a:t>
            </a:r>
          </a:p>
        </p:txBody>
      </p: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761982" y="3640147"/>
            <a:ext cx="1600200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838182" y="2116147"/>
            <a:ext cx="22860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14.2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=142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295486" y="3637133"/>
            <a:ext cx="102107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8 5 2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743182" y="3589347"/>
            <a:ext cx="2514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852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角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=85.2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125741" y="1547822"/>
            <a:ext cx="2514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85.2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3" name="文本框 2"/>
          <p:cNvSpPr txBox="1"/>
          <p:nvPr/>
        </p:nvSpPr>
        <p:spPr bwMode="auto">
          <a:xfrm>
            <a:off x="3048040" y="2546719"/>
            <a:ext cx="1047750" cy="400110"/>
          </a:xfrm>
          <a:prstGeom prst="rect">
            <a:avLst/>
          </a:prstGeom>
          <a:solidFill>
            <a:srgbClr val="FDFBD2"/>
          </a:solidFill>
          <a:ln w="28575">
            <a:solidFill>
              <a:srgbClr val="00951B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dirty="0">
                <a:latin typeface="+mn-lt"/>
                <a:ea typeface="+mj-ea"/>
              </a:rPr>
              <a:t>14.2</a:t>
            </a:r>
            <a:r>
              <a:rPr lang="zh-CN" altLang="en-US" sz="2000" dirty="0">
                <a:latin typeface="+mn-lt"/>
                <a:ea typeface="+mj-ea"/>
              </a:rPr>
              <a:t>元</a:t>
            </a: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8669A585-F4BF-6AF4-D24D-91B2DFA4A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950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三、巩固练习，提升技能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1FE24A-8E59-843D-317A-98711D0EB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71" y="956352"/>
            <a:ext cx="743081" cy="66708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1D11767-ECED-02A1-9D55-9C4C20631C40}"/>
              </a:ext>
            </a:extLst>
          </p:cNvPr>
          <p:cNvSpPr txBox="1"/>
          <p:nvPr/>
        </p:nvSpPr>
        <p:spPr>
          <a:xfrm>
            <a:off x="4823464" y="514404"/>
            <a:ext cx="21203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P8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740A611-9B32-6762-BFCD-C4F0669FA7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48" y="895394"/>
            <a:ext cx="686338" cy="70432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C59D587C-E2E7-4578-BFC1-A7D23A5B8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564" y="1609425"/>
            <a:ext cx="1601689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6.8×7=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8499A3B-9142-1392-87AE-BF3B699D1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680" y="2268645"/>
            <a:ext cx="1981250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元＞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6×7=42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FDFB4FE-F569-0541-3DB5-DF761D237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630" y="2264079"/>
            <a:ext cx="1981250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6.8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元＜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元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7×7=49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50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E16769B-B0DD-9BEA-2C1E-817BDA6AD9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069" y="1847867"/>
            <a:ext cx="743081" cy="667084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1F58B7FC-B953-0570-6F00-300A808D3737}"/>
              </a:ext>
            </a:extLst>
          </p:cNvPr>
          <p:cNvSpPr txBox="1"/>
          <p:nvPr/>
        </p:nvSpPr>
        <p:spPr bwMode="auto">
          <a:xfrm>
            <a:off x="4250416" y="2539514"/>
            <a:ext cx="838200" cy="400050"/>
          </a:xfrm>
          <a:prstGeom prst="rect">
            <a:avLst/>
          </a:prstGeom>
          <a:solidFill>
            <a:srgbClr val="FDFBD2"/>
          </a:solidFill>
          <a:ln w="28575">
            <a:solidFill>
              <a:srgbClr val="00951B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000" dirty="0">
                <a:latin typeface="+mn-lt"/>
                <a:ea typeface="+mj-ea"/>
              </a:rPr>
              <a:t>6.8</a:t>
            </a:r>
            <a:r>
              <a:rPr lang="zh-CN" altLang="en-US" sz="2000" dirty="0">
                <a:latin typeface="+mn-lt"/>
                <a:ea typeface="+mj-ea"/>
              </a:rPr>
              <a:t>元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E6F4A7A0-BCAA-DE62-F2D9-AFEAE60E36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07" y="1823796"/>
            <a:ext cx="686338" cy="704320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6CA50B73-E4CF-5153-5675-88B29BC1E4B1}"/>
              </a:ext>
            </a:extLst>
          </p:cNvPr>
          <p:cNvGrpSpPr/>
          <p:nvPr/>
        </p:nvGrpSpPr>
        <p:grpSpPr>
          <a:xfrm>
            <a:off x="457308" y="4171908"/>
            <a:ext cx="8076988" cy="704320"/>
            <a:chOff x="457308" y="4171908"/>
            <a:chExt cx="8076988" cy="704320"/>
          </a:xfrm>
        </p:grpSpPr>
        <p:sp>
          <p:nvSpPr>
            <p:cNvPr id="29712" name="文本框 18"/>
            <p:cNvSpPr txBox="1">
              <a:spLocks noChangeArrowheads="1"/>
            </p:cNvSpPr>
            <p:nvPr/>
          </p:nvSpPr>
          <p:spPr bwMode="auto">
            <a:xfrm>
              <a:off x="457308" y="4249762"/>
              <a:ext cx="8076988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答：买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个             需要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85.2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元钱，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40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元不够买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7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2" charset="-122"/>
                  <a:cs typeface="Times New Roman" panose="02020603050405020304" pitchFamily="18" charset="0"/>
                </a:rPr>
                <a:t>个          。</a:t>
              </a:r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2EFC6E6A-88A5-336A-10E9-3739E48E5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3683" y="4204063"/>
              <a:ext cx="743081" cy="667084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E8BBFF85-7CC8-8D31-C297-1537F2613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0317" y="4171908"/>
              <a:ext cx="686338" cy="704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34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/>
      <p:bldP spid="20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9"/>
          <p:cNvSpPr txBox="1">
            <a:spLocks noChangeArrowheads="1"/>
          </p:cNvSpPr>
          <p:nvPr/>
        </p:nvSpPr>
        <p:spPr bwMode="auto">
          <a:xfrm>
            <a:off x="685800" y="438206"/>
            <a:ext cx="7745413" cy="519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给下面各题的积点上小数点。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2438400" y="1135056"/>
            <a:ext cx="1865313" cy="1651000"/>
            <a:chOff x="3581400" y="2563586"/>
            <a:chExt cx="1865811" cy="1650818"/>
          </a:xfrm>
        </p:grpSpPr>
        <p:sp>
          <p:nvSpPr>
            <p:cNvPr id="35862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  4 . 6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3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1  3   8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5863" name="直接连接符 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7697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组合 32"/>
          <p:cNvGrpSpPr/>
          <p:nvPr/>
        </p:nvGrpSpPr>
        <p:grpSpPr bwMode="auto">
          <a:xfrm>
            <a:off x="5105400" y="1141406"/>
            <a:ext cx="1865313" cy="1651000"/>
            <a:chOff x="3581400" y="2563586"/>
            <a:chExt cx="1865811" cy="1650818"/>
          </a:xfrm>
        </p:grpSpPr>
        <p:sp>
          <p:nvSpPr>
            <p:cNvPr id="35860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  4 . 6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3 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1 3   8  0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5861" name="直接连接符 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7697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组合 35"/>
          <p:cNvGrpSpPr/>
          <p:nvPr/>
        </p:nvGrpSpPr>
        <p:grpSpPr bwMode="auto">
          <a:xfrm>
            <a:off x="2341563" y="3170238"/>
            <a:ext cx="1865312" cy="1651000"/>
            <a:chOff x="3581400" y="2563586"/>
            <a:chExt cx="1865811" cy="1650818"/>
          </a:xfrm>
        </p:grpSpPr>
        <p:sp>
          <p:nvSpPr>
            <p:cNvPr id="35858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0 . 4  6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 3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1   3  8 0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5859" name="直接连接符 11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865811" cy="38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" name="组合 38"/>
          <p:cNvGrpSpPr/>
          <p:nvPr/>
        </p:nvGrpSpPr>
        <p:grpSpPr bwMode="auto">
          <a:xfrm>
            <a:off x="5094288" y="3170238"/>
            <a:ext cx="2286000" cy="1651000"/>
            <a:chOff x="3581400" y="2563586"/>
            <a:chExt cx="1865811" cy="1650818"/>
          </a:xfrm>
        </p:grpSpPr>
        <p:sp>
          <p:nvSpPr>
            <p:cNvPr id="35856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0 . 4  6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 3 0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1   3  8 0 0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5857" name="直接连接符 1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865811" cy="38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3218656" y="2266944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6318250" y="2260594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Rectangle 2"/>
          <p:cNvSpPr>
            <a:spLocks noChangeArrowheads="1"/>
          </p:cNvSpPr>
          <p:nvPr/>
        </p:nvSpPr>
        <p:spPr bwMode="auto">
          <a:xfrm>
            <a:off x="3270250" y="4311650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" name="Rectangle 2"/>
          <p:cNvSpPr>
            <a:spLocks noChangeArrowheads="1"/>
          </p:cNvSpPr>
          <p:nvPr/>
        </p:nvSpPr>
        <p:spPr bwMode="auto">
          <a:xfrm>
            <a:off x="6318250" y="4311650"/>
            <a:ext cx="304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6" name="直接连接符 45"/>
          <p:cNvCxnSpPr>
            <a:cxnSpLocks noChangeShapeType="1"/>
          </p:cNvCxnSpPr>
          <p:nvPr/>
        </p:nvCxnSpPr>
        <p:spPr bwMode="auto">
          <a:xfrm>
            <a:off x="6470650" y="2417756"/>
            <a:ext cx="342900" cy="323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直接连接符 46"/>
          <p:cNvCxnSpPr>
            <a:cxnSpLocks noChangeShapeType="1"/>
          </p:cNvCxnSpPr>
          <p:nvPr/>
        </p:nvCxnSpPr>
        <p:spPr bwMode="auto">
          <a:xfrm>
            <a:off x="3733800" y="4441825"/>
            <a:ext cx="342900" cy="323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直接连接符 47"/>
          <p:cNvCxnSpPr>
            <a:cxnSpLocks noChangeShapeType="1"/>
          </p:cNvCxnSpPr>
          <p:nvPr/>
        </p:nvCxnSpPr>
        <p:spPr bwMode="auto">
          <a:xfrm>
            <a:off x="6456363" y="4441825"/>
            <a:ext cx="342900" cy="323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直接连接符 48"/>
          <p:cNvCxnSpPr>
            <a:cxnSpLocks noChangeShapeType="1"/>
          </p:cNvCxnSpPr>
          <p:nvPr/>
        </p:nvCxnSpPr>
        <p:spPr bwMode="auto">
          <a:xfrm>
            <a:off x="6705600" y="4414838"/>
            <a:ext cx="342900" cy="323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3765E7C6-439B-B164-92D5-2EA31E66EE4A}"/>
              </a:ext>
            </a:extLst>
          </p:cNvPr>
          <p:cNvSpPr txBox="1"/>
          <p:nvPr/>
        </p:nvSpPr>
        <p:spPr>
          <a:xfrm>
            <a:off x="5370513" y="516454"/>
            <a:ext cx="3200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P11 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练习二 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2000" dirty="0">
              <a:solidFill>
                <a:srgbClr val="FF66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27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2794871" y="411342"/>
            <a:ext cx="32004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教材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P11  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练习二  第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题</a:t>
            </a:r>
            <a:r>
              <a:rPr lang="en-US" altLang="zh-CN" sz="1600" dirty="0">
                <a:solidFill>
                  <a:srgbClr val="FF66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]</a:t>
            </a:r>
            <a:endParaRPr lang="zh-CN" altLang="en-US" sz="1600" dirty="0">
              <a:solidFill>
                <a:srgbClr val="FF66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7890" name="Text Box 19"/>
          <p:cNvSpPr txBox="1">
            <a:spLocks noChangeArrowheads="1"/>
          </p:cNvSpPr>
          <p:nvPr/>
        </p:nvSpPr>
        <p:spPr bwMode="auto">
          <a:xfrm>
            <a:off x="446955" y="474438"/>
            <a:ext cx="34290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计算下面各题。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981260" y="995870"/>
            <a:ext cx="1865313" cy="1651000"/>
            <a:chOff x="3581400" y="2563586"/>
            <a:chExt cx="1865811" cy="1650818"/>
          </a:xfrm>
        </p:grpSpPr>
        <p:sp>
          <p:nvSpPr>
            <p:cNvPr id="37914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1 2 . 4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 7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7915" name="直接连接符 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56599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" name="组合 5"/>
          <p:cNvGrpSpPr/>
          <p:nvPr/>
        </p:nvGrpSpPr>
        <p:grpSpPr bwMode="auto">
          <a:xfrm>
            <a:off x="5638800" y="431800"/>
            <a:ext cx="1600200" cy="1651000"/>
            <a:chOff x="3581400" y="2563586"/>
            <a:chExt cx="1600628" cy="1650818"/>
          </a:xfrm>
        </p:grpSpPr>
        <p:sp>
          <p:nvSpPr>
            <p:cNvPr id="37912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600628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2 . 3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1 . 2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7913" name="直接连接符 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4481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组合 10"/>
          <p:cNvGrpSpPr/>
          <p:nvPr/>
        </p:nvGrpSpPr>
        <p:grpSpPr bwMode="auto">
          <a:xfrm>
            <a:off x="1676476" y="2748470"/>
            <a:ext cx="2057400" cy="1651000"/>
            <a:chOff x="3581399" y="2563586"/>
            <a:chExt cx="2057949" cy="1650818"/>
          </a:xfrm>
        </p:grpSpPr>
        <p:sp>
          <p:nvSpPr>
            <p:cNvPr id="37910" name="Rectangle 2"/>
            <p:cNvSpPr>
              <a:spLocks noChangeArrowheads="1"/>
            </p:cNvSpPr>
            <p:nvPr/>
          </p:nvSpPr>
          <p:spPr bwMode="auto">
            <a:xfrm>
              <a:off x="3581399" y="2563586"/>
              <a:ext cx="2057949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   2 . 0 5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×          6 0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   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37911" name="直接连接符 8"/>
            <p:cNvCxnSpPr>
              <a:cxnSpLocks noChangeShapeType="1"/>
            </p:cNvCxnSpPr>
            <p:nvPr/>
          </p:nvCxnSpPr>
          <p:spPr bwMode="auto">
            <a:xfrm>
              <a:off x="3581400" y="3682095"/>
              <a:ext cx="19626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组合 13"/>
          <p:cNvGrpSpPr/>
          <p:nvPr/>
        </p:nvGrpSpPr>
        <p:grpSpPr bwMode="auto">
          <a:xfrm>
            <a:off x="5181600" y="2625725"/>
            <a:ext cx="2057400" cy="1651000"/>
            <a:chOff x="3309876" y="2563586"/>
            <a:chExt cx="2057897" cy="1650818"/>
          </a:xfrm>
        </p:grpSpPr>
        <p:sp>
          <p:nvSpPr>
            <p:cNvPr id="37908" name="Rectangle 2"/>
            <p:cNvSpPr>
              <a:spLocks noChangeArrowheads="1"/>
            </p:cNvSpPr>
            <p:nvPr/>
          </p:nvSpPr>
          <p:spPr bwMode="auto">
            <a:xfrm>
              <a:off x="3309876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    3 . 1 3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×         5 3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37909" name="直接连接符 8"/>
            <p:cNvCxnSpPr>
              <a:cxnSpLocks noChangeShapeType="1"/>
            </p:cNvCxnSpPr>
            <p:nvPr/>
          </p:nvCxnSpPr>
          <p:spPr bwMode="auto">
            <a:xfrm>
              <a:off x="3386094" y="3682095"/>
              <a:ext cx="19816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2346385" y="2115058"/>
            <a:ext cx="12096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8 6 . 8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714970" y="2205038"/>
            <a:ext cx="165899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2 .7   6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1951115" y="3867102"/>
            <a:ext cx="16875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1 2   3 0 0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5327652" y="4367213"/>
            <a:ext cx="198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1 6 5 . 8 9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6069470" y="1484313"/>
            <a:ext cx="114843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4   6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732331" y="1815584"/>
            <a:ext cx="83026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2  3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4" name="直接连接符 8"/>
          <p:cNvCxnSpPr>
            <a:cxnSpLocks noChangeShapeType="1"/>
          </p:cNvCxnSpPr>
          <p:nvPr/>
        </p:nvCxnSpPr>
        <p:spPr bwMode="auto">
          <a:xfrm>
            <a:off x="5661025" y="2249488"/>
            <a:ext cx="14478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5881688" y="3665538"/>
            <a:ext cx="127158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9   3 9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5330826" y="3983038"/>
            <a:ext cx="198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1 5 6   5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7" name="直接连接符 8"/>
          <p:cNvCxnSpPr>
            <a:cxnSpLocks noChangeShapeType="1"/>
          </p:cNvCxnSpPr>
          <p:nvPr/>
        </p:nvCxnSpPr>
        <p:spPr bwMode="auto">
          <a:xfrm>
            <a:off x="5257800" y="4437063"/>
            <a:ext cx="2057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29"/>
          <p:cNvCxnSpPr>
            <a:cxnSpLocks noChangeShapeType="1"/>
          </p:cNvCxnSpPr>
          <p:nvPr/>
        </p:nvCxnSpPr>
        <p:spPr bwMode="auto">
          <a:xfrm>
            <a:off x="2981401" y="4015295"/>
            <a:ext cx="269875" cy="266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08208C1-3C3F-51D1-5032-EB4CB1630F1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42051" y="3993388"/>
            <a:ext cx="269875" cy="266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0" y="361950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四、课堂小结，回顾反思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33506" y="1581176"/>
            <a:ext cx="6424780" cy="1456735"/>
            <a:chOff x="259252" y="1310153"/>
            <a:chExt cx="5014001" cy="1136859"/>
          </a:xfrm>
        </p:grpSpPr>
        <p:pic>
          <p:nvPicPr>
            <p:cNvPr id="2" name="图片 1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91" t="-1534" r="48671" b="81505"/>
            <a:stretch>
              <a:fillRect/>
            </a:stretch>
          </p:blipFill>
          <p:spPr bwMode="auto">
            <a:xfrm>
              <a:off x="259252" y="1310153"/>
              <a:ext cx="1042568" cy="217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2307" y="1584970"/>
              <a:ext cx="2556711" cy="77782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16542" y="1439624"/>
              <a:ext cx="2556711" cy="1007388"/>
            </a:xfrm>
            <a:prstGeom prst="rect">
              <a:avLst/>
            </a:prstGeom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506" y="2997655"/>
            <a:ext cx="3705400" cy="186003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0D14DBD-B032-FBC5-3A15-80A85B9D3A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13" y="1047790"/>
            <a:ext cx="3330187" cy="43951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5A0D31E-A8DA-FFBD-FC26-B1280C38AD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8" y="3166950"/>
            <a:ext cx="3505108" cy="138594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518672C4-BFDE-A7D1-9115-F8F57291B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1950"/>
            <a:ext cx="62484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四、课堂小结，回顾反思</a:t>
            </a:r>
          </a:p>
        </p:txBody>
      </p:sp>
      <p:grpSp>
        <p:nvGrpSpPr>
          <p:cNvPr id="3" name="组合 5">
            <a:extLst>
              <a:ext uri="{FF2B5EF4-FFF2-40B4-BE49-F238E27FC236}">
                <a16:creationId xmlns:a16="http://schemas.microsoft.com/office/drawing/2014/main" id="{EEC1C055-B302-2078-3DA6-C03851B1764F}"/>
              </a:ext>
            </a:extLst>
          </p:cNvPr>
          <p:cNvGrpSpPr/>
          <p:nvPr/>
        </p:nvGrpSpPr>
        <p:grpSpPr bwMode="auto">
          <a:xfrm>
            <a:off x="1905070" y="1111442"/>
            <a:ext cx="3597275" cy="584775"/>
            <a:chOff x="914400" y="1013912"/>
            <a:chExt cx="5308600" cy="545877"/>
          </a:xfrm>
        </p:grpSpPr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74806639-719F-D1B6-B847-6FA44F32E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1013912"/>
              <a:ext cx="5308600" cy="545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0.72 × 60 = </a:t>
              </a:r>
              <a:r>
                <a:rPr lang="en-US" altLang="zh-CN" sz="32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</a:t>
              </a:r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直接连接符 3">
              <a:extLst>
                <a:ext uri="{FF2B5EF4-FFF2-40B4-BE49-F238E27FC236}">
                  <a16:creationId xmlns:a16="http://schemas.microsoft.com/office/drawing/2014/main" id="{6DFD2D63-6723-A4C1-4468-5A2E35DAAB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71950" y="1504950"/>
              <a:ext cx="1568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Rectangle 2">
            <a:extLst>
              <a:ext uri="{FF2B5EF4-FFF2-40B4-BE49-F238E27FC236}">
                <a16:creationId xmlns:a16="http://schemas.microsoft.com/office/drawing/2014/main" id="{425C2C62-F233-EF31-DF10-7B6A5E49A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705" y="1133207"/>
            <a:ext cx="134778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43.2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8907967-5ADF-E070-BB6A-CD7332EDA5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EEF8FE"/>
              </a:clrFrom>
              <a:clrTo>
                <a:srgbClr val="EE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07" y="1192147"/>
            <a:ext cx="667384" cy="47196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E845083-ECC1-B255-0A72-D2C40A74B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49" y="1877832"/>
            <a:ext cx="8058502" cy="248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82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9"/>
          <p:cNvSpPr>
            <a:spLocks noChangeArrowheads="1"/>
          </p:cNvSpPr>
          <p:nvPr/>
        </p:nvSpPr>
        <p:spPr bwMode="auto">
          <a:xfrm>
            <a:off x="0" y="311150"/>
            <a:ext cx="37338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五、课后作业</a:t>
            </a: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2057400" y="2038350"/>
            <a:ext cx="67738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1.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</a:rPr>
              <a:t>完成练习册本课时的习题。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1828800" y="1851025"/>
            <a:ext cx="65532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1. 2.35+2.35+2.35=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（        ）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（       ）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3013" name="组合 7"/>
          <p:cNvGrpSpPr/>
          <p:nvPr/>
        </p:nvGrpSpPr>
        <p:grpSpPr bwMode="auto">
          <a:xfrm>
            <a:off x="2133600" y="2665413"/>
            <a:ext cx="1941513" cy="1651000"/>
            <a:chOff x="3505182" y="2563586"/>
            <a:chExt cx="1942029" cy="1650818"/>
          </a:xfrm>
        </p:grpSpPr>
        <p:sp>
          <p:nvSpPr>
            <p:cNvPr id="43035" name="Rectangle 2"/>
            <p:cNvSpPr>
              <a:spLocks noChangeArrowheads="1"/>
            </p:cNvSpPr>
            <p:nvPr/>
          </p:nvSpPr>
          <p:spPr bwMode="auto">
            <a:xfrm>
              <a:off x="3581400" y="2563586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    0 . 2 5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        4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</a:rPr>
                <a:t>（         ）</a:t>
              </a:r>
            </a:p>
          </p:txBody>
        </p:sp>
        <p:cxnSp>
          <p:nvCxnSpPr>
            <p:cNvPr id="43036" name="直接连接符 8"/>
            <p:cNvCxnSpPr>
              <a:cxnSpLocks noChangeShapeType="1"/>
            </p:cNvCxnSpPr>
            <p:nvPr/>
          </p:nvCxnSpPr>
          <p:spPr bwMode="auto">
            <a:xfrm>
              <a:off x="3505182" y="3630240"/>
              <a:ext cx="152436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3014" name="组合 10"/>
          <p:cNvGrpSpPr/>
          <p:nvPr/>
        </p:nvGrpSpPr>
        <p:grpSpPr bwMode="auto">
          <a:xfrm>
            <a:off x="4648200" y="2647950"/>
            <a:ext cx="1865313" cy="1651000"/>
            <a:chOff x="3581400" y="2715965"/>
            <a:chExt cx="1865811" cy="1650818"/>
          </a:xfrm>
        </p:grpSpPr>
        <p:sp>
          <p:nvSpPr>
            <p:cNvPr id="43033" name="Rectangle 2"/>
            <p:cNvSpPr>
              <a:spLocks noChangeArrowheads="1"/>
            </p:cNvSpPr>
            <p:nvPr/>
          </p:nvSpPr>
          <p:spPr bwMode="auto">
            <a:xfrm>
              <a:off x="3581400" y="2715965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     </a:t>
              </a:r>
              <a:r>
                <a:rPr lang="en-US" altLang="zh-CN" sz="2400" b="1">
                  <a:latin typeface="Times New Roman" panose="02020603050405020304" pitchFamily="18" charset="0"/>
                </a:rPr>
                <a:t>2 5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   ×      4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43034" name="直接连接符 8"/>
            <p:cNvCxnSpPr>
              <a:cxnSpLocks noChangeShapeType="1"/>
            </p:cNvCxnSpPr>
            <p:nvPr/>
          </p:nvCxnSpPr>
          <p:spPr bwMode="auto">
            <a:xfrm>
              <a:off x="4010517" y="3782620"/>
              <a:ext cx="1080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3015" name="组合 13"/>
          <p:cNvGrpSpPr/>
          <p:nvPr/>
        </p:nvGrpSpPr>
        <p:grpSpPr bwMode="auto">
          <a:xfrm>
            <a:off x="3733800" y="2600325"/>
            <a:ext cx="1336675" cy="533400"/>
            <a:chOff x="3657602" y="663897"/>
            <a:chExt cx="1336198" cy="533400"/>
          </a:xfrm>
        </p:grpSpPr>
        <p:cxnSp>
          <p:nvCxnSpPr>
            <p:cNvPr id="43031" name="直接箭头连接符 10"/>
            <p:cNvCxnSpPr>
              <a:cxnSpLocks noChangeShapeType="1"/>
            </p:cNvCxnSpPr>
            <p:nvPr/>
          </p:nvCxnSpPr>
          <p:spPr bwMode="auto">
            <a:xfrm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2" name="Rectangle 2"/>
            <p:cNvSpPr>
              <a:spLocks noChangeArrowheads="1"/>
            </p:cNvSpPr>
            <p:nvPr/>
          </p:nvSpPr>
          <p:spPr bwMode="auto">
            <a:xfrm>
              <a:off x="3657602" y="663897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</a:t>
              </a:r>
              <a:r>
                <a:rPr lang="zh-CN" altLang="en-US" sz="2400" b="1">
                  <a:latin typeface="Times New Roman" panose="02020603050405020304" pitchFamily="18" charset="0"/>
                </a:rPr>
                <a:t>（    ）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3016" name="组合 16"/>
          <p:cNvGrpSpPr/>
          <p:nvPr/>
        </p:nvGrpSpPr>
        <p:grpSpPr bwMode="auto">
          <a:xfrm>
            <a:off x="3733800" y="3603625"/>
            <a:ext cx="1260475" cy="533400"/>
            <a:chOff x="3733800" y="614374"/>
            <a:chExt cx="1260000" cy="533400"/>
          </a:xfrm>
        </p:grpSpPr>
        <p:cxnSp>
          <p:nvCxnSpPr>
            <p:cNvPr id="43029" name="直接箭头连接符 15"/>
            <p:cNvCxnSpPr>
              <a:cxnSpLocks noChangeShapeType="1"/>
            </p:cNvCxnSpPr>
            <p:nvPr/>
          </p:nvCxnSpPr>
          <p:spPr bwMode="auto">
            <a:xfrm flipH="1"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0" name="Rectangle 2"/>
            <p:cNvSpPr>
              <a:spLocks noChangeArrowheads="1"/>
            </p:cNvSpPr>
            <p:nvPr/>
          </p:nvSpPr>
          <p:spPr bwMode="auto">
            <a:xfrm>
              <a:off x="3733800" y="614374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÷</a:t>
              </a:r>
              <a:r>
                <a:rPr lang="zh-CN" altLang="en-US" sz="2400" b="1">
                  <a:latin typeface="Times New Roman" panose="02020603050405020304" pitchFamily="18" charset="0"/>
                </a:rPr>
                <a:t>（    ）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43017" name="Rectangle 2"/>
          <p:cNvSpPr>
            <a:spLocks noChangeArrowheads="1"/>
          </p:cNvSpPr>
          <p:nvPr/>
        </p:nvSpPr>
        <p:spPr bwMode="auto">
          <a:xfrm>
            <a:off x="5029200" y="3790950"/>
            <a:ext cx="132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（       ）</a:t>
            </a: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1828800" y="2308225"/>
            <a:ext cx="609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2. 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5067300" y="1851025"/>
            <a:ext cx="990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2.35</a:t>
            </a: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7010400" y="1851025"/>
            <a:ext cx="9906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4286250" y="2560638"/>
            <a:ext cx="990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5362575" y="3797300"/>
            <a:ext cx="990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4257675" y="3597275"/>
            <a:ext cx="990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</a:t>
            </a: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2533650" y="3749675"/>
            <a:ext cx="990600" cy="461963"/>
            <a:chOff x="2000318" y="3328602"/>
            <a:chExt cx="990574" cy="461665"/>
          </a:xfrm>
        </p:grpSpPr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2000318" y="3328602"/>
              <a:ext cx="990574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1 . 0 0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476556" y="3409513"/>
              <a:ext cx="152396" cy="30460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2667051" y="3409513"/>
              <a:ext cx="152396" cy="30460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0" y="311150"/>
            <a:ext cx="37338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六、巩固练习</a:t>
            </a: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609600" y="1123950"/>
            <a:ext cx="6553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一、填一填。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33600" y="1200150"/>
            <a:ext cx="457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+mn-ea"/>
                <a:ea typeface="+mn-ea"/>
              </a:rPr>
              <a:t>》]</a:t>
            </a:r>
            <a:endParaRPr lang="zh-CN" altLang="en-US" sz="2000" dirty="0">
              <a:solidFill>
                <a:srgbClr val="FF66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609600" y="1123950"/>
            <a:ext cx="6553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一、填一填。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3600" y="1200150"/>
            <a:ext cx="457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+mn-ea"/>
                <a:ea typeface="+mn-ea"/>
              </a:rPr>
              <a:t>》]</a:t>
            </a:r>
            <a:endParaRPr lang="zh-CN" altLang="en-US" sz="2000" dirty="0">
              <a:solidFill>
                <a:srgbClr val="FF6600"/>
              </a:solidFill>
              <a:latin typeface="+mn-ea"/>
              <a:ea typeface="+mn-ea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914400" y="1876425"/>
            <a:ext cx="79248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3. 4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0.37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是（       ），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0.046×40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的积是（       ）。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914400" y="2647950"/>
            <a:ext cx="7924800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数学课本的单价是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7.45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元，买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本的总价是（         ）元，买</a:t>
            </a:r>
            <a:r>
              <a:rPr lang="en-US" altLang="zh-CN" sz="2800" b="1" dirty="0">
                <a:latin typeface="+mn-lt"/>
                <a:ea typeface="+mn-ea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+mn-lt"/>
                <a:ea typeface="+mn-ea"/>
                <a:cs typeface="Times New Roman" panose="02020603050405020304" pitchFamily="18" charset="0"/>
              </a:rPr>
              <a:t>本的总价是（          ）元。</a:t>
            </a:r>
            <a:endParaRPr lang="en-US" altLang="zh-CN" sz="28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3124200" y="1885950"/>
            <a:ext cx="990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1.48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7391400" y="1885950"/>
            <a:ext cx="990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1.84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371684" y="3267075"/>
            <a:ext cx="990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29.8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5943600" y="3267075"/>
            <a:ext cx="12954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111.75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495300" y="742950"/>
            <a:ext cx="8153400" cy="19605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latin typeface="+mn-lt"/>
                <a:ea typeface="+mn-ea"/>
                <a:cs typeface="Times New Roman" panose="02020603050405020304" pitchFamily="18" charset="0"/>
              </a:rPr>
              <a:t>二、五</a:t>
            </a: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）班的方老师为了表彰班级中的优秀同学，拿出班费去买奖品。她先拿出班费的一半买了奖状，又拿出剩下班费的一半买了日记本，这时班费还剩</a:t>
            </a:r>
            <a:r>
              <a:rPr lang="en-US" altLang="zh-CN" sz="2400" b="1" dirty="0">
                <a:latin typeface="+mn-lt"/>
                <a:ea typeface="+mn-ea"/>
                <a:cs typeface="Times New Roman" panose="02020603050405020304" pitchFamily="18" charset="0"/>
              </a:rPr>
              <a:t>20.7</a:t>
            </a: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元。五（</a:t>
            </a:r>
            <a:r>
              <a:rPr lang="en-US" altLang="zh-CN" sz="2400" b="1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+mn-ea"/>
                <a:cs typeface="Times New Roman" panose="02020603050405020304" pitchFamily="18" charset="0"/>
              </a:rPr>
              <a:t>）班原有班费多少元？</a:t>
            </a:r>
            <a:endParaRPr lang="en-US" altLang="zh-CN" sz="2400" b="1" dirty="0"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2667000" y="2724150"/>
            <a:ext cx="5562600" cy="1816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20.7×2=41.4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41.4×2=82.8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（元）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答：五（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）班原有班费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82.8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元。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49057" y="2260556"/>
            <a:ext cx="4572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+mn-ea"/>
                <a:ea typeface="+mn-ea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+mn-ea"/>
                <a:ea typeface="+mn-ea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+mn-ea"/>
                <a:ea typeface="+mn-ea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+mn-ea"/>
                <a:ea typeface="+mn-ea"/>
              </a:rPr>
              <a:t>》]</a:t>
            </a:r>
            <a:endParaRPr lang="zh-CN" altLang="en-US" sz="2000" dirty="0">
              <a:solidFill>
                <a:srgbClr val="FF66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7srTul42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dn4L6zPiK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7srTul42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dn4L6zPiK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7srTul42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dn4L6zPiK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s7srTul42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dn4L6zPiK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1406</Words>
  <Application>Microsoft Office PowerPoint</Application>
  <PresentationFormat>全屏显示(16:9)</PresentationFormat>
  <Paragraphs>266</Paragraphs>
  <Slides>26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453</cp:revision>
  <dcterms:created xsi:type="dcterms:W3CDTF">2016-04-21T10:21:00Z</dcterms:created>
  <dcterms:modified xsi:type="dcterms:W3CDTF">2026-08-20T07:13:52Z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